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a" ContentType="audio/x-ms-wma"/>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1710" r:id="rId2"/>
    <p:sldId id="1797" r:id="rId3"/>
    <p:sldId id="2229" r:id="rId4"/>
    <p:sldId id="2231" r:id="rId5"/>
    <p:sldId id="2227" r:id="rId6"/>
    <p:sldId id="2230" r:id="rId7"/>
    <p:sldId id="2228" r:id="rId8"/>
    <p:sldId id="1712" r:id="rId9"/>
    <p:sldId id="2650" r:id="rId10"/>
    <p:sldId id="2637" r:id="rId11"/>
    <p:sldId id="2638" r:id="rId12"/>
    <p:sldId id="2639" r:id="rId13"/>
    <p:sldId id="2640" r:id="rId14"/>
    <p:sldId id="2641" r:id="rId15"/>
    <p:sldId id="2108" r:id="rId16"/>
    <p:sldId id="2106" r:id="rId17"/>
    <p:sldId id="2166" r:id="rId18"/>
    <p:sldId id="2167" r:id="rId19"/>
    <p:sldId id="1713" r:id="rId20"/>
    <p:sldId id="2644" r:id="rId21"/>
    <p:sldId id="2645" r:id="rId22"/>
    <p:sldId id="2646" r:id="rId23"/>
    <p:sldId id="2647" r:id="rId24"/>
    <p:sldId id="1714" r:id="rId25"/>
    <p:sldId id="1699" r:id="rId26"/>
    <p:sldId id="1700" r:id="rId27"/>
    <p:sldId id="1701" r:id="rId28"/>
    <p:sldId id="1702" r:id="rId29"/>
    <p:sldId id="2634" r:id="rId30"/>
    <p:sldId id="1703" r:id="rId31"/>
    <p:sldId id="1704" r:id="rId32"/>
    <p:sldId id="1705"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324" autoAdjust="0"/>
    <p:restoredTop sz="94660"/>
  </p:normalViewPr>
  <p:slideViewPr>
    <p:cSldViewPr snapToGrid="0">
      <p:cViewPr varScale="1">
        <p:scale>
          <a:sx n="67" d="100"/>
          <a:sy n="67" d="100"/>
        </p:scale>
        <p:origin x="1080"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https://d.docs.live.net/0a6a7baf70163a04/&#12489;&#12461;&#12517;&#12513;&#12531;&#12488;/&#20843;&#29579;&#23376;&#24066;&#20869;&#23567;&#23398;&#26657;&#65302;&#65305;&#26657;&#12395;&#12362;&#12369;&#12427;&#23398;&#32722;&#25351;&#23566;&#35201;&#38936;&#12398;&#37325;&#35201;&#35486;&#21477;&#35352;&#36617;&#29366;&#27841;.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sz="1200" dirty="0">
                <a:latin typeface="AR丸ゴシック体E" panose="020F0909000000000000" pitchFamily="49" charset="-128"/>
                <a:ea typeface="AR丸ゴシック体E" panose="020F0909000000000000" pitchFamily="49" charset="-128"/>
              </a:rPr>
              <a:t>各小学校教育課程における学習指導要領の重要語句記載状況</a:t>
            </a:r>
            <a:r>
              <a:rPr lang="ja-JP" altLang="en-US" sz="800" dirty="0">
                <a:latin typeface="AR丸ゴシック体E" panose="020F0909000000000000" pitchFamily="49" charset="-128"/>
                <a:ea typeface="AR丸ゴシック体E" panose="020F0909000000000000" pitchFamily="49" charset="-128"/>
              </a:rPr>
              <a:t>　東京都Ａ市内</a:t>
            </a:r>
            <a:r>
              <a:rPr lang="en-US" altLang="ja-JP" sz="800" dirty="0">
                <a:latin typeface="AR丸ゴシック体E" panose="020F0909000000000000" pitchFamily="49" charset="-128"/>
                <a:ea typeface="AR丸ゴシック体E" panose="020F0909000000000000" pitchFamily="49" charset="-128"/>
              </a:rPr>
              <a:t>69</a:t>
            </a:r>
            <a:r>
              <a:rPr lang="ja-JP" altLang="en-US" sz="800" dirty="0">
                <a:latin typeface="AR丸ゴシック体E" panose="020F0909000000000000" pitchFamily="49" charset="-128"/>
                <a:ea typeface="AR丸ゴシック体E" panose="020F0909000000000000" pitchFamily="49" charset="-128"/>
              </a:rPr>
              <a:t>校・</a:t>
            </a:r>
            <a:r>
              <a:rPr lang="en-US" altLang="ja-JP" sz="800" dirty="0">
                <a:latin typeface="AR丸ゴシック体E" panose="020F0909000000000000" pitchFamily="49" charset="-128"/>
                <a:ea typeface="AR丸ゴシック体E" panose="020F0909000000000000" pitchFamily="49" charset="-128"/>
              </a:rPr>
              <a:t>2020</a:t>
            </a:r>
            <a:r>
              <a:rPr lang="ja-JP" altLang="en-US" sz="800" dirty="0">
                <a:latin typeface="AR丸ゴシック体E" panose="020F0909000000000000" pitchFamily="49" charset="-128"/>
                <a:ea typeface="AR丸ゴシック体E" panose="020F0909000000000000" pitchFamily="49" charset="-128"/>
              </a:rPr>
              <a:t>年</a:t>
            </a:r>
            <a:r>
              <a:rPr lang="en-US" altLang="ja-JP" sz="800" dirty="0">
                <a:latin typeface="AR丸ゴシック体E" panose="020F0909000000000000" pitchFamily="49" charset="-128"/>
                <a:ea typeface="AR丸ゴシック体E" panose="020F0909000000000000" pitchFamily="49" charset="-128"/>
              </a:rPr>
              <a:t>6</a:t>
            </a:r>
            <a:r>
              <a:rPr lang="ja-JP" altLang="en-US" sz="800" dirty="0">
                <a:latin typeface="AR丸ゴシック体E" panose="020F0909000000000000" pitchFamily="49" charset="-128"/>
                <a:ea typeface="AR丸ゴシック体E" panose="020F0909000000000000" pitchFamily="49" charset="-128"/>
              </a:rPr>
              <a:t>月</a:t>
            </a:r>
            <a:r>
              <a:rPr lang="en-US" altLang="ja-JP" sz="800" dirty="0">
                <a:latin typeface="AR丸ゴシック体E" panose="020F0909000000000000" pitchFamily="49" charset="-128"/>
                <a:ea typeface="AR丸ゴシック体E" panose="020F0909000000000000" pitchFamily="49" charset="-128"/>
              </a:rPr>
              <a:t>20</a:t>
            </a:r>
            <a:r>
              <a:rPr lang="ja-JP" altLang="en-US" sz="800" dirty="0">
                <a:latin typeface="AR丸ゴシック体E" panose="020F0909000000000000" pitchFamily="49" charset="-128"/>
                <a:ea typeface="AR丸ゴシック体E" panose="020F0909000000000000" pitchFamily="49" charset="-128"/>
              </a:rPr>
              <a:t>日現在、調査：手島利夫</a:t>
            </a:r>
          </a:p>
        </c:rich>
      </c:tx>
      <c:layout>
        <c:manualLayout>
          <c:xMode val="edge"/>
          <c:yMode val="edge"/>
          <c:x val="0.12777799650043745"/>
          <c:y val="2.777777777777777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bar"/>
        <c:grouping val="percentStacked"/>
        <c:varyColors val="0"/>
        <c:ser>
          <c:idx val="0"/>
          <c:order val="0"/>
          <c:tx>
            <c:strRef>
              <c:f>Sheet2!$B$1</c:f>
              <c:strCache>
                <c:ptCount val="1"/>
                <c:pt idx="0">
                  <c:v>記載されている</c:v>
                </c:pt>
              </c:strCache>
            </c:strRef>
          </c:tx>
          <c:spPr>
            <a:solidFill>
              <a:schemeClr val="accent1">
                <a:lumMod val="40000"/>
                <a:lumOff val="60000"/>
              </a:schemeClr>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Sheet2!$A$2:$A$6</c:f>
              <c:strCache>
                <c:ptCount val="5"/>
                <c:pt idx="0">
                  <c:v>生きる力の育成</c:v>
                </c:pt>
                <c:pt idx="1">
                  <c:v>思考力・判断力・表現力</c:v>
                </c:pt>
                <c:pt idx="2">
                  <c:v>主体的・対話的で深い学び</c:v>
                </c:pt>
                <c:pt idx="3">
                  <c:v>カリキュラム・マネジメント</c:v>
                </c:pt>
                <c:pt idx="4">
                  <c:v>地域に開かれた教育課程</c:v>
                </c:pt>
              </c:strCache>
            </c:strRef>
          </c:cat>
          <c:val>
            <c:numRef>
              <c:f>Sheet2!$B$2:$B$6</c:f>
              <c:numCache>
                <c:formatCode>General</c:formatCode>
                <c:ptCount val="5"/>
                <c:pt idx="0">
                  <c:v>30.4</c:v>
                </c:pt>
                <c:pt idx="1">
                  <c:v>40.5</c:v>
                </c:pt>
                <c:pt idx="2">
                  <c:v>46.4</c:v>
                </c:pt>
                <c:pt idx="3">
                  <c:v>1.4</c:v>
                </c:pt>
                <c:pt idx="4">
                  <c:v>65.2</c:v>
                </c:pt>
              </c:numCache>
            </c:numRef>
          </c:val>
          <c:extLst>
            <c:ext xmlns:c16="http://schemas.microsoft.com/office/drawing/2014/chart" uri="{C3380CC4-5D6E-409C-BE32-E72D297353CC}">
              <c16:uniqueId val="{00000000-4ACB-4005-BBEB-C2AE14CD31C3}"/>
            </c:ext>
          </c:extLst>
        </c:ser>
        <c:ser>
          <c:idx val="1"/>
          <c:order val="1"/>
          <c:tx>
            <c:strRef>
              <c:f>Sheet2!$C$1</c:f>
              <c:strCache>
                <c:ptCount val="1"/>
                <c:pt idx="0">
                  <c:v>記載されてない</c:v>
                </c:pt>
              </c:strCache>
            </c:strRef>
          </c:tx>
          <c:spPr>
            <a:solidFill>
              <a:srgbClr val="FFFF00"/>
            </a:solidFill>
            <a:ln>
              <a:solidFill>
                <a:schemeClr val="tx1">
                  <a:lumMod val="75000"/>
                  <a:lumOff val="25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Sheet2!$A$2:$A$6</c:f>
              <c:strCache>
                <c:ptCount val="5"/>
                <c:pt idx="0">
                  <c:v>生きる力の育成</c:v>
                </c:pt>
                <c:pt idx="1">
                  <c:v>思考力・判断力・表現力</c:v>
                </c:pt>
                <c:pt idx="2">
                  <c:v>主体的・対話的で深い学び</c:v>
                </c:pt>
                <c:pt idx="3">
                  <c:v>カリキュラム・マネジメント</c:v>
                </c:pt>
                <c:pt idx="4">
                  <c:v>地域に開かれた教育課程</c:v>
                </c:pt>
              </c:strCache>
            </c:strRef>
          </c:cat>
          <c:val>
            <c:numRef>
              <c:f>Sheet2!$C$2:$C$6</c:f>
              <c:numCache>
                <c:formatCode>General</c:formatCode>
                <c:ptCount val="5"/>
                <c:pt idx="0">
                  <c:v>69.599999999999994</c:v>
                </c:pt>
                <c:pt idx="1">
                  <c:v>59.5</c:v>
                </c:pt>
                <c:pt idx="2">
                  <c:v>53.6</c:v>
                </c:pt>
                <c:pt idx="3">
                  <c:v>98.6</c:v>
                </c:pt>
                <c:pt idx="4">
                  <c:v>34.799999999999997</c:v>
                </c:pt>
              </c:numCache>
            </c:numRef>
          </c:val>
          <c:extLst>
            <c:ext xmlns:c16="http://schemas.microsoft.com/office/drawing/2014/chart" uri="{C3380CC4-5D6E-409C-BE32-E72D297353CC}">
              <c16:uniqueId val="{00000001-4ACB-4005-BBEB-C2AE14CD31C3}"/>
            </c:ext>
          </c:extLst>
        </c:ser>
        <c:dLbls>
          <c:showLegendKey val="0"/>
          <c:showVal val="0"/>
          <c:showCatName val="0"/>
          <c:showSerName val="0"/>
          <c:showPercent val="0"/>
          <c:showBubbleSize val="0"/>
        </c:dLbls>
        <c:gapWidth val="150"/>
        <c:overlap val="100"/>
        <c:axId val="329970128"/>
        <c:axId val="329974720"/>
      </c:barChart>
      <c:catAx>
        <c:axId val="3299701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endParaRPr lang="ja-JP"/>
          </a:p>
        </c:txPr>
        <c:crossAx val="329974720"/>
        <c:crosses val="autoZero"/>
        <c:auto val="1"/>
        <c:lblAlgn val="ctr"/>
        <c:lblOffset val="100"/>
        <c:noMultiLvlLbl val="0"/>
      </c:catAx>
      <c:valAx>
        <c:axId val="32997472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329970128"/>
        <c:crosses val="autoZero"/>
        <c:crossBetween val="between"/>
      </c:valAx>
      <c:spPr>
        <a:noFill/>
        <a:ln>
          <a:solidFill>
            <a:schemeClr val="tx1">
              <a:lumMod val="50000"/>
              <a:lumOff val="50000"/>
            </a:schemeClr>
          </a:solidFill>
        </a:ln>
        <a:effectLst/>
      </c:spPr>
    </c:plotArea>
    <c:legend>
      <c:legendPos val="b"/>
      <c:legendEntry>
        <c:idx val="0"/>
        <c:txPr>
          <a:bodyPr rot="0" spcFirstLastPara="1" vertOverflow="ellipsis" vert="horz" wrap="square" anchor="ctr" anchorCtr="1"/>
          <a:lstStyle/>
          <a:p>
            <a:pPr>
              <a:defRPr sz="1100" b="1" i="0" u="none" strike="noStrike" kern="1200" baseline="0">
                <a:solidFill>
                  <a:sysClr val="windowText" lastClr="000000"/>
                </a:solidFill>
                <a:latin typeface="+mn-lt"/>
                <a:ea typeface="+mn-ea"/>
                <a:cs typeface="+mn-cs"/>
              </a:defRPr>
            </a:pPr>
            <a:endParaRPr lang="ja-JP"/>
          </a:p>
        </c:txPr>
      </c:legendEntry>
      <c:legendEntry>
        <c:idx val="1"/>
        <c:txPr>
          <a:bodyPr rot="0" spcFirstLastPara="1" vertOverflow="ellipsis" vert="horz" wrap="square" anchor="ctr" anchorCtr="1"/>
          <a:lstStyle/>
          <a:p>
            <a:pPr>
              <a:defRPr sz="1100" b="1" i="0" u="none" strike="noStrike" kern="1200" baseline="0">
                <a:solidFill>
                  <a:sysClr val="windowText" lastClr="000000"/>
                </a:solidFill>
                <a:latin typeface="+mn-lt"/>
                <a:ea typeface="+mn-ea"/>
                <a:cs typeface="+mn-cs"/>
              </a:defRPr>
            </a:pPr>
            <a:endParaRPr lang="ja-JP"/>
          </a:p>
        </c:txPr>
      </c:legendEntry>
      <c:layout>
        <c:manualLayout>
          <c:xMode val="edge"/>
          <c:yMode val="edge"/>
          <c:x val="0.35256542103507782"/>
          <c:y val="0.95594237190575027"/>
          <c:w val="0.5398965441819773"/>
          <c:h val="3.9401186321542991E-2"/>
        </c:manualLayout>
      </c:layout>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image" Target="../media/image1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F7BC2D-CCCE-4AC7-A9FE-F043BF4DA328}" type="datetimeFigureOut">
              <a:rPr kumimoji="1" lang="ja-JP" altLang="en-US" smtClean="0"/>
              <a:t>2020/9/15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459339-8616-482F-9356-B4DCB9224360}" type="slidenum">
              <a:rPr kumimoji="1" lang="ja-JP" altLang="en-US" smtClean="0"/>
              <a:t>‹#›</a:t>
            </a:fld>
            <a:endParaRPr kumimoji="1" lang="ja-JP" altLang="en-US"/>
          </a:p>
        </p:txBody>
      </p:sp>
    </p:spTree>
    <p:extLst>
      <p:ext uri="{BB962C8B-B14F-4D97-AF65-F5344CB8AC3E}">
        <p14:creationId xmlns:p14="http://schemas.microsoft.com/office/powerpoint/2010/main" val="303351045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459163" y="346075"/>
            <a:ext cx="3101975" cy="2325688"/>
          </a:xfrm>
        </p:spPr>
      </p:sp>
      <p:sp>
        <p:nvSpPr>
          <p:cNvPr id="3" name="ノート プレースホルダー 2"/>
          <p:cNvSpPr>
            <a:spLocks noGrp="1"/>
          </p:cNvSpPr>
          <p:nvPr>
            <p:ph type="body" idx="1"/>
          </p:nvPr>
        </p:nvSpPr>
        <p:spPr>
          <a:xfrm>
            <a:off x="1202055" y="2921350"/>
            <a:ext cx="8016240" cy="3371623"/>
          </a:xfrm>
        </p:spPr>
        <p:txBody>
          <a:bodyPr>
            <a:noAutofit/>
          </a:bodyPr>
          <a:lstStyle/>
          <a:p>
            <a:r>
              <a:rPr kumimoji="1" lang="ja-JP" altLang="en-US" sz="1400" dirty="0"/>
              <a:t>★　前回までの学習指導要領は、個人の成長を大事に考えて作られていました。</a:t>
            </a:r>
            <a:endParaRPr kumimoji="1" lang="en-US" altLang="ja-JP" sz="1400" dirty="0"/>
          </a:p>
          <a:p>
            <a:endParaRPr lang="en-US" altLang="ja-JP" sz="1400" dirty="0"/>
          </a:p>
          <a:p>
            <a:r>
              <a:rPr kumimoji="1" lang="ja-JP" altLang="en-US" sz="1400" dirty="0"/>
              <a:t>★　今回の学習指導要領では、前文を設け、赤い文字の</a:t>
            </a:r>
            <a:r>
              <a:rPr lang="ja-JP" altLang="en-US" sz="1400" b="1" dirty="0">
                <a:solidFill>
                  <a:srgbClr val="FF0000"/>
                </a:solidFill>
              </a:rPr>
              <a:t>自分のよさや可能性を認識する</a:t>
            </a:r>
            <a:r>
              <a:rPr lang="ja-JP" altLang="en-US" sz="1400" b="1" dirty="0"/>
              <a:t>ことや</a:t>
            </a:r>
            <a:endParaRPr lang="en-US" altLang="ja-JP" sz="1400" b="1" dirty="0"/>
          </a:p>
          <a:p>
            <a:r>
              <a:rPr lang="ja-JP" altLang="en-US" sz="1400" b="1" dirty="0">
                <a:solidFill>
                  <a:srgbClr val="FF0000"/>
                </a:solidFill>
              </a:rPr>
              <a:t>　　豊かな人生を切り拓く</a:t>
            </a:r>
            <a:r>
              <a:rPr lang="ja-JP" altLang="en-US" sz="1400" b="1" dirty="0"/>
              <a:t>といった　</a:t>
            </a:r>
            <a:r>
              <a:rPr kumimoji="1" lang="ja-JP" altLang="en-US" sz="1400" dirty="0"/>
              <a:t>個人としての成長も大切にしながらも、青い部分の、</a:t>
            </a:r>
            <a:endParaRPr kumimoji="1" lang="en-US" altLang="ja-JP" sz="1400" dirty="0"/>
          </a:p>
          <a:p>
            <a:endParaRPr kumimoji="1" lang="en-US" altLang="ja-JP" sz="1400" dirty="0"/>
          </a:p>
          <a:p>
            <a:r>
              <a:rPr kumimoji="1" lang="ja-JP" altLang="en-US" sz="1400" dirty="0"/>
              <a:t>★「</a:t>
            </a:r>
            <a:r>
              <a:rPr lang="ja-JP" altLang="en-US" sz="1400" b="1" dirty="0">
                <a:solidFill>
                  <a:schemeClr val="accent5">
                    <a:lumMod val="75000"/>
                  </a:schemeClr>
                </a:solidFill>
              </a:rPr>
              <a:t>あらゆる他者を価値のある存在として尊重し、多様な人々と協議しながら様々な社会的変化</a:t>
            </a:r>
            <a:endParaRPr lang="en-US" altLang="ja-JP" sz="1400" b="1" dirty="0">
              <a:solidFill>
                <a:schemeClr val="accent5">
                  <a:lumMod val="75000"/>
                </a:schemeClr>
              </a:solidFill>
            </a:endParaRPr>
          </a:p>
          <a:p>
            <a:r>
              <a:rPr lang="ja-JP" altLang="en-US" sz="1400" b="1" dirty="0">
                <a:solidFill>
                  <a:schemeClr val="accent5">
                    <a:lumMod val="75000"/>
                  </a:schemeClr>
                </a:solidFill>
              </a:rPr>
              <a:t>　　を乗り越え、</a:t>
            </a:r>
            <a:r>
              <a:rPr lang="ja-JP" altLang="en-US" sz="1400" b="1" dirty="0">
                <a:solidFill>
                  <a:schemeClr val="accent1">
                    <a:lumMod val="50000"/>
                  </a:schemeClr>
                </a:solidFill>
              </a:rPr>
              <a:t>持続可能な社会の創り手となることができるようにする」</a:t>
            </a:r>
            <a:endParaRPr lang="en-US" altLang="ja-JP" sz="1400" b="1" dirty="0">
              <a:solidFill>
                <a:schemeClr val="accent1">
                  <a:lumMod val="50000"/>
                </a:schemeClr>
              </a:solidFill>
            </a:endParaRPr>
          </a:p>
          <a:p>
            <a:endParaRPr lang="en-US" altLang="ja-JP" sz="1400" b="1" dirty="0">
              <a:solidFill>
                <a:schemeClr val="accent1">
                  <a:lumMod val="50000"/>
                </a:schemeClr>
              </a:solidFill>
            </a:endParaRPr>
          </a:p>
          <a:p>
            <a:r>
              <a:rPr lang="ja-JP" altLang="en-US" sz="1400" b="1" dirty="0"/>
              <a:t>と、いった社会人としての役割をも果たせる人間の育成を目指しているのです。★　★</a:t>
            </a:r>
            <a:endParaRPr lang="en-US" altLang="ja-JP" sz="1400" b="1" dirty="0"/>
          </a:p>
          <a:p>
            <a:endParaRPr lang="en-US" altLang="ja-JP" sz="1400" b="1" dirty="0"/>
          </a:p>
          <a:p>
            <a:r>
              <a:rPr lang="ja-JP" altLang="en-US" sz="1400" b="1" dirty="0"/>
              <a:t>★★　このような視点は、</a:t>
            </a:r>
            <a:r>
              <a:rPr lang="en-US" altLang="ja-JP" sz="1400" b="1" dirty="0"/>
              <a:t>Education for Sustainable Development (ESD)</a:t>
            </a:r>
            <a:r>
              <a:rPr lang="ja-JP" altLang="en-US" sz="1400" b="1" dirty="0"/>
              <a:t>持続可能な</a:t>
            </a:r>
            <a:r>
              <a:rPr lang="ja-JP" altLang="en-US" sz="1400" b="1" u="sng" dirty="0"/>
              <a:t>開発　　　　　</a:t>
            </a:r>
            <a:endParaRPr lang="en-US" altLang="ja-JP" sz="1400" b="1" u="sng" dirty="0"/>
          </a:p>
          <a:p>
            <a:r>
              <a:rPr lang="ja-JP" altLang="en-US" sz="1400" b="1" dirty="0"/>
              <a:t>　　　（持続可能な未来）のための教育を踏まえて構成されているのです。</a:t>
            </a:r>
            <a:endParaRPr lang="en-US" altLang="ja-JP" sz="1400" b="1" dirty="0"/>
          </a:p>
          <a:p>
            <a:endParaRPr lang="en-US" altLang="ja-JP" sz="1400" b="1" dirty="0"/>
          </a:p>
          <a:p>
            <a:r>
              <a:rPr lang="ja-JP" altLang="en-US" sz="1400" b="1" dirty="0"/>
              <a:t>つまり、学習指導要領は、ＥＳＤに向けて大きく舵を切ったのです。　　★</a:t>
            </a:r>
            <a:endParaRPr lang="en-US" altLang="ja-JP" sz="1400" b="1" dirty="0"/>
          </a:p>
          <a:p>
            <a:r>
              <a:rPr lang="ja-JP" altLang="en-US" sz="1400" b="1" dirty="0"/>
              <a:t>　　　　　</a:t>
            </a:r>
            <a:endParaRPr kumimoji="1" lang="ja-JP" altLang="en-US" sz="1400" dirty="0"/>
          </a:p>
        </p:txBody>
      </p:sp>
      <p:sp>
        <p:nvSpPr>
          <p:cNvPr id="4" name="スライド番号プレースホルダー 3"/>
          <p:cNvSpPr>
            <a:spLocks noGrp="1"/>
          </p:cNvSpPr>
          <p:nvPr>
            <p:ph type="sldNum" sz="quarter" idx="5"/>
          </p:nvPr>
        </p:nvSpPr>
        <p:spPr/>
        <p:txBody>
          <a:bodyPr/>
          <a:lstStyle/>
          <a:p>
            <a:fld id="{9D4F7A05-CD05-487B-AE20-5CDBB3273D2A}" type="slidenum">
              <a:rPr kumimoji="1" lang="ja-JP" altLang="en-US" smtClean="0"/>
              <a:t>1</a:t>
            </a:fld>
            <a:endParaRPr kumimoji="1" lang="ja-JP" altLang="en-US"/>
          </a:p>
        </p:txBody>
      </p:sp>
    </p:spTree>
    <p:extLst>
      <p:ext uri="{BB962C8B-B14F-4D97-AF65-F5344CB8AC3E}">
        <p14:creationId xmlns:p14="http://schemas.microsoft.com/office/powerpoint/2010/main" val="13162702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スライド イメージ プレースホルダー 1">
            <a:extLst>
              <a:ext uri="{FF2B5EF4-FFF2-40B4-BE49-F238E27FC236}">
                <a16:creationId xmlns:a16="http://schemas.microsoft.com/office/drawing/2014/main" id="{288C416D-E968-4B49-B554-D73FCB41327A}"/>
              </a:ext>
            </a:extLst>
          </p:cNvPr>
          <p:cNvSpPr>
            <a:spLocks noGrp="1" noRot="1" noChangeAspect="1" noTextEdit="1"/>
          </p:cNvSpPr>
          <p:nvPr>
            <p:ph type="sldImg"/>
          </p:nvPr>
        </p:nvSpPr>
        <p:spPr>
          <a:xfrm>
            <a:off x="2406650" y="138113"/>
            <a:ext cx="3981450" cy="2986087"/>
          </a:xfrm>
          <a:ln/>
        </p:spPr>
      </p:sp>
      <p:sp>
        <p:nvSpPr>
          <p:cNvPr id="154627" name="ノート プレースホルダー 2">
            <a:extLst>
              <a:ext uri="{FF2B5EF4-FFF2-40B4-BE49-F238E27FC236}">
                <a16:creationId xmlns:a16="http://schemas.microsoft.com/office/drawing/2014/main" id="{3A9BBCA1-E32F-410E-982B-060178FE8D8B}"/>
              </a:ext>
            </a:extLst>
          </p:cNvPr>
          <p:cNvSpPr>
            <a:spLocks noGrp="1"/>
          </p:cNvSpPr>
          <p:nvPr>
            <p:ph type="body" idx="1"/>
          </p:nvPr>
        </p:nvSpPr>
        <p:spPr>
          <a:xfrm>
            <a:off x="1235832" y="3306548"/>
            <a:ext cx="7318486" cy="350620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z="1400" b="1" dirty="0">
                <a:latin typeface="Times New Roman" panose="02020603050405020304" pitchFamily="18" charset="0"/>
              </a:rPr>
              <a:t>こちらは、中学校のデータです。　★　やはり総合的な学習・探究に取り組んでいると、</a:t>
            </a:r>
            <a:endParaRPr lang="en-US" altLang="ja-JP" sz="1400" b="1" dirty="0">
              <a:latin typeface="Times New Roman" panose="02020603050405020304" pitchFamily="18" charset="0"/>
            </a:endParaRPr>
          </a:p>
          <a:p>
            <a:r>
              <a:rPr lang="ja-JP" altLang="en-US" sz="1400" b="1" dirty="0">
                <a:latin typeface="Times New Roman" panose="02020603050405020304" pitchFamily="18" charset="0"/>
              </a:rPr>
              <a:t>学力調査の得点が高いですね。</a:t>
            </a:r>
            <a:endParaRPr lang="en-US" altLang="ja-JP" sz="1400" b="1" dirty="0">
              <a:latin typeface="Times New Roman" panose="02020603050405020304" pitchFamily="18" charset="0"/>
            </a:endParaRPr>
          </a:p>
          <a:p>
            <a:endParaRPr lang="en-US" altLang="ja-JP" sz="1400" b="1" dirty="0">
              <a:latin typeface="Times New Roman" panose="02020603050405020304" pitchFamily="18" charset="0"/>
            </a:endParaRPr>
          </a:p>
          <a:p>
            <a:r>
              <a:rPr lang="ja-JP" altLang="en-US" sz="1400" b="1" dirty="0">
                <a:latin typeface="Times New Roman" panose="02020603050405020304" pitchFamily="18" charset="0"/>
              </a:rPr>
              <a:t>★　中学校でも、小学校と同じように、国語で７ポイントから１０ポイントの差が付いて</a:t>
            </a:r>
            <a:endParaRPr lang="en-US" altLang="ja-JP" sz="1400" b="1" dirty="0">
              <a:latin typeface="Times New Roman" panose="02020603050405020304" pitchFamily="18" charset="0"/>
            </a:endParaRPr>
          </a:p>
          <a:p>
            <a:r>
              <a:rPr lang="ja-JP" altLang="en-US" sz="1400" b="1" dirty="0">
                <a:latin typeface="Times New Roman" panose="02020603050405020304" pitchFamily="18" charset="0"/>
              </a:rPr>
              <a:t>　います。算数でも９ポイントから１０ポイントの差が付いています。</a:t>
            </a:r>
            <a:endParaRPr lang="en-US" altLang="ja-JP" sz="1400" b="1" dirty="0">
              <a:latin typeface="Times New Roman" panose="02020603050405020304" pitchFamily="18" charset="0"/>
            </a:endParaRPr>
          </a:p>
          <a:p>
            <a:endParaRPr lang="en-US" altLang="ja-JP" sz="1400" b="1" dirty="0">
              <a:latin typeface="Times New Roman" panose="02020603050405020304" pitchFamily="18" charset="0"/>
            </a:endParaRPr>
          </a:p>
          <a:p>
            <a:r>
              <a:rPr lang="ja-JP" altLang="en-US" sz="1400" b="1" dirty="0">
                <a:latin typeface="Times New Roman" panose="02020603050405020304" pitchFamily="18" charset="0"/>
              </a:rPr>
              <a:t>でも、小学校より中学校の方が、成績の差が小さいですね。これは、私の私見ですが、</a:t>
            </a:r>
            <a:endParaRPr lang="en-US" altLang="ja-JP" sz="1400" b="1" dirty="0">
              <a:latin typeface="Times New Roman" panose="02020603050405020304" pitchFamily="18" charset="0"/>
            </a:endParaRPr>
          </a:p>
          <a:p>
            <a:endParaRPr lang="en-US" altLang="ja-JP" sz="1400" b="1" dirty="0">
              <a:latin typeface="Times New Roman" panose="02020603050405020304" pitchFamily="18" charset="0"/>
            </a:endParaRPr>
          </a:p>
          <a:p>
            <a:r>
              <a:rPr lang="ja-JP" altLang="en-US" sz="1400" b="1" dirty="0">
                <a:latin typeface="Times New Roman" panose="02020603050405020304" pitchFamily="18" charset="0"/>
              </a:rPr>
              <a:t>「中学校の総合的な学習の時間は、全体的に見て、あまり大した取り組みをしていないのではないかな。何かに流用されたりしていないかなと、ちょっと懐疑的に見ています。」「もっと、中学生たちが夢中になるような指導をすれば、中学校だって、もっと伸びるのではないか」という気がするのです。。・・・高等学校や大学だって、きっと同じ傾向が出ることと思っております。ですから、「皆さんのお取組みで教育を変えていきましょう。」と、私からも、機会あるごとに声掛けしてきました。　　★</a:t>
            </a:r>
          </a:p>
        </p:txBody>
      </p:sp>
      <p:sp>
        <p:nvSpPr>
          <p:cNvPr id="154628" name="スライド番号プレースホルダー 3">
            <a:extLst>
              <a:ext uri="{FF2B5EF4-FFF2-40B4-BE49-F238E27FC236}">
                <a16:creationId xmlns:a16="http://schemas.microsoft.com/office/drawing/2014/main" id="{73896E84-628F-4FD2-8D99-449CA2C8E8E2}"/>
              </a:ext>
            </a:extLst>
          </p:cNvPr>
          <p:cNvSpPr>
            <a:spLocks noGrp="1"/>
          </p:cNvSpPr>
          <p:nvPr>
            <p:ph type="sldNum" sz="quarter" idx="5"/>
          </p:nvPr>
        </p:nvSpPr>
        <p:spPr>
          <a:xfrm>
            <a:off x="9361592" y="6542561"/>
            <a:ext cx="654802" cy="25511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6516" indent="-287122">
              <a:defRPr kumimoji="1">
                <a:solidFill>
                  <a:schemeClr val="tx1"/>
                </a:solidFill>
                <a:latin typeface="Arial" panose="020B0604020202020204" pitchFamily="34" charset="0"/>
                <a:ea typeface="ＭＳ Ｐゴシック" panose="020B0600070205080204" pitchFamily="50" charset="-128"/>
              </a:defRPr>
            </a:lvl2pPr>
            <a:lvl3pPr marL="1148486" indent="-229697">
              <a:defRPr kumimoji="1">
                <a:solidFill>
                  <a:schemeClr val="tx1"/>
                </a:solidFill>
                <a:latin typeface="Arial" panose="020B0604020202020204" pitchFamily="34" charset="0"/>
                <a:ea typeface="ＭＳ Ｐゴシック" panose="020B0600070205080204" pitchFamily="50" charset="-128"/>
              </a:defRPr>
            </a:lvl3pPr>
            <a:lvl4pPr marL="1607881" indent="-229697">
              <a:defRPr kumimoji="1">
                <a:solidFill>
                  <a:schemeClr val="tx1"/>
                </a:solidFill>
                <a:latin typeface="Arial" panose="020B0604020202020204" pitchFamily="34" charset="0"/>
                <a:ea typeface="ＭＳ Ｐゴシック" panose="020B0600070205080204" pitchFamily="50" charset="-128"/>
              </a:defRPr>
            </a:lvl4pPr>
            <a:lvl5pPr marL="2067276" indent="-229697">
              <a:defRPr kumimoji="1">
                <a:solidFill>
                  <a:schemeClr val="tx1"/>
                </a:solidFill>
                <a:latin typeface="Arial" panose="020B0604020202020204" pitchFamily="34" charset="0"/>
                <a:ea typeface="ＭＳ Ｐゴシック" panose="020B0600070205080204" pitchFamily="50" charset="-128"/>
              </a:defRPr>
            </a:lvl5pPr>
            <a:lvl6pPr marL="2526670" indent="-22969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86065" indent="-22969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45459" indent="-22969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904854" indent="-22969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5D84E1C0-1855-4853-B136-F1EF152B068B}" type="slidenum">
              <a:rPr lang="en-US" altLang="ja-JP" smtClean="0">
                <a:latin typeface="Times New Roman" panose="02020603050405020304" pitchFamily="18" charset="0"/>
              </a:rPr>
              <a:pPr/>
              <a:t>17</a:t>
            </a:fld>
            <a:endParaRPr lang="en-US" altLang="ja-JP" dirty="0">
              <a:latin typeface="Times New Roman" panose="02020603050405020304"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スライド イメージ プレースホルダー 1">
            <a:extLst>
              <a:ext uri="{FF2B5EF4-FFF2-40B4-BE49-F238E27FC236}">
                <a16:creationId xmlns:a16="http://schemas.microsoft.com/office/drawing/2014/main" id="{288C416D-E968-4B49-B554-D73FCB41327A}"/>
              </a:ext>
            </a:extLst>
          </p:cNvPr>
          <p:cNvSpPr>
            <a:spLocks noGrp="1" noRot="1" noChangeAspect="1" noTextEdit="1"/>
          </p:cNvSpPr>
          <p:nvPr>
            <p:ph type="sldImg"/>
          </p:nvPr>
        </p:nvSpPr>
        <p:spPr>
          <a:xfrm>
            <a:off x="2406650" y="138113"/>
            <a:ext cx="4064000" cy="3048000"/>
          </a:xfrm>
          <a:ln/>
        </p:spPr>
      </p:sp>
      <p:sp>
        <p:nvSpPr>
          <p:cNvPr id="154627" name="ノート プレースホルダー 2">
            <a:extLst>
              <a:ext uri="{FF2B5EF4-FFF2-40B4-BE49-F238E27FC236}">
                <a16:creationId xmlns:a16="http://schemas.microsoft.com/office/drawing/2014/main" id="{3A9BBCA1-E32F-410E-982B-060178FE8D8B}"/>
              </a:ext>
            </a:extLst>
          </p:cNvPr>
          <p:cNvSpPr>
            <a:spLocks noGrp="1"/>
          </p:cNvSpPr>
          <p:nvPr>
            <p:ph type="body" idx="1"/>
          </p:nvPr>
        </p:nvSpPr>
        <p:spPr>
          <a:xfrm>
            <a:off x="1299321" y="3250406"/>
            <a:ext cx="7855929" cy="37028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z="1400" b="1" dirty="0">
                <a:latin typeface="Times New Roman" panose="02020603050405020304" pitchFamily="18" charset="0"/>
              </a:rPr>
              <a:t>それから４年後、平成</a:t>
            </a:r>
            <a:r>
              <a:rPr lang="en-US" altLang="ja-JP" sz="1400" b="1" dirty="0">
                <a:latin typeface="Times New Roman" panose="02020603050405020304" pitchFamily="18" charset="0"/>
              </a:rPr>
              <a:t>29</a:t>
            </a:r>
            <a:r>
              <a:rPr lang="ja-JP" altLang="en-US" sz="1400" b="1" dirty="0">
                <a:latin typeface="Times New Roman" panose="02020603050405020304" pitchFamily="18" charset="0"/>
              </a:rPr>
              <a:t>年度の中学校のデータをご覧いただきましょう。★　</a:t>
            </a:r>
            <a:endParaRPr lang="en-US" altLang="ja-JP" sz="1400" b="1" dirty="0">
              <a:latin typeface="Times New Roman" panose="02020603050405020304" pitchFamily="18" charset="0"/>
            </a:endParaRPr>
          </a:p>
          <a:p>
            <a:r>
              <a:rPr lang="ja-JP" altLang="en-US" sz="1400" b="1" dirty="0">
                <a:latin typeface="Times New Roman" panose="02020603050405020304" pitchFamily="18" charset="0"/>
              </a:rPr>
              <a:t>年々、総合的な学習の時間の取り組みが改善されてきた成果が表れてきました。</a:t>
            </a:r>
            <a:endParaRPr lang="en-US" altLang="ja-JP" sz="1400" b="1" dirty="0">
              <a:latin typeface="Times New Roman" panose="02020603050405020304" pitchFamily="18" charset="0"/>
            </a:endParaRPr>
          </a:p>
          <a:p>
            <a:r>
              <a:rPr lang="ja-JP" altLang="en-US" sz="1400" b="1" dirty="0">
                <a:latin typeface="Times New Roman" panose="02020603050405020304" pitchFamily="18" charset="0"/>
              </a:rPr>
              <a:t>グラフの</a:t>
            </a:r>
            <a:r>
              <a:rPr lang="en-US" altLang="ja-JP" sz="1400" b="1" dirty="0">
                <a:latin typeface="Times New Roman" panose="02020603050405020304" pitchFamily="18" charset="0"/>
              </a:rPr>
              <a:t>1</a:t>
            </a:r>
            <a:r>
              <a:rPr lang="ja-JP" altLang="en-US" sz="1400" b="1" dirty="0">
                <a:latin typeface="Times New Roman" panose="02020603050405020304" pitchFamily="18" charset="0"/>
              </a:rPr>
              <a:t>番と</a:t>
            </a:r>
            <a:r>
              <a:rPr lang="en-US" altLang="ja-JP" sz="1400" b="1" dirty="0">
                <a:latin typeface="Times New Roman" panose="02020603050405020304" pitchFamily="18" charset="0"/>
              </a:rPr>
              <a:t>4</a:t>
            </a:r>
            <a:r>
              <a:rPr lang="ja-JP" altLang="en-US" sz="1400" b="1" dirty="0">
                <a:latin typeface="Times New Roman" panose="02020603050405020304" pitchFamily="18" charset="0"/>
              </a:rPr>
              <a:t>番の得点差が、次第に大きくなり、この年、国語のＢ問題で１８ポイントまで広がってきたのです。</a:t>
            </a:r>
            <a:endParaRPr lang="en-US" altLang="ja-JP" sz="1400" b="1" dirty="0">
              <a:latin typeface="Times New Roman" panose="02020603050405020304" pitchFamily="18" charset="0"/>
            </a:endParaRPr>
          </a:p>
          <a:p>
            <a:endParaRPr lang="en-US" altLang="ja-JP" sz="1050" b="1" dirty="0">
              <a:latin typeface="Times New Roman" panose="02020603050405020304" pitchFamily="18" charset="0"/>
            </a:endParaRPr>
          </a:p>
          <a:p>
            <a:r>
              <a:rPr lang="ja-JP" altLang="en-US" sz="1400" b="1" dirty="0">
                <a:latin typeface="Times New Roman" panose="02020603050405020304" pitchFamily="18" charset="0"/>
              </a:rPr>
              <a:t>★　「もっと、ＥＳＤカレンダーを使ったカリキュラムマネジメントを進め、中学生たちの学ぶ心に火をつけ、彼らが夢中になるような指導を工夫すれば、中学生って、もっと伸びるのではないか」という気がしています。</a:t>
            </a:r>
            <a:endParaRPr lang="en-US" altLang="ja-JP" sz="1400" b="1" dirty="0">
              <a:latin typeface="Times New Roman" panose="02020603050405020304" pitchFamily="18" charset="0"/>
            </a:endParaRPr>
          </a:p>
          <a:p>
            <a:endParaRPr lang="en-US" altLang="ja-JP" sz="1050" b="1" dirty="0">
              <a:latin typeface="Times New Roman" panose="02020603050405020304" pitchFamily="18" charset="0"/>
            </a:endParaRPr>
          </a:p>
          <a:p>
            <a:r>
              <a:rPr lang="ja-JP" altLang="en-US" sz="1400" b="1" dirty="0">
                <a:latin typeface="Times New Roman" panose="02020603050405020304" pitchFamily="18" charset="0"/>
              </a:rPr>
              <a:t>逆に、新型コロナウイルス対策で、学習の内容が「基礎・基本の習熟」に偏ったり、主体的で対話的な学習スタイルが制限されるようになると、生きる力の育成はおろか、「学力」そのものも急落すると思われます。</a:t>
            </a:r>
            <a:endParaRPr lang="en-US" altLang="ja-JP" sz="1400" b="1" dirty="0">
              <a:latin typeface="Times New Roman" panose="02020603050405020304" pitchFamily="18" charset="0"/>
            </a:endParaRPr>
          </a:p>
          <a:p>
            <a:endParaRPr lang="en-US" altLang="ja-JP" sz="1050" b="1" dirty="0">
              <a:latin typeface="Times New Roman" panose="02020603050405020304" pitchFamily="18" charset="0"/>
            </a:endParaRPr>
          </a:p>
          <a:p>
            <a:r>
              <a:rPr lang="ja-JP" altLang="en-US" sz="1400" b="1" dirty="0">
                <a:latin typeface="Times New Roman" panose="02020603050405020304" pitchFamily="18" charset="0"/>
              </a:rPr>
              <a:t>その反対に、新型コロナウイルスへの対策を例に、世界の持続可能性に関する諸課題に目覚めさせ、自らの学びをカリキュラムマネジメントできる子どもたちを育てることができれば、</a:t>
            </a:r>
            <a:endParaRPr lang="en-US" altLang="ja-JP" sz="1400" b="1" dirty="0">
              <a:latin typeface="Times New Roman" panose="02020603050405020304" pitchFamily="18" charset="0"/>
            </a:endParaRPr>
          </a:p>
          <a:p>
            <a:r>
              <a:rPr lang="ja-JP" altLang="en-US" sz="1400" b="1" dirty="0">
                <a:latin typeface="Times New Roman" panose="02020603050405020304" pitchFamily="18" charset="0"/>
              </a:rPr>
              <a:t>彼らの学びに、新たなフェーズを迎えることができるのではないかと期待しております。</a:t>
            </a:r>
          </a:p>
        </p:txBody>
      </p:sp>
      <p:sp>
        <p:nvSpPr>
          <p:cNvPr id="154628" name="スライド番号プレースホルダー 3">
            <a:extLst>
              <a:ext uri="{FF2B5EF4-FFF2-40B4-BE49-F238E27FC236}">
                <a16:creationId xmlns:a16="http://schemas.microsoft.com/office/drawing/2014/main" id="{73896E84-628F-4FD2-8D99-449CA2C8E8E2}"/>
              </a:ext>
            </a:extLst>
          </p:cNvPr>
          <p:cNvSpPr>
            <a:spLocks noGrp="1"/>
          </p:cNvSpPr>
          <p:nvPr>
            <p:ph type="sldNum" sz="quarter" idx="5"/>
          </p:nvPr>
        </p:nvSpPr>
        <p:spPr>
          <a:xfrm>
            <a:off x="9361592" y="6542561"/>
            <a:ext cx="654802" cy="25511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6516" indent="-287122">
              <a:defRPr kumimoji="1">
                <a:solidFill>
                  <a:schemeClr val="tx1"/>
                </a:solidFill>
                <a:latin typeface="Arial" panose="020B0604020202020204" pitchFamily="34" charset="0"/>
                <a:ea typeface="ＭＳ Ｐゴシック" panose="020B0600070205080204" pitchFamily="50" charset="-128"/>
              </a:defRPr>
            </a:lvl2pPr>
            <a:lvl3pPr marL="1148486" indent="-229697">
              <a:defRPr kumimoji="1">
                <a:solidFill>
                  <a:schemeClr val="tx1"/>
                </a:solidFill>
                <a:latin typeface="Arial" panose="020B0604020202020204" pitchFamily="34" charset="0"/>
                <a:ea typeface="ＭＳ Ｐゴシック" panose="020B0600070205080204" pitchFamily="50" charset="-128"/>
              </a:defRPr>
            </a:lvl3pPr>
            <a:lvl4pPr marL="1607881" indent="-229697">
              <a:defRPr kumimoji="1">
                <a:solidFill>
                  <a:schemeClr val="tx1"/>
                </a:solidFill>
                <a:latin typeface="Arial" panose="020B0604020202020204" pitchFamily="34" charset="0"/>
                <a:ea typeface="ＭＳ Ｐゴシック" panose="020B0600070205080204" pitchFamily="50" charset="-128"/>
              </a:defRPr>
            </a:lvl4pPr>
            <a:lvl5pPr marL="2067276" indent="-229697">
              <a:defRPr kumimoji="1">
                <a:solidFill>
                  <a:schemeClr val="tx1"/>
                </a:solidFill>
                <a:latin typeface="Arial" panose="020B0604020202020204" pitchFamily="34" charset="0"/>
                <a:ea typeface="ＭＳ Ｐゴシック" panose="020B0600070205080204" pitchFamily="50" charset="-128"/>
              </a:defRPr>
            </a:lvl5pPr>
            <a:lvl6pPr marL="2526670" indent="-22969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86065" indent="-22969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45459" indent="-22969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904854" indent="-22969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5D84E1C0-1855-4853-B136-F1EF152B068B}" type="slidenum">
              <a:rPr lang="en-US" altLang="ja-JP" smtClean="0">
                <a:latin typeface="Times New Roman" panose="02020603050405020304" pitchFamily="18" charset="0"/>
              </a:rPr>
              <a:pPr/>
              <a:t>18</a:t>
            </a:fld>
            <a:endParaRPr lang="en-US" altLang="ja-JP" dirty="0">
              <a:latin typeface="Times New Roman" panose="02020603050405020304"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0EE62439-1799-4804-84EC-A2DA9F8641F6}" type="slidenum">
              <a:rPr lang="en-US" altLang="ja-JP" smtClean="0"/>
              <a:pPr>
                <a:defRPr/>
              </a:pPr>
              <a:t>19</a:t>
            </a:fld>
            <a:endParaRPr lang="en-US" altLang="ja-JP"/>
          </a:p>
        </p:txBody>
      </p:sp>
    </p:spTree>
    <p:extLst>
      <p:ext uri="{BB962C8B-B14F-4D97-AF65-F5344CB8AC3E}">
        <p14:creationId xmlns:p14="http://schemas.microsoft.com/office/powerpoint/2010/main" val="31013812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400" dirty="0"/>
              <a:t>各教科、道徳、特別活動、そして総合的な学習の時間は、従来、</a:t>
            </a:r>
            <a:endParaRPr lang="en-US" altLang="ja-JP" sz="1400" dirty="0"/>
          </a:p>
          <a:p>
            <a:r>
              <a:rPr lang="ja-JP" altLang="en-US" sz="1400" dirty="0"/>
              <a:t>ばらばらで指導されていた。</a:t>
            </a:r>
            <a:endParaRPr lang="en-US" altLang="ja-JP" sz="1400" dirty="0"/>
          </a:p>
          <a:p>
            <a:r>
              <a:rPr lang="ja-JP" altLang="en-US" sz="1400" dirty="0"/>
              <a:t>それ等を、総合的な学習の時間を中心にしてつなぎ、混ぜ合わせ、</a:t>
            </a:r>
            <a:endParaRPr lang="en-US" altLang="ja-JP" sz="1400" dirty="0"/>
          </a:p>
          <a:p>
            <a:r>
              <a:rPr lang="ja-JP" altLang="en-US" sz="1400" dirty="0"/>
              <a:t>関連付ける中から深い学びを創ろうというのである。</a:t>
            </a:r>
            <a:endParaRPr lang="en-US" altLang="ja-JP" sz="1400" dirty="0"/>
          </a:p>
          <a:p>
            <a:endParaRPr lang="ja-JP" altLang="en-US" sz="1400" dirty="0"/>
          </a:p>
        </p:txBody>
      </p:sp>
      <p:sp>
        <p:nvSpPr>
          <p:cNvPr id="4" name="スライド番号プレースホルダー 3"/>
          <p:cNvSpPr>
            <a:spLocks noGrp="1"/>
          </p:cNvSpPr>
          <p:nvPr>
            <p:ph type="sldNum" sz="quarter" idx="10"/>
          </p:nvPr>
        </p:nvSpPr>
        <p:spPr/>
        <p:txBody>
          <a:bodyPr/>
          <a:lstStyle/>
          <a:p>
            <a:pPr>
              <a:defRPr/>
            </a:pPr>
            <a:fld id="{0EE62439-1799-4804-84EC-A2DA9F8641F6}" type="slidenum">
              <a:rPr lang="en-US" altLang="ja-JP" smtClean="0"/>
              <a:pPr>
                <a:defRPr/>
              </a:pPr>
              <a:t>24</a:t>
            </a:fld>
            <a:endParaRPr lang="en-US" altLang="ja-JP"/>
          </a:p>
        </p:txBody>
      </p:sp>
    </p:spTree>
    <p:extLst>
      <p:ext uri="{BB962C8B-B14F-4D97-AF65-F5344CB8AC3E}">
        <p14:creationId xmlns:p14="http://schemas.microsoft.com/office/powerpoint/2010/main" val="14520454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このような発想は、従来の教育では、あまり見たことがありません。</a:t>
            </a:r>
            <a:endParaRPr kumimoji="1" lang="en-US" altLang="ja-JP" dirty="0"/>
          </a:p>
          <a:p>
            <a:endParaRPr lang="en-US" altLang="ja-JP" dirty="0"/>
          </a:p>
          <a:p>
            <a:r>
              <a:rPr kumimoji="1" lang="ja-JP" altLang="en-US" dirty="0"/>
              <a:t>優れた先生は、無意識のうちにこのように学びを関連付け、次々と深めるという手法を使っていたことと思います。</a:t>
            </a:r>
            <a:endParaRPr kumimoji="1" lang="en-US" altLang="ja-JP" dirty="0"/>
          </a:p>
          <a:p>
            <a:endParaRPr lang="en-US" altLang="ja-JP" dirty="0"/>
          </a:p>
          <a:p>
            <a:r>
              <a:rPr kumimoji="1" lang="ja-JP" altLang="en-US" dirty="0"/>
              <a:t>しかし、このようにだれが見ても理解できる学習の構造を示すことで、急速に一般化することができるのです。</a:t>
            </a:r>
            <a:endParaRPr kumimoji="1" lang="en-US" altLang="ja-JP" dirty="0"/>
          </a:p>
          <a:p>
            <a:endParaRPr lang="en-US" altLang="ja-JP" dirty="0"/>
          </a:p>
          <a:p>
            <a:r>
              <a:rPr kumimoji="1" lang="ja-JP" altLang="en-US" dirty="0"/>
              <a:t>事実日本のユネスコスクールは、このＥＳＤカレンダーの普及とともに広がり、２００５年ころには２０校にも満たなかったのが、現在では１０００校を超えて、まだ増加の勢いが止まりません。</a:t>
            </a:r>
          </a:p>
        </p:txBody>
      </p:sp>
      <p:sp>
        <p:nvSpPr>
          <p:cNvPr id="4" name="スライド番号プレースホルダー 3"/>
          <p:cNvSpPr>
            <a:spLocks noGrp="1"/>
          </p:cNvSpPr>
          <p:nvPr>
            <p:ph type="sldNum" sz="quarter" idx="10"/>
          </p:nvPr>
        </p:nvSpPr>
        <p:spPr/>
        <p:txBody>
          <a:bodyPr/>
          <a:lstStyle/>
          <a:p>
            <a:pPr>
              <a:defRPr/>
            </a:pPr>
            <a:fld id="{0EE62439-1799-4804-84EC-A2DA9F8641F6}" type="slidenum">
              <a:rPr lang="en-US" altLang="ja-JP" smtClean="0"/>
              <a:pPr>
                <a:defRPr/>
              </a:pPr>
              <a:t>25</a:t>
            </a:fld>
            <a:endParaRPr lang="en-US" altLang="ja-JP"/>
          </a:p>
        </p:txBody>
      </p:sp>
    </p:spTree>
    <p:extLst>
      <p:ext uri="{BB962C8B-B14F-4D97-AF65-F5344CB8AC3E}">
        <p14:creationId xmlns:p14="http://schemas.microsoft.com/office/powerpoint/2010/main" val="29140780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ja-JP" altLang="en-US">
                <a:latin typeface="Arial" panose="020B0604020202020204" pitchFamily="34" charset="0"/>
              </a:rPr>
              <a:t>よって、総合的な学習の時間で学習する内容は、これからの厳しい時代を生きていく子どもたちにとって、考えてもらいたい４つをテーマを設定しました。世界にある様々な課題は、環境の問題だけ取り出して、解決できるほど現実は甘くありません。環境問題は、自分たちだけが取り組むのではなく、国際的な協力が必要です。国際的な協力をするためには、お互いの国の文化や生き方を尊重できなくてはなりません。世界の人々と理解し合うには、同じ地球市民として、一人一人を大切にする人権意識が重要です。このように４つのテーマを各学年で学習することは、ﾕﾈｽｺｽｸｰﾙとしてＥＳＤを推進することにもつながります。</a:t>
            </a:r>
            <a:endParaRPr lang="en-US" altLang="ja-JP">
              <a:latin typeface="Arial" panose="020B0604020202020204" pitchFamily="34" charset="0"/>
            </a:endParaRPr>
          </a:p>
        </p:txBody>
      </p:sp>
      <p:sp>
        <p:nvSpPr>
          <p:cNvPr id="108548"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979">
              <a:defRPr kumimoji="1">
                <a:solidFill>
                  <a:schemeClr val="tx1"/>
                </a:solidFill>
                <a:latin typeface="Arial" panose="020B0604020202020204" pitchFamily="34" charset="0"/>
                <a:ea typeface="ＭＳ Ｐゴシック" panose="020B0600070205080204" pitchFamily="50" charset="-128"/>
              </a:defRPr>
            </a:lvl1pPr>
            <a:lvl2pPr marL="751420" indent="-289008" defTabSz="911979">
              <a:defRPr kumimoji="1">
                <a:solidFill>
                  <a:schemeClr val="tx1"/>
                </a:solidFill>
                <a:latin typeface="Arial" panose="020B0604020202020204" pitchFamily="34" charset="0"/>
                <a:ea typeface="ＭＳ Ｐゴシック" panose="020B0600070205080204" pitchFamily="50" charset="-128"/>
              </a:defRPr>
            </a:lvl2pPr>
            <a:lvl3pPr marL="1156030" indent="-231206" defTabSz="911979">
              <a:defRPr kumimoji="1">
                <a:solidFill>
                  <a:schemeClr val="tx1"/>
                </a:solidFill>
                <a:latin typeface="Arial" panose="020B0604020202020204" pitchFamily="34" charset="0"/>
                <a:ea typeface="ＭＳ Ｐゴシック" panose="020B0600070205080204" pitchFamily="50" charset="-128"/>
              </a:defRPr>
            </a:lvl3pPr>
            <a:lvl4pPr marL="1618442" indent="-231206" defTabSz="911979">
              <a:defRPr kumimoji="1">
                <a:solidFill>
                  <a:schemeClr val="tx1"/>
                </a:solidFill>
                <a:latin typeface="Arial" panose="020B0604020202020204" pitchFamily="34" charset="0"/>
                <a:ea typeface="ＭＳ Ｐゴシック" panose="020B0600070205080204" pitchFamily="50" charset="-128"/>
              </a:defRPr>
            </a:lvl4pPr>
            <a:lvl5pPr marL="2080854" indent="-231206" defTabSz="911979">
              <a:defRPr kumimoji="1">
                <a:solidFill>
                  <a:schemeClr val="tx1"/>
                </a:solidFill>
                <a:latin typeface="Arial" panose="020B0604020202020204" pitchFamily="34" charset="0"/>
                <a:ea typeface="ＭＳ Ｐゴシック" panose="020B0600070205080204" pitchFamily="50" charset="-128"/>
              </a:defRPr>
            </a:lvl5pPr>
            <a:lvl6pPr marL="2543266" indent="-231206" defTabSz="911979"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005679" indent="-231206" defTabSz="911979"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68091" indent="-231206" defTabSz="911979"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930503" indent="-231206" defTabSz="911979"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DB9518C2-53ED-4207-A5DA-D39E9A1D5C7C}" type="slidenum">
              <a:rPr lang="en-US" altLang="ja-JP"/>
              <a:pPr/>
              <a:t>26</a:t>
            </a:fld>
            <a:endParaRPr lang="en-US" altLang="ja-JP"/>
          </a:p>
        </p:txBody>
      </p:sp>
    </p:spTree>
    <p:extLst>
      <p:ext uri="{BB962C8B-B14F-4D97-AF65-F5344CB8AC3E}">
        <p14:creationId xmlns:p14="http://schemas.microsoft.com/office/powerpoint/2010/main" val="40119829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年間に２つから３つの単元を作ると。指導しやすいと思います。</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0EE62439-1799-4804-84EC-A2DA9F8641F6}" type="slidenum">
              <a:rPr lang="en-US" altLang="ja-JP" smtClean="0"/>
              <a:pPr>
                <a:defRPr/>
              </a:pPr>
              <a:t>27</a:t>
            </a:fld>
            <a:endParaRPr lang="en-US" altLang="ja-JP"/>
          </a:p>
        </p:txBody>
      </p:sp>
    </p:spTree>
    <p:extLst>
      <p:ext uri="{BB962C8B-B14F-4D97-AF65-F5344CB8AC3E}">
        <p14:creationId xmlns:p14="http://schemas.microsoft.com/office/powerpoint/2010/main" val="42254128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これは指導計画の部分です。先ほどのイメージマップと対にして使います。</a:t>
            </a:r>
            <a:endParaRPr kumimoji="1" lang="en-US" altLang="ja-JP" dirty="0"/>
          </a:p>
          <a:p>
            <a:endParaRPr lang="en-US" altLang="ja-JP" dirty="0"/>
          </a:p>
          <a:p>
            <a:r>
              <a:rPr kumimoji="1" lang="ja-JP" altLang="en-US" dirty="0"/>
              <a:t>ＥＳＤカレンダーがイメージマップなら、こちらは旅行の行程表のようなものです。</a:t>
            </a:r>
            <a:endParaRPr kumimoji="1" lang="en-US" altLang="ja-JP" dirty="0"/>
          </a:p>
          <a:p>
            <a:endParaRPr lang="en-US" altLang="ja-JP" dirty="0"/>
          </a:p>
          <a:p>
            <a:r>
              <a:rPr kumimoji="1" lang="ja-JP" altLang="en-US" dirty="0"/>
              <a:t>楽しい旅になるような工夫がしてあります。</a:t>
            </a:r>
          </a:p>
        </p:txBody>
      </p:sp>
      <p:sp>
        <p:nvSpPr>
          <p:cNvPr id="4" name="スライド番号プレースホルダー 3"/>
          <p:cNvSpPr>
            <a:spLocks noGrp="1"/>
          </p:cNvSpPr>
          <p:nvPr>
            <p:ph type="sldNum" sz="quarter" idx="10"/>
          </p:nvPr>
        </p:nvSpPr>
        <p:spPr/>
        <p:txBody>
          <a:bodyPr/>
          <a:lstStyle/>
          <a:p>
            <a:pPr>
              <a:defRPr/>
            </a:pPr>
            <a:fld id="{0EE62439-1799-4804-84EC-A2DA9F8641F6}" type="slidenum">
              <a:rPr lang="en-US" altLang="ja-JP" smtClean="0"/>
              <a:pPr>
                <a:defRPr/>
              </a:pPr>
              <a:t>28</a:t>
            </a:fld>
            <a:endParaRPr lang="en-US" altLang="ja-JP"/>
          </a:p>
        </p:txBody>
      </p:sp>
    </p:spTree>
    <p:extLst>
      <p:ext uri="{BB962C8B-B14F-4D97-AF65-F5344CB8AC3E}">
        <p14:creationId xmlns:p14="http://schemas.microsoft.com/office/powerpoint/2010/main" val="2516849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4100"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291524">
              <a:defRPr kumimoji="1" sz="1900">
                <a:solidFill>
                  <a:schemeClr val="tx1"/>
                </a:solidFill>
                <a:latin typeface="Arial" panose="020B0604020202020204" pitchFamily="34" charset="0"/>
                <a:ea typeface="ＭＳ Ｐゴシック" panose="020B0600070205080204" pitchFamily="50" charset="-128"/>
              </a:defRPr>
            </a:lvl1pPr>
            <a:lvl2pPr defTabSz="1291524">
              <a:defRPr kumimoji="1" sz="1900">
                <a:solidFill>
                  <a:schemeClr val="tx1"/>
                </a:solidFill>
                <a:latin typeface="Arial" panose="020B0604020202020204" pitchFamily="34" charset="0"/>
                <a:ea typeface="ＭＳ Ｐゴシック" panose="020B0600070205080204" pitchFamily="50" charset="-128"/>
              </a:defRPr>
            </a:lvl2pPr>
            <a:lvl3pPr defTabSz="1291524">
              <a:defRPr kumimoji="1" sz="1900">
                <a:solidFill>
                  <a:schemeClr val="tx1"/>
                </a:solidFill>
                <a:latin typeface="Arial" panose="020B0604020202020204" pitchFamily="34" charset="0"/>
                <a:ea typeface="ＭＳ Ｐゴシック" panose="020B0600070205080204" pitchFamily="50" charset="-128"/>
              </a:defRPr>
            </a:lvl3pPr>
            <a:lvl4pPr defTabSz="1291524">
              <a:defRPr kumimoji="1" sz="1900">
                <a:solidFill>
                  <a:schemeClr val="tx1"/>
                </a:solidFill>
                <a:latin typeface="Arial" panose="020B0604020202020204" pitchFamily="34" charset="0"/>
                <a:ea typeface="ＭＳ Ｐゴシック" panose="020B0600070205080204" pitchFamily="50" charset="-128"/>
              </a:defRPr>
            </a:lvl4pPr>
            <a:lvl5pPr defTabSz="1291524">
              <a:defRPr kumimoji="1" sz="1900">
                <a:solidFill>
                  <a:schemeClr val="tx1"/>
                </a:solidFill>
                <a:latin typeface="Arial" panose="020B0604020202020204" pitchFamily="34" charset="0"/>
                <a:ea typeface="ＭＳ Ｐゴシック" panose="020B0600070205080204" pitchFamily="50" charset="-128"/>
              </a:defRPr>
            </a:lvl5pPr>
            <a:lvl6pPr marL="2393967" indent="-551220" defTabSz="1291524" eaLnBrk="0" fontAlgn="base" hangingPunct="0">
              <a:spcBef>
                <a:spcPct val="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855452" indent="-551220" defTabSz="1291524" eaLnBrk="0" fontAlgn="base" hangingPunct="0">
              <a:spcBef>
                <a:spcPct val="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316940" indent="-551220" defTabSz="1291524" eaLnBrk="0" fontAlgn="base" hangingPunct="0">
              <a:spcBef>
                <a:spcPct val="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778429" indent="-551220" defTabSz="1291524" eaLnBrk="0" fontAlgn="base" hangingPunct="0">
              <a:spcBef>
                <a:spcPct val="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fld id="{85EEE777-F797-4529-9DE7-A682E3AFEB48}" type="slidenum">
              <a:rPr lang="ja-JP" altLang="en-US" sz="1200">
                <a:latin typeface="Calibri" panose="020F0502020204030204" pitchFamily="34" charset="0"/>
              </a:rPr>
              <a:pPr/>
              <a:t>32</a:t>
            </a:fld>
            <a:endParaRPr lang="ja-JP" altLang="en-US" sz="1200">
              <a:latin typeface="Calibri" panose="020F0502020204030204" pitchFamily="34" charset="0"/>
            </a:endParaRPr>
          </a:p>
        </p:txBody>
      </p:sp>
    </p:spTree>
    <p:extLst>
      <p:ext uri="{BB962C8B-B14F-4D97-AF65-F5344CB8AC3E}">
        <p14:creationId xmlns:p14="http://schemas.microsoft.com/office/powerpoint/2010/main" val="42168355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スライド イメージ プレースホルダ 1"/>
          <p:cNvSpPr>
            <a:spLocks noGrp="1" noRot="1" noChangeAspect="1" noTextEdit="1"/>
          </p:cNvSpPr>
          <p:nvPr>
            <p:ph type="sldImg"/>
          </p:nvPr>
        </p:nvSpPr>
        <p:spPr bwMode="auto">
          <a:xfrm>
            <a:off x="3557588" y="552450"/>
            <a:ext cx="2597150" cy="1947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ノート プレースホルダ 2"/>
          <p:cNvSpPr>
            <a:spLocks noGrp="1"/>
          </p:cNvSpPr>
          <p:nvPr>
            <p:ph type="body" idx="1"/>
          </p:nvPr>
        </p:nvSpPr>
        <p:spPr bwMode="auto">
          <a:xfrm>
            <a:off x="1782813" y="2785562"/>
            <a:ext cx="7332613" cy="38914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ja-JP" altLang="en-US" sz="1400" dirty="0"/>
              <a:t>学校教育を進めるにあたっては、</a:t>
            </a:r>
            <a:r>
              <a:rPr lang="ja-JP" altLang="en-US" sz="1400" b="1" dirty="0"/>
              <a:t>教育課程が重要</a:t>
            </a:r>
            <a:r>
              <a:rPr lang="ja-JP" altLang="en-US" sz="1400" dirty="0"/>
              <a:t>です。その編成と実施において、</a:t>
            </a:r>
            <a:endParaRPr lang="en-US" altLang="ja-JP" sz="1400" dirty="0"/>
          </a:p>
          <a:p>
            <a:r>
              <a:rPr lang="ja-JP" altLang="en-US" sz="1400" dirty="0"/>
              <a:t>大事なことが</a:t>
            </a:r>
            <a:r>
              <a:rPr lang="ja-JP" altLang="en-US" sz="1400" b="1" dirty="0"/>
              <a:t>、「総則」</a:t>
            </a:r>
            <a:r>
              <a:rPr lang="ja-JP" altLang="en-US" sz="1400" dirty="0"/>
              <a:t>に示されています。総則、しっかりと読み込んでいますか？</a:t>
            </a:r>
            <a:endParaRPr lang="en-US" altLang="ja-JP" sz="1400" dirty="0"/>
          </a:p>
          <a:p>
            <a:endParaRPr lang="en-US" altLang="ja-JP" sz="1400" dirty="0"/>
          </a:p>
          <a:p>
            <a:r>
              <a:rPr lang="ja-JP" altLang="en-US" sz="1400" b="1" dirty="0">
                <a:ea typeface="HG創英角ﾎﾟｯﾌﾟ体" panose="040B0A09000000000000" pitchFamily="49" charset="-128"/>
              </a:rPr>
              <a:t>まず、教育課程の</a:t>
            </a:r>
            <a:r>
              <a:rPr lang="ja-JP" altLang="en-US" sz="1400" b="1" dirty="0">
                <a:solidFill>
                  <a:schemeClr val="accent1">
                    <a:lumMod val="75000"/>
                  </a:schemeClr>
                </a:solidFill>
                <a:ea typeface="HG創英角ﾎﾟｯﾌﾟ体" panose="040B0A09000000000000" pitchFamily="49" charset="-128"/>
              </a:rPr>
              <a:t>編成</a:t>
            </a:r>
            <a:r>
              <a:rPr lang="ja-JP" altLang="en-US" sz="1400" b="1" dirty="0">
                <a:ea typeface="HG創英角ﾎﾟｯﾌﾟ体" panose="040B0A09000000000000" pitchFamily="49" charset="-128"/>
              </a:rPr>
              <a:t>においては</a:t>
            </a:r>
            <a:endParaRPr lang="en-US" altLang="ja-JP" sz="1400" b="1" dirty="0">
              <a:ea typeface="HG創英角ﾎﾟｯﾌﾟ体" panose="040B0A09000000000000" pitchFamily="49" charset="-128"/>
            </a:endParaRPr>
          </a:p>
          <a:p>
            <a:endParaRPr lang="en-US" altLang="ja-JP" sz="1400" b="1" dirty="0">
              <a:ea typeface="HG創英角ﾎﾟｯﾌﾟ体" panose="040B0A09000000000000" pitchFamily="49" charset="-128"/>
            </a:endParaRPr>
          </a:p>
          <a:p>
            <a:r>
              <a:rPr lang="ja-JP" altLang="en-US" sz="1400" b="1" dirty="0">
                <a:ea typeface="HG創英角ﾎﾟｯﾌﾟ体" panose="040B0A09000000000000" pitchFamily="49" charset="-128"/>
              </a:rPr>
              <a:t>★　</a:t>
            </a:r>
            <a:r>
              <a:rPr lang="ja-JP" altLang="en-US" sz="1400" b="1" u="sng" dirty="0">
                <a:latin typeface="ＭＳ ゴシック" panose="020B0609070205080204" pitchFamily="49" charset="-128"/>
                <a:ea typeface="ＭＳ ゴシック" panose="020B0609070205080204" pitchFamily="49" charset="-128"/>
              </a:rPr>
              <a:t>総合的な学習の時間の目標と関連を図り</a:t>
            </a:r>
            <a:endParaRPr lang="en-US" altLang="ja-JP" sz="1400" b="1" u="sng" dirty="0">
              <a:latin typeface="ＭＳ ゴシック" panose="020B0609070205080204" pitchFamily="49" charset="-128"/>
              <a:ea typeface="ＭＳ ゴシック" panose="020B0609070205080204" pitchFamily="49" charset="-128"/>
            </a:endParaRPr>
          </a:p>
          <a:p>
            <a:r>
              <a:rPr lang="ja-JP" altLang="en-US" sz="1400" b="1" dirty="0">
                <a:latin typeface="ＭＳ 明朝" panose="02020609040205080304" pitchFamily="17" charset="-128"/>
                <a:ea typeface="ＭＳ 明朝" panose="02020609040205080304" pitchFamily="17" charset="-128"/>
              </a:rPr>
              <a:t>★　①</a:t>
            </a:r>
            <a:r>
              <a:rPr lang="ja-JP" altLang="en-US" sz="1400" b="1" u="sng" dirty="0">
                <a:latin typeface="ＭＳ 明朝" panose="02020609040205080304" pitchFamily="17" charset="-128"/>
                <a:ea typeface="ＭＳ 明朝" panose="02020609040205080304" pitchFamily="17" charset="-128"/>
              </a:rPr>
              <a:t>教科横断的に学ぶ</a:t>
            </a:r>
            <a:r>
              <a:rPr lang="ja-JP" altLang="en-US" sz="1400" b="1" dirty="0">
                <a:latin typeface="ＭＳ 明朝" panose="02020609040205080304" pitchFamily="17" charset="-128"/>
                <a:ea typeface="ＭＳ 明朝" panose="02020609040205080304" pitchFamily="17" charset="-128"/>
              </a:rPr>
              <a:t>　　そのために、（</a:t>
            </a:r>
            <a:r>
              <a:rPr lang="ja-JP" altLang="en-US" sz="1400" b="1" u="sng" dirty="0">
                <a:solidFill>
                  <a:srgbClr val="FF0000"/>
                </a:solidFill>
                <a:latin typeface="ＭＳ 明朝" panose="02020609040205080304" pitchFamily="17" charset="-128"/>
                <a:ea typeface="ＭＳ 明朝" panose="02020609040205080304" pitchFamily="17" charset="-128"/>
              </a:rPr>
              <a:t>カリキュラム・マネジメント</a:t>
            </a:r>
            <a:r>
              <a:rPr lang="ja-JP" altLang="en-US" sz="1400" b="1" u="sng" dirty="0">
                <a:latin typeface="ＭＳ 明朝" panose="02020609040205080304" pitchFamily="17" charset="-128"/>
                <a:ea typeface="ＭＳ 明朝" panose="02020609040205080304" pitchFamily="17" charset="-128"/>
              </a:rPr>
              <a:t>）をしっかり　　</a:t>
            </a:r>
            <a:endParaRPr lang="en-US" altLang="ja-JP" sz="1400" b="1" u="sng" dirty="0">
              <a:latin typeface="ＭＳ 明朝" panose="02020609040205080304" pitchFamily="17" charset="-128"/>
              <a:ea typeface="ＭＳ 明朝" panose="02020609040205080304" pitchFamily="17" charset="-128"/>
            </a:endParaRPr>
          </a:p>
          <a:p>
            <a:r>
              <a:rPr lang="ja-JP" altLang="en-US" sz="1400" b="1" u="sng" dirty="0">
                <a:latin typeface="ＭＳ 明朝" panose="02020609040205080304" pitchFamily="17" charset="-128"/>
                <a:ea typeface="ＭＳ 明朝" panose="02020609040205080304" pitchFamily="17" charset="-128"/>
              </a:rPr>
              <a:t>　しなさいということです。　また、</a:t>
            </a:r>
            <a:endParaRPr lang="en-US" altLang="ja-JP" sz="1400" b="1" u="sng" dirty="0">
              <a:latin typeface="ＭＳ 明朝" panose="02020609040205080304" pitchFamily="17" charset="-128"/>
              <a:ea typeface="ＭＳ 明朝" panose="02020609040205080304" pitchFamily="17" charset="-128"/>
            </a:endParaRPr>
          </a:p>
          <a:p>
            <a:endParaRPr lang="en-US" altLang="ja-JP" sz="1400" dirty="0">
              <a:latin typeface="ＭＳ 明朝" panose="02020609040205080304" pitchFamily="17" charset="-128"/>
              <a:ea typeface="ＭＳ 明朝" panose="02020609040205080304" pitchFamily="17" charset="-128"/>
            </a:endParaRPr>
          </a:p>
          <a:p>
            <a:r>
              <a:rPr lang="ja-JP" altLang="en-US" sz="1400" b="1" dirty="0">
                <a:latin typeface="ＭＳ 明朝" panose="02020609040205080304" pitchFamily="17" charset="-128"/>
                <a:ea typeface="ＭＳ 明朝" panose="02020609040205080304" pitchFamily="17" charset="-128"/>
              </a:rPr>
              <a:t>★　教育課程の</a:t>
            </a:r>
            <a:r>
              <a:rPr lang="ja-JP" altLang="en-US" sz="1400" b="1" dirty="0">
                <a:solidFill>
                  <a:srgbClr val="7030A0"/>
                </a:solidFill>
                <a:latin typeface="ＭＳ 明朝" panose="02020609040205080304" pitchFamily="17" charset="-128"/>
                <a:ea typeface="ＭＳ 明朝" panose="02020609040205080304" pitchFamily="17" charset="-128"/>
              </a:rPr>
              <a:t>実施</a:t>
            </a:r>
            <a:r>
              <a:rPr lang="ja-JP" altLang="en-US" sz="1400" b="1" dirty="0">
                <a:latin typeface="ＭＳ 明朝" panose="02020609040205080304" pitchFamily="17" charset="-128"/>
                <a:ea typeface="ＭＳ 明朝" panose="02020609040205080304" pitchFamily="17" charset="-128"/>
              </a:rPr>
              <a:t>においては、</a:t>
            </a:r>
            <a:endParaRPr lang="en-US" altLang="ja-JP" sz="1400" b="1" dirty="0">
              <a:latin typeface="ＭＳ 明朝" panose="02020609040205080304" pitchFamily="17" charset="-128"/>
              <a:ea typeface="ＭＳ 明朝" panose="02020609040205080304" pitchFamily="17" charset="-128"/>
            </a:endParaRPr>
          </a:p>
          <a:p>
            <a:endParaRPr lang="en-US" altLang="ja-JP" sz="1400" b="1" dirty="0">
              <a:latin typeface="ＭＳ 明朝" panose="02020609040205080304" pitchFamily="17" charset="-128"/>
              <a:ea typeface="ＭＳ 明朝" panose="02020609040205080304" pitchFamily="17" charset="-128"/>
            </a:endParaRPr>
          </a:p>
          <a:p>
            <a:r>
              <a:rPr lang="ja-JP" altLang="en-US" sz="1400" b="1" u="sng" dirty="0">
                <a:latin typeface="ＭＳ 明朝" panose="02020609040205080304" pitchFamily="17" charset="-128"/>
                <a:ea typeface="ＭＳ 明朝" panose="02020609040205080304" pitchFamily="17" charset="-128"/>
              </a:rPr>
              <a:t>★</a:t>
            </a:r>
            <a:r>
              <a:rPr lang="ja-JP" altLang="en-US" sz="1400" b="1" u="sng" dirty="0">
                <a:solidFill>
                  <a:srgbClr val="FF0000"/>
                </a:solidFill>
                <a:latin typeface="ＭＳ 明朝" panose="02020609040205080304" pitchFamily="17" charset="-128"/>
                <a:ea typeface="ＭＳ 明朝" panose="02020609040205080304" pitchFamily="17" charset="-128"/>
              </a:rPr>
              <a:t>「主体的・対話的で深い学び</a:t>
            </a:r>
            <a:r>
              <a:rPr lang="ja-JP" altLang="en-US" sz="1400" b="1" dirty="0">
                <a:latin typeface="ＭＳ 明朝" panose="02020609040205080304" pitchFamily="17" charset="-128"/>
                <a:ea typeface="ＭＳ 明朝" panose="02020609040205080304" pitchFamily="17" charset="-128"/>
              </a:rPr>
              <a:t>　に向けた授業改善をしなさい」と示されています。</a:t>
            </a:r>
            <a:endParaRPr lang="en-US" altLang="ja-JP" sz="1400" b="1" dirty="0">
              <a:latin typeface="ＭＳ 明朝" panose="02020609040205080304" pitchFamily="17" charset="-128"/>
              <a:ea typeface="ＭＳ 明朝" panose="02020609040205080304" pitchFamily="17" charset="-128"/>
            </a:endParaRPr>
          </a:p>
          <a:p>
            <a:r>
              <a:rPr lang="ja-JP" altLang="en-US" sz="1400" b="1" dirty="0">
                <a:latin typeface="ＭＳ 明朝" panose="02020609040205080304" pitchFamily="17" charset="-128"/>
                <a:ea typeface="ＭＳ 明朝" panose="02020609040205080304" pitchFamily="17" charset="-128"/>
              </a:rPr>
              <a:t>　・・・つまり、</a:t>
            </a:r>
            <a:endParaRPr lang="en-US" altLang="ja-JP" sz="1400" b="1" dirty="0">
              <a:latin typeface="ＭＳ 明朝" panose="02020609040205080304" pitchFamily="17" charset="-128"/>
              <a:ea typeface="ＭＳ 明朝" panose="02020609040205080304" pitchFamily="17" charset="-128"/>
            </a:endParaRPr>
          </a:p>
          <a:p>
            <a:r>
              <a:rPr lang="ja-JP" altLang="en-US" sz="1400" b="1" dirty="0">
                <a:latin typeface="ＭＳ 明朝" panose="02020609040205080304" pitchFamily="17" charset="-128"/>
                <a:ea typeface="ＭＳ 明朝" panose="02020609040205080304" pitchFamily="17" charset="-128"/>
              </a:rPr>
              <a:t>★　</a:t>
            </a:r>
            <a:r>
              <a:rPr lang="en-US" altLang="ja-JP" sz="1400" b="1" u="sng" dirty="0">
                <a:latin typeface="ＭＳ 明朝" panose="02020609040205080304" pitchFamily="17" charset="-128"/>
                <a:ea typeface="ＭＳ 明朝" panose="02020609040205080304" pitchFamily="17" charset="-128"/>
              </a:rPr>
              <a:t>《</a:t>
            </a:r>
            <a:r>
              <a:rPr lang="ja-JP" altLang="en-US" sz="1400" b="1" u="sng" dirty="0">
                <a:latin typeface="ＭＳ 明朝" panose="02020609040205080304" pitchFamily="17" charset="-128"/>
                <a:ea typeface="ＭＳ 明朝" panose="02020609040205080304" pitchFamily="17" charset="-128"/>
              </a:rPr>
              <a:t>探究的・問題解決的な学び</a:t>
            </a:r>
            <a:r>
              <a:rPr lang="en-US" altLang="ja-JP" sz="1400" b="1" u="sng" dirty="0">
                <a:latin typeface="ＭＳ 明朝" panose="02020609040205080304" pitchFamily="17" charset="-128"/>
                <a:ea typeface="ＭＳ 明朝" panose="02020609040205080304" pitchFamily="17" charset="-128"/>
              </a:rPr>
              <a:t>》</a:t>
            </a:r>
            <a:r>
              <a:rPr lang="ja-JP" altLang="en-US" sz="1400" b="1" u="sng" dirty="0">
                <a:latin typeface="ＭＳ 明朝" panose="02020609040205080304" pitchFamily="17" charset="-128"/>
                <a:ea typeface="ＭＳ 明朝" panose="02020609040205080304" pitchFamily="17" charset="-128"/>
              </a:rPr>
              <a:t>にしっかりと取り組みなさい</a:t>
            </a:r>
            <a:endParaRPr lang="en-US" altLang="ja-JP" sz="1400" b="1" u="sng" dirty="0">
              <a:latin typeface="ＭＳ 明朝" panose="02020609040205080304" pitchFamily="17" charset="-128"/>
              <a:ea typeface="ＭＳ 明朝" panose="02020609040205080304" pitchFamily="17" charset="-128"/>
            </a:endParaRPr>
          </a:p>
          <a:p>
            <a:endParaRPr lang="en-US" altLang="ja-JP" sz="1400" b="1" u="sng" dirty="0">
              <a:latin typeface="ＭＳ 明朝" panose="02020609040205080304" pitchFamily="17" charset="-128"/>
              <a:ea typeface="ＭＳ 明朝" panose="02020609040205080304" pitchFamily="17" charset="-128"/>
            </a:endParaRPr>
          </a:p>
          <a:p>
            <a:r>
              <a:rPr lang="ja-JP" altLang="en-US" sz="1400" b="1" dirty="0">
                <a:latin typeface="ＭＳ 明朝" panose="02020609040205080304" pitchFamily="17" charset="-128"/>
                <a:ea typeface="ＭＳ 明朝" panose="02020609040205080304" pitchFamily="17" charset="-128"/>
              </a:rPr>
              <a:t>　　</a:t>
            </a:r>
            <a:r>
              <a:rPr lang="ja-JP" altLang="en-US" sz="1400" b="1" u="sng" dirty="0">
                <a:latin typeface="ＭＳ 明朝" panose="02020609040205080304" pitchFamily="17" charset="-128"/>
                <a:ea typeface="ＭＳ 明朝" panose="02020609040205080304" pitchFamily="17" charset="-128"/>
              </a:rPr>
              <a:t>という意味です。　　　★</a:t>
            </a:r>
            <a:endParaRPr lang="en-US" altLang="ja-JP" sz="1400" b="1" u="sng" dirty="0">
              <a:latin typeface="ＭＳ 明朝" panose="02020609040205080304" pitchFamily="17" charset="-128"/>
              <a:ea typeface="ＭＳ 明朝" panose="02020609040205080304" pitchFamily="17" charset="-128"/>
            </a:endParaRPr>
          </a:p>
          <a:p>
            <a:endParaRPr lang="en-US" altLang="ja-JP" sz="1400" b="1" dirty="0">
              <a:latin typeface="ＭＳ 明朝" panose="02020609040205080304" pitchFamily="17" charset="-128"/>
              <a:ea typeface="ＭＳ 明朝" panose="02020609040205080304" pitchFamily="17" charset="-128"/>
            </a:endParaRPr>
          </a:p>
          <a:p>
            <a:endParaRPr lang="ja-JP" altLang="en-US" sz="1400" dirty="0"/>
          </a:p>
        </p:txBody>
      </p:sp>
      <p:sp>
        <p:nvSpPr>
          <p:cNvPr id="55300"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369697">
              <a:defRPr kumimoji="1" sz="1900">
                <a:solidFill>
                  <a:schemeClr val="tx1"/>
                </a:solidFill>
                <a:latin typeface="Arial" panose="020B0604020202020204" pitchFamily="34" charset="0"/>
                <a:ea typeface="ＭＳ Ｐゴシック" panose="020B0600070205080204" pitchFamily="50" charset="-128"/>
              </a:defRPr>
            </a:lvl1pPr>
            <a:lvl2pPr marL="795308" indent="-305888" defTabSz="1369697">
              <a:defRPr kumimoji="1" sz="1900">
                <a:solidFill>
                  <a:schemeClr val="tx1"/>
                </a:solidFill>
                <a:latin typeface="Arial" panose="020B0604020202020204" pitchFamily="34" charset="0"/>
                <a:ea typeface="ＭＳ Ｐゴシック" panose="020B0600070205080204" pitchFamily="50" charset="-128"/>
              </a:defRPr>
            </a:lvl2pPr>
            <a:lvl3pPr marL="1223552" indent="-244711" defTabSz="1369697">
              <a:defRPr kumimoji="1" sz="1900">
                <a:solidFill>
                  <a:schemeClr val="tx1"/>
                </a:solidFill>
                <a:latin typeface="Arial" panose="020B0604020202020204" pitchFamily="34" charset="0"/>
                <a:ea typeface="ＭＳ Ｐゴシック" panose="020B0600070205080204" pitchFamily="50" charset="-128"/>
              </a:defRPr>
            </a:lvl3pPr>
            <a:lvl4pPr marL="1712972" indent="-244711" defTabSz="1369697">
              <a:defRPr kumimoji="1" sz="1900">
                <a:solidFill>
                  <a:schemeClr val="tx1"/>
                </a:solidFill>
                <a:latin typeface="Arial" panose="020B0604020202020204" pitchFamily="34" charset="0"/>
                <a:ea typeface="ＭＳ Ｐゴシック" panose="020B0600070205080204" pitchFamily="50" charset="-128"/>
              </a:defRPr>
            </a:lvl4pPr>
            <a:lvl5pPr marL="2202391" indent="-244711" defTabSz="1369697">
              <a:defRPr kumimoji="1" sz="1900">
                <a:solidFill>
                  <a:schemeClr val="tx1"/>
                </a:solidFill>
                <a:latin typeface="Arial" panose="020B0604020202020204" pitchFamily="34" charset="0"/>
                <a:ea typeface="ＭＳ Ｐゴシック" panose="020B0600070205080204" pitchFamily="50" charset="-128"/>
              </a:defRPr>
            </a:lvl5pPr>
            <a:lvl6pPr marL="2691813" indent="-244711" defTabSz="1369697" eaLnBrk="0" fontAlgn="base" hangingPunct="0">
              <a:spcBef>
                <a:spcPct val="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3181232" indent="-244711" defTabSz="1369697" eaLnBrk="0" fontAlgn="base" hangingPunct="0">
              <a:spcBef>
                <a:spcPct val="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670654" indent="-244711" defTabSz="1369697" eaLnBrk="0" fontAlgn="base" hangingPunct="0">
              <a:spcBef>
                <a:spcPct val="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4160074" indent="-244711" defTabSz="1369697" eaLnBrk="0" fontAlgn="base" hangingPunct="0">
              <a:spcBef>
                <a:spcPct val="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fld id="{C5A0F8DC-E433-4D02-878E-5C6B939A948E}" type="slidenum">
              <a:rPr lang="ja-JP" altLang="en-US" sz="1200">
                <a:latin typeface="Calibri" panose="020F0502020204030204" pitchFamily="34" charset="0"/>
              </a:rPr>
              <a:pPr/>
              <a:t>2</a:t>
            </a:fld>
            <a:endParaRPr lang="ja-JP" altLang="en-US" sz="1200" dirty="0">
              <a:latin typeface="Calibri" panose="020F0502020204030204" pitchFamily="34" charset="0"/>
            </a:endParaRPr>
          </a:p>
        </p:txBody>
      </p:sp>
    </p:spTree>
    <p:extLst>
      <p:ext uri="{BB962C8B-B14F-4D97-AF65-F5344CB8AC3E}">
        <p14:creationId xmlns:p14="http://schemas.microsoft.com/office/powerpoint/2010/main" val="304999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スライド イメージ プレースホルダ 1"/>
          <p:cNvSpPr>
            <a:spLocks noGrp="1" noRot="1" noChangeAspect="1" noTextEdit="1"/>
          </p:cNvSpPr>
          <p:nvPr>
            <p:ph type="sldImg"/>
          </p:nvPr>
        </p:nvSpPr>
        <p:spPr bwMode="auto">
          <a:xfrm>
            <a:off x="3557588" y="552450"/>
            <a:ext cx="2597150" cy="1947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ノート プレースホルダ 2"/>
          <p:cNvSpPr>
            <a:spLocks noGrp="1"/>
          </p:cNvSpPr>
          <p:nvPr>
            <p:ph type="body" idx="1"/>
          </p:nvPr>
        </p:nvSpPr>
        <p:spPr bwMode="auto">
          <a:xfrm>
            <a:off x="1782813" y="2785562"/>
            <a:ext cx="7332613" cy="38914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ja-JP" altLang="en-US" sz="1400" dirty="0"/>
              <a:t>学校教育を進めるにあたっては、</a:t>
            </a:r>
            <a:r>
              <a:rPr lang="ja-JP" altLang="en-US" sz="1400" b="1" dirty="0"/>
              <a:t>教育課程が重要</a:t>
            </a:r>
            <a:r>
              <a:rPr lang="ja-JP" altLang="en-US" sz="1400" dirty="0"/>
              <a:t>です。その編成と実施において、</a:t>
            </a:r>
            <a:endParaRPr lang="en-US" altLang="ja-JP" sz="1400" dirty="0"/>
          </a:p>
          <a:p>
            <a:r>
              <a:rPr lang="ja-JP" altLang="en-US" sz="1400" dirty="0"/>
              <a:t>大事なことが</a:t>
            </a:r>
            <a:r>
              <a:rPr lang="ja-JP" altLang="en-US" sz="1400" b="1" dirty="0"/>
              <a:t>、「総則」</a:t>
            </a:r>
            <a:r>
              <a:rPr lang="ja-JP" altLang="en-US" sz="1400" dirty="0"/>
              <a:t>に示されています。総則、しっかりと読み込んでいますか？</a:t>
            </a:r>
            <a:endParaRPr lang="en-US" altLang="ja-JP" sz="1400" dirty="0"/>
          </a:p>
          <a:p>
            <a:endParaRPr lang="en-US" altLang="ja-JP" sz="1400" dirty="0"/>
          </a:p>
          <a:p>
            <a:r>
              <a:rPr lang="ja-JP" altLang="en-US" sz="1400" b="1" dirty="0">
                <a:ea typeface="HG創英角ﾎﾟｯﾌﾟ体" panose="040B0A09000000000000" pitchFamily="49" charset="-128"/>
              </a:rPr>
              <a:t>まず、教育課程の</a:t>
            </a:r>
            <a:r>
              <a:rPr lang="ja-JP" altLang="en-US" sz="1400" b="1" dirty="0">
                <a:solidFill>
                  <a:schemeClr val="accent1">
                    <a:lumMod val="75000"/>
                  </a:schemeClr>
                </a:solidFill>
                <a:ea typeface="HG創英角ﾎﾟｯﾌﾟ体" panose="040B0A09000000000000" pitchFamily="49" charset="-128"/>
              </a:rPr>
              <a:t>編成</a:t>
            </a:r>
            <a:r>
              <a:rPr lang="ja-JP" altLang="en-US" sz="1400" b="1" dirty="0">
                <a:ea typeface="HG創英角ﾎﾟｯﾌﾟ体" panose="040B0A09000000000000" pitchFamily="49" charset="-128"/>
              </a:rPr>
              <a:t>においては</a:t>
            </a:r>
            <a:endParaRPr lang="en-US" altLang="ja-JP" sz="1400" b="1" dirty="0">
              <a:ea typeface="HG創英角ﾎﾟｯﾌﾟ体" panose="040B0A09000000000000" pitchFamily="49" charset="-128"/>
            </a:endParaRPr>
          </a:p>
          <a:p>
            <a:endParaRPr lang="en-US" altLang="ja-JP" sz="1400" b="1" dirty="0">
              <a:ea typeface="HG創英角ﾎﾟｯﾌﾟ体" panose="040B0A09000000000000" pitchFamily="49" charset="-128"/>
            </a:endParaRPr>
          </a:p>
          <a:p>
            <a:r>
              <a:rPr lang="ja-JP" altLang="en-US" sz="1400" b="1" dirty="0">
                <a:ea typeface="HG創英角ﾎﾟｯﾌﾟ体" panose="040B0A09000000000000" pitchFamily="49" charset="-128"/>
              </a:rPr>
              <a:t>★　</a:t>
            </a:r>
            <a:r>
              <a:rPr lang="ja-JP" altLang="en-US" sz="1400" b="1" u="sng" dirty="0">
                <a:latin typeface="ＭＳ ゴシック" panose="020B0609070205080204" pitchFamily="49" charset="-128"/>
                <a:ea typeface="ＭＳ ゴシック" panose="020B0609070205080204" pitchFamily="49" charset="-128"/>
              </a:rPr>
              <a:t>総合的な学習の時間の目標と関連を図り</a:t>
            </a:r>
            <a:endParaRPr lang="en-US" altLang="ja-JP" sz="1400" b="1" u="sng" dirty="0">
              <a:latin typeface="ＭＳ ゴシック" panose="020B0609070205080204" pitchFamily="49" charset="-128"/>
              <a:ea typeface="ＭＳ ゴシック" panose="020B0609070205080204" pitchFamily="49" charset="-128"/>
            </a:endParaRPr>
          </a:p>
          <a:p>
            <a:r>
              <a:rPr lang="ja-JP" altLang="en-US" sz="1400" b="1" dirty="0">
                <a:latin typeface="ＭＳ 明朝" panose="02020609040205080304" pitchFamily="17" charset="-128"/>
                <a:ea typeface="ＭＳ 明朝" panose="02020609040205080304" pitchFamily="17" charset="-128"/>
              </a:rPr>
              <a:t>★　①</a:t>
            </a:r>
            <a:r>
              <a:rPr lang="ja-JP" altLang="en-US" sz="1400" b="1" u="sng" dirty="0">
                <a:latin typeface="ＭＳ 明朝" panose="02020609040205080304" pitchFamily="17" charset="-128"/>
                <a:ea typeface="ＭＳ 明朝" panose="02020609040205080304" pitchFamily="17" charset="-128"/>
              </a:rPr>
              <a:t>教科横断的に学ぶ</a:t>
            </a:r>
            <a:r>
              <a:rPr lang="ja-JP" altLang="en-US" sz="1400" b="1" dirty="0">
                <a:latin typeface="ＭＳ 明朝" panose="02020609040205080304" pitchFamily="17" charset="-128"/>
                <a:ea typeface="ＭＳ 明朝" panose="02020609040205080304" pitchFamily="17" charset="-128"/>
              </a:rPr>
              <a:t>　　そのために、（</a:t>
            </a:r>
            <a:r>
              <a:rPr lang="ja-JP" altLang="en-US" sz="1400" b="1" u="sng" dirty="0">
                <a:solidFill>
                  <a:srgbClr val="FF0000"/>
                </a:solidFill>
                <a:latin typeface="ＭＳ 明朝" panose="02020609040205080304" pitchFamily="17" charset="-128"/>
                <a:ea typeface="ＭＳ 明朝" panose="02020609040205080304" pitchFamily="17" charset="-128"/>
              </a:rPr>
              <a:t>カリキュラム・マネジメント</a:t>
            </a:r>
            <a:r>
              <a:rPr lang="ja-JP" altLang="en-US" sz="1400" b="1" u="sng" dirty="0">
                <a:latin typeface="ＭＳ 明朝" panose="02020609040205080304" pitchFamily="17" charset="-128"/>
                <a:ea typeface="ＭＳ 明朝" panose="02020609040205080304" pitchFamily="17" charset="-128"/>
              </a:rPr>
              <a:t>）をしっかり　　</a:t>
            </a:r>
            <a:endParaRPr lang="en-US" altLang="ja-JP" sz="1400" b="1" u="sng" dirty="0">
              <a:latin typeface="ＭＳ 明朝" panose="02020609040205080304" pitchFamily="17" charset="-128"/>
              <a:ea typeface="ＭＳ 明朝" panose="02020609040205080304" pitchFamily="17" charset="-128"/>
            </a:endParaRPr>
          </a:p>
          <a:p>
            <a:r>
              <a:rPr lang="ja-JP" altLang="en-US" sz="1400" b="1" u="sng" dirty="0">
                <a:latin typeface="ＭＳ 明朝" panose="02020609040205080304" pitchFamily="17" charset="-128"/>
                <a:ea typeface="ＭＳ 明朝" panose="02020609040205080304" pitchFamily="17" charset="-128"/>
              </a:rPr>
              <a:t>　しなさいということです。　また、</a:t>
            </a:r>
            <a:endParaRPr lang="en-US" altLang="ja-JP" sz="1400" b="1" u="sng" dirty="0">
              <a:latin typeface="ＭＳ 明朝" panose="02020609040205080304" pitchFamily="17" charset="-128"/>
              <a:ea typeface="ＭＳ 明朝" panose="02020609040205080304" pitchFamily="17" charset="-128"/>
            </a:endParaRPr>
          </a:p>
          <a:p>
            <a:endParaRPr lang="en-US" altLang="ja-JP" sz="1400" dirty="0">
              <a:latin typeface="ＭＳ 明朝" panose="02020609040205080304" pitchFamily="17" charset="-128"/>
              <a:ea typeface="ＭＳ 明朝" panose="02020609040205080304" pitchFamily="17" charset="-128"/>
            </a:endParaRPr>
          </a:p>
          <a:p>
            <a:r>
              <a:rPr lang="ja-JP" altLang="en-US" sz="1400" b="1" dirty="0">
                <a:latin typeface="ＭＳ 明朝" panose="02020609040205080304" pitchFamily="17" charset="-128"/>
                <a:ea typeface="ＭＳ 明朝" panose="02020609040205080304" pitchFamily="17" charset="-128"/>
              </a:rPr>
              <a:t>★　教育課程の</a:t>
            </a:r>
            <a:r>
              <a:rPr lang="ja-JP" altLang="en-US" sz="1400" b="1" dirty="0">
                <a:solidFill>
                  <a:srgbClr val="7030A0"/>
                </a:solidFill>
                <a:latin typeface="ＭＳ 明朝" panose="02020609040205080304" pitchFamily="17" charset="-128"/>
                <a:ea typeface="ＭＳ 明朝" panose="02020609040205080304" pitchFamily="17" charset="-128"/>
              </a:rPr>
              <a:t>実施</a:t>
            </a:r>
            <a:r>
              <a:rPr lang="ja-JP" altLang="en-US" sz="1400" b="1" dirty="0">
                <a:latin typeface="ＭＳ 明朝" panose="02020609040205080304" pitchFamily="17" charset="-128"/>
                <a:ea typeface="ＭＳ 明朝" panose="02020609040205080304" pitchFamily="17" charset="-128"/>
              </a:rPr>
              <a:t>においては、</a:t>
            </a:r>
            <a:endParaRPr lang="en-US" altLang="ja-JP" sz="1400" b="1" dirty="0">
              <a:latin typeface="ＭＳ 明朝" panose="02020609040205080304" pitchFamily="17" charset="-128"/>
              <a:ea typeface="ＭＳ 明朝" panose="02020609040205080304" pitchFamily="17" charset="-128"/>
            </a:endParaRPr>
          </a:p>
          <a:p>
            <a:endParaRPr lang="en-US" altLang="ja-JP" sz="1400" b="1" dirty="0">
              <a:latin typeface="ＭＳ 明朝" panose="02020609040205080304" pitchFamily="17" charset="-128"/>
              <a:ea typeface="ＭＳ 明朝" panose="02020609040205080304" pitchFamily="17" charset="-128"/>
            </a:endParaRPr>
          </a:p>
          <a:p>
            <a:r>
              <a:rPr lang="ja-JP" altLang="en-US" sz="1400" b="1" u="sng" dirty="0">
                <a:latin typeface="ＭＳ 明朝" panose="02020609040205080304" pitchFamily="17" charset="-128"/>
                <a:ea typeface="ＭＳ 明朝" panose="02020609040205080304" pitchFamily="17" charset="-128"/>
              </a:rPr>
              <a:t>★</a:t>
            </a:r>
            <a:r>
              <a:rPr lang="ja-JP" altLang="en-US" sz="1400" b="1" u="sng" dirty="0">
                <a:solidFill>
                  <a:srgbClr val="FF0000"/>
                </a:solidFill>
                <a:latin typeface="ＭＳ 明朝" panose="02020609040205080304" pitchFamily="17" charset="-128"/>
                <a:ea typeface="ＭＳ 明朝" panose="02020609040205080304" pitchFamily="17" charset="-128"/>
              </a:rPr>
              <a:t>「主体的・対話的で深い学び</a:t>
            </a:r>
            <a:r>
              <a:rPr lang="ja-JP" altLang="en-US" sz="1400" b="1" dirty="0">
                <a:latin typeface="ＭＳ 明朝" panose="02020609040205080304" pitchFamily="17" charset="-128"/>
                <a:ea typeface="ＭＳ 明朝" panose="02020609040205080304" pitchFamily="17" charset="-128"/>
              </a:rPr>
              <a:t>　に向けた授業改善をしなさい」と示されています。</a:t>
            </a:r>
            <a:endParaRPr lang="en-US" altLang="ja-JP" sz="1400" b="1" dirty="0">
              <a:latin typeface="ＭＳ 明朝" panose="02020609040205080304" pitchFamily="17" charset="-128"/>
              <a:ea typeface="ＭＳ 明朝" panose="02020609040205080304" pitchFamily="17" charset="-128"/>
            </a:endParaRPr>
          </a:p>
          <a:p>
            <a:r>
              <a:rPr lang="ja-JP" altLang="en-US" sz="1400" b="1" dirty="0">
                <a:latin typeface="ＭＳ 明朝" panose="02020609040205080304" pitchFamily="17" charset="-128"/>
                <a:ea typeface="ＭＳ 明朝" panose="02020609040205080304" pitchFamily="17" charset="-128"/>
              </a:rPr>
              <a:t>　・・・つまり、</a:t>
            </a:r>
            <a:endParaRPr lang="en-US" altLang="ja-JP" sz="1400" b="1" dirty="0">
              <a:latin typeface="ＭＳ 明朝" panose="02020609040205080304" pitchFamily="17" charset="-128"/>
              <a:ea typeface="ＭＳ 明朝" panose="02020609040205080304" pitchFamily="17" charset="-128"/>
            </a:endParaRPr>
          </a:p>
          <a:p>
            <a:r>
              <a:rPr lang="ja-JP" altLang="en-US" sz="1400" b="1" dirty="0">
                <a:latin typeface="ＭＳ 明朝" panose="02020609040205080304" pitchFamily="17" charset="-128"/>
                <a:ea typeface="ＭＳ 明朝" panose="02020609040205080304" pitchFamily="17" charset="-128"/>
              </a:rPr>
              <a:t>★　</a:t>
            </a:r>
            <a:r>
              <a:rPr lang="en-US" altLang="ja-JP" sz="1400" b="1" u="sng" dirty="0">
                <a:latin typeface="ＭＳ 明朝" panose="02020609040205080304" pitchFamily="17" charset="-128"/>
                <a:ea typeface="ＭＳ 明朝" panose="02020609040205080304" pitchFamily="17" charset="-128"/>
              </a:rPr>
              <a:t>《</a:t>
            </a:r>
            <a:r>
              <a:rPr lang="ja-JP" altLang="en-US" sz="1400" b="1" u="sng" dirty="0">
                <a:latin typeface="ＭＳ 明朝" panose="02020609040205080304" pitchFamily="17" charset="-128"/>
                <a:ea typeface="ＭＳ 明朝" panose="02020609040205080304" pitchFamily="17" charset="-128"/>
              </a:rPr>
              <a:t>探究的・問題解決的な学び</a:t>
            </a:r>
            <a:r>
              <a:rPr lang="en-US" altLang="ja-JP" sz="1400" b="1" u="sng" dirty="0">
                <a:latin typeface="ＭＳ 明朝" panose="02020609040205080304" pitchFamily="17" charset="-128"/>
                <a:ea typeface="ＭＳ 明朝" panose="02020609040205080304" pitchFamily="17" charset="-128"/>
              </a:rPr>
              <a:t>》</a:t>
            </a:r>
            <a:r>
              <a:rPr lang="ja-JP" altLang="en-US" sz="1400" b="1" u="sng" dirty="0">
                <a:latin typeface="ＭＳ 明朝" panose="02020609040205080304" pitchFamily="17" charset="-128"/>
                <a:ea typeface="ＭＳ 明朝" panose="02020609040205080304" pitchFamily="17" charset="-128"/>
              </a:rPr>
              <a:t>にしっかりと取り組みなさい</a:t>
            </a:r>
            <a:endParaRPr lang="en-US" altLang="ja-JP" sz="1400" b="1" u="sng" dirty="0">
              <a:latin typeface="ＭＳ 明朝" panose="02020609040205080304" pitchFamily="17" charset="-128"/>
              <a:ea typeface="ＭＳ 明朝" panose="02020609040205080304" pitchFamily="17" charset="-128"/>
            </a:endParaRPr>
          </a:p>
          <a:p>
            <a:endParaRPr lang="en-US" altLang="ja-JP" sz="1400" b="1" u="sng" dirty="0">
              <a:latin typeface="ＭＳ 明朝" panose="02020609040205080304" pitchFamily="17" charset="-128"/>
              <a:ea typeface="ＭＳ 明朝" panose="02020609040205080304" pitchFamily="17" charset="-128"/>
            </a:endParaRPr>
          </a:p>
          <a:p>
            <a:r>
              <a:rPr lang="ja-JP" altLang="en-US" sz="1400" b="1" dirty="0">
                <a:latin typeface="ＭＳ 明朝" panose="02020609040205080304" pitchFamily="17" charset="-128"/>
                <a:ea typeface="ＭＳ 明朝" panose="02020609040205080304" pitchFamily="17" charset="-128"/>
              </a:rPr>
              <a:t>　　</a:t>
            </a:r>
            <a:r>
              <a:rPr lang="ja-JP" altLang="en-US" sz="1400" b="1" u="sng" dirty="0">
                <a:latin typeface="ＭＳ 明朝" panose="02020609040205080304" pitchFamily="17" charset="-128"/>
                <a:ea typeface="ＭＳ 明朝" panose="02020609040205080304" pitchFamily="17" charset="-128"/>
              </a:rPr>
              <a:t>という意味です。　　　★</a:t>
            </a:r>
            <a:endParaRPr lang="en-US" altLang="ja-JP" sz="1400" b="1" u="sng" dirty="0">
              <a:latin typeface="ＭＳ 明朝" panose="02020609040205080304" pitchFamily="17" charset="-128"/>
              <a:ea typeface="ＭＳ 明朝" panose="02020609040205080304" pitchFamily="17" charset="-128"/>
            </a:endParaRPr>
          </a:p>
          <a:p>
            <a:endParaRPr lang="en-US" altLang="ja-JP" sz="1400" b="1" dirty="0">
              <a:latin typeface="ＭＳ 明朝" panose="02020609040205080304" pitchFamily="17" charset="-128"/>
              <a:ea typeface="ＭＳ 明朝" panose="02020609040205080304" pitchFamily="17" charset="-128"/>
            </a:endParaRPr>
          </a:p>
          <a:p>
            <a:endParaRPr lang="ja-JP" altLang="en-US" sz="1400" dirty="0"/>
          </a:p>
        </p:txBody>
      </p:sp>
      <p:sp>
        <p:nvSpPr>
          <p:cNvPr id="55300"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369697">
              <a:defRPr kumimoji="1" sz="1900">
                <a:solidFill>
                  <a:schemeClr val="tx1"/>
                </a:solidFill>
                <a:latin typeface="Arial" panose="020B0604020202020204" pitchFamily="34" charset="0"/>
                <a:ea typeface="ＭＳ Ｐゴシック" panose="020B0600070205080204" pitchFamily="50" charset="-128"/>
              </a:defRPr>
            </a:lvl1pPr>
            <a:lvl2pPr marL="795308" indent="-305888" defTabSz="1369697">
              <a:defRPr kumimoji="1" sz="1900">
                <a:solidFill>
                  <a:schemeClr val="tx1"/>
                </a:solidFill>
                <a:latin typeface="Arial" panose="020B0604020202020204" pitchFamily="34" charset="0"/>
                <a:ea typeface="ＭＳ Ｐゴシック" panose="020B0600070205080204" pitchFamily="50" charset="-128"/>
              </a:defRPr>
            </a:lvl2pPr>
            <a:lvl3pPr marL="1223552" indent="-244711" defTabSz="1369697">
              <a:defRPr kumimoji="1" sz="1900">
                <a:solidFill>
                  <a:schemeClr val="tx1"/>
                </a:solidFill>
                <a:latin typeface="Arial" panose="020B0604020202020204" pitchFamily="34" charset="0"/>
                <a:ea typeface="ＭＳ Ｐゴシック" panose="020B0600070205080204" pitchFamily="50" charset="-128"/>
              </a:defRPr>
            </a:lvl3pPr>
            <a:lvl4pPr marL="1712972" indent="-244711" defTabSz="1369697">
              <a:defRPr kumimoji="1" sz="1900">
                <a:solidFill>
                  <a:schemeClr val="tx1"/>
                </a:solidFill>
                <a:latin typeface="Arial" panose="020B0604020202020204" pitchFamily="34" charset="0"/>
                <a:ea typeface="ＭＳ Ｐゴシック" panose="020B0600070205080204" pitchFamily="50" charset="-128"/>
              </a:defRPr>
            </a:lvl4pPr>
            <a:lvl5pPr marL="2202391" indent="-244711" defTabSz="1369697">
              <a:defRPr kumimoji="1" sz="1900">
                <a:solidFill>
                  <a:schemeClr val="tx1"/>
                </a:solidFill>
                <a:latin typeface="Arial" panose="020B0604020202020204" pitchFamily="34" charset="0"/>
                <a:ea typeface="ＭＳ Ｐゴシック" panose="020B0600070205080204" pitchFamily="50" charset="-128"/>
              </a:defRPr>
            </a:lvl5pPr>
            <a:lvl6pPr marL="2691813" indent="-244711" defTabSz="1369697" eaLnBrk="0" fontAlgn="base" hangingPunct="0">
              <a:spcBef>
                <a:spcPct val="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3181232" indent="-244711" defTabSz="1369697" eaLnBrk="0" fontAlgn="base" hangingPunct="0">
              <a:spcBef>
                <a:spcPct val="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670654" indent="-244711" defTabSz="1369697" eaLnBrk="0" fontAlgn="base" hangingPunct="0">
              <a:spcBef>
                <a:spcPct val="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4160074" indent="-244711" defTabSz="1369697" eaLnBrk="0" fontAlgn="base" hangingPunct="0">
              <a:spcBef>
                <a:spcPct val="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fld id="{C5A0F8DC-E433-4D02-878E-5C6B939A948E}" type="slidenum">
              <a:rPr lang="ja-JP" altLang="en-US" sz="1200">
                <a:latin typeface="Calibri" panose="020F0502020204030204" pitchFamily="34" charset="0"/>
              </a:rPr>
              <a:pPr/>
              <a:t>5</a:t>
            </a:fld>
            <a:endParaRPr lang="ja-JP" altLang="en-US" sz="1200" dirty="0">
              <a:latin typeface="Calibri" panose="020F0502020204030204" pitchFamily="34" charset="0"/>
            </a:endParaRPr>
          </a:p>
        </p:txBody>
      </p:sp>
    </p:spTree>
    <p:extLst>
      <p:ext uri="{BB962C8B-B14F-4D97-AF65-F5344CB8AC3E}">
        <p14:creationId xmlns:p14="http://schemas.microsoft.com/office/powerpoint/2010/main" val="11649572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スライド イメージ プレースホルダ 1"/>
          <p:cNvSpPr>
            <a:spLocks noGrp="1" noRot="1" noChangeAspect="1" noTextEdit="1"/>
          </p:cNvSpPr>
          <p:nvPr>
            <p:ph type="sldImg"/>
          </p:nvPr>
        </p:nvSpPr>
        <p:spPr bwMode="auto">
          <a:xfrm>
            <a:off x="3557588" y="552450"/>
            <a:ext cx="2597150" cy="1947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ノート プレースホルダ 2"/>
          <p:cNvSpPr>
            <a:spLocks noGrp="1"/>
          </p:cNvSpPr>
          <p:nvPr>
            <p:ph type="body" idx="1"/>
          </p:nvPr>
        </p:nvSpPr>
        <p:spPr bwMode="auto">
          <a:xfrm>
            <a:off x="1782813" y="2785562"/>
            <a:ext cx="7332613" cy="38914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ja-JP" altLang="en-US" sz="1400" dirty="0"/>
              <a:t>学校教育を進めるにあたっては、</a:t>
            </a:r>
            <a:r>
              <a:rPr lang="ja-JP" altLang="en-US" sz="1400" b="1" dirty="0"/>
              <a:t>教育課程が重要</a:t>
            </a:r>
            <a:r>
              <a:rPr lang="ja-JP" altLang="en-US" sz="1400" dirty="0"/>
              <a:t>です。その編成と実施において、</a:t>
            </a:r>
            <a:endParaRPr lang="en-US" altLang="ja-JP" sz="1400" dirty="0"/>
          </a:p>
          <a:p>
            <a:r>
              <a:rPr lang="ja-JP" altLang="en-US" sz="1400" dirty="0"/>
              <a:t>大事なことが</a:t>
            </a:r>
            <a:r>
              <a:rPr lang="ja-JP" altLang="en-US" sz="1400" b="1" dirty="0"/>
              <a:t>、「総則」</a:t>
            </a:r>
            <a:r>
              <a:rPr lang="ja-JP" altLang="en-US" sz="1400" dirty="0"/>
              <a:t>に示されています。総則、しっかりと読み込んでいますか？</a:t>
            </a:r>
            <a:endParaRPr lang="en-US" altLang="ja-JP" sz="1400" dirty="0"/>
          </a:p>
          <a:p>
            <a:endParaRPr lang="en-US" altLang="ja-JP" sz="1400" dirty="0"/>
          </a:p>
          <a:p>
            <a:r>
              <a:rPr lang="ja-JP" altLang="en-US" sz="1400" b="1" dirty="0">
                <a:ea typeface="HG創英角ﾎﾟｯﾌﾟ体" panose="040B0A09000000000000" pitchFamily="49" charset="-128"/>
              </a:rPr>
              <a:t>まず、教育課程の</a:t>
            </a:r>
            <a:r>
              <a:rPr lang="ja-JP" altLang="en-US" sz="1400" b="1" dirty="0">
                <a:solidFill>
                  <a:schemeClr val="accent1">
                    <a:lumMod val="75000"/>
                  </a:schemeClr>
                </a:solidFill>
                <a:ea typeface="HG創英角ﾎﾟｯﾌﾟ体" panose="040B0A09000000000000" pitchFamily="49" charset="-128"/>
              </a:rPr>
              <a:t>編成</a:t>
            </a:r>
            <a:r>
              <a:rPr lang="ja-JP" altLang="en-US" sz="1400" b="1" dirty="0">
                <a:ea typeface="HG創英角ﾎﾟｯﾌﾟ体" panose="040B0A09000000000000" pitchFamily="49" charset="-128"/>
              </a:rPr>
              <a:t>においては</a:t>
            </a:r>
            <a:endParaRPr lang="en-US" altLang="ja-JP" sz="1400" b="1" dirty="0">
              <a:ea typeface="HG創英角ﾎﾟｯﾌﾟ体" panose="040B0A09000000000000" pitchFamily="49" charset="-128"/>
            </a:endParaRPr>
          </a:p>
          <a:p>
            <a:endParaRPr lang="en-US" altLang="ja-JP" sz="1400" b="1" dirty="0">
              <a:ea typeface="HG創英角ﾎﾟｯﾌﾟ体" panose="040B0A09000000000000" pitchFamily="49" charset="-128"/>
            </a:endParaRPr>
          </a:p>
          <a:p>
            <a:r>
              <a:rPr lang="ja-JP" altLang="en-US" sz="1400" b="1" dirty="0">
                <a:ea typeface="HG創英角ﾎﾟｯﾌﾟ体" panose="040B0A09000000000000" pitchFamily="49" charset="-128"/>
              </a:rPr>
              <a:t>★　</a:t>
            </a:r>
            <a:r>
              <a:rPr lang="ja-JP" altLang="en-US" sz="1400" b="1" u="sng" dirty="0">
                <a:latin typeface="ＭＳ ゴシック" panose="020B0609070205080204" pitchFamily="49" charset="-128"/>
                <a:ea typeface="ＭＳ ゴシック" panose="020B0609070205080204" pitchFamily="49" charset="-128"/>
              </a:rPr>
              <a:t>総合的な学習の時間の目標と関連を図り</a:t>
            </a:r>
            <a:endParaRPr lang="en-US" altLang="ja-JP" sz="1400" b="1" u="sng" dirty="0">
              <a:latin typeface="ＭＳ ゴシック" panose="020B0609070205080204" pitchFamily="49" charset="-128"/>
              <a:ea typeface="ＭＳ ゴシック" panose="020B0609070205080204" pitchFamily="49" charset="-128"/>
            </a:endParaRPr>
          </a:p>
          <a:p>
            <a:r>
              <a:rPr lang="ja-JP" altLang="en-US" sz="1400" b="1" dirty="0">
                <a:latin typeface="ＭＳ 明朝" panose="02020609040205080304" pitchFamily="17" charset="-128"/>
                <a:ea typeface="ＭＳ 明朝" panose="02020609040205080304" pitchFamily="17" charset="-128"/>
              </a:rPr>
              <a:t>★　①</a:t>
            </a:r>
            <a:r>
              <a:rPr lang="ja-JP" altLang="en-US" sz="1400" b="1" u="sng" dirty="0">
                <a:latin typeface="ＭＳ 明朝" panose="02020609040205080304" pitchFamily="17" charset="-128"/>
                <a:ea typeface="ＭＳ 明朝" panose="02020609040205080304" pitchFamily="17" charset="-128"/>
              </a:rPr>
              <a:t>教科横断的に学ぶ</a:t>
            </a:r>
            <a:r>
              <a:rPr lang="ja-JP" altLang="en-US" sz="1400" b="1" dirty="0">
                <a:latin typeface="ＭＳ 明朝" panose="02020609040205080304" pitchFamily="17" charset="-128"/>
                <a:ea typeface="ＭＳ 明朝" panose="02020609040205080304" pitchFamily="17" charset="-128"/>
              </a:rPr>
              <a:t>　　そのために、（</a:t>
            </a:r>
            <a:r>
              <a:rPr lang="ja-JP" altLang="en-US" sz="1400" b="1" u="sng" dirty="0">
                <a:solidFill>
                  <a:srgbClr val="FF0000"/>
                </a:solidFill>
                <a:latin typeface="ＭＳ 明朝" panose="02020609040205080304" pitchFamily="17" charset="-128"/>
                <a:ea typeface="ＭＳ 明朝" panose="02020609040205080304" pitchFamily="17" charset="-128"/>
              </a:rPr>
              <a:t>カリキュラム・マネジメント</a:t>
            </a:r>
            <a:r>
              <a:rPr lang="ja-JP" altLang="en-US" sz="1400" b="1" u="sng" dirty="0">
                <a:latin typeface="ＭＳ 明朝" panose="02020609040205080304" pitchFamily="17" charset="-128"/>
                <a:ea typeface="ＭＳ 明朝" panose="02020609040205080304" pitchFamily="17" charset="-128"/>
              </a:rPr>
              <a:t>）をしっかり　　</a:t>
            </a:r>
            <a:endParaRPr lang="en-US" altLang="ja-JP" sz="1400" b="1" u="sng" dirty="0">
              <a:latin typeface="ＭＳ 明朝" panose="02020609040205080304" pitchFamily="17" charset="-128"/>
              <a:ea typeface="ＭＳ 明朝" panose="02020609040205080304" pitchFamily="17" charset="-128"/>
            </a:endParaRPr>
          </a:p>
          <a:p>
            <a:r>
              <a:rPr lang="ja-JP" altLang="en-US" sz="1400" b="1" u="sng" dirty="0">
                <a:latin typeface="ＭＳ 明朝" panose="02020609040205080304" pitchFamily="17" charset="-128"/>
                <a:ea typeface="ＭＳ 明朝" panose="02020609040205080304" pitchFamily="17" charset="-128"/>
              </a:rPr>
              <a:t>　しなさいということです。　また、</a:t>
            </a:r>
            <a:endParaRPr lang="en-US" altLang="ja-JP" sz="1400" b="1" u="sng" dirty="0">
              <a:latin typeface="ＭＳ 明朝" panose="02020609040205080304" pitchFamily="17" charset="-128"/>
              <a:ea typeface="ＭＳ 明朝" panose="02020609040205080304" pitchFamily="17" charset="-128"/>
            </a:endParaRPr>
          </a:p>
          <a:p>
            <a:endParaRPr lang="en-US" altLang="ja-JP" sz="1400" dirty="0">
              <a:latin typeface="ＭＳ 明朝" panose="02020609040205080304" pitchFamily="17" charset="-128"/>
              <a:ea typeface="ＭＳ 明朝" panose="02020609040205080304" pitchFamily="17" charset="-128"/>
            </a:endParaRPr>
          </a:p>
          <a:p>
            <a:r>
              <a:rPr lang="ja-JP" altLang="en-US" sz="1400" b="1" dirty="0">
                <a:latin typeface="ＭＳ 明朝" panose="02020609040205080304" pitchFamily="17" charset="-128"/>
                <a:ea typeface="ＭＳ 明朝" panose="02020609040205080304" pitchFamily="17" charset="-128"/>
              </a:rPr>
              <a:t>★　教育課程の</a:t>
            </a:r>
            <a:r>
              <a:rPr lang="ja-JP" altLang="en-US" sz="1400" b="1" dirty="0">
                <a:solidFill>
                  <a:srgbClr val="7030A0"/>
                </a:solidFill>
                <a:latin typeface="ＭＳ 明朝" panose="02020609040205080304" pitchFamily="17" charset="-128"/>
                <a:ea typeface="ＭＳ 明朝" panose="02020609040205080304" pitchFamily="17" charset="-128"/>
              </a:rPr>
              <a:t>実施</a:t>
            </a:r>
            <a:r>
              <a:rPr lang="ja-JP" altLang="en-US" sz="1400" b="1" dirty="0">
                <a:latin typeface="ＭＳ 明朝" panose="02020609040205080304" pitchFamily="17" charset="-128"/>
                <a:ea typeface="ＭＳ 明朝" panose="02020609040205080304" pitchFamily="17" charset="-128"/>
              </a:rPr>
              <a:t>においては、</a:t>
            </a:r>
            <a:endParaRPr lang="en-US" altLang="ja-JP" sz="1400" b="1" dirty="0">
              <a:latin typeface="ＭＳ 明朝" panose="02020609040205080304" pitchFamily="17" charset="-128"/>
              <a:ea typeface="ＭＳ 明朝" panose="02020609040205080304" pitchFamily="17" charset="-128"/>
            </a:endParaRPr>
          </a:p>
          <a:p>
            <a:endParaRPr lang="en-US" altLang="ja-JP" sz="1400" b="1" dirty="0">
              <a:latin typeface="ＭＳ 明朝" panose="02020609040205080304" pitchFamily="17" charset="-128"/>
              <a:ea typeface="ＭＳ 明朝" panose="02020609040205080304" pitchFamily="17" charset="-128"/>
            </a:endParaRPr>
          </a:p>
          <a:p>
            <a:r>
              <a:rPr lang="ja-JP" altLang="en-US" sz="1400" b="1" u="sng" dirty="0">
                <a:latin typeface="ＭＳ 明朝" panose="02020609040205080304" pitchFamily="17" charset="-128"/>
                <a:ea typeface="ＭＳ 明朝" panose="02020609040205080304" pitchFamily="17" charset="-128"/>
              </a:rPr>
              <a:t>★</a:t>
            </a:r>
            <a:r>
              <a:rPr lang="ja-JP" altLang="en-US" sz="1400" b="1" u="sng" dirty="0">
                <a:solidFill>
                  <a:srgbClr val="FF0000"/>
                </a:solidFill>
                <a:latin typeface="ＭＳ 明朝" panose="02020609040205080304" pitchFamily="17" charset="-128"/>
                <a:ea typeface="ＭＳ 明朝" panose="02020609040205080304" pitchFamily="17" charset="-128"/>
              </a:rPr>
              <a:t>「主体的・対話的で深い学び</a:t>
            </a:r>
            <a:r>
              <a:rPr lang="ja-JP" altLang="en-US" sz="1400" b="1" dirty="0">
                <a:latin typeface="ＭＳ 明朝" panose="02020609040205080304" pitchFamily="17" charset="-128"/>
                <a:ea typeface="ＭＳ 明朝" panose="02020609040205080304" pitchFamily="17" charset="-128"/>
              </a:rPr>
              <a:t>　に向けた授業改善をしなさい」と示されています。</a:t>
            </a:r>
            <a:endParaRPr lang="en-US" altLang="ja-JP" sz="1400" b="1" dirty="0">
              <a:latin typeface="ＭＳ 明朝" panose="02020609040205080304" pitchFamily="17" charset="-128"/>
              <a:ea typeface="ＭＳ 明朝" panose="02020609040205080304" pitchFamily="17" charset="-128"/>
            </a:endParaRPr>
          </a:p>
          <a:p>
            <a:r>
              <a:rPr lang="ja-JP" altLang="en-US" sz="1400" b="1" dirty="0">
                <a:latin typeface="ＭＳ 明朝" panose="02020609040205080304" pitchFamily="17" charset="-128"/>
                <a:ea typeface="ＭＳ 明朝" panose="02020609040205080304" pitchFamily="17" charset="-128"/>
              </a:rPr>
              <a:t>　・・・つまり、</a:t>
            </a:r>
            <a:endParaRPr lang="en-US" altLang="ja-JP" sz="1400" b="1" dirty="0">
              <a:latin typeface="ＭＳ 明朝" panose="02020609040205080304" pitchFamily="17" charset="-128"/>
              <a:ea typeface="ＭＳ 明朝" panose="02020609040205080304" pitchFamily="17" charset="-128"/>
            </a:endParaRPr>
          </a:p>
          <a:p>
            <a:r>
              <a:rPr lang="ja-JP" altLang="en-US" sz="1400" b="1" dirty="0">
                <a:latin typeface="ＭＳ 明朝" panose="02020609040205080304" pitchFamily="17" charset="-128"/>
                <a:ea typeface="ＭＳ 明朝" panose="02020609040205080304" pitchFamily="17" charset="-128"/>
              </a:rPr>
              <a:t>★　</a:t>
            </a:r>
            <a:r>
              <a:rPr lang="en-US" altLang="ja-JP" sz="1400" b="1" u="sng" dirty="0">
                <a:latin typeface="ＭＳ 明朝" panose="02020609040205080304" pitchFamily="17" charset="-128"/>
                <a:ea typeface="ＭＳ 明朝" panose="02020609040205080304" pitchFamily="17" charset="-128"/>
              </a:rPr>
              <a:t>《</a:t>
            </a:r>
            <a:r>
              <a:rPr lang="ja-JP" altLang="en-US" sz="1400" b="1" u="sng" dirty="0">
                <a:latin typeface="ＭＳ 明朝" panose="02020609040205080304" pitchFamily="17" charset="-128"/>
                <a:ea typeface="ＭＳ 明朝" panose="02020609040205080304" pitchFamily="17" charset="-128"/>
              </a:rPr>
              <a:t>探究的・問題解決的な学び</a:t>
            </a:r>
            <a:r>
              <a:rPr lang="en-US" altLang="ja-JP" sz="1400" b="1" u="sng" dirty="0">
                <a:latin typeface="ＭＳ 明朝" panose="02020609040205080304" pitchFamily="17" charset="-128"/>
                <a:ea typeface="ＭＳ 明朝" panose="02020609040205080304" pitchFamily="17" charset="-128"/>
              </a:rPr>
              <a:t>》</a:t>
            </a:r>
            <a:r>
              <a:rPr lang="ja-JP" altLang="en-US" sz="1400" b="1" u="sng" dirty="0">
                <a:latin typeface="ＭＳ 明朝" panose="02020609040205080304" pitchFamily="17" charset="-128"/>
                <a:ea typeface="ＭＳ 明朝" panose="02020609040205080304" pitchFamily="17" charset="-128"/>
              </a:rPr>
              <a:t>にしっかりと取り組みなさい</a:t>
            </a:r>
            <a:endParaRPr lang="en-US" altLang="ja-JP" sz="1400" b="1" u="sng" dirty="0">
              <a:latin typeface="ＭＳ 明朝" panose="02020609040205080304" pitchFamily="17" charset="-128"/>
              <a:ea typeface="ＭＳ 明朝" panose="02020609040205080304" pitchFamily="17" charset="-128"/>
            </a:endParaRPr>
          </a:p>
          <a:p>
            <a:endParaRPr lang="en-US" altLang="ja-JP" sz="1400" b="1" u="sng" dirty="0">
              <a:latin typeface="ＭＳ 明朝" panose="02020609040205080304" pitchFamily="17" charset="-128"/>
              <a:ea typeface="ＭＳ 明朝" panose="02020609040205080304" pitchFamily="17" charset="-128"/>
            </a:endParaRPr>
          </a:p>
          <a:p>
            <a:r>
              <a:rPr lang="ja-JP" altLang="en-US" sz="1400" b="1" dirty="0">
                <a:latin typeface="ＭＳ 明朝" panose="02020609040205080304" pitchFamily="17" charset="-128"/>
                <a:ea typeface="ＭＳ 明朝" panose="02020609040205080304" pitchFamily="17" charset="-128"/>
              </a:rPr>
              <a:t>　　</a:t>
            </a:r>
            <a:r>
              <a:rPr lang="ja-JP" altLang="en-US" sz="1400" b="1" u="sng" dirty="0">
                <a:latin typeface="ＭＳ 明朝" panose="02020609040205080304" pitchFamily="17" charset="-128"/>
                <a:ea typeface="ＭＳ 明朝" panose="02020609040205080304" pitchFamily="17" charset="-128"/>
              </a:rPr>
              <a:t>という意味です。　　　★</a:t>
            </a:r>
            <a:endParaRPr lang="en-US" altLang="ja-JP" sz="1400" b="1" u="sng" dirty="0">
              <a:latin typeface="ＭＳ 明朝" panose="02020609040205080304" pitchFamily="17" charset="-128"/>
              <a:ea typeface="ＭＳ 明朝" panose="02020609040205080304" pitchFamily="17" charset="-128"/>
            </a:endParaRPr>
          </a:p>
          <a:p>
            <a:endParaRPr lang="en-US" altLang="ja-JP" sz="1400" b="1" dirty="0">
              <a:latin typeface="ＭＳ 明朝" panose="02020609040205080304" pitchFamily="17" charset="-128"/>
              <a:ea typeface="ＭＳ 明朝" panose="02020609040205080304" pitchFamily="17" charset="-128"/>
            </a:endParaRPr>
          </a:p>
          <a:p>
            <a:endParaRPr lang="ja-JP" altLang="en-US" sz="1400" dirty="0"/>
          </a:p>
        </p:txBody>
      </p:sp>
      <p:sp>
        <p:nvSpPr>
          <p:cNvPr id="55300"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369697">
              <a:defRPr kumimoji="1" sz="1900">
                <a:solidFill>
                  <a:schemeClr val="tx1"/>
                </a:solidFill>
                <a:latin typeface="Arial" panose="020B0604020202020204" pitchFamily="34" charset="0"/>
                <a:ea typeface="ＭＳ Ｐゴシック" panose="020B0600070205080204" pitchFamily="50" charset="-128"/>
              </a:defRPr>
            </a:lvl1pPr>
            <a:lvl2pPr marL="795308" indent="-305888" defTabSz="1369697">
              <a:defRPr kumimoji="1" sz="1900">
                <a:solidFill>
                  <a:schemeClr val="tx1"/>
                </a:solidFill>
                <a:latin typeface="Arial" panose="020B0604020202020204" pitchFamily="34" charset="0"/>
                <a:ea typeface="ＭＳ Ｐゴシック" panose="020B0600070205080204" pitchFamily="50" charset="-128"/>
              </a:defRPr>
            </a:lvl2pPr>
            <a:lvl3pPr marL="1223552" indent="-244711" defTabSz="1369697">
              <a:defRPr kumimoji="1" sz="1900">
                <a:solidFill>
                  <a:schemeClr val="tx1"/>
                </a:solidFill>
                <a:latin typeface="Arial" panose="020B0604020202020204" pitchFamily="34" charset="0"/>
                <a:ea typeface="ＭＳ Ｐゴシック" panose="020B0600070205080204" pitchFamily="50" charset="-128"/>
              </a:defRPr>
            </a:lvl3pPr>
            <a:lvl4pPr marL="1712972" indent="-244711" defTabSz="1369697">
              <a:defRPr kumimoji="1" sz="1900">
                <a:solidFill>
                  <a:schemeClr val="tx1"/>
                </a:solidFill>
                <a:latin typeface="Arial" panose="020B0604020202020204" pitchFamily="34" charset="0"/>
                <a:ea typeface="ＭＳ Ｐゴシック" panose="020B0600070205080204" pitchFamily="50" charset="-128"/>
              </a:defRPr>
            </a:lvl4pPr>
            <a:lvl5pPr marL="2202391" indent="-244711" defTabSz="1369697">
              <a:defRPr kumimoji="1" sz="1900">
                <a:solidFill>
                  <a:schemeClr val="tx1"/>
                </a:solidFill>
                <a:latin typeface="Arial" panose="020B0604020202020204" pitchFamily="34" charset="0"/>
                <a:ea typeface="ＭＳ Ｐゴシック" panose="020B0600070205080204" pitchFamily="50" charset="-128"/>
              </a:defRPr>
            </a:lvl5pPr>
            <a:lvl6pPr marL="2691813" indent="-244711" defTabSz="1369697" eaLnBrk="0" fontAlgn="base" hangingPunct="0">
              <a:spcBef>
                <a:spcPct val="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3181232" indent="-244711" defTabSz="1369697" eaLnBrk="0" fontAlgn="base" hangingPunct="0">
              <a:spcBef>
                <a:spcPct val="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670654" indent="-244711" defTabSz="1369697" eaLnBrk="0" fontAlgn="base" hangingPunct="0">
              <a:spcBef>
                <a:spcPct val="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4160074" indent="-244711" defTabSz="1369697" eaLnBrk="0" fontAlgn="base" hangingPunct="0">
              <a:spcBef>
                <a:spcPct val="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fld id="{C5A0F8DC-E433-4D02-878E-5C6B939A948E}" type="slidenum">
              <a:rPr lang="ja-JP" altLang="en-US" sz="1200">
                <a:latin typeface="Calibri" panose="020F0502020204030204" pitchFamily="34" charset="0"/>
              </a:rPr>
              <a:pPr/>
              <a:t>7</a:t>
            </a:fld>
            <a:endParaRPr lang="ja-JP" altLang="en-US" sz="1200" dirty="0">
              <a:latin typeface="Calibri" panose="020F0502020204030204" pitchFamily="34" charset="0"/>
            </a:endParaRPr>
          </a:p>
        </p:txBody>
      </p:sp>
    </p:spTree>
    <p:extLst>
      <p:ext uri="{BB962C8B-B14F-4D97-AF65-F5344CB8AC3E}">
        <p14:creationId xmlns:p14="http://schemas.microsoft.com/office/powerpoint/2010/main" val="20495861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55300"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294112">
              <a:defRPr kumimoji="1" sz="1900">
                <a:solidFill>
                  <a:schemeClr val="tx1"/>
                </a:solidFill>
                <a:latin typeface="Arial" panose="020B0604020202020204" pitchFamily="34" charset="0"/>
                <a:ea typeface="ＭＳ Ｐゴシック" panose="020B0600070205080204" pitchFamily="50" charset="-128"/>
              </a:defRPr>
            </a:lvl1pPr>
            <a:lvl2pPr marL="751420" indent="-289008" defTabSz="1294112">
              <a:defRPr kumimoji="1" sz="1900">
                <a:solidFill>
                  <a:schemeClr val="tx1"/>
                </a:solidFill>
                <a:latin typeface="Arial" panose="020B0604020202020204" pitchFamily="34" charset="0"/>
                <a:ea typeface="ＭＳ Ｐゴシック" panose="020B0600070205080204" pitchFamily="50" charset="-128"/>
              </a:defRPr>
            </a:lvl2pPr>
            <a:lvl3pPr marL="1156030" indent="-231206" defTabSz="1294112">
              <a:defRPr kumimoji="1" sz="1900">
                <a:solidFill>
                  <a:schemeClr val="tx1"/>
                </a:solidFill>
                <a:latin typeface="Arial" panose="020B0604020202020204" pitchFamily="34" charset="0"/>
                <a:ea typeface="ＭＳ Ｐゴシック" panose="020B0600070205080204" pitchFamily="50" charset="-128"/>
              </a:defRPr>
            </a:lvl3pPr>
            <a:lvl4pPr marL="1618442" indent="-231206" defTabSz="1294112">
              <a:defRPr kumimoji="1" sz="1900">
                <a:solidFill>
                  <a:schemeClr val="tx1"/>
                </a:solidFill>
                <a:latin typeface="Arial" panose="020B0604020202020204" pitchFamily="34" charset="0"/>
                <a:ea typeface="ＭＳ Ｐゴシック" panose="020B0600070205080204" pitchFamily="50" charset="-128"/>
              </a:defRPr>
            </a:lvl4pPr>
            <a:lvl5pPr marL="2080854" indent="-231206" defTabSz="1294112">
              <a:defRPr kumimoji="1" sz="1900">
                <a:solidFill>
                  <a:schemeClr val="tx1"/>
                </a:solidFill>
                <a:latin typeface="Arial" panose="020B0604020202020204" pitchFamily="34" charset="0"/>
                <a:ea typeface="ＭＳ Ｐゴシック" panose="020B0600070205080204" pitchFamily="50" charset="-128"/>
              </a:defRPr>
            </a:lvl5pPr>
            <a:lvl6pPr marL="2543266" indent="-231206" defTabSz="1294112" eaLnBrk="0" fontAlgn="base" hangingPunct="0">
              <a:spcBef>
                <a:spcPct val="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3005679" indent="-231206" defTabSz="1294112" eaLnBrk="0" fontAlgn="base" hangingPunct="0">
              <a:spcBef>
                <a:spcPct val="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68091" indent="-231206" defTabSz="1294112" eaLnBrk="0" fontAlgn="base" hangingPunct="0">
              <a:spcBef>
                <a:spcPct val="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930503" indent="-231206" defTabSz="1294112" eaLnBrk="0" fontAlgn="base" hangingPunct="0">
              <a:spcBef>
                <a:spcPct val="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fld id="{C5A0F8DC-E433-4D02-878E-5C6B939A948E}" type="slidenum">
              <a:rPr lang="ja-JP" altLang="en-US" sz="1200">
                <a:latin typeface="Calibri" panose="020F0502020204030204" pitchFamily="34" charset="0"/>
              </a:rPr>
              <a:pPr/>
              <a:t>8</a:t>
            </a:fld>
            <a:endParaRPr lang="ja-JP" altLang="en-US" sz="1200">
              <a:latin typeface="Calibri" panose="020F0502020204030204" pitchFamily="34" charset="0"/>
            </a:endParaRPr>
          </a:p>
        </p:txBody>
      </p:sp>
    </p:spTree>
    <p:extLst>
      <p:ext uri="{BB962C8B-B14F-4D97-AF65-F5344CB8AC3E}">
        <p14:creationId xmlns:p14="http://schemas.microsoft.com/office/powerpoint/2010/main" val="3049990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55300"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294112">
              <a:defRPr kumimoji="1" sz="1900">
                <a:solidFill>
                  <a:schemeClr val="tx1"/>
                </a:solidFill>
                <a:latin typeface="Arial" panose="020B0604020202020204" pitchFamily="34" charset="0"/>
                <a:ea typeface="ＭＳ Ｐゴシック" panose="020B0600070205080204" pitchFamily="50" charset="-128"/>
              </a:defRPr>
            </a:lvl1pPr>
            <a:lvl2pPr marL="751420" indent="-289008" defTabSz="1294112">
              <a:defRPr kumimoji="1" sz="1900">
                <a:solidFill>
                  <a:schemeClr val="tx1"/>
                </a:solidFill>
                <a:latin typeface="Arial" panose="020B0604020202020204" pitchFamily="34" charset="0"/>
                <a:ea typeface="ＭＳ Ｐゴシック" panose="020B0600070205080204" pitchFamily="50" charset="-128"/>
              </a:defRPr>
            </a:lvl2pPr>
            <a:lvl3pPr marL="1156030" indent="-231206" defTabSz="1294112">
              <a:defRPr kumimoji="1" sz="1900">
                <a:solidFill>
                  <a:schemeClr val="tx1"/>
                </a:solidFill>
                <a:latin typeface="Arial" panose="020B0604020202020204" pitchFamily="34" charset="0"/>
                <a:ea typeface="ＭＳ Ｐゴシック" panose="020B0600070205080204" pitchFamily="50" charset="-128"/>
              </a:defRPr>
            </a:lvl3pPr>
            <a:lvl4pPr marL="1618442" indent="-231206" defTabSz="1294112">
              <a:defRPr kumimoji="1" sz="1900">
                <a:solidFill>
                  <a:schemeClr val="tx1"/>
                </a:solidFill>
                <a:latin typeface="Arial" panose="020B0604020202020204" pitchFamily="34" charset="0"/>
                <a:ea typeface="ＭＳ Ｐゴシック" panose="020B0600070205080204" pitchFamily="50" charset="-128"/>
              </a:defRPr>
            </a:lvl4pPr>
            <a:lvl5pPr marL="2080854" indent="-231206" defTabSz="1294112">
              <a:defRPr kumimoji="1" sz="1900">
                <a:solidFill>
                  <a:schemeClr val="tx1"/>
                </a:solidFill>
                <a:latin typeface="Arial" panose="020B0604020202020204" pitchFamily="34" charset="0"/>
                <a:ea typeface="ＭＳ Ｐゴシック" panose="020B0600070205080204" pitchFamily="50" charset="-128"/>
              </a:defRPr>
            </a:lvl5pPr>
            <a:lvl6pPr marL="2543266" indent="-231206" defTabSz="1294112" eaLnBrk="0" fontAlgn="base" hangingPunct="0">
              <a:spcBef>
                <a:spcPct val="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3005679" indent="-231206" defTabSz="1294112" eaLnBrk="0" fontAlgn="base" hangingPunct="0">
              <a:spcBef>
                <a:spcPct val="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68091" indent="-231206" defTabSz="1294112" eaLnBrk="0" fontAlgn="base" hangingPunct="0">
              <a:spcBef>
                <a:spcPct val="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930503" indent="-231206" defTabSz="1294112" eaLnBrk="0" fontAlgn="base" hangingPunct="0">
              <a:spcBef>
                <a:spcPct val="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fld id="{C5A0F8DC-E433-4D02-878E-5C6B939A948E}" type="slidenum">
              <a:rPr lang="ja-JP" altLang="en-US" sz="1200">
                <a:latin typeface="Calibri" panose="020F0502020204030204" pitchFamily="34" charset="0"/>
              </a:rPr>
              <a:pPr/>
              <a:t>9</a:t>
            </a:fld>
            <a:endParaRPr lang="ja-JP" altLang="en-US" sz="1200">
              <a:latin typeface="Calibri" panose="020F0502020204030204" pitchFamily="34" charset="0"/>
            </a:endParaRPr>
          </a:p>
        </p:txBody>
      </p:sp>
    </p:spTree>
    <p:extLst>
      <p:ext uri="{BB962C8B-B14F-4D97-AF65-F5344CB8AC3E}">
        <p14:creationId xmlns:p14="http://schemas.microsoft.com/office/powerpoint/2010/main" val="30542471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C2E42596-E961-4D2F-8846-B04E6E772D27}" type="slidenum">
              <a:rPr kumimoji="1" lang="ja-JP" altLang="en-US" smtClean="0"/>
              <a:t>10</a:t>
            </a:fld>
            <a:endParaRPr kumimoji="1" lang="ja-JP" altLang="en-US"/>
          </a:p>
        </p:txBody>
      </p:sp>
    </p:spTree>
    <p:extLst>
      <p:ext uri="{BB962C8B-B14F-4D97-AF65-F5344CB8AC3E}">
        <p14:creationId xmlns:p14="http://schemas.microsoft.com/office/powerpoint/2010/main" val="23363070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459163" y="212725"/>
            <a:ext cx="3100387" cy="2325688"/>
          </a:xfrm>
        </p:spPr>
      </p:sp>
      <p:sp>
        <p:nvSpPr>
          <p:cNvPr id="3" name="ノート プレースホルダー 2"/>
          <p:cNvSpPr>
            <a:spLocks noGrp="1"/>
          </p:cNvSpPr>
          <p:nvPr>
            <p:ph type="body" idx="1"/>
          </p:nvPr>
        </p:nvSpPr>
        <p:spPr>
          <a:xfrm>
            <a:off x="1344717" y="2671470"/>
            <a:ext cx="8369244" cy="4119855"/>
          </a:xfrm>
        </p:spPr>
        <p:txBody>
          <a:bodyPr/>
          <a:lstStyle/>
          <a:p>
            <a:r>
              <a:rPr lang="ja-JP" altLang="en-US" sz="1400" b="1" dirty="0"/>
              <a:t>さて、そのような教育改革が進むとどうなるのか</a:t>
            </a:r>
            <a:r>
              <a:rPr lang="en-US" altLang="ja-JP" sz="1400" b="1" dirty="0"/>
              <a:t>,</a:t>
            </a:r>
            <a:r>
              <a:rPr lang="ja-JP" altLang="en-US" sz="1400" b="1" dirty="0"/>
              <a:t>ご覧ください。</a:t>
            </a:r>
            <a:endParaRPr lang="en-US" altLang="ja-JP" sz="1400" b="1" dirty="0"/>
          </a:p>
          <a:p>
            <a:r>
              <a:rPr kumimoji="1" lang="ja-JP" altLang="en-US" sz="1400" b="1" dirty="0"/>
              <a:t>このグラフは、江東区立</a:t>
            </a:r>
            <a:r>
              <a:rPr lang="ja-JP" altLang="en-US" sz="1400" b="1" dirty="0"/>
              <a:t>八名川小学校で</a:t>
            </a:r>
            <a:r>
              <a:rPr kumimoji="1" lang="ja-JP" altLang="en-US" sz="1400" b="1" dirty="0"/>
              <a:t>、ＥＳＤを学校経営の基本方針に据えて、</a:t>
            </a:r>
            <a:r>
              <a:rPr kumimoji="1" lang="en-US" altLang="ja-JP" sz="1400" b="1" dirty="0"/>
              <a:t>6</a:t>
            </a:r>
            <a:r>
              <a:rPr kumimoji="1" lang="ja-JP" altLang="en-US" sz="1400" b="1" dirty="0"/>
              <a:t>年目までの</a:t>
            </a:r>
            <a:endParaRPr kumimoji="1" lang="en-US" altLang="ja-JP" sz="1400" b="1" dirty="0"/>
          </a:p>
          <a:p>
            <a:r>
              <a:rPr kumimoji="1" lang="ja-JP" altLang="en-US" sz="1400" b="1" dirty="0"/>
              <a:t>資料です。</a:t>
            </a:r>
            <a:endParaRPr kumimoji="1" lang="en-US" altLang="ja-JP" sz="1400" b="1" dirty="0"/>
          </a:p>
          <a:p>
            <a:endParaRPr lang="en-US" altLang="ja-JP" sz="1400" b="1" dirty="0"/>
          </a:p>
          <a:p>
            <a:r>
              <a:rPr lang="ja-JP" altLang="en-US" sz="1400" b="1" dirty="0"/>
              <a:t>◇ </a:t>
            </a:r>
            <a:r>
              <a:rPr kumimoji="1" lang="ja-JP" altLang="en-US" sz="1400" b="1" dirty="0"/>
              <a:t>　ＥＳＤカレンダーを作って「カリキュラム・マネジメント」を進め、</a:t>
            </a:r>
            <a:endParaRPr lang="en-US" altLang="ja-JP" sz="1400" b="1" dirty="0"/>
          </a:p>
          <a:p>
            <a:r>
              <a:rPr lang="ja-JP" altLang="en-US" sz="1400" b="1" dirty="0"/>
              <a:t>◇ </a:t>
            </a:r>
            <a:r>
              <a:rPr kumimoji="1" lang="ja-JP" altLang="en-US" sz="1400" b="1" dirty="0"/>
              <a:t>　「学びに火をつける」を合言葉に「主体的で問題解決的・対話的な学習を進め、</a:t>
            </a:r>
            <a:endParaRPr lang="en-US" altLang="ja-JP" sz="1400" b="1" dirty="0"/>
          </a:p>
          <a:p>
            <a:r>
              <a:rPr lang="ja-JP" altLang="en-US" sz="1400" b="1" dirty="0"/>
              <a:t>◇</a:t>
            </a:r>
            <a:r>
              <a:rPr kumimoji="1" lang="ja-JP" altLang="en-US" sz="1400" b="1" dirty="0"/>
              <a:t>　「八名川まつり」と</a:t>
            </a:r>
            <a:r>
              <a:rPr lang="ja-JP" altLang="en-US" sz="1400" b="1" dirty="0"/>
              <a:t>いう、地域に開かれた、全校</a:t>
            </a:r>
            <a:r>
              <a:rPr kumimoji="1" lang="ja-JP" altLang="en-US" sz="1400" b="1" dirty="0"/>
              <a:t>児童によるＥＳＤの学習発表・交流会を</a:t>
            </a:r>
            <a:endParaRPr kumimoji="1" lang="en-US" altLang="ja-JP" sz="1400" b="1" dirty="0"/>
          </a:p>
          <a:p>
            <a:r>
              <a:rPr lang="ja-JP" altLang="en-US" sz="1400" b="1" dirty="0"/>
              <a:t>　　　毎年実施してきたら、</a:t>
            </a:r>
            <a:endParaRPr kumimoji="1" lang="en-US" altLang="ja-JP" sz="1400" b="1" dirty="0"/>
          </a:p>
          <a:p>
            <a:endParaRPr lang="en-US" altLang="ja-JP" sz="1400" b="1" dirty="0"/>
          </a:p>
          <a:p>
            <a:r>
              <a:rPr kumimoji="1" lang="ja-JP" altLang="en-US" sz="1400" b="1" dirty="0"/>
              <a:t>児童の学力はどのように変化するのか、</a:t>
            </a:r>
            <a:endParaRPr kumimoji="1" lang="en-US" altLang="ja-JP" sz="1400" b="1" dirty="0"/>
          </a:p>
          <a:p>
            <a:r>
              <a:rPr kumimoji="1" lang="ja-JP" altLang="en-US" sz="1400" b="1" dirty="0"/>
              <a:t>文部科学省の全国学力学習状況調査の</a:t>
            </a:r>
            <a:r>
              <a:rPr lang="ja-JP" altLang="en-US" sz="1400" b="1" dirty="0"/>
              <a:t>結果を基にグラフ化したものです。</a:t>
            </a:r>
            <a:endParaRPr lang="en-US" altLang="ja-JP" sz="1400" b="1" dirty="0"/>
          </a:p>
          <a:p>
            <a:endParaRPr kumimoji="1" lang="en-US" altLang="ja-JP" sz="1400" b="1" dirty="0"/>
          </a:p>
          <a:p>
            <a:r>
              <a:rPr lang="ja-JP" altLang="en-US" sz="1400" b="1" dirty="0"/>
              <a:t>★　私は、「指導を徹底して児童の学力を上げなさい」という言葉かけは一切言いません。</a:t>
            </a:r>
            <a:endParaRPr lang="en-US" altLang="ja-JP" sz="1400" b="1" dirty="0"/>
          </a:p>
          <a:p>
            <a:r>
              <a:rPr lang="ja-JP" altLang="en-US" sz="1400" b="1" dirty="0"/>
              <a:t>　</a:t>
            </a:r>
            <a:r>
              <a:rPr kumimoji="1" lang="ja-JP" altLang="en-US" sz="1400" b="1" dirty="0"/>
              <a:t>むしろ「ベーシックドリルなどは必要に応じて使えばいいんですよ。</a:t>
            </a:r>
            <a:endParaRPr kumimoji="1" lang="en-US" altLang="ja-JP" sz="1400" b="1" dirty="0"/>
          </a:p>
          <a:p>
            <a:r>
              <a:rPr lang="ja-JP" altLang="en-US" sz="1400" b="1" dirty="0"/>
              <a:t>　　　　　</a:t>
            </a:r>
            <a:r>
              <a:rPr kumimoji="1" lang="ja-JP" altLang="en-US" sz="1400" b="1" dirty="0"/>
              <a:t>そればかりやっていると頭の悪い子が育つので、やりすぎてはいけません」</a:t>
            </a:r>
            <a:endParaRPr kumimoji="1" lang="en-US" altLang="ja-JP" sz="1400" b="1" dirty="0"/>
          </a:p>
          <a:p>
            <a:r>
              <a:rPr lang="ja-JP" altLang="en-US" sz="1400" b="1" dirty="0"/>
              <a:t>　</a:t>
            </a:r>
            <a:r>
              <a:rPr kumimoji="1" lang="ja-JP" altLang="en-US" sz="1400" b="1" dirty="0"/>
              <a:t>と言</a:t>
            </a:r>
            <a:r>
              <a:rPr lang="ja-JP" altLang="en-US" sz="1400" b="1" dirty="0"/>
              <a:t>い</a:t>
            </a:r>
            <a:r>
              <a:rPr kumimoji="1" lang="ja-JP" altLang="en-US" sz="1400" b="1" dirty="0"/>
              <a:t>続けてきたのです。</a:t>
            </a:r>
            <a:endParaRPr kumimoji="1" lang="en-US" altLang="ja-JP" sz="1400" b="1" dirty="0"/>
          </a:p>
          <a:p>
            <a:endParaRPr kumimoji="1" lang="en-US" altLang="ja-JP" sz="1400" b="1" dirty="0"/>
          </a:p>
          <a:p>
            <a:r>
              <a:rPr kumimoji="1" lang="ja-JP" altLang="en-US" sz="1400" b="1" dirty="0"/>
              <a:t>★　そのような学びを毎年、辛抱強く続けましょう。いわば、教育の土づくりが大事なのです。　★</a:t>
            </a:r>
          </a:p>
        </p:txBody>
      </p:sp>
      <p:sp>
        <p:nvSpPr>
          <p:cNvPr id="4" name="スライド番号プレースホルダー 3"/>
          <p:cNvSpPr>
            <a:spLocks noGrp="1"/>
          </p:cNvSpPr>
          <p:nvPr>
            <p:ph type="sldNum" sz="quarter" idx="5"/>
          </p:nvPr>
        </p:nvSpPr>
        <p:spPr/>
        <p:txBody>
          <a:bodyPr/>
          <a:lstStyle/>
          <a:p>
            <a:fld id="{9D4F7A05-CD05-487B-AE20-5CDBB3273D2A}" type="slidenum">
              <a:rPr kumimoji="1" lang="ja-JP" altLang="en-US" smtClean="0"/>
              <a:t>15</a:t>
            </a:fld>
            <a:endParaRPr kumimoji="1" lang="ja-JP" altLang="en-US"/>
          </a:p>
        </p:txBody>
      </p:sp>
    </p:spTree>
    <p:extLst>
      <p:ext uri="{BB962C8B-B14F-4D97-AF65-F5344CB8AC3E}">
        <p14:creationId xmlns:p14="http://schemas.microsoft.com/office/powerpoint/2010/main" val="34645861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スライド イメージ プレースホルダー 1">
            <a:extLst>
              <a:ext uri="{FF2B5EF4-FFF2-40B4-BE49-F238E27FC236}">
                <a16:creationId xmlns:a16="http://schemas.microsoft.com/office/drawing/2014/main" id="{C59B704E-666F-47F0-B02A-F03DA014DE9D}"/>
              </a:ext>
            </a:extLst>
          </p:cNvPr>
          <p:cNvSpPr>
            <a:spLocks noGrp="1" noRot="1" noChangeAspect="1" noTextEdit="1"/>
          </p:cNvSpPr>
          <p:nvPr>
            <p:ph type="sldImg"/>
          </p:nvPr>
        </p:nvSpPr>
        <p:spPr>
          <a:xfrm>
            <a:off x="2328863" y="223838"/>
            <a:ext cx="5010150" cy="3759200"/>
          </a:xfrm>
          <a:ln/>
        </p:spPr>
      </p:sp>
      <p:sp>
        <p:nvSpPr>
          <p:cNvPr id="150531" name="ノート プレースホルダー 2">
            <a:extLst>
              <a:ext uri="{FF2B5EF4-FFF2-40B4-BE49-F238E27FC236}">
                <a16:creationId xmlns:a16="http://schemas.microsoft.com/office/drawing/2014/main" id="{40D421F9-B931-4DFF-9213-F0DC04598EC0}"/>
              </a:ext>
            </a:extLst>
          </p:cNvPr>
          <p:cNvSpPr>
            <a:spLocks noGrp="1"/>
          </p:cNvSpPr>
          <p:nvPr>
            <p:ph type="body" idx="1"/>
          </p:nvPr>
        </p:nvSpPr>
        <p:spPr>
          <a:xfrm>
            <a:off x="919335" y="4108679"/>
            <a:ext cx="8159727" cy="271221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z="1400" b="1" dirty="0"/>
              <a:t>これらのグラフは、平成</a:t>
            </a:r>
            <a:r>
              <a:rPr lang="en-US" altLang="ja-JP" sz="1400" b="1" dirty="0"/>
              <a:t>25</a:t>
            </a:r>
            <a:r>
              <a:rPr lang="ja-JP" altLang="en-US" sz="1400" b="1" dirty="0"/>
              <a:t>年度の全国学力学習状況調査の結果をクロス集計して得られたものです。</a:t>
            </a:r>
          </a:p>
          <a:p>
            <a:endParaRPr lang="en-US" altLang="ja-JP" sz="1400" b="1" dirty="0">
              <a:latin typeface="Times New Roman" panose="02020603050405020304" pitchFamily="18" charset="0"/>
            </a:endParaRPr>
          </a:p>
          <a:p>
            <a:r>
              <a:rPr lang="ja-JP" altLang="en-US" sz="1400" b="1" dirty="0">
                <a:latin typeface="Times New Roman" panose="02020603050405020304" pitchFamily="18" charset="0"/>
              </a:rPr>
              <a:t>★　総合的な学習（探究）の時間をきちんとやっていますと、答えた６年児童の成績は、やっていないと答えた子どもたちに比べて、国語の基本問題で</a:t>
            </a:r>
            <a:r>
              <a:rPr lang="en-US" altLang="ja-JP" sz="1400" b="1" dirty="0">
                <a:latin typeface="Times New Roman" panose="02020603050405020304" pitchFamily="18" charset="0"/>
              </a:rPr>
              <a:t>14</a:t>
            </a:r>
            <a:r>
              <a:rPr lang="ja-JP" altLang="en-US" sz="1400" b="1" dirty="0">
                <a:latin typeface="Times New Roman" panose="02020603050405020304" pitchFamily="18" charset="0"/>
              </a:rPr>
              <a:t>ポイントの差、国語の活用問題では</a:t>
            </a:r>
            <a:r>
              <a:rPr lang="en-US" altLang="ja-JP" sz="1400" b="1" dirty="0">
                <a:latin typeface="Times New Roman" panose="02020603050405020304" pitchFamily="18" charset="0"/>
              </a:rPr>
              <a:t>18</a:t>
            </a:r>
            <a:r>
              <a:rPr lang="ja-JP" altLang="en-US" sz="1400" b="1" dirty="0">
                <a:latin typeface="Times New Roman" panose="02020603050405020304" pitchFamily="18" charset="0"/>
              </a:rPr>
              <a:t>ポイントも高くなっていました。</a:t>
            </a:r>
            <a:endParaRPr lang="en-US" altLang="ja-JP" sz="1400" b="1" dirty="0">
              <a:latin typeface="Times New Roman" panose="02020603050405020304" pitchFamily="18" charset="0"/>
            </a:endParaRPr>
          </a:p>
          <a:p>
            <a:endParaRPr lang="en-US" altLang="ja-JP" sz="1400" b="1" dirty="0">
              <a:latin typeface="Times New Roman" panose="02020603050405020304" pitchFamily="18" charset="0"/>
            </a:endParaRPr>
          </a:p>
          <a:p>
            <a:r>
              <a:rPr lang="ja-JP" altLang="en-US" sz="1400" b="1" dirty="0">
                <a:latin typeface="Times New Roman" panose="02020603050405020304" pitchFamily="18" charset="0"/>
              </a:rPr>
              <a:t>★「自分で課題を立て」「情報を集めて整理し」「調べたことを発表する」という総合の学習スタイルが、子どもたちの「学力」までも高めていることが分かります。</a:t>
            </a:r>
            <a:endParaRPr lang="en-US" altLang="ja-JP" sz="1400" b="1" dirty="0">
              <a:latin typeface="Times New Roman" panose="02020603050405020304" pitchFamily="18" charset="0"/>
            </a:endParaRPr>
          </a:p>
          <a:p>
            <a:r>
              <a:rPr lang="ja-JP" altLang="en-US" sz="1400" b="1" dirty="0">
                <a:latin typeface="Times New Roman" panose="02020603050405020304" pitchFamily="18" charset="0"/>
              </a:rPr>
              <a:t>　一校での結果でも、全国平均でも同じように、</a:t>
            </a:r>
            <a:r>
              <a:rPr lang="ja-JP" altLang="en-US" sz="1400" b="1" dirty="0"/>
              <a:t>ＥＳＤをきちんとやっていくと、学力も育つというわけです。・・・詰込み式でやっても、こんなに突き抜けた成果なんて見たことありません。</a:t>
            </a:r>
            <a:endParaRPr lang="en-US" altLang="ja-JP" sz="1400" b="1" dirty="0">
              <a:latin typeface="Times New Roman" panose="02020603050405020304" pitchFamily="18" charset="0"/>
            </a:endParaRPr>
          </a:p>
          <a:p>
            <a:endParaRPr lang="en-US" altLang="ja-JP" sz="1400" b="1" dirty="0">
              <a:latin typeface="Times New Roman" panose="02020603050405020304" pitchFamily="18" charset="0"/>
            </a:endParaRPr>
          </a:p>
          <a:p>
            <a:r>
              <a:rPr lang="ja-JP" altLang="en-US" sz="1400" b="1" dirty="0">
                <a:latin typeface="Times New Roman" panose="02020603050405020304" pitchFamily="18" charset="0"/>
              </a:rPr>
              <a:t>★　算数でもほぼ同様な結果が出ています。・・・・・　★</a:t>
            </a:r>
            <a:endParaRPr lang="en-US" altLang="ja-JP" sz="1400" b="1" dirty="0">
              <a:latin typeface="Times New Roman" panose="02020603050405020304" pitchFamily="18" charset="0"/>
            </a:endParaRPr>
          </a:p>
          <a:p>
            <a:endParaRPr lang="ja-JP" altLang="en-US" sz="1400" b="1" dirty="0">
              <a:latin typeface="Times New Roman" panose="02020603050405020304" pitchFamily="18" charset="0"/>
            </a:endParaRPr>
          </a:p>
        </p:txBody>
      </p:sp>
      <p:sp>
        <p:nvSpPr>
          <p:cNvPr id="150532" name="スライド番号プレースホルダー 3">
            <a:extLst>
              <a:ext uri="{FF2B5EF4-FFF2-40B4-BE49-F238E27FC236}">
                <a16:creationId xmlns:a16="http://schemas.microsoft.com/office/drawing/2014/main" id="{D4449F4E-C459-4A83-B230-6A8AF8A9520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6516" indent="-287122">
              <a:defRPr kumimoji="1">
                <a:solidFill>
                  <a:schemeClr val="tx1"/>
                </a:solidFill>
                <a:latin typeface="Arial" panose="020B0604020202020204" pitchFamily="34" charset="0"/>
                <a:ea typeface="ＭＳ Ｐゴシック" panose="020B0600070205080204" pitchFamily="50" charset="-128"/>
              </a:defRPr>
            </a:lvl2pPr>
            <a:lvl3pPr marL="1148486" indent="-229697">
              <a:defRPr kumimoji="1">
                <a:solidFill>
                  <a:schemeClr val="tx1"/>
                </a:solidFill>
                <a:latin typeface="Arial" panose="020B0604020202020204" pitchFamily="34" charset="0"/>
                <a:ea typeface="ＭＳ Ｐゴシック" panose="020B0600070205080204" pitchFamily="50" charset="-128"/>
              </a:defRPr>
            </a:lvl3pPr>
            <a:lvl4pPr marL="1607881" indent="-229697">
              <a:defRPr kumimoji="1">
                <a:solidFill>
                  <a:schemeClr val="tx1"/>
                </a:solidFill>
                <a:latin typeface="Arial" panose="020B0604020202020204" pitchFamily="34" charset="0"/>
                <a:ea typeface="ＭＳ Ｐゴシック" panose="020B0600070205080204" pitchFamily="50" charset="-128"/>
              </a:defRPr>
            </a:lvl4pPr>
            <a:lvl5pPr marL="2067276" indent="-229697">
              <a:defRPr kumimoji="1">
                <a:solidFill>
                  <a:schemeClr val="tx1"/>
                </a:solidFill>
                <a:latin typeface="Arial" panose="020B0604020202020204" pitchFamily="34" charset="0"/>
                <a:ea typeface="ＭＳ Ｐゴシック" panose="020B0600070205080204" pitchFamily="50" charset="-128"/>
              </a:defRPr>
            </a:lvl5pPr>
            <a:lvl6pPr marL="2526670" indent="-22969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86065" indent="-22969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45459" indent="-22969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904854" indent="-22969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245CE7B6-52F0-4644-A777-79DAE11D3896}" type="slidenum">
              <a:rPr lang="en-US" altLang="ja-JP" smtClean="0">
                <a:latin typeface="Times New Roman" panose="02020603050405020304" pitchFamily="18" charset="0"/>
              </a:rPr>
              <a:pPr/>
              <a:t>16</a:t>
            </a:fld>
            <a:endParaRPr lang="en-US" altLang="ja-JP">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FB46C10B-94E7-4E8B-8624-5C31BAA56C57}" type="datetimeFigureOut">
              <a:rPr kumimoji="1" lang="ja-JP" altLang="en-US" smtClean="0"/>
              <a:t>2020/9/15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9509749-BEA5-4D75-88BF-85DF66A10556}" type="slidenum">
              <a:rPr kumimoji="1" lang="ja-JP" altLang="en-US" smtClean="0"/>
              <a:t>‹#›</a:t>
            </a:fld>
            <a:endParaRPr kumimoji="1" lang="ja-JP" altLang="en-US"/>
          </a:p>
        </p:txBody>
      </p:sp>
    </p:spTree>
    <p:extLst>
      <p:ext uri="{BB962C8B-B14F-4D97-AF65-F5344CB8AC3E}">
        <p14:creationId xmlns:p14="http://schemas.microsoft.com/office/powerpoint/2010/main" val="3184194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B46C10B-94E7-4E8B-8624-5C31BAA56C57}" type="datetimeFigureOut">
              <a:rPr kumimoji="1" lang="ja-JP" altLang="en-US" smtClean="0"/>
              <a:t>2020/9/15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9509749-BEA5-4D75-88BF-85DF66A10556}" type="slidenum">
              <a:rPr kumimoji="1" lang="ja-JP" altLang="en-US" smtClean="0"/>
              <a:t>‹#›</a:t>
            </a:fld>
            <a:endParaRPr kumimoji="1" lang="ja-JP" altLang="en-US"/>
          </a:p>
        </p:txBody>
      </p:sp>
    </p:spTree>
    <p:extLst>
      <p:ext uri="{BB962C8B-B14F-4D97-AF65-F5344CB8AC3E}">
        <p14:creationId xmlns:p14="http://schemas.microsoft.com/office/powerpoint/2010/main" val="37479535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B46C10B-94E7-4E8B-8624-5C31BAA56C57}" type="datetimeFigureOut">
              <a:rPr kumimoji="1" lang="ja-JP" altLang="en-US" smtClean="0"/>
              <a:t>2020/9/15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9509749-BEA5-4D75-88BF-85DF66A10556}" type="slidenum">
              <a:rPr kumimoji="1" lang="ja-JP" altLang="en-US" smtClean="0"/>
              <a:t>‹#›</a:t>
            </a:fld>
            <a:endParaRPr kumimoji="1" lang="ja-JP" altLang="en-US"/>
          </a:p>
        </p:txBody>
      </p:sp>
    </p:spTree>
    <p:extLst>
      <p:ext uri="{BB962C8B-B14F-4D97-AF65-F5344CB8AC3E}">
        <p14:creationId xmlns:p14="http://schemas.microsoft.com/office/powerpoint/2010/main" val="7267623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B46C10B-94E7-4E8B-8624-5C31BAA56C57}" type="datetimeFigureOut">
              <a:rPr kumimoji="1" lang="ja-JP" altLang="en-US" smtClean="0"/>
              <a:t>2020/9/15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9509749-BEA5-4D75-88BF-85DF66A10556}" type="slidenum">
              <a:rPr kumimoji="1" lang="ja-JP" altLang="en-US" smtClean="0"/>
              <a:t>‹#›</a:t>
            </a:fld>
            <a:endParaRPr kumimoji="1" lang="ja-JP" altLang="en-US"/>
          </a:p>
        </p:txBody>
      </p:sp>
    </p:spTree>
    <p:extLst>
      <p:ext uri="{BB962C8B-B14F-4D97-AF65-F5344CB8AC3E}">
        <p14:creationId xmlns:p14="http://schemas.microsoft.com/office/powerpoint/2010/main" val="2298772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FB46C10B-94E7-4E8B-8624-5C31BAA56C57}" type="datetimeFigureOut">
              <a:rPr kumimoji="1" lang="ja-JP" altLang="en-US" smtClean="0"/>
              <a:t>2020/9/15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9509749-BEA5-4D75-88BF-85DF66A10556}" type="slidenum">
              <a:rPr kumimoji="1" lang="ja-JP" altLang="en-US" smtClean="0"/>
              <a:t>‹#›</a:t>
            </a:fld>
            <a:endParaRPr kumimoji="1" lang="ja-JP" altLang="en-US"/>
          </a:p>
        </p:txBody>
      </p:sp>
    </p:spTree>
    <p:extLst>
      <p:ext uri="{BB962C8B-B14F-4D97-AF65-F5344CB8AC3E}">
        <p14:creationId xmlns:p14="http://schemas.microsoft.com/office/powerpoint/2010/main" val="24468683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FB46C10B-94E7-4E8B-8624-5C31BAA56C57}" type="datetimeFigureOut">
              <a:rPr kumimoji="1" lang="ja-JP" altLang="en-US" smtClean="0"/>
              <a:t>2020/9/15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9509749-BEA5-4D75-88BF-85DF66A10556}" type="slidenum">
              <a:rPr kumimoji="1" lang="ja-JP" altLang="en-US" smtClean="0"/>
              <a:t>‹#›</a:t>
            </a:fld>
            <a:endParaRPr kumimoji="1" lang="ja-JP" altLang="en-US"/>
          </a:p>
        </p:txBody>
      </p:sp>
    </p:spTree>
    <p:extLst>
      <p:ext uri="{BB962C8B-B14F-4D97-AF65-F5344CB8AC3E}">
        <p14:creationId xmlns:p14="http://schemas.microsoft.com/office/powerpoint/2010/main" val="1407660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FB46C10B-94E7-4E8B-8624-5C31BAA56C57}" type="datetimeFigureOut">
              <a:rPr kumimoji="1" lang="ja-JP" altLang="en-US" smtClean="0"/>
              <a:t>2020/9/15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9509749-BEA5-4D75-88BF-85DF66A10556}" type="slidenum">
              <a:rPr kumimoji="1" lang="ja-JP" altLang="en-US" smtClean="0"/>
              <a:t>‹#›</a:t>
            </a:fld>
            <a:endParaRPr kumimoji="1" lang="ja-JP" altLang="en-US"/>
          </a:p>
        </p:txBody>
      </p:sp>
    </p:spTree>
    <p:extLst>
      <p:ext uri="{BB962C8B-B14F-4D97-AF65-F5344CB8AC3E}">
        <p14:creationId xmlns:p14="http://schemas.microsoft.com/office/powerpoint/2010/main" val="1057094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FB46C10B-94E7-4E8B-8624-5C31BAA56C57}" type="datetimeFigureOut">
              <a:rPr kumimoji="1" lang="ja-JP" altLang="en-US" smtClean="0"/>
              <a:t>2020/9/15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9509749-BEA5-4D75-88BF-85DF66A10556}" type="slidenum">
              <a:rPr kumimoji="1" lang="ja-JP" altLang="en-US" smtClean="0"/>
              <a:t>‹#›</a:t>
            </a:fld>
            <a:endParaRPr kumimoji="1" lang="ja-JP" altLang="en-US"/>
          </a:p>
        </p:txBody>
      </p:sp>
    </p:spTree>
    <p:extLst>
      <p:ext uri="{BB962C8B-B14F-4D97-AF65-F5344CB8AC3E}">
        <p14:creationId xmlns:p14="http://schemas.microsoft.com/office/powerpoint/2010/main" val="22527247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46C10B-94E7-4E8B-8624-5C31BAA56C57}" type="datetimeFigureOut">
              <a:rPr kumimoji="1" lang="ja-JP" altLang="en-US" smtClean="0"/>
              <a:t>2020/9/15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9509749-BEA5-4D75-88BF-85DF66A10556}" type="slidenum">
              <a:rPr kumimoji="1" lang="ja-JP" altLang="en-US" smtClean="0"/>
              <a:t>‹#›</a:t>
            </a:fld>
            <a:endParaRPr kumimoji="1" lang="ja-JP" altLang="en-US"/>
          </a:p>
        </p:txBody>
      </p:sp>
    </p:spTree>
    <p:extLst>
      <p:ext uri="{BB962C8B-B14F-4D97-AF65-F5344CB8AC3E}">
        <p14:creationId xmlns:p14="http://schemas.microsoft.com/office/powerpoint/2010/main" val="26676875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B46C10B-94E7-4E8B-8624-5C31BAA56C57}" type="datetimeFigureOut">
              <a:rPr kumimoji="1" lang="ja-JP" altLang="en-US" smtClean="0"/>
              <a:t>2020/9/15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9509749-BEA5-4D75-88BF-85DF66A10556}" type="slidenum">
              <a:rPr kumimoji="1" lang="ja-JP" altLang="en-US" smtClean="0"/>
              <a:t>‹#›</a:t>
            </a:fld>
            <a:endParaRPr kumimoji="1" lang="ja-JP" altLang="en-US"/>
          </a:p>
        </p:txBody>
      </p:sp>
    </p:spTree>
    <p:extLst>
      <p:ext uri="{BB962C8B-B14F-4D97-AF65-F5344CB8AC3E}">
        <p14:creationId xmlns:p14="http://schemas.microsoft.com/office/powerpoint/2010/main" val="21159870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B46C10B-94E7-4E8B-8624-5C31BAA56C57}" type="datetimeFigureOut">
              <a:rPr kumimoji="1" lang="ja-JP" altLang="en-US" smtClean="0"/>
              <a:t>2020/9/15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9509749-BEA5-4D75-88BF-85DF66A10556}" type="slidenum">
              <a:rPr kumimoji="1" lang="ja-JP" altLang="en-US" smtClean="0"/>
              <a:t>‹#›</a:t>
            </a:fld>
            <a:endParaRPr kumimoji="1" lang="ja-JP" altLang="en-US"/>
          </a:p>
        </p:txBody>
      </p:sp>
    </p:spTree>
    <p:extLst>
      <p:ext uri="{BB962C8B-B14F-4D97-AF65-F5344CB8AC3E}">
        <p14:creationId xmlns:p14="http://schemas.microsoft.com/office/powerpoint/2010/main" val="2581844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46C10B-94E7-4E8B-8624-5C31BAA56C57}" type="datetimeFigureOut">
              <a:rPr kumimoji="1" lang="ja-JP" altLang="en-US" smtClean="0"/>
              <a:t>2020/9/15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509749-BEA5-4D75-88BF-85DF66A10556}" type="slidenum">
              <a:rPr kumimoji="1" lang="ja-JP" altLang="en-US" smtClean="0"/>
              <a:t>‹#›</a:t>
            </a:fld>
            <a:endParaRPr kumimoji="1" lang="ja-JP" altLang="en-US"/>
          </a:p>
        </p:txBody>
      </p:sp>
    </p:spTree>
    <p:extLst>
      <p:ext uri="{BB962C8B-B14F-4D97-AF65-F5344CB8AC3E}">
        <p14:creationId xmlns:p14="http://schemas.microsoft.com/office/powerpoint/2010/main" val="41330240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16.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5.emf"/><Relationship Id="rId4"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8.em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4.emf"/></Relationships>
</file>

<file path=ppt/slides/_rels/slide25.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slideLayout" Target="../slideLayouts/slideLayout7.xml"/><Relationship Id="rId7" Type="http://schemas.openxmlformats.org/officeDocument/2006/relationships/image" Target="../media/image27.jpeg"/><Relationship Id="rId2" Type="http://schemas.openxmlformats.org/officeDocument/2006/relationships/audio" Target="../media/media1.wma"/><Relationship Id="rId1" Type="http://schemas.microsoft.com/office/2007/relationships/media" Target="../media/media1.wma"/><Relationship Id="rId6" Type="http://schemas.openxmlformats.org/officeDocument/2006/relationships/image" Target="../media/image26.png"/><Relationship Id="rId5" Type="http://schemas.openxmlformats.org/officeDocument/2006/relationships/image" Target="../media/image25.wmf"/><Relationship Id="rId4" Type="http://schemas.openxmlformats.org/officeDocument/2006/relationships/notesSlide" Target="../notesSlides/notesSlide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39.emf"/><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a:extLst>
              <a:ext uri="{FF2B5EF4-FFF2-40B4-BE49-F238E27FC236}">
                <a16:creationId xmlns:a16="http://schemas.microsoft.com/office/drawing/2014/main" id="{1626EAF1-E08F-4F4E-9EF0-FE3BE51D3B3F}"/>
              </a:ext>
            </a:extLst>
          </p:cNvPr>
          <p:cNvSpPr/>
          <p:nvPr/>
        </p:nvSpPr>
        <p:spPr>
          <a:xfrm>
            <a:off x="360760" y="754274"/>
            <a:ext cx="7791337" cy="58435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19" b="1"/>
          </a:p>
        </p:txBody>
      </p:sp>
      <p:sp>
        <p:nvSpPr>
          <p:cNvPr id="22" name="正方形/長方形 21">
            <a:extLst>
              <a:ext uri="{FF2B5EF4-FFF2-40B4-BE49-F238E27FC236}">
                <a16:creationId xmlns:a16="http://schemas.microsoft.com/office/drawing/2014/main" id="{7DEA1C66-BDAC-4372-984A-7FE3A3857E57}"/>
              </a:ext>
            </a:extLst>
          </p:cNvPr>
          <p:cNvSpPr/>
          <p:nvPr/>
        </p:nvSpPr>
        <p:spPr>
          <a:xfrm>
            <a:off x="351693" y="2570017"/>
            <a:ext cx="8440615" cy="4024214"/>
          </a:xfrm>
          <a:prstGeom prst="rect">
            <a:avLst/>
          </a:prstGeom>
          <a:solidFill>
            <a:srgbClr val="F7FC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19"/>
          </a:p>
        </p:txBody>
      </p:sp>
      <p:cxnSp>
        <p:nvCxnSpPr>
          <p:cNvPr id="8" name="直線コネクタ 7">
            <a:extLst>
              <a:ext uri="{FF2B5EF4-FFF2-40B4-BE49-F238E27FC236}">
                <a16:creationId xmlns:a16="http://schemas.microsoft.com/office/drawing/2014/main" id="{889C8149-9C69-471E-B204-872A0524D3D1}"/>
              </a:ext>
            </a:extLst>
          </p:cNvPr>
          <p:cNvCxnSpPr/>
          <p:nvPr/>
        </p:nvCxnSpPr>
        <p:spPr>
          <a:xfrm>
            <a:off x="351693" y="2570017"/>
            <a:ext cx="8440615" cy="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
        <p:nvSpPr>
          <p:cNvPr id="3" name="テキスト ボックス 2"/>
          <p:cNvSpPr txBox="1"/>
          <p:nvPr/>
        </p:nvSpPr>
        <p:spPr>
          <a:xfrm>
            <a:off x="2756609" y="1567870"/>
            <a:ext cx="3618298" cy="576440"/>
          </a:xfrm>
          <a:prstGeom prst="rect">
            <a:avLst/>
          </a:prstGeom>
          <a:noFill/>
        </p:spPr>
        <p:txBody>
          <a:bodyPr wrap="none" rtlCol="0">
            <a:spAutoFit/>
          </a:bodyPr>
          <a:lstStyle/>
          <a:p>
            <a:r>
              <a:rPr lang="ja-JP" altLang="en-US" sz="1573" b="1" dirty="0">
                <a:solidFill>
                  <a:srgbClr val="FF0000"/>
                </a:solidFill>
              </a:rPr>
              <a:t>児童の人間として調和のとれた</a:t>
            </a:r>
            <a:endParaRPr lang="en-US" altLang="ja-JP" sz="1573" b="1" dirty="0">
              <a:solidFill>
                <a:srgbClr val="FF0000"/>
              </a:solidFill>
            </a:endParaRPr>
          </a:p>
          <a:p>
            <a:r>
              <a:rPr lang="ja-JP" altLang="en-US" sz="1573" b="1" dirty="0">
                <a:solidFill>
                  <a:srgbClr val="FF0000"/>
                </a:solidFill>
              </a:rPr>
              <a:t>育成を目指し・・・（個性を生かす）</a:t>
            </a:r>
          </a:p>
        </p:txBody>
      </p:sp>
      <p:sp>
        <p:nvSpPr>
          <p:cNvPr id="11" name="正方形/長方形 10"/>
          <p:cNvSpPr/>
          <p:nvPr/>
        </p:nvSpPr>
        <p:spPr>
          <a:xfrm>
            <a:off x="4741911" y="3630170"/>
            <a:ext cx="3695121" cy="1554557"/>
          </a:xfrm>
          <a:prstGeom prst="rect">
            <a:avLst/>
          </a:prstGeom>
          <a:solidFill>
            <a:schemeClr val="bg1"/>
          </a:solidFill>
          <a:ln w="66675" cmpd="thickThi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19" b="1"/>
          </a:p>
        </p:txBody>
      </p:sp>
      <p:sp>
        <p:nvSpPr>
          <p:cNvPr id="10" name="正方形/長方形 9"/>
          <p:cNvSpPr/>
          <p:nvPr/>
        </p:nvSpPr>
        <p:spPr>
          <a:xfrm>
            <a:off x="593699" y="3630170"/>
            <a:ext cx="3341537" cy="1554557"/>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19" b="1"/>
          </a:p>
        </p:txBody>
      </p:sp>
      <p:sp>
        <p:nvSpPr>
          <p:cNvPr id="4" name="テキスト ボックス 3"/>
          <p:cNvSpPr txBox="1"/>
          <p:nvPr/>
        </p:nvSpPr>
        <p:spPr>
          <a:xfrm>
            <a:off x="583866" y="3747224"/>
            <a:ext cx="7883803" cy="2561535"/>
          </a:xfrm>
          <a:prstGeom prst="rect">
            <a:avLst/>
          </a:prstGeom>
          <a:noFill/>
        </p:spPr>
        <p:txBody>
          <a:bodyPr wrap="square" rtlCol="0">
            <a:spAutoFit/>
          </a:bodyPr>
          <a:lstStyle/>
          <a:p>
            <a:r>
              <a:rPr lang="ja-JP" altLang="en-US" sz="1888" b="1" dirty="0">
                <a:solidFill>
                  <a:srgbClr val="FF0000"/>
                </a:solidFill>
              </a:rPr>
              <a:t>自分のよさや可能性を認識</a:t>
            </a:r>
            <a:r>
              <a:rPr lang="ja-JP" altLang="en-US" sz="1573" b="1" dirty="0">
                <a:solidFill>
                  <a:srgbClr val="FF0000"/>
                </a:solidFill>
              </a:rPr>
              <a:t>する </a:t>
            </a:r>
            <a:r>
              <a:rPr lang="ja-JP" altLang="en-US" sz="1258" b="1" dirty="0"/>
              <a:t>とともに      </a:t>
            </a:r>
            <a:r>
              <a:rPr lang="ja-JP" altLang="en-US" sz="1573" b="1" dirty="0">
                <a:solidFill>
                  <a:schemeClr val="accent5">
                    <a:lumMod val="75000"/>
                  </a:schemeClr>
                </a:solidFill>
              </a:rPr>
              <a:t>あらゆる他者を価値のある存在として　　　　　　　　　　　　　　　　　　　　　　　　　　　</a:t>
            </a:r>
            <a:endParaRPr lang="en-US" altLang="ja-JP" sz="1573" b="1" dirty="0">
              <a:solidFill>
                <a:schemeClr val="accent5">
                  <a:lumMod val="75000"/>
                </a:schemeClr>
              </a:solidFill>
            </a:endParaRPr>
          </a:p>
          <a:p>
            <a:r>
              <a:rPr lang="ja-JP" altLang="en-US" sz="1573" b="1" dirty="0">
                <a:solidFill>
                  <a:schemeClr val="accent5">
                    <a:lumMod val="75000"/>
                  </a:schemeClr>
                </a:solidFill>
              </a:rPr>
              <a:t>　　　　　　　　　　　　　　　　　　　   　 尊重し、</a:t>
            </a:r>
            <a:r>
              <a:rPr lang="ja-JP" altLang="en-US" sz="1888" b="1" dirty="0">
                <a:solidFill>
                  <a:schemeClr val="accent5">
                    <a:lumMod val="75000"/>
                  </a:schemeClr>
                </a:solidFill>
              </a:rPr>
              <a:t>多様な人々と協議</a:t>
            </a:r>
            <a:r>
              <a:rPr lang="ja-JP" altLang="en-US" sz="1573" b="1" dirty="0">
                <a:solidFill>
                  <a:schemeClr val="accent5">
                    <a:lumMod val="75000"/>
                  </a:schemeClr>
                </a:solidFill>
              </a:rPr>
              <a:t>しながら</a:t>
            </a:r>
            <a:endParaRPr lang="en-US" altLang="ja-JP" sz="1573" b="1" dirty="0">
              <a:solidFill>
                <a:schemeClr val="accent5">
                  <a:lumMod val="75000"/>
                </a:schemeClr>
              </a:solidFill>
            </a:endParaRPr>
          </a:p>
          <a:p>
            <a:r>
              <a:rPr lang="ja-JP" altLang="en-US" sz="1573" b="1" dirty="0">
                <a:solidFill>
                  <a:schemeClr val="accent5">
                    <a:lumMod val="75000"/>
                  </a:schemeClr>
                </a:solidFill>
              </a:rPr>
              <a:t>　　　　　　　　　　　　　　　　　　　　　様々な</a:t>
            </a:r>
            <a:r>
              <a:rPr lang="ja-JP" altLang="en-US" sz="1888" b="1" dirty="0">
                <a:solidFill>
                  <a:schemeClr val="accent5">
                    <a:lumMod val="75000"/>
                  </a:schemeClr>
                </a:solidFill>
              </a:rPr>
              <a:t>社会的変化を乗り越え、</a:t>
            </a:r>
            <a:endParaRPr lang="en-US" altLang="ja-JP" sz="1888" b="1" dirty="0">
              <a:solidFill>
                <a:schemeClr val="accent5">
                  <a:lumMod val="75000"/>
                </a:schemeClr>
              </a:solidFill>
            </a:endParaRPr>
          </a:p>
          <a:p>
            <a:endParaRPr lang="en-US" altLang="ja-JP" sz="629" b="1" dirty="0">
              <a:solidFill>
                <a:schemeClr val="accent5">
                  <a:lumMod val="75000"/>
                </a:schemeClr>
              </a:solidFill>
            </a:endParaRPr>
          </a:p>
          <a:p>
            <a:r>
              <a:rPr lang="ja-JP" altLang="en-US" sz="1888" b="1" dirty="0">
                <a:solidFill>
                  <a:srgbClr val="FF0000"/>
                </a:solidFill>
              </a:rPr>
              <a:t>豊かな人生を切り拓き、</a:t>
            </a:r>
            <a:r>
              <a:rPr lang="ja-JP" altLang="en-US" sz="1573" b="1" dirty="0"/>
              <a:t>　　　　　　    　  </a:t>
            </a:r>
            <a:r>
              <a:rPr lang="ja-JP" altLang="en-US" sz="1888" b="1" dirty="0">
                <a:solidFill>
                  <a:schemeClr val="accent1">
                    <a:lumMod val="50000"/>
                  </a:schemeClr>
                </a:solidFill>
              </a:rPr>
              <a:t>持続可能な社会の創り手となる</a:t>
            </a:r>
            <a:endParaRPr lang="en-US" altLang="ja-JP" sz="1888" b="1" dirty="0">
              <a:solidFill>
                <a:schemeClr val="accent1">
                  <a:lumMod val="50000"/>
                </a:schemeClr>
              </a:solidFill>
            </a:endParaRPr>
          </a:p>
          <a:p>
            <a:endParaRPr lang="en-US" altLang="ja-JP" sz="1573" b="1" dirty="0">
              <a:solidFill>
                <a:schemeClr val="accent1">
                  <a:lumMod val="50000"/>
                </a:schemeClr>
              </a:solidFill>
            </a:endParaRPr>
          </a:p>
          <a:p>
            <a:endParaRPr lang="en-US" altLang="ja-JP" sz="1573" b="1" dirty="0">
              <a:solidFill>
                <a:schemeClr val="accent1">
                  <a:lumMod val="50000"/>
                </a:schemeClr>
              </a:solidFill>
            </a:endParaRPr>
          </a:p>
          <a:p>
            <a:r>
              <a:rPr lang="ja-JP" altLang="en-US" sz="1573" b="1" dirty="0"/>
              <a:t>ことができるようにすることが求められる</a:t>
            </a:r>
            <a:endParaRPr lang="en-US" altLang="ja-JP" sz="1573" b="1" dirty="0"/>
          </a:p>
          <a:p>
            <a:endParaRPr lang="en-US" altLang="ja-JP" sz="1573" b="1" dirty="0"/>
          </a:p>
          <a:p>
            <a:r>
              <a:rPr lang="ja-JP" altLang="en-US" sz="1573" b="1" dirty="0"/>
              <a:t>　　　　　　　　　　　　　　　　　　　　</a:t>
            </a:r>
          </a:p>
        </p:txBody>
      </p:sp>
      <p:sp>
        <p:nvSpPr>
          <p:cNvPr id="5" name="テキスト ボックス 4"/>
          <p:cNvSpPr txBox="1"/>
          <p:nvPr/>
        </p:nvSpPr>
        <p:spPr>
          <a:xfrm>
            <a:off x="3442877" y="587069"/>
            <a:ext cx="2271776" cy="341504"/>
          </a:xfrm>
          <a:prstGeom prst="rect">
            <a:avLst/>
          </a:prstGeom>
          <a:noFill/>
        </p:spPr>
        <p:txBody>
          <a:bodyPr wrap="none" rtlCol="0">
            <a:spAutoFit/>
          </a:bodyPr>
          <a:lstStyle/>
          <a:p>
            <a:r>
              <a:rPr lang="en-US" altLang="ja-JP" sz="1619" b="1" dirty="0"/>
              <a:t>10</a:t>
            </a:r>
            <a:r>
              <a:rPr lang="ja-JP" altLang="en-US" sz="1619" b="1" dirty="0"/>
              <a:t>年前の学習指導要領</a:t>
            </a:r>
          </a:p>
        </p:txBody>
      </p:sp>
      <p:sp>
        <p:nvSpPr>
          <p:cNvPr id="6" name="テキスト ボックス 5"/>
          <p:cNvSpPr txBox="1"/>
          <p:nvPr/>
        </p:nvSpPr>
        <p:spPr>
          <a:xfrm>
            <a:off x="3257916" y="3019985"/>
            <a:ext cx="2893741" cy="341504"/>
          </a:xfrm>
          <a:prstGeom prst="rect">
            <a:avLst/>
          </a:prstGeom>
          <a:noFill/>
        </p:spPr>
        <p:txBody>
          <a:bodyPr wrap="none" rtlCol="0">
            <a:spAutoFit/>
          </a:bodyPr>
          <a:lstStyle/>
          <a:p>
            <a:r>
              <a:rPr lang="ja-JP" altLang="en-US" sz="1619" b="1" dirty="0"/>
              <a:t>新しい学習指導要領（前文）</a:t>
            </a:r>
          </a:p>
        </p:txBody>
      </p:sp>
      <p:sp>
        <p:nvSpPr>
          <p:cNvPr id="7" name="下矢印 6"/>
          <p:cNvSpPr/>
          <p:nvPr/>
        </p:nvSpPr>
        <p:spPr>
          <a:xfrm>
            <a:off x="4072453" y="2327170"/>
            <a:ext cx="624236" cy="587924"/>
          </a:xfrm>
          <a:prstGeom prst="downArrow">
            <a:avLst/>
          </a:prstGeom>
          <a:solidFill>
            <a:srgbClr val="FF000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19" b="1"/>
          </a:p>
        </p:txBody>
      </p:sp>
      <p:sp>
        <p:nvSpPr>
          <p:cNvPr id="9" name="正方形/長方形 8"/>
          <p:cNvSpPr/>
          <p:nvPr/>
        </p:nvSpPr>
        <p:spPr>
          <a:xfrm>
            <a:off x="2642042" y="1440233"/>
            <a:ext cx="3525212" cy="76715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19" b="1"/>
          </a:p>
        </p:txBody>
      </p:sp>
      <p:cxnSp>
        <p:nvCxnSpPr>
          <p:cNvPr id="14" name="直線コネクタ 13"/>
          <p:cNvCxnSpPr>
            <a:cxnSpLocks/>
          </p:cNvCxnSpPr>
          <p:nvPr/>
        </p:nvCxnSpPr>
        <p:spPr>
          <a:xfrm>
            <a:off x="4965547" y="5024254"/>
            <a:ext cx="2619030" cy="864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円/楕円 15"/>
          <p:cNvSpPr/>
          <p:nvPr/>
        </p:nvSpPr>
        <p:spPr>
          <a:xfrm>
            <a:off x="1003917" y="2919277"/>
            <a:ext cx="1439352" cy="566362"/>
          </a:xfrm>
          <a:prstGeom prst="ellipse">
            <a:avLst/>
          </a:prstGeom>
          <a:solidFill>
            <a:srgbClr val="FAD2F7"/>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19" b="1"/>
          </a:p>
        </p:txBody>
      </p:sp>
      <p:sp>
        <p:nvSpPr>
          <p:cNvPr id="12" name="角丸四角形吹き出し 11"/>
          <p:cNvSpPr/>
          <p:nvPr/>
        </p:nvSpPr>
        <p:spPr>
          <a:xfrm>
            <a:off x="4707646" y="5628077"/>
            <a:ext cx="3852489" cy="827542"/>
          </a:xfrm>
          <a:prstGeom prst="wedgeRoundRectCallout">
            <a:avLst>
              <a:gd name="adj1" fmla="val -35263"/>
              <a:gd name="adj2" fmla="val -122527"/>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731" b="1" dirty="0">
                <a:solidFill>
                  <a:schemeClr val="tx1"/>
                </a:solidFill>
                <a:latin typeface="AR丸ゴシック体E" panose="020F0909000000000000" pitchFamily="49" charset="-128"/>
                <a:ea typeface="AR丸ゴシック体E" panose="020F0909000000000000" pitchFamily="49" charset="-128"/>
              </a:rPr>
              <a:t>この考え方は、ＥＳＤそのものです</a:t>
            </a:r>
            <a:endParaRPr lang="en-US" altLang="ja-JP" sz="1731" b="1" dirty="0">
              <a:solidFill>
                <a:schemeClr val="tx1"/>
              </a:solidFill>
              <a:latin typeface="AR丸ゴシック体E" panose="020F0909000000000000" pitchFamily="49" charset="-128"/>
              <a:ea typeface="AR丸ゴシック体E" panose="020F0909000000000000" pitchFamily="49" charset="-128"/>
            </a:endParaRPr>
          </a:p>
          <a:p>
            <a:pPr algn="ctr"/>
            <a:r>
              <a:rPr lang="ja-JP" altLang="en-US" sz="1731" b="1" dirty="0">
                <a:solidFill>
                  <a:srgbClr val="FF0000"/>
                </a:solidFill>
                <a:latin typeface="AR丸ゴシック体E" panose="020F0909000000000000" pitchFamily="49" charset="-128"/>
                <a:ea typeface="AR丸ゴシック体E" panose="020F0909000000000000" pitchFamily="49" charset="-128"/>
              </a:rPr>
              <a:t>学習指導要領の理念</a:t>
            </a:r>
          </a:p>
        </p:txBody>
      </p:sp>
      <p:sp>
        <p:nvSpPr>
          <p:cNvPr id="13" name="テキスト ボックス 12"/>
          <p:cNvSpPr txBox="1"/>
          <p:nvPr/>
        </p:nvSpPr>
        <p:spPr>
          <a:xfrm>
            <a:off x="1154407" y="3051161"/>
            <a:ext cx="1226618" cy="341504"/>
          </a:xfrm>
          <a:prstGeom prst="rect">
            <a:avLst/>
          </a:prstGeom>
          <a:noFill/>
        </p:spPr>
        <p:txBody>
          <a:bodyPr wrap="none" rtlCol="0">
            <a:spAutoFit/>
          </a:bodyPr>
          <a:lstStyle/>
          <a:p>
            <a:r>
              <a:rPr lang="ja-JP" altLang="en-US" sz="1619" b="1" dirty="0"/>
              <a:t>個人の成長</a:t>
            </a:r>
          </a:p>
        </p:txBody>
      </p:sp>
      <p:sp>
        <p:nvSpPr>
          <p:cNvPr id="17" name="円/楕円 16"/>
          <p:cNvSpPr/>
          <p:nvPr/>
        </p:nvSpPr>
        <p:spPr>
          <a:xfrm>
            <a:off x="6044543" y="2862640"/>
            <a:ext cx="2423126" cy="566362"/>
          </a:xfrm>
          <a:prstGeom prst="ellipse">
            <a:avLst/>
          </a:prstGeom>
          <a:solidFill>
            <a:schemeClr val="accent1">
              <a:lumMod val="40000"/>
              <a:lumOff val="60000"/>
            </a:schemeClr>
          </a:solid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19" b="1"/>
          </a:p>
        </p:txBody>
      </p:sp>
      <p:sp>
        <p:nvSpPr>
          <p:cNvPr id="15" name="テキスト ボックス 14"/>
          <p:cNvSpPr txBox="1"/>
          <p:nvPr/>
        </p:nvSpPr>
        <p:spPr>
          <a:xfrm>
            <a:off x="6186856" y="3013559"/>
            <a:ext cx="2060179" cy="341504"/>
          </a:xfrm>
          <a:prstGeom prst="rect">
            <a:avLst/>
          </a:prstGeom>
          <a:noFill/>
        </p:spPr>
        <p:txBody>
          <a:bodyPr wrap="none" rtlCol="0">
            <a:spAutoFit/>
          </a:bodyPr>
          <a:lstStyle/>
          <a:p>
            <a:r>
              <a:rPr lang="ja-JP" altLang="en-US" sz="1619" b="1" dirty="0"/>
              <a:t>社会人としての役割</a:t>
            </a:r>
          </a:p>
        </p:txBody>
      </p:sp>
      <p:grpSp>
        <p:nvGrpSpPr>
          <p:cNvPr id="18" name="グループ化 17">
            <a:extLst>
              <a:ext uri="{FF2B5EF4-FFF2-40B4-BE49-F238E27FC236}">
                <a16:creationId xmlns:a16="http://schemas.microsoft.com/office/drawing/2014/main" id="{B76746F6-AB17-45FB-B7B7-E602416BABE4}"/>
              </a:ext>
            </a:extLst>
          </p:cNvPr>
          <p:cNvGrpSpPr/>
          <p:nvPr/>
        </p:nvGrpSpPr>
        <p:grpSpPr>
          <a:xfrm>
            <a:off x="1922366" y="821426"/>
            <a:ext cx="1439352" cy="566362"/>
            <a:chOff x="128464" y="1084700"/>
            <a:chExt cx="1830009" cy="720080"/>
          </a:xfrm>
        </p:grpSpPr>
        <p:sp>
          <p:nvSpPr>
            <p:cNvPr id="20" name="円/楕円 19"/>
            <p:cNvSpPr/>
            <p:nvPr/>
          </p:nvSpPr>
          <p:spPr>
            <a:xfrm>
              <a:off x="128464" y="1084700"/>
              <a:ext cx="1830009" cy="720080"/>
            </a:xfrm>
            <a:prstGeom prst="ellipse">
              <a:avLst/>
            </a:prstGeom>
            <a:solidFill>
              <a:srgbClr val="FAD2F7"/>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19" b="1"/>
            </a:p>
          </p:txBody>
        </p:sp>
        <p:sp>
          <p:nvSpPr>
            <p:cNvPr id="21" name="テキスト ボックス 20"/>
            <p:cNvSpPr txBox="1"/>
            <p:nvPr/>
          </p:nvSpPr>
          <p:spPr>
            <a:xfrm>
              <a:off x="341994" y="1252379"/>
              <a:ext cx="1559536" cy="434193"/>
            </a:xfrm>
            <a:prstGeom prst="rect">
              <a:avLst/>
            </a:prstGeom>
            <a:noFill/>
          </p:spPr>
          <p:txBody>
            <a:bodyPr wrap="none" rtlCol="0">
              <a:spAutoFit/>
            </a:bodyPr>
            <a:lstStyle/>
            <a:p>
              <a:r>
                <a:rPr lang="ja-JP" altLang="en-US" sz="1619" b="1" dirty="0"/>
                <a:t>個人の成長</a:t>
              </a:r>
            </a:p>
          </p:txBody>
        </p:sp>
      </p:grpSp>
    </p:spTree>
    <p:extLst>
      <p:ext uri="{BB962C8B-B14F-4D97-AF65-F5344CB8AC3E}">
        <p14:creationId xmlns:p14="http://schemas.microsoft.com/office/powerpoint/2010/main" val="3850705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ppt_x"/>
                                          </p:val>
                                        </p:tav>
                                        <p:tav tm="100000">
                                          <p:val>
                                            <p:strVal val="#ppt_x"/>
                                          </p:val>
                                        </p:tav>
                                      </p:tavLst>
                                    </p:anim>
                                    <p:anim calcmode="lin" valueType="num">
                                      <p:cBhvr additive="base">
                                        <p:cTn id="15" dur="500" fill="hold"/>
                                        <p:tgtEl>
                                          <p:spTgt spid="7"/>
                                        </p:tgtEl>
                                        <p:attrNameLst>
                                          <p:attrName>ppt_y</p:attrName>
                                        </p:attrNameLst>
                                      </p:cBhvr>
                                      <p:tavLst>
                                        <p:tav tm="0">
                                          <p:val>
                                            <p:strVal val="0-#ppt_h/2"/>
                                          </p:val>
                                        </p:tav>
                                        <p:tav tm="100000">
                                          <p:val>
                                            <p:strVal val="#ppt_y"/>
                                          </p:val>
                                        </p:tav>
                                      </p:tavLst>
                                    </p:anim>
                                  </p:childTnLst>
                                </p:cTn>
                              </p:par>
                            </p:childTnLst>
                          </p:cTn>
                        </p:par>
                        <p:par>
                          <p:cTn id="16" fill="hold">
                            <p:stCondLst>
                              <p:cond delay="500"/>
                            </p:stCondLst>
                            <p:childTnLst>
                              <p:par>
                                <p:cTn id="17" presetID="2" presetClass="entr" presetSubtype="1"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0-#ppt_h/2"/>
                                          </p:val>
                                        </p:tav>
                                        <p:tav tm="100000">
                                          <p:val>
                                            <p:strVal val="#ppt_y"/>
                                          </p:val>
                                        </p:tav>
                                      </p:tavLst>
                                    </p:anim>
                                  </p:childTnLst>
                                </p:cTn>
                              </p:par>
                              <p:par>
                                <p:cTn id="27" presetID="2" presetClass="entr" presetSubtype="1"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0-#ppt_h/2"/>
                                          </p:val>
                                        </p:tav>
                                        <p:tav tm="100000">
                                          <p:val>
                                            <p:strVal val="#ppt_y"/>
                                          </p:val>
                                        </p:tav>
                                      </p:tavLst>
                                    </p:anim>
                                  </p:childTnLst>
                                </p:cTn>
                              </p:par>
                              <p:par>
                                <p:cTn id="31" presetID="2" presetClass="entr" presetSubtype="1" fill="hold" grpId="0" nodeType="with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additive="base">
                                        <p:cTn id="33" dur="500" fill="hold"/>
                                        <p:tgtEl>
                                          <p:spTgt spid="4"/>
                                        </p:tgtEl>
                                        <p:attrNameLst>
                                          <p:attrName>ppt_x</p:attrName>
                                        </p:attrNameLst>
                                      </p:cBhvr>
                                      <p:tavLst>
                                        <p:tav tm="0">
                                          <p:val>
                                            <p:strVal val="#ppt_x"/>
                                          </p:val>
                                        </p:tav>
                                        <p:tav tm="100000">
                                          <p:val>
                                            <p:strVal val="#ppt_x"/>
                                          </p:val>
                                        </p:tav>
                                      </p:tavLst>
                                    </p:anim>
                                    <p:anim calcmode="lin" valueType="num">
                                      <p:cBhvr additive="base">
                                        <p:cTn id="34" dur="500" fill="hold"/>
                                        <p:tgtEl>
                                          <p:spTgt spid="4"/>
                                        </p:tgtEl>
                                        <p:attrNameLst>
                                          <p:attrName>ppt_y</p:attrName>
                                        </p:attrNameLst>
                                      </p:cBhvr>
                                      <p:tavLst>
                                        <p:tav tm="0">
                                          <p:val>
                                            <p:strVal val="0-#ppt_h/2"/>
                                          </p:val>
                                        </p:tav>
                                        <p:tav tm="100000">
                                          <p:val>
                                            <p:strVal val="#ppt_y"/>
                                          </p:val>
                                        </p:tav>
                                      </p:tavLst>
                                    </p:anim>
                                  </p:childTnLst>
                                </p:cTn>
                              </p:par>
                              <p:par>
                                <p:cTn id="35" presetID="47" presetClass="entr" presetSubtype="0" fill="hold" nodeType="with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Effect transition="in" filter="fade">
                                      <p:cBhvr>
                                        <p:cTn id="37" dur="1000"/>
                                        <p:tgtEl>
                                          <p:spTgt spid="4">
                                            <p:txEl>
                                              <p:pRg st="0" end="0"/>
                                            </p:txEl>
                                          </p:spTgt>
                                        </p:tgtEl>
                                      </p:cBhvr>
                                    </p:animEffect>
                                    <p:anim calcmode="lin" valueType="num">
                                      <p:cBhvr>
                                        <p:cTn id="3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3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40" presetID="47" presetClass="entr" presetSubtype="0" fill="hold" nodeType="withEffect">
                                  <p:stCondLst>
                                    <p:cond delay="0"/>
                                  </p:stCondLst>
                                  <p:childTnLst>
                                    <p:set>
                                      <p:cBhvr>
                                        <p:cTn id="41" dur="1" fill="hold">
                                          <p:stCondLst>
                                            <p:cond delay="0"/>
                                          </p:stCondLst>
                                        </p:cTn>
                                        <p:tgtEl>
                                          <p:spTgt spid="4">
                                            <p:txEl>
                                              <p:pRg st="1" end="1"/>
                                            </p:txEl>
                                          </p:spTgt>
                                        </p:tgtEl>
                                        <p:attrNameLst>
                                          <p:attrName>style.visibility</p:attrName>
                                        </p:attrNameLst>
                                      </p:cBhvr>
                                      <p:to>
                                        <p:strVal val="visible"/>
                                      </p:to>
                                    </p:set>
                                    <p:animEffect transition="in" filter="fade">
                                      <p:cBhvr>
                                        <p:cTn id="42" dur="1000"/>
                                        <p:tgtEl>
                                          <p:spTgt spid="4">
                                            <p:txEl>
                                              <p:pRg st="1" end="1"/>
                                            </p:txEl>
                                          </p:spTgt>
                                        </p:tgtEl>
                                      </p:cBhvr>
                                    </p:animEffect>
                                    <p:anim calcmode="lin" valueType="num">
                                      <p:cBhvr>
                                        <p:cTn id="4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1" end="1"/>
                                            </p:txEl>
                                          </p:spTgt>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4">
                                            <p:txEl>
                                              <p:pRg st="2" end="2"/>
                                            </p:txEl>
                                          </p:spTgt>
                                        </p:tgtEl>
                                        <p:attrNameLst>
                                          <p:attrName>style.visibility</p:attrName>
                                        </p:attrNameLst>
                                      </p:cBhvr>
                                      <p:to>
                                        <p:strVal val="visible"/>
                                      </p:to>
                                    </p:set>
                                    <p:animEffect transition="in" filter="fade">
                                      <p:cBhvr>
                                        <p:cTn id="47" dur="1000"/>
                                        <p:tgtEl>
                                          <p:spTgt spid="4">
                                            <p:txEl>
                                              <p:pRg st="2" end="2"/>
                                            </p:txEl>
                                          </p:spTgt>
                                        </p:tgtEl>
                                      </p:cBhvr>
                                    </p:animEffect>
                                    <p:anim calcmode="lin" valueType="num">
                                      <p:cBhvr>
                                        <p:cTn id="4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49" dur="1000" fill="hold"/>
                                        <p:tgtEl>
                                          <p:spTgt spid="4">
                                            <p:txEl>
                                              <p:pRg st="2" end="2"/>
                                            </p:txEl>
                                          </p:spTgt>
                                        </p:tgtEl>
                                        <p:attrNameLst>
                                          <p:attrName>ppt_y</p:attrName>
                                        </p:attrNameLst>
                                      </p:cBhvr>
                                      <p:tavLst>
                                        <p:tav tm="0">
                                          <p:val>
                                            <p:strVal val="#ppt_y-.1"/>
                                          </p:val>
                                        </p:tav>
                                        <p:tav tm="100000">
                                          <p:val>
                                            <p:strVal val="#ppt_y"/>
                                          </p:val>
                                        </p:tav>
                                      </p:tavLst>
                                    </p:anim>
                                  </p:childTnLst>
                                </p:cTn>
                              </p:par>
                              <p:par>
                                <p:cTn id="50" presetID="47" presetClass="entr" presetSubtype="0" fill="hold" nodeType="withEffect">
                                  <p:stCondLst>
                                    <p:cond delay="0"/>
                                  </p:stCondLst>
                                  <p:childTnLst>
                                    <p:set>
                                      <p:cBhvr>
                                        <p:cTn id="51" dur="1" fill="hold">
                                          <p:stCondLst>
                                            <p:cond delay="0"/>
                                          </p:stCondLst>
                                        </p:cTn>
                                        <p:tgtEl>
                                          <p:spTgt spid="4">
                                            <p:txEl>
                                              <p:pRg st="4" end="4"/>
                                            </p:txEl>
                                          </p:spTgt>
                                        </p:tgtEl>
                                        <p:attrNameLst>
                                          <p:attrName>style.visibility</p:attrName>
                                        </p:attrNameLst>
                                      </p:cBhvr>
                                      <p:to>
                                        <p:strVal val="visible"/>
                                      </p:to>
                                    </p:set>
                                    <p:animEffect transition="in" filter="fade">
                                      <p:cBhvr>
                                        <p:cTn id="52" dur="1000"/>
                                        <p:tgtEl>
                                          <p:spTgt spid="4">
                                            <p:txEl>
                                              <p:pRg st="4" end="4"/>
                                            </p:txEl>
                                          </p:spTgt>
                                        </p:tgtEl>
                                      </p:cBhvr>
                                    </p:animEffect>
                                    <p:anim calcmode="lin" valueType="num">
                                      <p:cBhvr>
                                        <p:cTn id="53"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1000"/>
                            </p:stCondLst>
                            <p:childTnLst>
                              <p:par>
                                <p:cTn id="56" presetID="42" presetClass="entr" presetSubtype="0" fill="hold" nodeType="afterEffect">
                                  <p:stCondLst>
                                    <p:cond delay="0"/>
                                  </p:stCondLst>
                                  <p:childTnLst>
                                    <p:set>
                                      <p:cBhvr>
                                        <p:cTn id="57" dur="1" fill="hold">
                                          <p:stCondLst>
                                            <p:cond delay="0"/>
                                          </p:stCondLst>
                                        </p:cTn>
                                        <p:tgtEl>
                                          <p:spTgt spid="4">
                                            <p:txEl>
                                              <p:pRg st="7" end="7"/>
                                            </p:txEl>
                                          </p:spTgt>
                                        </p:tgtEl>
                                        <p:attrNameLst>
                                          <p:attrName>style.visibility</p:attrName>
                                        </p:attrNameLst>
                                      </p:cBhvr>
                                      <p:to>
                                        <p:strVal val="visible"/>
                                      </p:to>
                                    </p:set>
                                    <p:animEffect transition="in" filter="fade">
                                      <p:cBhvr>
                                        <p:cTn id="58" dur="1000"/>
                                        <p:tgtEl>
                                          <p:spTgt spid="4">
                                            <p:txEl>
                                              <p:pRg st="7" end="7"/>
                                            </p:txEl>
                                          </p:spTgt>
                                        </p:tgtEl>
                                      </p:cBhvr>
                                    </p:animEffect>
                                    <p:anim calcmode="lin" valueType="num">
                                      <p:cBhvr>
                                        <p:cTn id="59"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60"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grpId="0" nodeType="click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barn(inVertical)">
                                      <p:cBhvr>
                                        <p:cTn id="65" dur="500"/>
                                        <p:tgtEl>
                                          <p:spTgt spid="16"/>
                                        </p:tgtEl>
                                      </p:cBhvr>
                                    </p:animEffect>
                                  </p:childTnLst>
                                </p:cTn>
                              </p:par>
                              <p:par>
                                <p:cTn id="66" presetID="16" presetClass="entr" presetSubtype="21" fill="hold" grpId="0" nodeType="with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barn(inVertical)">
                                      <p:cBhvr>
                                        <p:cTn id="68" dur="500"/>
                                        <p:tgtEl>
                                          <p:spTgt spid="13"/>
                                        </p:tgtEl>
                                      </p:cBhvr>
                                    </p:animEffect>
                                  </p:childTnLst>
                                </p:cTn>
                              </p:par>
                            </p:childTnLst>
                          </p:cTn>
                        </p:par>
                      </p:childTnLst>
                    </p:cTn>
                  </p:par>
                  <p:par>
                    <p:cTn id="69" fill="hold">
                      <p:stCondLst>
                        <p:cond delay="indefinite"/>
                      </p:stCondLst>
                      <p:childTnLst>
                        <p:par>
                          <p:cTn id="70" fill="hold">
                            <p:stCondLst>
                              <p:cond delay="0"/>
                            </p:stCondLst>
                            <p:childTnLst>
                              <p:par>
                                <p:cTn id="71" presetID="16" presetClass="entr" presetSubtype="21" fill="hold" grpId="0" nodeType="click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barn(inVertical)">
                                      <p:cBhvr>
                                        <p:cTn id="73" dur="500"/>
                                        <p:tgtEl>
                                          <p:spTgt spid="17"/>
                                        </p:tgtEl>
                                      </p:cBhvr>
                                    </p:animEffect>
                                  </p:childTnLst>
                                </p:cTn>
                              </p:par>
                              <p:par>
                                <p:cTn id="74" presetID="16" presetClass="entr" presetSubtype="21" fill="hold" grpId="0" nodeType="withEffect">
                                  <p:stCondLst>
                                    <p:cond delay="0"/>
                                  </p:stCondLst>
                                  <p:childTnLst>
                                    <p:set>
                                      <p:cBhvr>
                                        <p:cTn id="75" dur="1" fill="hold">
                                          <p:stCondLst>
                                            <p:cond delay="0"/>
                                          </p:stCondLst>
                                        </p:cTn>
                                        <p:tgtEl>
                                          <p:spTgt spid="15"/>
                                        </p:tgtEl>
                                        <p:attrNameLst>
                                          <p:attrName>style.visibility</p:attrName>
                                        </p:attrNameLst>
                                      </p:cBhvr>
                                      <p:to>
                                        <p:strVal val="visible"/>
                                      </p:to>
                                    </p:set>
                                    <p:animEffect transition="in" filter="barn(inVertical)">
                                      <p:cBhvr>
                                        <p:cTn id="76" dur="500"/>
                                        <p:tgtEl>
                                          <p:spTgt spid="15"/>
                                        </p:tgtEl>
                                      </p:cBhvr>
                                    </p:animEffect>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nodeType="clickEffect">
                                  <p:stCondLst>
                                    <p:cond delay="0"/>
                                  </p:stCondLst>
                                  <p:childTnLst>
                                    <p:set>
                                      <p:cBhvr>
                                        <p:cTn id="80" dur="1" fill="hold">
                                          <p:stCondLst>
                                            <p:cond delay="0"/>
                                          </p:stCondLst>
                                        </p:cTn>
                                        <p:tgtEl>
                                          <p:spTgt spid="14"/>
                                        </p:tgtEl>
                                        <p:attrNameLst>
                                          <p:attrName>style.visibility</p:attrName>
                                        </p:attrNameLst>
                                      </p:cBhvr>
                                      <p:to>
                                        <p:strVal val="visible"/>
                                      </p:to>
                                    </p:set>
                                    <p:anim calcmode="lin" valueType="num">
                                      <p:cBhvr additive="base">
                                        <p:cTn id="81" dur="500" fill="hold"/>
                                        <p:tgtEl>
                                          <p:spTgt spid="14"/>
                                        </p:tgtEl>
                                        <p:attrNameLst>
                                          <p:attrName>ppt_x</p:attrName>
                                        </p:attrNameLst>
                                      </p:cBhvr>
                                      <p:tavLst>
                                        <p:tav tm="0">
                                          <p:val>
                                            <p:strVal val="#ppt_x"/>
                                          </p:val>
                                        </p:tav>
                                        <p:tav tm="100000">
                                          <p:val>
                                            <p:strVal val="#ppt_x"/>
                                          </p:val>
                                        </p:tav>
                                      </p:tavLst>
                                    </p:anim>
                                    <p:anim calcmode="lin" valueType="num">
                                      <p:cBhvr additive="base">
                                        <p:cTn id="8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42" presetClass="entr" presetSubtype="0" fill="hold" grpId="0" nodeType="clickEffect">
                                  <p:stCondLst>
                                    <p:cond delay="0"/>
                                  </p:stCondLst>
                                  <p:childTnLst>
                                    <p:set>
                                      <p:cBhvr>
                                        <p:cTn id="86" dur="1" fill="hold">
                                          <p:stCondLst>
                                            <p:cond delay="0"/>
                                          </p:stCondLst>
                                        </p:cTn>
                                        <p:tgtEl>
                                          <p:spTgt spid="12"/>
                                        </p:tgtEl>
                                        <p:attrNameLst>
                                          <p:attrName>style.visibility</p:attrName>
                                        </p:attrNameLst>
                                      </p:cBhvr>
                                      <p:to>
                                        <p:strVal val="visible"/>
                                      </p:to>
                                    </p:set>
                                    <p:animEffect transition="in" filter="fade">
                                      <p:cBhvr>
                                        <p:cTn id="87" dur="1000"/>
                                        <p:tgtEl>
                                          <p:spTgt spid="12"/>
                                        </p:tgtEl>
                                      </p:cBhvr>
                                    </p:animEffect>
                                    <p:anim calcmode="lin" valueType="num">
                                      <p:cBhvr>
                                        <p:cTn id="88" dur="1000" fill="hold"/>
                                        <p:tgtEl>
                                          <p:spTgt spid="12"/>
                                        </p:tgtEl>
                                        <p:attrNameLst>
                                          <p:attrName>ppt_x</p:attrName>
                                        </p:attrNameLst>
                                      </p:cBhvr>
                                      <p:tavLst>
                                        <p:tav tm="0">
                                          <p:val>
                                            <p:strVal val="#ppt_x"/>
                                          </p:val>
                                        </p:tav>
                                        <p:tav tm="100000">
                                          <p:val>
                                            <p:strVal val="#ppt_x"/>
                                          </p:val>
                                        </p:tav>
                                      </p:tavLst>
                                    </p:anim>
                                    <p:anim calcmode="lin" valueType="num">
                                      <p:cBhvr>
                                        <p:cTn id="8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2" presetClass="entr" presetSubtype="2" fill="hold" nodeType="clickEffect">
                                  <p:stCondLst>
                                    <p:cond delay="0"/>
                                  </p:stCondLst>
                                  <p:childTnLst>
                                    <p:set>
                                      <p:cBhvr>
                                        <p:cTn id="93" dur="1" fill="hold">
                                          <p:stCondLst>
                                            <p:cond delay="0"/>
                                          </p:stCondLst>
                                        </p:cTn>
                                        <p:tgtEl>
                                          <p:spTgt spid="4">
                                            <p:txEl>
                                              <p:pRg st="9" end="9"/>
                                            </p:txEl>
                                          </p:spTgt>
                                        </p:tgtEl>
                                        <p:attrNameLst>
                                          <p:attrName>style.visibility</p:attrName>
                                        </p:attrNameLst>
                                      </p:cBhvr>
                                      <p:to>
                                        <p:strVal val="visible"/>
                                      </p:to>
                                    </p:set>
                                    <p:anim calcmode="lin" valueType="num">
                                      <p:cBhvr additive="base">
                                        <p:cTn id="94" dur="500" fill="hold"/>
                                        <p:tgtEl>
                                          <p:spTgt spid="4">
                                            <p:txEl>
                                              <p:pRg st="9" end="9"/>
                                            </p:txEl>
                                          </p:spTgt>
                                        </p:tgtEl>
                                        <p:attrNameLst>
                                          <p:attrName>ppt_x</p:attrName>
                                        </p:attrNameLst>
                                      </p:cBhvr>
                                      <p:tavLst>
                                        <p:tav tm="0">
                                          <p:val>
                                            <p:strVal val="1+#ppt_w/2"/>
                                          </p:val>
                                        </p:tav>
                                        <p:tav tm="100000">
                                          <p:val>
                                            <p:strVal val="#ppt_x"/>
                                          </p:val>
                                        </p:tav>
                                      </p:tavLst>
                                    </p:anim>
                                    <p:anim calcmode="lin" valueType="num">
                                      <p:cBhvr additive="base">
                                        <p:cTn id="95" dur="500" fill="hold"/>
                                        <p:tgtEl>
                                          <p:spTgt spid="4">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4" grpId="0"/>
      <p:bldP spid="6" grpId="0"/>
      <p:bldP spid="7" grpId="0" animBg="1"/>
      <p:bldP spid="16" grpId="0" animBg="1"/>
      <p:bldP spid="12" grpId="0" animBg="1"/>
      <p:bldP spid="13" grpId="0"/>
      <p:bldP spid="17" grpId="0" animBg="1"/>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グラフ 1">
            <a:extLst>
              <a:ext uri="{FF2B5EF4-FFF2-40B4-BE49-F238E27FC236}">
                <a16:creationId xmlns:a16="http://schemas.microsoft.com/office/drawing/2014/main" id="{08E79BDA-FAB2-40BB-ABA8-8B9CA670A957}"/>
              </a:ext>
            </a:extLst>
          </p:cNvPr>
          <p:cNvGraphicFramePr>
            <a:graphicFrameLocks/>
          </p:cNvGraphicFramePr>
          <p:nvPr>
            <p:extLst>
              <p:ext uri="{D42A27DB-BD31-4B8C-83A1-F6EECF244321}">
                <p14:modId xmlns:p14="http://schemas.microsoft.com/office/powerpoint/2010/main" val="3406484830"/>
              </p:ext>
            </p:extLst>
          </p:nvPr>
        </p:nvGraphicFramePr>
        <p:xfrm>
          <a:off x="209549" y="190500"/>
          <a:ext cx="8620125" cy="65912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253311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AB83DCE2-9228-4DA1-BE7D-4E0835012329}"/>
              </a:ext>
            </a:extLst>
          </p:cNvPr>
          <p:cNvSpPr/>
          <p:nvPr/>
        </p:nvSpPr>
        <p:spPr>
          <a:xfrm>
            <a:off x="0" y="0"/>
            <a:ext cx="9144000" cy="6858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正方形/長方形 7">
            <a:extLst>
              <a:ext uri="{FF2B5EF4-FFF2-40B4-BE49-F238E27FC236}">
                <a16:creationId xmlns:a16="http://schemas.microsoft.com/office/drawing/2014/main" id="{4B760591-C054-450A-B842-531BBFEABF9B}"/>
              </a:ext>
            </a:extLst>
          </p:cNvPr>
          <p:cNvSpPr/>
          <p:nvPr/>
        </p:nvSpPr>
        <p:spPr>
          <a:xfrm>
            <a:off x="104775" y="227334"/>
            <a:ext cx="8858250" cy="63807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D0D5B5DB-06BA-4C5A-AAAA-EA28B2E22E50}"/>
              </a:ext>
            </a:extLst>
          </p:cNvPr>
          <p:cNvSpPr txBox="1"/>
          <p:nvPr/>
        </p:nvSpPr>
        <p:spPr>
          <a:xfrm>
            <a:off x="-96024" y="2276475"/>
            <a:ext cx="553998" cy="1938992"/>
          </a:xfrm>
          <a:prstGeom prst="rect">
            <a:avLst/>
          </a:prstGeom>
          <a:noFill/>
        </p:spPr>
        <p:txBody>
          <a:bodyPr vert="eaVert" wrap="none" rtlCol="0">
            <a:spAutoFit/>
          </a:bodyPr>
          <a:lstStyle/>
          <a:p>
            <a:r>
              <a:rPr kumimoji="1" lang="ja-JP" altLang="en-US" sz="1200" b="1" dirty="0">
                <a:solidFill>
                  <a:srgbClr val="C00000"/>
                </a:solidFill>
                <a:highlight>
                  <a:srgbClr val="00FF00"/>
                </a:highlight>
              </a:rPr>
              <a:t>　順　不　同　で　す</a:t>
            </a:r>
            <a:r>
              <a:rPr kumimoji="1" lang="ja-JP" altLang="en-US" sz="1200" b="1" dirty="0">
                <a:solidFill>
                  <a:srgbClr val="92D050"/>
                </a:solidFill>
                <a:highlight>
                  <a:srgbClr val="00FF00"/>
                </a:highlight>
              </a:rPr>
              <a:t>。</a:t>
            </a:r>
            <a:r>
              <a:rPr kumimoji="1" lang="ja-JP" altLang="en-US" sz="1200" b="1" dirty="0">
                <a:solidFill>
                  <a:srgbClr val="92D050"/>
                </a:solidFill>
              </a:rPr>
              <a:t>　</a:t>
            </a:r>
            <a:endParaRPr kumimoji="1" lang="en-US" altLang="ja-JP" sz="1200" b="1" dirty="0">
              <a:solidFill>
                <a:srgbClr val="92D050"/>
              </a:solidFill>
            </a:endParaRPr>
          </a:p>
          <a:p>
            <a:r>
              <a:rPr kumimoji="1" lang="ja-JP" altLang="en-US" sz="1200" b="1" dirty="0">
                <a:solidFill>
                  <a:srgbClr val="C00000"/>
                </a:solidFill>
                <a:highlight>
                  <a:srgbClr val="00FF00"/>
                </a:highlight>
              </a:rPr>
              <a:t>　</a:t>
            </a:r>
          </a:p>
        </p:txBody>
      </p:sp>
      <p:pic>
        <p:nvPicPr>
          <p:cNvPr id="4" name="図 3">
            <a:extLst>
              <a:ext uri="{FF2B5EF4-FFF2-40B4-BE49-F238E27FC236}">
                <a16:creationId xmlns:a16="http://schemas.microsoft.com/office/drawing/2014/main" id="{24810EF5-8578-40D7-846A-04C932F3D4F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0975" y="304800"/>
            <a:ext cx="8801351" cy="6303296"/>
          </a:xfrm>
          <a:prstGeom prst="rect">
            <a:avLst/>
          </a:prstGeom>
        </p:spPr>
      </p:pic>
      <p:sp>
        <p:nvSpPr>
          <p:cNvPr id="9" name="テキスト ボックス 8">
            <a:extLst>
              <a:ext uri="{FF2B5EF4-FFF2-40B4-BE49-F238E27FC236}">
                <a16:creationId xmlns:a16="http://schemas.microsoft.com/office/drawing/2014/main" id="{8C293659-A189-465A-A9DF-3DE1EA90813D}"/>
              </a:ext>
            </a:extLst>
          </p:cNvPr>
          <p:cNvSpPr txBox="1"/>
          <p:nvPr/>
        </p:nvSpPr>
        <p:spPr>
          <a:xfrm>
            <a:off x="6068367" y="227334"/>
            <a:ext cx="2577950" cy="276999"/>
          </a:xfrm>
          <a:prstGeom prst="rect">
            <a:avLst/>
          </a:prstGeom>
          <a:noFill/>
        </p:spPr>
        <p:txBody>
          <a:bodyPr wrap="none" rtlCol="0">
            <a:spAutoFit/>
          </a:bodyPr>
          <a:lstStyle/>
          <a:p>
            <a:r>
              <a:rPr kumimoji="1" lang="ja-JP" altLang="en-US" sz="1200" dirty="0"/>
              <a:t>首都圏のＢ市の状況（</a:t>
            </a:r>
            <a:r>
              <a:rPr kumimoji="1" lang="en-US" altLang="ja-JP" sz="1200" dirty="0"/>
              <a:t>2020</a:t>
            </a:r>
            <a:r>
              <a:rPr kumimoji="1" lang="ja-JP" altLang="en-US" sz="1200" dirty="0"/>
              <a:t>年</a:t>
            </a:r>
            <a:r>
              <a:rPr kumimoji="1" lang="en-US" altLang="ja-JP" sz="1200" dirty="0"/>
              <a:t>9</a:t>
            </a:r>
            <a:r>
              <a:rPr kumimoji="1" lang="ja-JP" altLang="en-US" sz="1200" dirty="0"/>
              <a:t>月）</a:t>
            </a:r>
          </a:p>
        </p:txBody>
      </p:sp>
      <p:pic>
        <p:nvPicPr>
          <p:cNvPr id="5" name="図 4">
            <a:extLst>
              <a:ext uri="{FF2B5EF4-FFF2-40B4-BE49-F238E27FC236}">
                <a16:creationId xmlns:a16="http://schemas.microsoft.com/office/drawing/2014/main" id="{CB8D880C-478F-42C5-9817-FFB6B876FF4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3148" t="26293" b="3138"/>
          <a:stretch/>
        </p:blipFill>
        <p:spPr>
          <a:xfrm flipV="1">
            <a:off x="448198" y="1985854"/>
            <a:ext cx="8524352" cy="4414945"/>
          </a:xfrm>
          <a:prstGeom prst="rect">
            <a:avLst/>
          </a:prstGeom>
        </p:spPr>
      </p:pic>
    </p:spTree>
    <p:extLst>
      <p:ext uri="{BB962C8B-B14F-4D97-AF65-F5344CB8AC3E}">
        <p14:creationId xmlns:p14="http://schemas.microsoft.com/office/powerpoint/2010/main" val="32967649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37B839DF-EF65-49E0-856B-440486C99484}"/>
              </a:ext>
            </a:extLst>
          </p:cNvPr>
          <p:cNvSpPr/>
          <p:nvPr/>
        </p:nvSpPr>
        <p:spPr>
          <a:xfrm>
            <a:off x="0" y="0"/>
            <a:ext cx="9144000" cy="6858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正方形/長方形 9">
            <a:extLst>
              <a:ext uri="{FF2B5EF4-FFF2-40B4-BE49-F238E27FC236}">
                <a16:creationId xmlns:a16="http://schemas.microsoft.com/office/drawing/2014/main" id="{7E9AC334-3F01-46D5-BCD5-46A4ACABF0F8}"/>
              </a:ext>
            </a:extLst>
          </p:cNvPr>
          <p:cNvSpPr/>
          <p:nvPr/>
        </p:nvSpPr>
        <p:spPr>
          <a:xfrm>
            <a:off x="274173" y="227334"/>
            <a:ext cx="8726952" cy="63807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a:extLst>
              <a:ext uri="{FF2B5EF4-FFF2-40B4-BE49-F238E27FC236}">
                <a16:creationId xmlns:a16="http://schemas.microsoft.com/office/drawing/2014/main" id="{DA686C99-D33A-4883-8B43-9D9B86873F5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6017" y="455345"/>
            <a:ext cx="8561910" cy="6126427"/>
          </a:xfrm>
          <a:prstGeom prst="rect">
            <a:avLst/>
          </a:prstGeom>
        </p:spPr>
      </p:pic>
      <p:sp>
        <p:nvSpPr>
          <p:cNvPr id="6" name="正方形/長方形 5">
            <a:extLst>
              <a:ext uri="{FF2B5EF4-FFF2-40B4-BE49-F238E27FC236}">
                <a16:creationId xmlns:a16="http://schemas.microsoft.com/office/drawing/2014/main" id="{2E8B6A35-D288-4065-94EC-011F52083EF8}"/>
              </a:ext>
            </a:extLst>
          </p:cNvPr>
          <p:cNvSpPr/>
          <p:nvPr/>
        </p:nvSpPr>
        <p:spPr>
          <a:xfrm>
            <a:off x="628650" y="781050"/>
            <a:ext cx="2143125" cy="581977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42636E95-5D04-4441-885B-172C4148BD44}"/>
              </a:ext>
            </a:extLst>
          </p:cNvPr>
          <p:cNvSpPr/>
          <p:nvPr/>
        </p:nvSpPr>
        <p:spPr>
          <a:xfrm>
            <a:off x="2771776" y="790575"/>
            <a:ext cx="2171700" cy="5810248"/>
          </a:xfrm>
          <a:prstGeom prst="rect">
            <a:avLst/>
          </a:prstGeom>
          <a:no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A0829A90-B5E6-40D8-8907-3E10E569E86A}"/>
              </a:ext>
            </a:extLst>
          </p:cNvPr>
          <p:cNvSpPr/>
          <p:nvPr/>
        </p:nvSpPr>
        <p:spPr>
          <a:xfrm>
            <a:off x="4943475" y="790573"/>
            <a:ext cx="3964452" cy="5791199"/>
          </a:xfrm>
          <a:prstGeom prst="rect">
            <a:avLst/>
          </a:prstGeom>
          <a:noFill/>
          <a:ln w="57150">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CAEF1CE6-512B-432F-832A-E38C24A0FE78}"/>
              </a:ext>
            </a:extLst>
          </p:cNvPr>
          <p:cNvSpPr/>
          <p:nvPr/>
        </p:nvSpPr>
        <p:spPr>
          <a:xfrm>
            <a:off x="4943475" y="1196974"/>
            <a:ext cx="2238375" cy="5429252"/>
          </a:xfrm>
          <a:prstGeom prst="rect">
            <a:avLst/>
          </a:prstGeom>
          <a:noFill/>
          <a:ln w="57150">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45E06CB4-CF3E-4C17-91BF-7DFC13F618D0}"/>
              </a:ext>
            </a:extLst>
          </p:cNvPr>
          <p:cNvSpPr/>
          <p:nvPr/>
        </p:nvSpPr>
        <p:spPr>
          <a:xfrm>
            <a:off x="7191375" y="1196973"/>
            <a:ext cx="1687977" cy="5438775"/>
          </a:xfrm>
          <a:prstGeom prst="rect">
            <a:avLst/>
          </a:prstGeom>
          <a:noFill/>
          <a:ln w="57150">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11CD6359-1B89-43C9-AD21-663CC5AFFF80}"/>
              </a:ext>
            </a:extLst>
          </p:cNvPr>
          <p:cNvSpPr txBox="1"/>
          <p:nvPr/>
        </p:nvSpPr>
        <p:spPr>
          <a:xfrm>
            <a:off x="6376576" y="399568"/>
            <a:ext cx="2577950" cy="276999"/>
          </a:xfrm>
          <a:prstGeom prst="rect">
            <a:avLst/>
          </a:prstGeom>
          <a:noFill/>
        </p:spPr>
        <p:txBody>
          <a:bodyPr wrap="none" rtlCol="0">
            <a:spAutoFit/>
          </a:bodyPr>
          <a:lstStyle/>
          <a:p>
            <a:r>
              <a:rPr kumimoji="1" lang="ja-JP" altLang="en-US" sz="1200" dirty="0"/>
              <a:t>首都圏のＢ市の状況（</a:t>
            </a:r>
            <a:r>
              <a:rPr kumimoji="1" lang="en-US" altLang="ja-JP" sz="1200" dirty="0"/>
              <a:t>2020</a:t>
            </a:r>
            <a:r>
              <a:rPr kumimoji="1" lang="ja-JP" altLang="en-US" sz="1200" dirty="0"/>
              <a:t>年</a:t>
            </a:r>
            <a:r>
              <a:rPr kumimoji="1" lang="en-US" altLang="ja-JP" sz="1200" dirty="0"/>
              <a:t>9</a:t>
            </a:r>
            <a:r>
              <a:rPr kumimoji="1" lang="ja-JP" altLang="en-US" sz="1200" dirty="0"/>
              <a:t>月）</a:t>
            </a:r>
          </a:p>
        </p:txBody>
      </p:sp>
    </p:spTree>
    <p:extLst>
      <p:ext uri="{BB962C8B-B14F-4D97-AF65-F5344CB8AC3E}">
        <p14:creationId xmlns:p14="http://schemas.microsoft.com/office/powerpoint/2010/main" val="1449637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grpId="1" nodeType="clickEffect">
                                  <p:stCondLst>
                                    <p:cond delay="0"/>
                                  </p:stCondLst>
                                  <p:childTnLst>
                                    <p:animEffect transition="out" filter="fade">
                                      <p:cBhvr>
                                        <p:cTn id="13" dur="500"/>
                                        <p:tgtEl>
                                          <p:spTgt spid="6"/>
                                        </p:tgtEl>
                                      </p:cBhvr>
                                    </p:animEffect>
                                    <p:set>
                                      <p:cBhvr>
                                        <p:cTn id="14" dur="1" fill="hold">
                                          <p:stCondLst>
                                            <p:cond delay="499"/>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500"/>
                                        <p:tgtEl>
                                          <p:spTgt spid="11"/>
                                        </p:tgtEl>
                                      </p:cBhvr>
                                    </p:animEffect>
                                    <p:set>
                                      <p:cBhvr>
                                        <p:cTn id="26" dur="1" fill="hold">
                                          <p:stCondLst>
                                            <p:cond delay="499"/>
                                          </p:stCondLst>
                                        </p:cTn>
                                        <p:tgtEl>
                                          <p:spTgt spid="11"/>
                                        </p:tgtEl>
                                        <p:attrNameLst>
                                          <p:attrName>style.visibility</p:attrName>
                                        </p:attrNameLst>
                                      </p:cBhvr>
                                      <p:to>
                                        <p:strVal val="hidden"/>
                                      </p:to>
                                    </p:set>
                                  </p:childTnLst>
                                </p:cTn>
                              </p:par>
                              <p:par>
                                <p:cTn id="27" presetID="42"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1000"/>
                                        <p:tgtEl>
                                          <p:spTgt spid="13"/>
                                        </p:tgtEl>
                                      </p:cBhvr>
                                    </p:animEffect>
                                    <p:anim calcmode="lin" valueType="num">
                                      <p:cBhvr>
                                        <p:cTn id="30" dur="1000" fill="hold"/>
                                        <p:tgtEl>
                                          <p:spTgt spid="13"/>
                                        </p:tgtEl>
                                        <p:attrNameLst>
                                          <p:attrName>ppt_x</p:attrName>
                                        </p:attrNameLst>
                                      </p:cBhvr>
                                      <p:tavLst>
                                        <p:tav tm="0">
                                          <p:val>
                                            <p:strVal val="#ppt_x"/>
                                          </p:val>
                                        </p:tav>
                                        <p:tav tm="100000">
                                          <p:val>
                                            <p:strVal val="#ppt_x"/>
                                          </p:val>
                                        </p:tav>
                                      </p:tavLst>
                                    </p:anim>
                                    <p:anim calcmode="lin" valueType="num">
                                      <p:cBhvr>
                                        <p:cTn id="3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1000"/>
                                        <p:tgtEl>
                                          <p:spTgt spid="15"/>
                                        </p:tgtEl>
                                      </p:cBhvr>
                                    </p:animEffect>
                                    <p:anim calcmode="lin" valueType="num">
                                      <p:cBhvr>
                                        <p:cTn id="37" dur="1000" fill="hold"/>
                                        <p:tgtEl>
                                          <p:spTgt spid="15"/>
                                        </p:tgtEl>
                                        <p:attrNameLst>
                                          <p:attrName>ppt_x</p:attrName>
                                        </p:attrNameLst>
                                      </p:cBhvr>
                                      <p:tavLst>
                                        <p:tav tm="0">
                                          <p:val>
                                            <p:strVal val="#ppt_x"/>
                                          </p:val>
                                        </p:tav>
                                        <p:tav tm="100000">
                                          <p:val>
                                            <p:strVal val="#ppt_x"/>
                                          </p:val>
                                        </p:tav>
                                      </p:tavLst>
                                    </p:anim>
                                    <p:anim calcmode="lin" valueType="num">
                                      <p:cBhvr>
                                        <p:cTn id="3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11" grpId="0" animBg="1"/>
      <p:bldP spid="11" grpId="1" animBg="1"/>
      <p:bldP spid="13" grpId="0" animBg="1"/>
      <p:bldP spid="15" grpId="0" animBg="1"/>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7752839E-865E-4387-8AD5-AE1F1E3B8B5A}"/>
              </a:ext>
            </a:extLst>
          </p:cNvPr>
          <p:cNvSpPr/>
          <p:nvPr/>
        </p:nvSpPr>
        <p:spPr>
          <a:xfrm>
            <a:off x="0" y="0"/>
            <a:ext cx="9144000" cy="6858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正方形/長方形 8">
            <a:extLst>
              <a:ext uri="{FF2B5EF4-FFF2-40B4-BE49-F238E27FC236}">
                <a16:creationId xmlns:a16="http://schemas.microsoft.com/office/drawing/2014/main" id="{08DC818E-0650-404B-AD31-BDFDCAAFDA87}"/>
              </a:ext>
            </a:extLst>
          </p:cNvPr>
          <p:cNvSpPr/>
          <p:nvPr/>
        </p:nvSpPr>
        <p:spPr>
          <a:xfrm>
            <a:off x="200021" y="1308100"/>
            <a:ext cx="8743957" cy="48387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F6A40064-7EC3-4998-9D42-8152F25C49B5}"/>
              </a:ext>
            </a:extLst>
          </p:cNvPr>
          <p:cNvSpPr txBox="1"/>
          <p:nvPr/>
        </p:nvSpPr>
        <p:spPr>
          <a:xfrm>
            <a:off x="-777" y="3298224"/>
            <a:ext cx="553998" cy="1938992"/>
          </a:xfrm>
          <a:prstGeom prst="rect">
            <a:avLst/>
          </a:prstGeom>
          <a:noFill/>
        </p:spPr>
        <p:txBody>
          <a:bodyPr vert="eaVert" wrap="none" rtlCol="0">
            <a:spAutoFit/>
          </a:bodyPr>
          <a:lstStyle/>
          <a:p>
            <a:r>
              <a:rPr kumimoji="1" lang="ja-JP" altLang="en-US" sz="1200" b="1" dirty="0">
                <a:solidFill>
                  <a:srgbClr val="C00000"/>
                </a:solidFill>
                <a:highlight>
                  <a:srgbClr val="00FF00"/>
                </a:highlight>
              </a:rPr>
              <a:t>　順　不　同　で　す</a:t>
            </a:r>
            <a:r>
              <a:rPr kumimoji="1" lang="ja-JP" altLang="en-US" sz="1200" b="1" dirty="0">
                <a:solidFill>
                  <a:srgbClr val="92D050"/>
                </a:solidFill>
                <a:highlight>
                  <a:srgbClr val="00FF00"/>
                </a:highlight>
              </a:rPr>
              <a:t>。</a:t>
            </a:r>
            <a:r>
              <a:rPr kumimoji="1" lang="ja-JP" altLang="en-US" sz="1200" b="1" dirty="0">
                <a:solidFill>
                  <a:srgbClr val="92D050"/>
                </a:solidFill>
              </a:rPr>
              <a:t>　</a:t>
            </a:r>
            <a:endParaRPr kumimoji="1" lang="en-US" altLang="ja-JP" sz="1200" b="1" dirty="0">
              <a:solidFill>
                <a:srgbClr val="92D050"/>
              </a:solidFill>
            </a:endParaRPr>
          </a:p>
          <a:p>
            <a:r>
              <a:rPr kumimoji="1" lang="ja-JP" altLang="en-US" sz="1200" b="1" dirty="0">
                <a:solidFill>
                  <a:srgbClr val="C00000"/>
                </a:solidFill>
                <a:highlight>
                  <a:srgbClr val="00FF00"/>
                </a:highlight>
              </a:rPr>
              <a:t>　</a:t>
            </a:r>
          </a:p>
        </p:txBody>
      </p:sp>
      <p:pic>
        <p:nvPicPr>
          <p:cNvPr id="5" name="図 4">
            <a:extLst>
              <a:ext uri="{FF2B5EF4-FFF2-40B4-BE49-F238E27FC236}">
                <a16:creationId xmlns:a16="http://schemas.microsoft.com/office/drawing/2014/main" id="{389A622C-3D0D-4513-832B-10826DE2324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9075" y="1620784"/>
            <a:ext cx="8724903" cy="4068693"/>
          </a:xfrm>
          <a:prstGeom prst="rect">
            <a:avLst/>
          </a:prstGeom>
        </p:spPr>
      </p:pic>
      <p:sp>
        <p:nvSpPr>
          <p:cNvPr id="11" name="テキスト ボックス 10">
            <a:extLst>
              <a:ext uri="{FF2B5EF4-FFF2-40B4-BE49-F238E27FC236}">
                <a16:creationId xmlns:a16="http://schemas.microsoft.com/office/drawing/2014/main" id="{FCED5932-5179-4B53-8C73-7AEDCD7D805F}"/>
              </a:ext>
            </a:extLst>
          </p:cNvPr>
          <p:cNvSpPr txBox="1"/>
          <p:nvPr/>
        </p:nvSpPr>
        <p:spPr>
          <a:xfrm>
            <a:off x="6068494" y="1313007"/>
            <a:ext cx="2577950" cy="276999"/>
          </a:xfrm>
          <a:prstGeom prst="rect">
            <a:avLst/>
          </a:prstGeom>
          <a:noFill/>
        </p:spPr>
        <p:txBody>
          <a:bodyPr wrap="none" rtlCol="0">
            <a:spAutoFit/>
          </a:bodyPr>
          <a:lstStyle/>
          <a:p>
            <a:r>
              <a:rPr kumimoji="1" lang="ja-JP" altLang="en-US" sz="1200" dirty="0"/>
              <a:t>首都圏のＢ市の状況（</a:t>
            </a:r>
            <a:r>
              <a:rPr kumimoji="1" lang="en-US" altLang="ja-JP" sz="1200" dirty="0"/>
              <a:t>2020</a:t>
            </a:r>
            <a:r>
              <a:rPr kumimoji="1" lang="ja-JP" altLang="en-US" sz="1200" dirty="0"/>
              <a:t>年</a:t>
            </a:r>
            <a:r>
              <a:rPr kumimoji="1" lang="en-US" altLang="ja-JP" sz="1200" dirty="0"/>
              <a:t>9</a:t>
            </a:r>
            <a:r>
              <a:rPr kumimoji="1" lang="ja-JP" altLang="en-US" sz="1200" dirty="0"/>
              <a:t>月）</a:t>
            </a:r>
          </a:p>
        </p:txBody>
      </p:sp>
      <p:pic>
        <p:nvPicPr>
          <p:cNvPr id="3" name="図 2">
            <a:extLst>
              <a:ext uri="{FF2B5EF4-FFF2-40B4-BE49-F238E27FC236}">
                <a16:creationId xmlns:a16="http://schemas.microsoft.com/office/drawing/2014/main" id="{F2DEBCFE-1B28-4BED-A559-04276A99D24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3830" t="41228" b="5694"/>
          <a:stretch/>
        </p:blipFill>
        <p:spPr>
          <a:xfrm flipV="1">
            <a:off x="515125" y="3317268"/>
            <a:ext cx="8438376" cy="2140556"/>
          </a:xfrm>
          <a:prstGeom prst="rect">
            <a:avLst/>
          </a:prstGeom>
        </p:spPr>
      </p:pic>
    </p:spTree>
    <p:extLst>
      <p:ext uri="{BB962C8B-B14F-4D97-AF65-F5344CB8AC3E}">
        <p14:creationId xmlns:p14="http://schemas.microsoft.com/office/powerpoint/2010/main" val="24557423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6A08B33C-DF09-4E68-AE51-213EF884114F}"/>
              </a:ext>
            </a:extLst>
          </p:cNvPr>
          <p:cNvSpPr/>
          <p:nvPr/>
        </p:nvSpPr>
        <p:spPr>
          <a:xfrm>
            <a:off x="0" y="0"/>
            <a:ext cx="9144000" cy="6858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正方形/長方形 11">
            <a:extLst>
              <a:ext uri="{FF2B5EF4-FFF2-40B4-BE49-F238E27FC236}">
                <a16:creationId xmlns:a16="http://schemas.microsoft.com/office/drawing/2014/main" id="{81B728B1-D58C-4E8C-A6BA-C57A1A6C37E1}"/>
              </a:ext>
            </a:extLst>
          </p:cNvPr>
          <p:cNvSpPr/>
          <p:nvPr/>
        </p:nvSpPr>
        <p:spPr>
          <a:xfrm>
            <a:off x="166687" y="1308100"/>
            <a:ext cx="8777291" cy="4521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a:extLst>
              <a:ext uri="{FF2B5EF4-FFF2-40B4-BE49-F238E27FC236}">
                <a16:creationId xmlns:a16="http://schemas.microsoft.com/office/drawing/2014/main" id="{E2B08E81-6318-4889-A039-935926C9049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6687" y="1512779"/>
            <a:ext cx="8810625" cy="3992670"/>
          </a:xfrm>
          <a:prstGeom prst="rect">
            <a:avLst/>
          </a:prstGeom>
        </p:spPr>
      </p:pic>
      <p:sp>
        <p:nvSpPr>
          <p:cNvPr id="3" name="正方形/長方形 2">
            <a:extLst>
              <a:ext uri="{FF2B5EF4-FFF2-40B4-BE49-F238E27FC236}">
                <a16:creationId xmlns:a16="http://schemas.microsoft.com/office/drawing/2014/main" id="{21F4B991-9F4E-49F0-AA56-C8E3305AEEB3}"/>
              </a:ext>
            </a:extLst>
          </p:cNvPr>
          <p:cNvSpPr/>
          <p:nvPr/>
        </p:nvSpPr>
        <p:spPr>
          <a:xfrm>
            <a:off x="428626" y="1895474"/>
            <a:ext cx="2133599" cy="360997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4F908058-E52F-41B9-8ED7-D61BD4FBA13F}"/>
              </a:ext>
            </a:extLst>
          </p:cNvPr>
          <p:cNvSpPr/>
          <p:nvPr/>
        </p:nvSpPr>
        <p:spPr>
          <a:xfrm>
            <a:off x="2562225" y="1895474"/>
            <a:ext cx="2381250" cy="3609976"/>
          </a:xfrm>
          <a:prstGeom prst="rect">
            <a:avLst/>
          </a:prstGeom>
          <a:no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6AF17777-C400-473A-BAD3-18782CC62E49}"/>
              </a:ext>
            </a:extLst>
          </p:cNvPr>
          <p:cNvSpPr/>
          <p:nvPr/>
        </p:nvSpPr>
        <p:spPr>
          <a:xfrm>
            <a:off x="4943475" y="2286000"/>
            <a:ext cx="2266950" cy="3219450"/>
          </a:xfrm>
          <a:prstGeom prst="rect">
            <a:avLst/>
          </a:prstGeom>
          <a:noFill/>
          <a:ln w="57150">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1A5E2C7D-4B1A-4E13-B0F7-F84409796F42}"/>
              </a:ext>
            </a:extLst>
          </p:cNvPr>
          <p:cNvSpPr/>
          <p:nvPr/>
        </p:nvSpPr>
        <p:spPr>
          <a:xfrm>
            <a:off x="7210425" y="2285997"/>
            <a:ext cx="1733550" cy="3219451"/>
          </a:xfrm>
          <a:prstGeom prst="rect">
            <a:avLst/>
          </a:prstGeom>
          <a:noFill/>
          <a:ln w="57150">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31C53FE9-526F-47B9-B7F6-DE154F040F82}"/>
              </a:ext>
            </a:extLst>
          </p:cNvPr>
          <p:cNvSpPr/>
          <p:nvPr/>
        </p:nvSpPr>
        <p:spPr>
          <a:xfrm>
            <a:off x="4943475" y="1895474"/>
            <a:ext cx="4000500" cy="3609976"/>
          </a:xfrm>
          <a:prstGeom prst="rect">
            <a:avLst/>
          </a:prstGeom>
          <a:noFill/>
          <a:ln w="57150">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F468F512-22AE-4992-AA01-D8D247F6EC2F}"/>
              </a:ext>
            </a:extLst>
          </p:cNvPr>
          <p:cNvSpPr txBox="1"/>
          <p:nvPr/>
        </p:nvSpPr>
        <p:spPr>
          <a:xfrm>
            <a:off x="6343650" y="1442929"/>
            <a:ext cx="2577950" cy="276999"/>
          </a:xfrm>
          <a:prstGeom prst="rect">
            <a:avLst/>
          </a:prstGeom>
          <a:noFill/>
        </p:spPr>
        <p:txBody>
          <a:bodyPr wrap="none" rtlCol="0">
            <a:spAutoFit/>
          </a:bodyPr>
          <a:lstStyle/>
          <a:p>
            <a:r>
              <a:rPr kumimoji="1" lang="ja-JP" altLang="en-US" sz="1200" dirty="0"/>
              <a:t>首都圏のＢ市の状況（</a:t>
            </a:r>
            <a:r>
              <a:rPr kumimoji="1" lang="en-US" altLang="ja-JP" sz="1200" dirty="0"/>
              <a:t>2020</a:t>
            </a:r>
            <a:r>
              <a:rPr kumimoji="1" lang="ja-JP" altLang="en-US" sz="1200" dirty="0"/>
              <a:t>年</a:t>
            </a:r>
            <a:r>
              <a:rPr kumimoji="1" lang="en-US" altLang="ja-JP" sz="1200" dirty="0"/>
              <a:t>9</a:t>
            </a:r>
            <a:r>
              <a:rPr kumimoji="1" lang="ja-JP" altLang="en-US" sz="1200" dirty="0"/>
              <a:t>月）</a:t>
            </a:r>
          </a:p>
        </p:txBody>
      </p:sp>
    </p:spTree>
    <p:extLst>
      <p:ext uri="{BB962C8B-B14F-4D97-AF65-F5344CB8AC3E}">
        <p14:creationId xmlns:p14="http://schemas.microsoft.com/office/powerpoint/2010/main" val="596104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grpId="1" nodeType="clickEffect">
                                  <p:stCondLst>
                                    <p:cond delay="0"/>
                                  </p:stCondLst>
                                  <p:childTnLst>
                                    <p:animEffect transition="out" filter="fade">
                                      <p:cBhvr>
                                        <p:cTn id="13" dur="500"/>
                                        <p:tgtEl>
                                          <p:spTgt spid="3"/>
                                        </p:tgtEl>
                                      </p:cBhvr>
                                    </p:animEffect>
                                    <p:set>
                                      <p:cBhvr>
                                        <p:cTn id="14" dur="1" fill="hold">
                                          <p:stCondLst>
                                            <p:cond delay="499"/>
                                          </p:stCondLst>
                                        </p:cTn>
                                        <p:tgtEl>
                                          <p:spTgt spid="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500"/>
                                        <p:tgtEl>
                                          <p:spTgt spid="4"/>
                                        </p:tgtEl>
                                      </p:cBhvr>
                                    </p:animEffect>
                                    <p:set>
                                      <p:cBhvr>
                                        <p:cTn id="26" dur="1" fill="hold">
                                          <p:stCondLst>
                                            <p:cond delay="499"/>
                                          </p:stCondLst>
                                        </p:cTn>
                                        <p:tgtEl>
                                          <p:spTgt spid="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1000"/>
                                        <p:tgtEl>
                                          <p:spTgt spid="6"/>
                                        </p:tgtEl>
                                      </p:cBhvr>
                                    </p:animEffect>
                                    <p:anim calcmode="lin" valueType="num">
                                      <p:cBhvr>
                                        <p:cTn id="39" dur="1000" fill="hold"/>
                                        <p:tgtEl>
                                          <p:spTgt spid="6"/>
                                        </p:tgtEl>
                                        <p:attrNameLst>
                                          <p:attrName>ppt_x</p:attrName>
                                        </p:attrNameLst>
                                      </p:cBhvr>
                                      <p:tavLst>
                                        <p:tav tm="0">
                                          <p:val>
                                            <p:strVal val="#ppt_x"/>
                                          </p:val>
                                        </p:tav>
                                        <p:tav tm="100000">
                                          <p:val>
                                            <p:strVal val="#ppt_x"/>
                                          </p:val>
                                        </p:tav>
                                      </p:tavLst>
                                    </p:anim>
                                    <p:anim calcmode="lin" valueType="num">
                                      <p:cBhvr>
                                        <p:cTn id="4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grpId="1" nodeType="clickEffect">
                                  <p:stCondLst>
                                    <p:cond delay="0"/>
                                  </p:stCondLst>
                                  <p:childTnLst>
                                    <p:animEffect transition="out" filter="fade">
                                      <p:cBhvr>
                                        <p:cTn id="44" dur="500"/>
                                        <p:tgtEl>
                                          <p:spTgt spid="6"/>
                                        </p:tgtEl>
                                      </p:cBhvr>
                                    </p:animEffect>
                                    <p:set>
                                      <p:cBhvr>
                                        <p:cTn id="45" dur="1" fill="hold">
                                          <p:stCondLst>
                                            <p:cond delay="499"/>
                                          </p:stCondLst>
                                        </p:cTn>
                                        <p:tgtEl>
                                          <p:spTgt spid="6"/>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fade">
                                      <p:cBhvr>
                                        <p:cTn id="50" dur="1000"/>
                                        <p:tgtEl>
                                          <p:spTgt spid="7"/>
                                        </p:tgtEl>
                                      </p:cBhvr>
                                    </p:animEffect>
                                    <p:anim calcmode="lin" valueType="num">
                                      <p:cBhvr>
                                        <p:cTn id="51" dur="1000" fill="hold"/>
                                        <p:tgtEl>
                                          <p:spTgt spid="7"/>
                                        </p:tgtEl>
                                        <p:attrNameLst>
                                          <p:attrName>ppt_x</p:attrName>
                                        </p:attrNameLst>
                                      </p:cBhvr>
                                      <p:tavLst>
                                        <p:tav tm="0">
                                          <p:val>
                                            <p:strVal val="#ppt_x"/>
                                          </p:val>
                                        </p:tav>
                                        <p:tav tm="100000">
                                          <p:val>
                                            <p:strVal val="#ppt_x"/>
                                          </p:val>
                                        </p:tav>
                                      </p:tavLst>
                                    </p:anim>
                                    <p:anim calcmode="lin" valueType="num">
                                      <p:cBhvr>
                                        <p:cTn id="5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grpId="1" nodeType="clickEffect">
                                  <p:stCondLst>
                                    <p:cond delay="0"/>
                                  </p:stCondLst>
                                  <p:childTnLst>
                                    <p:animEffect transition="out" filter="fade">
                                      <p:cBhvr>
                                        <p:cTn id="56" dur="500"/>
                                        <p:tgtEl>
                                          <p:spTgt spid="7"/>
                                        </p:tgtEl>
                                      </p:cBhvr>
                                    </p:animEffect>
                                    <p:set>
                                      <p:cBhvr>
                                        <p:cTn id="5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6" grpId="0" animBg="1"/>
      <p:bldP spid="6" grpId="1" animBg="1"/>
      <p:bldP spid="7" grpId="0" animBg="1"/>
      <p:bldP spid="7" grpId="1"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51E9514C-2F41-4851-8B5B-CC32C8B4FF2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1691" y="640529"/>
            <a:ext cx="8515224" cy="5895155"/>
          </a:xfrm>
          <a:prstGeom prst="rect">
            <a:avLst/>
          </a:prstGeom>
        </p:spPr>
      </p:pic>
      <p:sp>
        <p:nvSpPr>
          <p:cNvPr id="2" name="テキスト ボックス 1">
            <a:extLst>
              <a:ext uri="{FF2B5EF4-FFF2-40B4-BE49-F238E27FC236}">
                <a16:creationId xmlns:a16="http://schemas.microsoft.com/office/drawing/2014/main" id="{4A652998-6C03-44D5-BACE-206CDD320784}"/>
              </a:ext>
            </a:extLst>
          </p:cNvPr>
          <p:cNvSpPr txBox="1"/>
          <p:nvPr/>
        </p:nvSpPr>
        <p:spPr>
          <a:xfrm>
            <a:off x="186900" y="274457"/>
            <a:ext cx="8770200" cy="362279"/>
          </a:xfrm>
          <a:prstGeom prst="rect">
            <a:avLst/>
          </a:prstGeom>
          <a:solidFill>
            <a:srgbClr val="FFFF00"/>
          </a:solidFill>
        </p:spPr>
        <p:txBody>
          <a:bodyPr wrap="square" rtlCol="0">
            <a:spAutoFit/>
          </a:bodyPr>
          <a:lstStyle/>
          <a:p>
            <a:r>
              <a:rPr lang="ja-JP" altLang="en-US" sz="1754" dirty="0">
                <a:latin typeface="AR丸ゴシック体E" panose="020F0909000000000000" pitchFamily="49" charset="-128"/>
                <a:ea typeface="AR丸ゴシック体E" panose="020F0909000000000000" pitchFamily="49" charset="-128"/>
              </a:rPr>
              <a:t>　</a:t>
            </a:r>
            <a:r>
              <a:rPr lang="ja-JP" altLang="en-US" sz="1754" b="1" dirty="0">
                <a:latin typeface="AR丸ゴシック体E" panose="020F0909000000000000" pitchFamily="49" charset="-128"/>
                <a:ea typeface="AR丸ゴシック体E" panose="020F0909000000000000" pitchFamily="49" charset="-128"/>
              </a:rPr>
              <a:t>総合的な学習を中心にカリキュラムを工夫し、学びに火をつける指導を心がける。</a:t>
            </a:r>
          </a:p>
        </p:txBody>
      </p:sp>
      <p:sp>
        <p:nvSpPr>
          <p:cNvPr id="4" name="テキスト ボックス 3">
            <a:extLst>
              <a:ext uri="{FF2B5EF4-FFF2-40B4-BE49-F238E27FC236}">
                <a16:creationId xmlns:a16="http://schemas.microsoft.com/office/drawing/2014/main" id="{45D6D22C-5225-4238-B0EF-C693BE43C5C6}"/>
              </a:ext>
            </a:extLst>
          </p:cNvPr>
          <p:cNvSpPr txBox="1"/>
          <p:nvPr/>
        </p:nvSpPr>
        <p:spPr>
          <a:xfrm>
            <a:off x="200025" y="677832"/>
            <a:ext cx="8808822" cy="369332"/>
          </a:xfrm>
          <a:prstGeom prst="rect">
            <a:avLst/>
          </a:prstGeom>
          <a:noFill/>
        </p:spPr>
        <p:txBody>
          <a:bodyPr wrap="none" rtlCol="0">
            <a:spAutoFit/>
          </a:bodyPr>
          <a:lstStyle/>
          <a:p>
            <a:r>
              <a:rPr kumimoji="1" lang="en-US" altLang="ja-JP" dirty="0">
                <a:latin typeface="AR P丸ゴシック体E" panose="020F0900000000000000" pitchFamily="50" charset="-128"/>
                <a:ea typeface="AR P丸ゴシック体E" panose="020F0900000000000000" pitchFamily="50" charset="-128"/>
              </a:rPr>
              <a:t>1</a:t>
            </a:r>
            <a:r>
              <a:rPr kumimoji="1" lang="ja-JP" altLang="en-US" dirty="0">
                <a:latin typeface="AR P丸ゴシック体E" panose="020F0900000000000000" pitchFamily="50" charset="-128"/>
                <a:ea typeface="AR P丸ゴシック体E" panose="020F0900000000000000" pitchFamily="50" charset="-128"/>
              </a:rPr>
              <a:t>年や</a:t>
            </a:r>
            <a:r>
              <a:rPr kumimoji="1" lang="en-US" altLang="ja-JP" dirty="0">
                <a:latin typeface="AR P丸ゴシック体E" panose="020F0900000000000000" pitchFamily="50" charset="-128"/>
                <a:ea typeface="AR P丸ゴシック体E" panose="020F0900000000000000" pitchFamily="50" charset="-128"/>
              </a:rPr>
              <a:t>2</a:t>
            </a:r>
            <a:r>
              <a:rPr kumimoji="1" lang="ja-JP" altLang="en-US" dirty="0">
                <a:latin typeface="AR P丸ゴシック体E" panose="020F0900000000000000" pitchFamily="50" charset="-128"/>
                <a:ea typeface="AR P丸ゴシック体E" panose="020F0900000000000000" pitchFamily="50" charset="-128"/>
              </a:rPr>
              <a:t>年で結果は出ませんでした。でも、結果が出始めると、雪だるま式に向上します。</a:t>
            </a:r>
          </a:p>
        </p:txBody>
      </p:sp>
    </p:spTree>
    <p:extLst>
      <p:ext uri="{BB962C8B-B14F-4D97-AF65-F5344CB8AC3E}">
        <p14:creationId xmlns:p14="http://schemas.microsoft.com/office/powerpoint/2010/main" val="2331883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正方形/長方形 62">
            <a:extLst>
              <a:ext uri="{FF2B5EF4-FFF2-40B4-BE49-F238E27FC236}">
                <a16:creationId xmlns:a16="http://schemas.microsoft.com/office/drawing/2014/main" id="{69522992-C51F-45BC-AEDC-A6C9E1D5F9E1}"/>
              </a:ext>
            </a:extLst>
          </p:cNvPr>
          <p:cNvSpPr/>
          <p:nvPr/>
        </p:nvSpPr>
        <p:spPr>
          <a:xfrm>
            <a:off x="184478" y="410857"/>
            <a:ext cx="8440615" cy="6330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1754"/>
          </a:p>
        </p:txBody>
      </p:sp>
      <p:sp>
        <p:nvSpPr>
          <p:cNvPr id="149507" name="タイトル 1">
            <a:extLst>
              <a:ext uri="{FF2B5EF4-FFF2-40B4-BE49-F238E27FC236}">
                <a16:creationId xmlns:a16="http://schemas.microsoft.com/office/drawing/2014/main" id="{1941F986-4C6C-4226-9545-A862B59675AF}"/>
              </a:ext>
            </a:extLst>
          </p:cNvPr>
          <p:cNvSpPr>
            <a:spLocks noGrp="1"/>
          </p:cNvSpPr>
          <p:nvPr>
            <p:ph type="title"/>
          </p:nvPr>
        </p:nvSpPr>
        <p:spPr>
          <a:xfrm>
            <a:off x="1251575" y="370743"/>
            <a:ext cx="6112120" cy="596411"/>
          </a:xfrm>
          <a:solidFill>
            <a:srgbClr val="99FF33"/>
          </a:solidFill>
        </p:spPr>
        <p:txBody>
          <a:bodyPr>
            <a:normAutofit/>
          </a:bodyPr>
          <a:lstStyle/>
          <a:p>
            <a:r>
              <a:rPr lang="ja-JP" altLang="en-US" sz="2954" b="1" dirty="0">
                <a:latin typeface="AR P丸ゴシック体E" panose="020F0900000000000000" pitchFamily="50" charset="-128"/>
                <a:ea typeface="AR P丸ゴシック体E" panose="020F0900000000000000" pitchFamily="50" charset="-128"/>
              </a:rPr>
              <a:t>総合的な学習の時間と学力との相関</a:t>
            </a:r>
          </a:p>
        </p:txBody>
      </p:sp>
      <p:sp>
        <p:nvSpPr>
          <p:cNvPr id="1080" name="AutoShape 50">
            <a:extLst>
              <a:ext uri="{FF2B5EF4-FFF2-40B4-BE49-F238E27FC236}">
                <a16:creationId xmlns:a16="http://schemas.microsoft.com/office/drawing/2014/main" id="{F5D065ED-5825-4469-B165-40B6D2653863}"/>
              </a:ext>
            </a:extLst>
          </p:cNvPr>
          <p:cNvSpPr>
            <a:spLocks noChangeArrowheads="1"/>
          </p:cNvSpPr>
          <p:nvPr/>
        </p:nvSpPr>
        <p:spPr bwMode="auto">
          <a:xfrm>
            <a:off x="451339" y="1036028"/>
            <a:ext cx="8340969" cy="1329103"/>
          </a:xfrm>
          <a:prstGeom prst="roundRect">
            <a:avLst>
              <a:gd name="adj" fmla="val 16667"/>
            </a:avLst>
          </a:prstGeom>
          <a:solidFill>
            <a:srgbClr val="FFFF99">
              <a:alpha val="58823"/>
            </a:srgbClr>
          </a:solidFill>
          <a:ln w="9525">
            <a:solidFill>
              <a:schemeClr val="tx1"/>
            </a:solidFill>
            <a:round/>
            <a:headEnd/>
            <a:tailEnd/>
          </a:ln>
        </p:spPr>
        <p:txBody>
          <a:bodyPr anchor="ct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en-US" altLang="ja-JP" sz="1662">
                <a:solidFill>
                  <a:srgbClr val="000000"/>
                </a:solidFill>
              </a:rPr>
              <a:t>H25</a:t>
            </a:r>
            <a:r>
              <a:rPr lang="ja-JP" altLang="en-US" sz="1662">
                <a:solidFill>
                  <a:srgbClr val="000000"/>
                </a:solidFill>
              </a:rPr>
              <a:t>全国学力・学習状況調査（小学校６年生）</a:t>
            </a:r>
          </a:p>
          <a:p>
            <a:pPr eaLnBrk="1" hangingPunct="1">
              <a:spcBef>
                <a:spcPct val="0"/>
              </a:spcBef>
              <a:buClrTx/>
              <a:buSzTx/>
              <a:buFontTx/>
              <a:buNone/>
            </a:pPr>
            <a:r>
              <a:rPr lang="ja-JP" altLang="en-US" sz="1569" b="1">
                <a:solidFill>
                  <a:srgbClr val="000000"/>
                </a:solidFill>
              </a:rPr>
              <a:t>「「総合的な学習の時間」では、自分で課題を立てて、情報を集めて整理して、調べたことを発表するなどの学習活動に取り組んでいますか」の回答と平均正答率のクロス集計</a:t>
            </a:r>
          </a:p>
          <a:p>
            <a:pPr eaLnBrk="1" hangingPunct="1">
              <a:spcBef>
                <a:spcPct val="0"/>
              </a:spcBef>
              <a:buClrTx/>
              <a:buSzTx/>
              <a:buFontTx/>
              <a:buNone/>
            </a:pPr>
            <a:r>
              <a:rPr lang="ja-JP" altLang="en-US" sz="1846">
                <a:solidFill>
                  <a:srgbClr val="000000"/>
                </a:solidFill>
              </a:rPr>
              <a:t>　　＊</a:t>
            </a:r>
            <a:r>
              <a:rPr lang="ja-JP" altLang="en-US" sz="1477">
                <a:solidFill>
                  <a:srgbClr val="000000"/>
                </a:solidFill>
              </a:rPr>
              <a:t>「１　当てはまる」　「２　どちらかといえば、当てはまる」　　　　　　　　　　</a:t>
            </a:r>
            <a:endParaRPr lang="en-US" altLang="ja-JP" sz="1477">
              <a:solidFill>
                <a:srgbClr val="000000"/>
              </a:solidFill>
            </a:endParaRPr>
          </a:p>
          <a:p>
            <a:pPr eaLnBrk="1" hangingPunct="1">
              <a:spcBef>
                <a:spcPct val="0"/>
              </a:spcBef>
              <a:buClrTx/>
              <a:buSzTx/>
              <a:buFontTx/>
              <a:buNone/>
            </a:pPr>
            <a:r>
              <a:rPr lang="ja-JP" altLang="en-US" sz="1477">
                <a:solidFill>
                  <a:srgbClr val="000000"/>
                </a:solidFill>
              </a:rPr>
              <a:t>　　　　 「３　どちらかといえば、当てはまらない」　「４　当てはまらない」　　　　　</a:t>
            </a:r>
          </a:p>
        </p:txBody>
      </p:sp>
      <p:pic>
        <p:nvPicPr>
          <p:cNvPr id="215044" name="Picture 4">
            <a:extLst>
              <a:ext uri="{FF2B5EF4-FFF2-40B4-BE49-F238E27FC236}">
                <a16:creationId xmlns:a16="http://schemas.microsoft.com/office/drawing/2014/main" id="{0162EF24-536C-4456-923F-154437086D3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1844" y="2564424"/>
            <a:ext cx="5613225" cy="4072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45" name="Picture 5">
            <a:extLst>
              <a:ext uri="{FF2B5EF4-FFF2-40B4-BE49-F238E27FC236}">
                <a16:creationId xmlns:a16="http://schemas.microsoft.com/office/drawing/2014/main" id="{6A6F7BC7-94F2-4DB0-8FF5-4BD7AC1FCEB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455743" y="2564424"/>
            <a:ext cx="4580753" cy="4090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 name="ドーナツ 66">
            <a:extLst>
              <a:ext uri="{FF2B5EF4-FFF2-40B4-BE49-F238E27FC236}">
                <a16:creationId xmlns:a16="http://schemas.microsoft.com/office/drawing/2014/main" id="{40273C16-9D5A-4C36-9598-18C8205E62B5}"/>
              </a:ext>
            </a:extLst>
          </p:cNvPr>
          <p:cNvSpPr/>
          <p:nvPr/>
        </p:nvSpPr>
        <p:spPr>
          <a:xfrm>
            <a:off x="3109546" y="1235321"/>
            <a:ext cx="1928446" cy="465992"/>
          </a:xfrm>
          <a:prstGeom prst="donut">
            <a:avLst>
              <a:gd name="adj" fmla="val 5881"/>
            </a:avLst>
          </a:prstGeom>
          <a:solidFill>
            <a:srgbClr val="BB1605"/>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1754">
              <a:solidFill>
                <a:schemeClr val="tx1"/>
              </a:solidFill>
            </a:endParaRPr>
          </a:p>
        </p:txBody>
      </p:sp>
      <p:sp>
        <p:nvSpPr>
          <p:cNvPr id="68" name="ドーナツ 67">
            <a:extLst>
              <a:ext uri="{FF2B5EF4-FFF2-40B4-BE49-F238E27FC236}">
                <a16:creationId xmlns:a16="http://schemas.microsoft.com/office/drawing/2014/main" id="{24364C6F-4DD8-44A0-8472-966C36895FFD}"/>
              </a:ext>
            </a:extLst>
          </p:cNvPr>
          <p:cNvSpPr/>
          <p:nvPr/>
        </p:nvSpPr>
        <p:spPr>
          <a:xfrm>
            <a:off x="4970585" y="1235321"/>
            <a:ext cx="1928446" cy="465992"/>
          </a:xfrm>
          <a:prstGeom prst="donut">
            <a:avLst>
              <a:gd name="adj" fmla="val 5881"/>
            </a:avLst>
          </a:prstGeom>
          <a:solidFill>
            <a:srgbClr val="BB1605"/>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1754">
              <a:solidFill>
                <a:schemeClr val="tx1"/>
              </a:solidFill>
            </a:endParaRPr>
          </a:p>
        </p:txBody>
      </p:sp>
      <p:sp>
        <p:nvSpPr>
          <p:cNvPr id="70" name="ドーナツ 69">
            <a:extLst>
              <a:ext uri="{FF2B5EF4-FFF2-40B4-BE49-F238E27FC236}">
                <a16:creationId xmlns:a16="http://schemas.microsoft.com/office/drawing/2014/main" id="{C26E0D94-8E40-4B26-91EF-5097F723B2D1}"/>
              </a:ext>
            </a:extLst>
          </p:cNvPr>
          <p:cNvSpPr/>
          <p:nvPr/>
        </p:nvSpPr>
        <p:spPr>
          <a:xfrm>
            <a:off x="6899032" y="1235321"/>
            <a:ext cx="1926981" cy="465992"/>
          </a:xfrm>
          <a:prstGeom prst="donut">
            <a:avLst>
              <a:gd name="adj" fmla="val 5881"/>
            </a:avLst>
          </a:prstGeom>
          <a:solidFill>
            <a:srgbClr val="BB1605"/>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1754">
              <a:solidFill>
                <a:schemeClr val="tx1"/>
              </a:solidFill>
            </a:endParaRPr>
          </a:p>
        </p:txBody>
      </p:sp>
      <p:grpSp>
        <p:nvGrpSpPr>
          <p:cNvPr id="4" name="グループ化 3">
            <a:extLst>
              <a:ext uri="{FF2B5EF4-FFF2-40B4-BE49-F238E27FC236}">
                <a16:creationId xmlns:a16="http://schemas.microsoft.com/office/drawing/2014/main" id="{86CFF85C-2B07-4E14-8A49-7BE2369BB29D}"/>
              </a:ext>
            </a:extLst>
          </p:cNvPr>
          <p:cNvGrpSpPr/>
          <p:nvPr/>
        </p:nvGrpSpPr>
        <p:grpSpPr>
          <a:xfrm>
            <a:off x="3708827" y="6093296"/>
            <a:ext cx="2087309" cy="523220"/>
            <a:chOff x="-2803972" y="3959345"/>
            <a:chExt cx="2081858" cy="523220"/>
          </a:xfrm>
        </p:grpSpPr>
        <p:sp>
          <p:nvSpPr>
            <p:cNvPr id="3" name="四角形: 角を丸くする 2">
              <a:extLst>
                <a:ext uri="{FF2B5EF4-FFF2-40B4-BE49-F238E27FC236}">
                  <a16:creationId xmlns:a16="http://schemas.microsoft.com/office/drawing/2014/main" id="{17C6DEB6-1A9A-4052-9A6D-BB87A26D6AAC}"/>
                </a:ext>
              </a:extLst>
            </p:cNvPr>
            <p:cNvSpPr/>
            <p:nvPr/>
          </p:nvSpPr>
          <p:spPr>
            <a:xfrm>
              <a:off x="-2803972" y="3959345"/>
              <a:ext cx="2081858" cy="523220"/>
            </a:xfrm>
            <a:prstGeom prst="roundRect">
              <a:avLst>
                <a:gd name="adj" fmla="val 14752"/>
              </a:avLst>
            </a:prstGeom>
            <a:solidFill>
              <a:srgbClr val="FBD9FB"/>
            </a:solidFill>
            <a:ln w="28575">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F82CA828-1693-470D-A85E-ED669EA7BF64}"/>
                </a:ext>
              </a:extLst>
            </p:cNvPr>
            <p:cNvSpPr txBox="1"/>
            <p:nvPr/>
          </p:nvSpPr>
          <p:spPr>
            <a:xfrm>
              <a:off x="-2772817" y="3959345"/>
              <a:ext cx="2016225" cy="523220"/>
            </a:xfrm>
            <a:prstGeom prst="rect">
              <a:avLst/>
            </a:prstGeom>
            <a:noFill/>
          </p:spPr>
          <p:txBody>
            <a:bodyPr wrap="square" rtlCol="0">
              <a:spAutoFit/>
            </a:bodyPr>
            <a:lstStyle/>
            <a:p>
              <a:r>
                <a:rPr kumimoji="1" lang="ja-JP" altLang="en-US" sz="1400" dirty="0"/>
                <a:t>グラフの横幅は各々の</a:t>
              </a:r>
              <a:endParaRPr kumimoji="1" lang="en-US" altLang="ja-JP" sz="1400" dirty="0"/>
            </a:p>
            <a:p>
              <a:r>
                <a:rPr kumimoji="1" lang="ja-JP" altLang="en-US" sz="1400" dirty="0"/>
                <a:t>児童数の割合を反映</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080"/>
                                        </p:tgtEl>
                                        <p:attrNameLst>
                                          <p:attrName>style.visibility</p:attrName>
                                        </p:attrNameLst>
                                      </p:cBhvr>
                                      <p:to>
                                        <p:strVal val="visible"/>
                                      </p:to>
                                    </p:set>
                                    <p:anim calcmode="lin" valueType="num">
                                      <p:cBhvr additive="base">
                                        <p:cTn id="7" dur="500" fill="hold"/>
                                        <p:tgtEl>
                                          <p:spTgt spid="1080"/>
                                        </p:tgtEl>
                                        <p:attrNameLst>
                                          <p:attrName>ppt_x</p:attrName>
                                        </p:attrNameLst>
                                      </p:cBhvr>
                                      <p:tavLst>
                                        <p:tav tm="0">
                                          <p:val>
                                            <p:strVal val="1+#ppt_w/2"/>
                                          </p:val>
                                        </p:tav>
                                        <p:tav tm="100000">
                                          <p:val>
                                            <p:strVal val="#ppt_x"/>
                                          </p:val>
                                        </p:tav>
                                      </p:tavLst>
                                    </p:anim>
                                    <p:anim calcmode="lin" valueType="num">
                                      <p:cBhvr additive="base">
                                        <p:cTn id="8" dur="500" fill="hold"/>
                                        <p:tgtEl>
                                          <p:spTgt spid="108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7"/>
                                        </p:tgtEl>
                                        <p:attrNameLst>
                                          <p:attrName>style.visibility</p:attrName>
                                        </p:attrNameLst>
                                      </p:cBhvr>
                                      <p:to>
                                        <p:strVal val="visible"/>
                                      </p:to>
                                    </p:set>
                                    <p:anim calcmode="lin" valueType="num">
                                      <p:cBhvr additive="base">
                                        <p:cTn id="13" dur="500" fill="hold"/>
                                        <p:tgtEl>
                                          <p:spTgt spid="67"/>
                                        </p:tgtEl>
                                        <p:attrNameLst>
                                          <p:attrName>ppt_x</p:attrName>
                                        </p:attrNameLst>
                                      </p:cBhvr>
                                      <p:tavLst>
                                        <p:tav tm="0">
                                          <p:val>
                                            <p:strVal val="#ppt_x"/>
                                          </p:val>
                                        </p:tav>
                                        <p:tav tm="100000">
                                          <p:val>
                                            <p:strVal val="#ppt_x"/>
                                          </p:val>
                                        </p:tav>
                                      </p:tavLst>
                                    </p:anim>
                                    <p:anim calcmode="lin" valueType="num">
                                      <p:cBhvr additive="base">
                                        <p:cTn id="14" dur="500" fill="hold"/>
                                        <p:tgtEl>
                                          <p:spTgt spid="67"/>
                                        </p:tgtEl>
                                        <p:attrNameLst>
                                          <p:attrName>ppt_y</p:attrName>
                                        </p:attrNameLst>
                                      </p:cBhvr>
                                      <p:tavLst>
                                        <p:tav tm="0">
                                          <p:val>
                                            <p:strVal val="1+#ppt_h/2"/>
                                          </p:val>
                                        </p:tav>
                                        <p:tav tm="100000">
                                          <p:val>
                                            <p:strVal val="#ppt_y"/>
                                          </p:val>
                                        </p:tav>
                                      </p:tavLst>
                                    </p:anim>
                                  </p:childTnLst>
                                </p:cTn>
                              </p:par>
                            </p:childTnLst>
                          </p:cTn>
                        </p:par>
                        <p:par>
                          <p:cTn id="15" fill="hold" nodeType="withGroup">
                            <p:stCondLst>
                              <p:cond delay="500"/>
                            </p:stCondLst>
                            <p:childTnLst>
                              <p:par>
                                <p:cTn id="16" presetID="2" presetClass="entr" presetSubtype="4" fill="hold" nodeType="afterEffect">
                                  <p:stCondLst>
                                    <p:cond delay="0"/>
                                  </p:stCondLst>
                                  <p:childTnLst>
                                    <p:set>
                                      <p:cBhvr>
                                        <p:cTn id="17" dur="1" fill="hold">
                                          <p:stCondLst>
                                            <p:cond delay="0"/>
                                          </p:stCondLst>
                                        </p:cTn>
                                        <p:tgtEl>
                                          <p:spTgt spid="68"/>
                                        </p:tgtEl>
                                        <p:attrNameLst>
                                          <p:attrName>style.visibility</p:attrName>
                                        </p:attrNameLst>
                                      </p:cBhvr>
                                      <p:to>
                                        <p:strVal val="visible"/>
                                      </p:to>
                                    </p:set>
                                    <p:anim calcmode="lin" valueType="num">
                                      <p:cBhvr additive="base">
                                        <p:cTn id="18" dur="500" fill="hold"/>
                                        <p:tgtEl>
                                          <p:spTgt spid="68"/>
                                        </p:tgtEl>
                                        <p:attrNameLst>
                                          <p:attrName>ppt_x</p:attrName>
                                        </p:attrNameLst>
                                      </p:cBhvr>
                                      <p:tavLst>
                                        <p:tav tm="0">
                                          <p:val>
                                            <p:strVal val="#ppt_x"/>
                                          </p:val>
                                        </p:tav>
                                        <p:tav tm="100000">
                                          <p:val>
                                            <p:strVal val="#ppt_x"/>
                                          </p:val>
                                        </p:tav>
                                      </p:tavLst>
                                    </p:anim>
                                    <p:anim calcmode="lin" valueType="num">
                                      <p:cBhvr additive="base">
                                        <p:cTn id="19" dur="500" fill="hold"/>
                                        <p:tgtEl>
                                          <p:spTgt spid="68"/>
                                        </p:tgtEl>
                                        <p:attrNameLst>
                                          <p:attrName>ppt_y</p:attrName>
                                        </p:attrNameLst>
                                      </p:cBhvr>
                                      <p:tavLst>
                                        <p:tav tm="0">
                                          <p:val>
                                            <p:strVal val="1+#ppt_h/2"/>
                                          </p:val>
                                        </p:tav>
                                        <p:tav tm="100000">
                                          <p:val>
                                            <p:strVal val="#ppt_y"/>
                                          </p:val>
                                        </p:tav>
                                      </p:tavLst>
                                    </p:anim>
                                  </p:childTnLst>
                                </p:cTn>
                              </p:par>
                            </p:childTnLst>
                          </p:cTn>
                        </p:par>
                        <p:par>
                          <p:cTn id="20" fill="hold" nodeType="withGroup">
                            <p:stCondLst>
                              <p:cond delay="1000"/>
                            </p:stCondLst>
                            <p:childTnLst>
                              <p:par>
                                <p:cTn id="21" presetID="2" presetClass="entr" presetSubtype="4" fill="hold" nodeType="afterEffect">
                                  <p:stCondLst>
                                    <p:cond delay="0"/>
                                  </p:stCondLst>
                                  <p:childTnLst>
                                    <p:set>
                                      <p:cBhvr>
                                        <p:cTn id="22" dur="1" fill="hold">
                                          <p:stCondLst>
                                            <p:cond delay="0"/>
                                          </p:stCondLst>
                                        </p:cTn>
                                        <p:tgtEl>
                                          <p:spTgt spid="70"/>
                                        </p:tgtEl>
                                        <p:attrNameLst>
                                          <p:attrName>style.visibility</p:attrName>
                                        </p:attrNameLst>
                                      </p:cBhvr>
                                      <p:to>
                                        <p:strVal val="visible"/>
                                      </p:to>
                                    </p:set>
                                    <p:anim calcmode="lin" valueType="num">
                                      <p:cBhvr additive="base">
                                        <p:cTn id="23" dur="500" fill="hold"/>
                                        <p:tgtEl>
                                          <p:spTgt spid="70"/>
                                        </p:tgtEl>
                                        <p:attrNameLst>
                                          <p:attrName>ppt_x</p:attrName>
                                        </p:attrNameLst>
                                      </p:cBhvr>
                                      <p:tavLst>
                                        <p:tav tm="0">
                                          <p:val>
                                            <p:strVal val="#ppt_x"/>
                                          </p:val>
                                        </p:tav>
                                        <p:tav tm="100000">
                                          <p:val>
                                            <p:strVal val="#ppt_x"/>
                                          </p:val>
                                        </p:tav>
                                      </p:tavLst>
                                    </p:anim>
                                    <p:anim calcmode="lin" valueType="num">
                                      <p:cBhvr additive="base">
                                        <p:cTn id="24" dur="500" fill="hold"/>
                                        <p:tgtEl>
                                          <p:spTgt spid="70"/>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3" presetClass="exit" presetSubtype="10" fill="hold" nodeType="clickEffect">
                                  <p:stCondLst>
                                    <p:cond delay="0"/>
                                  </p:stCondLst>
                                  <p:childTnLst>
                                    <p:animEffect transition="out" filter="blinds(horizontal)">
                                      <p:cBhvr>
                                        <p:cTn id="28" dur="500"/>
                                        <p:tgtEl>
                                          <p:spTgt spid="215044"/>
                                        </p:tgtEl>
                                      </p:cBhvr>
                                    </p:animEffect>
                                    <p:set>
                                      <p:cBhvr>
                                        <p:cTn id="29" dur="1" fill="hold">
                                          <p:stCondLst>
                                            <p:cond delay="499"/>
                                          </p:stCondLst>
                                        </p:cTn>
                                        <p:tgtEl>
                                          <p:spTgt spid="215044"/>
                                        </p:tgtEl>
                                        <p:attrNameLst>
                                          <p:attrName>style.visibility</p:attrName>
                                        </p:attrNameLst>
                                      </p:cBhvr>
                                      <p:to>
                                        <p:strVal val="hidden"/>
                                      </p:to>
                                    </p:set>
                                  </p:childTnLst>
                                </p:cTn>
                              </p:par>
                              <p:par>
                                <p:cTn id="30" presetID="2" presetClass="entr" presetSubtype="4" fill="hold" nodeType="withEffect">
                                  <p:stCondLst>
                                    <p:cond delay="0"/>
                                  </p:stCondLst>
                                  <p:childTnLst>
                                    <p:set>
                                      <p:cBhvr>
                                        <p:cTn id="31" dur="1" fill="hold">
                                          <p:stCondLst>
                                            <p:cond delay="0"/>
                                          </p:stCondLst>
                                        </p:cTn>
                                        <p:tgtEl>
                                          <p:spTgt spid="215045"/>
                                        </p:tgtEl>
                                        <p:attrNameLst>
                                          <p:attrName>style.visibility</p:attrName>
                                        </p:attrNameLst>
                                      </p:cBhvr>
                                      <p:to>
                                        <p:strVal val="visible"/>
                                      </p:to>
                                    </p:set>
                                    <p:anim calcmode="lin" valueType="num">
                                      <p:cBhvr additive="base">
                                        <p:cTn id="32" dur="500" fill="hold"/>
                                        <p:tgtEl>
                                          <p:spTgt spid="215045"/>
                                        </p:tgtEl>
                                        <p:attrNameLst>
                                          <p:attrName>ppt_x</p:attrName>
                                        </p:attrNameLst>
                                      </p:cBhvr>
                                      <p:tavLst>
                                        <p:tav tm="0">
                                          <p:val>
                                            <p:strVal val="#ppt_x"/>
                                          </p:val>
                                        </p:tav>
                                        <p:tav tm="100000">
                                          <p:val>
                                            <p:strVal val="#ppt_x"/>
                                          </p:val>
                                        </p:tav>
                                      </p:tavLst>
                                    </p:anim>
                                    <p:anim calcmode="lin" valueType="num">
                                      <p:cBhvr additive="base">
                                        <p:cTn id="33" dur="500" fill="hold"/>
                                        <p:tgtEl>
                                          <p:spTgt spid="2150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正方形/長方形 62">
            <a:extLst>
              <a:ext uri="{FF2B5EF4-FFF2-40B4-BE49-F238E27FC236}">
                <a16:creationId xmlns:a16="http://schemas.microsoft.com/office/drawing/2014/main" id="{6F48E53F-AC5D-44E5-A72D-27B24FB162CB}"/>
              </a:ext>
            </a:extLst>
          </p:cNvPr>
          <p:cNvSpPr/>
          <p:nvPr/>
        </p:nvSpPr>
        <p:spPr>
          <a:xfrm>
            <a:off x="351693" y="263769"/>
            <a:ext cx="8440615" cy="6330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1754"/>
          </a:p>
        </p:txBody>
      </p:sp>
      <p:graphicFrame>
        <p:nvGraphicFramePr>
          <p:cNvPr id="153603" name="オブジェクト 2">
            <a:extLst>
              <a:ext uri="{FF2B5EF4-FFF2-40B4-BE49-F238E27FC236}">
                <a16:creationId xmlns:a16="http://schemas.microsoft.com/office/drawing/2014/main" id="{4D589E08-FC79-405A-AE9E-C27453B140C4}"/>
              </a:ext>
            </a:extLst>
          </p:cNvPr>
          <p:cNvGraphicFramePr>
            <a:graphicFrameLocks noChangeAspect="1"/>
          </p:cNvGraphicFramePr>
          <p:nvPr/>
        </p:nvGraphicFramePr>
        <p:xfrm>
          <a:off x="4771294" y="3007159"/>
          <a:ext cx="3855427" cy="3401157"/>
        </p:xfrm>
        <a:graphic>
          <a:graphicData uri="http://schemas.openxmlformats.org/presentationml/2006/ole">
            <mc:AlternateContent xmlns:mc="http://schemas.openxmlformats.org/markup-compatibility/2006">
              <mc:Choice xmlns:v="urn:schemas-microsoft-com:vml" Requires="v">
                <p:oleObj spid="_x0000_s2100" name="ブック" r:id="rId4" imgW="8791704" imgH="4181541" progId="JustCalc.Worksheet.2">
                  <p:embed/>
                </p:oleObj>
              </mc:Choice>
              <mc:Fallback>
                <p:oleObj name="ブック" r:id="rId4" imgW="8791704" imgH="4181541" progId="JustCalc.Worksheet.2">
                  <p:embed/>
                  <p:pic>
                    <p:nvPicPr>
                      <p:cNvPr id="153603" name="オブジェクト 2">
                        <a:extLst>
                          <a:ext uri="{FF2B5EF4-FFF2-40B4-BE49-F238E27FC236}">
                            <a16:creationId xmlns:a16="http://schemas.microsoft.com/office/drawing/2014/main" id="{4D589E08-FC79-405A-AE9E-C27453B140C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71294" y="3007159"/>
                        <a:ext cx="3855427" cy="3401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3604" name="オブジェクト 1">
            <a:extLst>
              <a:ext uri="{FF2B5EF4-FFF2-40B4-BE49-F238E27FC236}">
                <a16:creationId xmlns:a16="http://schemas.microsoft.com/office/drawing/2014/main" id="{F662AA3F-5ADD-48ED-91E2-293251F0C363}"/>
              </a:ext>
            </a:extLst>
          </p:cNvPr>
          <p:cNvGraphicFramePr>
            <a:graphicFrameLocks noChangeAspect="1"/>
          </p:cNvGraphicFramePr>
          <p:nvPr/>
        </p:nvGraphicFramePr>
        <p:xfrm>
          <a:off x="517282" y="3007159"/>
          <a:ext cx="4006362" cy="3248757"/>
        </p:xfrm>
        <a:graphic>
          <a:graphicData uri="http://schemas.openxmlformats.org/presentationml/2006/ole">
            <mc:AlternateContent xmlns:mc="http://schemas.openxmlformats.org/markup-compatibility/2006">
              <mc:Choice xmlns:v="urn:schemas-microsoft-com:vml" Requires="v">
                <p:oleObj spid="_x0000_s2101" name="ブック" r:id="rId6" imgW="8915337" imgH="4010133" progId="JustCalc.Worksheet.2">
                  <p:embed/>
                </p:oleObj>
              </mc:Choice>
              <mc:Fallback>
                <p:oleObj name="ブック" r:id="rId6" imgW="8915337" imgH="4010133" progId="JustCalc.Worksheet.2">
                  <p:embed/>
                  <p:pic>
                    <p:nvPicPr>
                      <p:cNvPr id="153604" name="オブジェクト 1">
                        <a:extLst>
                          <a:ext uri="{FF2B5EF4-FFF2-40B4-BE49-F238E27FC236}">
                            <a16:creationId xmlns:a16="http://schemas.microsoft.com/office/drawing/2014/main" id="{F662AA3F-5ADD-48ED-91E2-293251F0C36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7282" y="3007159"/>
                        <a:ext cx="4006362" cy="3248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3605" name="タイトル 1">
            <a:extLst>
              <a:ext uri="{FF2B5EF4-FFF2-40B4-BE49-F238E27FC236}">
                <a16:creationId xmlns:a16="http://schemas.microsoft.com/office/drawing/2014/main" id="{D17D578E-9605-4B81-BA16-9C4E030B519D}"/>
              </a:ext>
            </a:extLst>
          </p:cNvPr>
          <p:cNvSpPr>
            <a:spLocks noGrp="1"/>
          </p:cNvSpPr>
          <p:nvPr>
            <p:ph type="title"/>
          </p:nvPr>
        </p:nvSpPr>
        <p:spPr>
          <a:xfrm>
            <a:off x="984739" y="304801"/>
            <a:ext cx="7174523" cy="397120"/>
          </a:xfrm>
          <a:solidFill>
            <a:srgbClr val="99FF33"/>
          </a:solidFill>
        </p:spPr>
        <p:txBody>
          <a:bodyPr>
            <a:normAutofit fontScale="90000"/>
          </a:bodyPr>
          <a:lstStyle/>
          <a:p>
            <a:r>
              <a:rPr lang="ja-JP" altLang="en-US" sz="2954" dirty="0"/>
              <a:t>　　</a:t>
            </a:r>
            <a:r>
              <a:rPr lang="ja-JP" altLang="en-US" sz="2954" b="1" dirty="0">
                <a:latin typeface="AR P丸ゴシック体E" panose="020F0900000000000000" pitchFamily="50" charset="-128"/>
                <a:ea typeface="AR P丸ゴシック体E" panose="020F0900000000000000" pitchFamily="50" charset="-128"/>
              </a:rPr>
              <a:t>総合的な学習の時間と学力との相関</a:t>
            </a:r>
          </a:p>
        </p:txBody>
      </p:sp>
      <p:sp>
        <p:nvSpPr>
          <p:cNvPr id="153606" name="Line 26">
            <a:extLst>
              <a:ext uri="{FF2B5EF4-FFF2-40B4-BE49-F238E27FC236}">
                <a16:creationId xmlns:a16="http://schemas.microsoft.com/office/drawing/2014/main" id="{B5D52888-258F-4442-AE61-BEA8236EAF4A}"/>
              </a:ext>
            </a:extLst>
          </p:cNvPr>
          <p:cNvSpPr>
            <a:spLocks noChangeShapeType="1"/>
          </p:cNvSpPr>
          <p:nvPr/>
        </p:nvSpPr>
        <p:spPr bwMode="auto">
          <a:xfrm>
            <a:off x="1988529" y="3389624"/>
            <a:ext cx="266700" cy="572966"/>
          </a:xfrm>
          <a:prstGeom prst="line">
            <a:avLst/>
          </a:prstGeom>
          <a:noFill/>
          <a:ln w="50800">
            <a:solidFill>
              <a:schemeClr val="tx1"/>
            </a:solidFill>
            <a:round/>
            <a:headEnd/>
            <a:tailEnd type="triangle" w="lg" len="lg"/>
          </a:ln>
          <a:extLst>
            <a:ext uri="{909E8E84-426E-40DD-AFC4-6F175D3DCCD1}">
              <a14:hiddenFill xmlns:a14="http://schemas.microsoft.com/office/drawing/2010/main">
                <a:noFill/>
              </a14:hiddenFill>
            </a:ext>
          </a:extLst>
        </p:spPr>
        <p:txBody>
          <a:bodyPr wrap="none" lIns="84396" tIns="42198" rIns="49841" bIns="42198" anchor="ctr"/>
          <a:lstStyle/>
          <a:p>
            <a:endParaRPr lang="ja-JP" altLang="en-US" sz="1754"/>
          </a:p>
        </p:txBody>
      </p:sp>
      <p:sp>
        <p:nvSpPr>
          <p:cNvPr id="153607" name="Line 26">
            <a:extLst>
              <a:ext uri="{FF2B5EF4-FFF2-40B4-BE49-F238E27FC236}">
                <a16:creationId xmlns:a16="http://schemas.microsoft.com/office/drawing/2014/main" id="{2E7CDA51-05EF-4FB0-812D-DCCF8B38D0C3}"/>
              </a:ext>
            </a:extLst>
          </p:cNvPr>
          <p:cNvSpPr>
            <a:spLocks noChangeShapeType="1"/>
          </p:cNvSpPr>
          <p:nvPr/>
        </p:nvSpPr>
        <p:spPr bwMode="auto">
          <a:xfrm flipH="1">
            <a:off x="1115158" y="3372038"/>
            <a:ext cx="199292" cy="317989"/>
          </a:xfrm>
          <a:prstGeom prst="line">
            <a:avLst/>
          </a:prstGeom>
          <a:noFill/>
          <a:ln w="50800">
            <a:solidFill>
              <a:schemeClr val="tx1"/>
            </a:solidFill>
            <a:round/>
            <a:headEnd/>
            <a:tailEnd type="triangle" w="lg" len="lg"/>
          </a:ln>
          <a:extLst>
            <a:ext uri="{909E8E84-426E-40DD-AFC4-6F175D3DCCD1}">
              <a14:hiddenFill xmlns:a14="http://schemas.microsoft.com/office/drawing/2010/main">
                <a:noFill/>
              </a14:hiddenFill>
            </a:ext>
          </a:extLst>
        </p:spPr>
        <p:txBody>
          <a:bodyPr wrap="none" lIns="84396" tIns="42198" rIns="49841" bIns="42198" anchor="ctr"/>
          <a:lstStyle/>
          <a:p>
            <a:endParaRPr lang="ja-JP" altLang="en-US" sz="1754"/>
          </a:p>
        </p:txBody>
      </p:sp>
      <p:sp>
        <p:nvSpPr>
          <p:cNvPr id="153608" name="Line 26">
            <a:extLst>
              <a:ext uri="{FF2B5EF4-FFF2-40B4-BE49-F238E27FC236}">
                <a16:creationId xmlns:a16="http://schemas.microsoft.com/office/drawing/2014/main" id="{4686D28B-96D8-41A3-967C-6B35F166F0B7}"/>
              </a:ext>
            </a:extLst>
          </p:cNvPr>
          <p:cNvSpPr>
            <a:spLocks noChangeShapeType="1"/>
          </p:cNvSpPr>
          <p:nvPr/>
        </p:nvSpPr>
        <p:spPr bwMode="auto">
          <a:xfrm>
            <a:off x="6167804" y="3646067"/>
            <a:ext cx="228600" cy="823546"/>
          </a:xfrm>
          <a:prstGeom prst="line">
            <a:avLst/>
          </a:prstGeom>
          <a:noFill/>
          <a:ln w="50800">
            <a:solidFill>
              <a:schemeClr val="tx1"/>
            </a:solidFill>
            <a:round/>
            <a:headEnd/>
            <a:tailEnd type="triangle" w="lg" len="lg"/>
          </a:ln>
          <a:extLst>
            <a:ext uri="{909E8E84-426E-40DD-AFC4-6F175D3DCCD1}">
              <a14:hiddenFill xmlns:a14="http://schemas.microsoft.com/office/drawing/2010/main">
                <a:noFill/>
              </a14:hiddenFill>
            </a:ext>
          </a:extLst>
        </p:spPr>
        <p:txBody>
          <a:bodyPr wrap="none" lIns="84396" tIns="42198" rIns="49841" bIns="42198" anchor="ctr"/>
          <a:lstStyle/>
          <a:p>
            <a:endParaRPr lang="ja-JP" altLang="en-US" sz="1754"/>
          </a:p>
        </p:txBody>
      </p:sp>
      <p:sp>
        <p:nvSpPr>
          <p:cNvPr id="153609" name="Line 26">
            <a:extLst>
              <a:ext uri="{FF2B5EF4-FFF2-40B4-BE49-F238E27FC236}">
                <a16:creationId xmlns:a16="http://schemas.microsoft.com/office/drawing/2014/main" id="{9ABE96F2-5FBC-4168-B935-E890C82FB94D}"/>
              </a:ext>
            </a:extLst>
          </p:cNvPr>
          <p:cNvSpPr>
            <a:spLocks noChangeShapeType="1"/>
          </p:cNvSpPr>
          <p:nvPr/>
        </p:nvSpPr>
        <p:spPr bwMode="auto">
          <a:xfrm flipH="1">
            <a:off x="7032383" y="4131107"/>
            <a:ext cx="452803" cy="763466"/>
          </a:xfrm>
          <a:prstGeom prst="line">
            <a:avLst/>
          </a:prstGeom>
          <a:noFill/>
          <a:ln w="50800">
            <a:solidFill>
              <a:schemeClr val="tx1"/>
            </a:solidFill>
            <a:round/>
            <a:headEnd/>
            <a:tailEnd type="triangle" w="lg" len="lg"/>
          </a:ln>
          <a:extLst>
            <a:ext uri="{909E8E84-426E-40DD-AFC4-6F175D3DCCD1}">
              <a14:hiddenFill xmlns:a14="http://schemas.microsoft.com/office/drawing/2010/main">
                <a:noFill/>
              </a14:hiddenFill>
            </a:ext>
          </a:extLst>
        </p:spPr>
        <p:txBody>
          <a:bodyPr wrap="none" lIns="84396" tIns="42198" rIns="49841" bIns="42198" anchor="ctr"/>
          <a:lstStyle/>
          <a:p>
            <a:endParaRPr lang="ja-JP" altLang="en-US" sz="1754"/>
          </a:p>
        </p:txBody>
      </p:sp>
      <p:sp>
        <p:nvSpPr>
          <p:cNvPr id="153610" name="Line 26">
            <a:extLst>
              <a:ext uri="{FF2B5EF4-FFF2-40B4-BE49-F238E27FC236}">
                <a16:creationId xmlns:a16="http://schemas.microsoft.com/office/drawing/2014/main" id="{7375D92D-8061-4B2A-8F95-16DFBC7F512E}"/>
              </a:ext>
            </a:extLst>
          </p:cNvPr>
          <p:cNvSpPr>
            <a:spLocks noChangeShapeType="1"/>
          </p:cNvSpPr>
          <p:nvPr/>
        </p:nvSpPr>
        <p:spPr bwMode="auto">
          <a:xfrm flipH="1">
            <a:off x="5303227" y="3578659"/>
            <a:ext cx="398585" cy="552450"/>
          </a:xfrm>
          <a:prstGeom prst="line">
            <a:avLst/>
          </a:prstGeom>
          <a:noFill/>
          <a:ln w="50800">
            <a:solidFill>
              <a:schemeClr val="tx1"/>
            </a:solidFill>
            <a:round/>
            <a:headEnd/>
            <a:tailEnd type="triangle" w="lg" len="lg"/>
          </a:ln>
          <a:extLst>
            <a:ext uri="{909E8E84-426E-40DD-AFC4-6F175D3DCCD1}">
              <a14:hiddenFill xmlns:a14="http://schemas.microsoft.com/office/drawing/2010/main">
                <a:noFill/>
              </a14:hiddenFill>
            </a:ext>
          </a:extLst>
        </p:spPr>
        <p:txBody>
          <a:bodyPr wrap="none" lIns="84396" tIns="42198" rIns="49841" bIns="42198" anchor="ctr"/>
          <a:lstStyle/>
          <a:p>
            <a:endParaRPr lang="ja-JP" altLang="en-US" sz="1754"/>
          </a:p>
        </p:txBody>
      </p:sp>
      <p:sp>
        <p:nvSpPr>
          <p:cNvPr id="153611" name="Line 26">
            <a:extLst>
              <a:ext uri="{FF2B5EF4-FFF2-40B4-BE49-F238E27FC236}">
                <a16:creationId xmlns:a16="http://schemas.microsoft.com/office/drawing/2014/main" id="{BF58791E-1461-41A9-B4F5-9F9F0EF73E17}"/>
              </a:ext>
            </a:extLst>
          </p:cNvPr>
          <p:cNvSpPr>
            <a:spLocks noChangeShapeType="1"/>
          </p:cNvSpPr>
          <p:nvPr/>
        </p:nvSpPr>
        <p:spPr bwMode="auto">
          <a:xfrm>
            <a:off x="7866186" y="4131108"/>
            <a:ext cx="361950" cy="1113692"/>
          </a:xfrm>
          <a:prstGeom prst="line">
            <a:avLst/>
          </a:prstGeom>
          <a:noFill/>
          <a:ln w="50800">
            <a:solidFill>
              <a:schemeClr val="tx1"/>
            </a:solidFill>
            <a:round/>
            <a:headEnd/>
            <a:tailEnd type="triangle" w="lg" len="lg"/>
          </a:ln>
          <a:extLst>
            <a:ext uri="{909E8E84-426E-40DD-AFC4-6F175D3DCCD1}">
              <a14:hiddenFill xmlns:a14="http://schemas.microsoft.com/office/drawing/2010/main">
                <a:noFill/>
              </a14:hiddenFill>
            </a:ext>
          </a:extLst>
        </p:spPr>
        <p:txBody>
          <a:bodyPr wrap="none" lIns="84396" tIns="42198" rIns="49841" bIns="42198" anchor="ctr"/>
          <a:lstStyle/>
          <a:p>
            <a:endParaRPr lang="ja-JP" altLang="en-US" sz="1754"/>
          </a:p>
        </p:txBody>
      </p:sp>
      <p:sp>
        <p:nvSpPr>
          <p:cNvPr id="153612" name="正方形/長方形 20">
            <a:extLst>
              <a:ext uri="{FF2B5EF4-FFF2-40B4-BE49-F238E27FC236}">
                <a16:creationId xmlns:a16="http://schemas.microsoft.com/office/drawing/2014/main" id="{82C4E84B-7E25-4894-9297-6D1E5424798A}"/>
              </a:ext>
            </a:extLst>
          </p:cNvPr>
          <p:cNvSpPr>
            <a:spLocks noChangeArrowheads="1"/>
          </p:cNvSpPr>
          <p:nvPr/>
        </p:nvSpPr>
        <p:spPr bwMode="auto">
          <a:xfrm>
            <a:off x="5237286" y="3128786"/>
            <a:ext cx="1329104" cy="485043"/>
          </a:xfrm>
          <a:prstGeom prst="rect">
            <a:avLst/>
          </a:prstGeom>
          <a:solidFill>
            <a:srgbClr val="CCFFFF"/>
          </a:solidFill>
          <a:ln w="25400" algn="ctr">
            <a:solidFill>
              <a:srgbClr val="89A4A7"/>
            </a:solidFill>
            <a:miter lim="800000"/>
            <a:headEnd/>
            <a:tailEnd/>
          </a:ln>
        </p:spPr>
        <p:txBody>
          <a:bodyPr anchor="ct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SzTx/>
              <a:buFontTx/>
              <a:buNone/>
            </a:pPr>
            <a:r>
              <a:rPr lang="ja-JP" altLang="en-US" sz="1477" b="1">
                <a:solidFill>
                  <a:srgbClr val="000000"/>
                </a:solidFill>
                <a:latin typeface="HGP創英角ﾎﾟｯﾌﾟ体" panose="040B0A00000000000000" pitchFamily="50" charset="-128"/>
                <a:ea typeface="HGP創英角ﾎﾟｯﾌﾟ体" panose="040B0A00000000000000" pitchFamily="50" charset="-128"/>
              </a:rPr>
              <a:t>９ポイントの差</a:t>
            </a:r>
          </a:p>
        </p:txBody>
      </p:sp>
      <p:sp>
        <p:nvSpPr>
          <p:cNvPr id="153613" name="正方形/長方形 21">
            <a:extLst>
              <a:ext uri="{FF2B5EF4-FFF2-40B4-BE49-F238E27FC236}">
                <a16:creationId xmlns:a16="http://schemas.microsoft.com/office/drawing/2014/main" id="{D5239A0C-6B2E-4D43-B0ED-7455D0D6C72A}"/>
              </a:ext>
            </a:extLst>
          </p:cNvPr>
          <p:cNvSpPr>
            <a:spLocks noChangeArrowheads="1"/>
          </p:cNvSpPr>
          <p:nvPr/>
        </p:nvSpPr>
        <p:spPr bwMode="auto">
          <a:xfrm>
            <a:off x="2841383" y="3035001"/>
            <a:ext cx="1597269" cy="485043"/>
          </a:xfrm>
          <a:prstGeom prst="rect">
            <a:avLst/>
          </a:prstGeom>
          <a:solidFill>
            <a:srgbClr val="CCFFFF"/>
          </a:solidFill>
          <a:ln w="25400" algn="ctr">
            <a:solidFill>
              <a:srgbClr val="89A4A7"/>
            </a:solidFill>
            <a:miter lim="800000"/>
            <a:headEnd/>
            <a:tailEnd/>
          </a:ln>
        </p:spPr>
        <p:txBody>
          <a:bodyPr anchor="ct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SzTx/>
              <a:buFontTx/>
              <a:buNone/>
            </a:pPr>
            <a:r>
              <a:rPr lang="ja-JP" altLang="en-US" sz="1477" b="1">
                <a:solidFill>
                  <a:srgbClr val="FF0000"/>
                </a:solidFill>
                <a:latin typeface="HGP創英角ﾎﾟｯﾌﾟ体" panose="040B0A00000000000000" pitchFamily="50" charset="-128"/>
                <a:ea typeface="HGP創英角ﾎﾟｯﾌﾟ体" panose="040B0A00000000000000" pitchFamily="50" charset="-128"/>
              </a:rPr>
              <a:t>１０ポイントの差</a:t>
            </a:r>
          </a:p>
        </p:txBody>
      </p:sp>
      <p:sp>
        <p:nvSpPr>
          <p:cNvPr id="153614" name="正方形/長方形 22">
            <a:extLst>
              <a:ext uri="{FF2B5EF4-FFF2-40B4-BE49-F238E27FC236}">
                <a16:creationId xmlns:a16="http://schemas.microsoft.com/office/drawing/2014/main" id="{9EFD6722-C019-4D64-B98B-AA7D40CF668B}"/>
              </a:ext>
            </a:extLst>
          </p:cNvPr>
          <p:cNvSpPr>
            <a:spLocks noChangeArrowheads="1"/>
          </p:cNvSpPr>
          <p:nvPr/>
        </p:nvSpPr>
        <p:spPr bwMode="auto">
          <a:xfrm>
            <a:off x="6964975" y="3646065"/>
            <a:ext cx="1601665" cy="485042"/>
          </a:xfrm>
          <a:prstGeom prst="rect">
            <a:avLst/>
          </a:prstGeom>
          <a:solidFill>
            <a:srgbClr val="CCFFFF"/>
          </a:solidFill>
          <a:ln w="25400" algn="ctr">
            <a:solidFill>
              <a:srgbClr val="89A4A7"/>
            </a:solidFill>
            <a:miter lim="800000"/>
            <a:headEnd/>
            <a:tailEnd/>
          </a:ln>
        </p:spPr>
        <p:txBody>
          <a:bodyPr anchor="ct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SzTx/>
              <a:buFontTx/>
              <a:buNone/>
            </a:pPr>
            <a:r>
              <a:rPr lang="ja-JP" altLang="en-US" sz="1477" b="1">
                <a:solidFill>
                  <a:srgbClr val="FF0000"/>
                </a:solidFill>
                <a:latin typeface="HGP創英角ﾎﾟｯﾌﾟ体" panose="040B0A00000000000000" pitchFamily="50" charset="-128"/>
                <a:ea typeface="HGP創英角ﾎﾟｯﾌﾟ体" panose="040B0A00000000000000" pitchFamily="50" charset="-128"/>
              </a:rPr>
              <a:t>１０ポイントの差</a:t>
            </a:r>
          </a:p>
        </p:txBody>
      </p:sp>
      <p:sp>
        <p:nvSpPr>
          <p:cNvPr id="153615" name="Line 26">
            <a:extLst>
              <a:ext uri="{FF2B5EF4-FFF2-40B4-BE49-F238E27FC236}">
                <a16:creationId xmlns:a16="http://schemas.microsoft.com/office/drawing/2014/main" id="{169B7152-8B25-4E6E-AABC-577058387B54}"/>
              </a:ext>
            </a:extLst>
          </p:cNvPr>
          <p:cNvSpPr>
            <a:spLocks noChangeShapeType="1"/>
          </p:cNvSpPr>
          <p:nvPr/>
        </p:nvSpPr>
        <p:spPr bwMode="auto">
          <a:xfrm flipH="1">
            <a:off x="2976198" y="3520044"/>
            <a:ext cx="266700" cy="448408"/>
          </a:xfrm>
          <a:prstGeom prst="line">
            <a:avLst/>
          </a:prstGeom>
          <a:noFill/>
          <a:ln w="50800">
            <a:solidFill>
              <a:schemeClr val="tx1"/>
            </a:solidFill>
            <a:round/>
            <a:headEnd/>
            <a:tailEnd type="triangle" w="lg" len="lg"/>
          </a:ln>
          <a:extLst>
            <a:ext uri="{909E8E84-426E-40DD-AFC4-6F175D3DCCD1}">
              <a14:hiddenFill xmlns:a14="http://schemas.microsoft.com/office/drawing/2010/main">
                <a:noFill/>
              </a14:hiddenFill>
            </a:ext>
          </a:extLst>
        </p:spPr>
        <p:txBody>
          <a:bodyPr wrap="none" lIns="84396" tIns="42198" rIns="49841" bIns="42198" anchor="ctr"/>
          <a:lstStyle/>
          <a:p>
            <a:endParaRPr lang="ja-JP" altLang="en-US" sz="1754"/>
          </a:p>
        </p:txBody>
      </p:sp>
      <p:sp>
        <p:nvSpPr>
          <p:cNvPr id="153616" name="Line 26">
            <a:extLst>
              <a:ext uri="{FF2B5EF4-FFF2-40B4-BE49-F238E27FC236}">
                <a16:creationId xmlns:a16="http://schemas.microsoft.com/office/drawing/2014/main" id="{4A207DDD-C798-4B3D-A39C-89555A19FC8D}"/>
              </a:ext>
            </a:extLst>
          </p:cNvPr>
          <p:cNvSpPr>
            <a:spLocks noChangeShapeType="1"/>
          </p:cNvSpPr>
          <p:nvPr/>
        </p:nvSpPr>
        <p:spPr bwMode="auto">
          <a:xfrm>
            <a:off x="3884736" y="3520044"/>
            <a:ext cx="165588" cy="870438"/>
          </a:xfrm>
          <a:prstGeom prst="line">
            <a:avLst/>
          </a:prstGeom>
          <a:noFill/>
          <a:ln w="50800">
            <a:solidFill>
              <a:schemeClr val="tx1"/>
            </a:solidFill>
            <a:round/>
            <a:headEnd/>
            <a:tailEnd type="triangle" w="lg" len="lg"/>
          </a:ln>
          <a:extLst>
            <a:ext uri="{909E8E84-426E-40DD-AFC4-6F175D3DCCD1}">
              <a14:hiddenFill xmlns:a14="http://schemas.microsoft.com/office/drawing/2010/main">
                <a:noFill/>
              </a14:hiddenFill>
            </a:ext>
          </a:extLst>
        </p:spPr>
        <p:txBody>
          <a:bodyPr wrap="none" lIns="84396" tIns="42198" rIns="49841" bIns="42198" anchor="ctr"/>
          <a:lstStyle/>
          <a:p>
            <a:endParaRPr lang="ja-JP" altLang="en-US" sz="1754"/>
          </a:p>
        </p:txBody>
      </p:sp>
      <p:sp>
        <p:nvSpPr>
          <p:cNvPr id="153617" name="Rectangle 19">
            <a:extLst>
              <a:ext uri="{FF2B5EF4-FFF2-40B4-BE49-F238E27FC236}">
                <a16:creationId xmlns:a16="http://schemas.microsoft.com/office/drawing/2014/main" id="{46820C71-D8D6-4658-AAD3-C3048E0329F4}"/>
              </a:ext>
            </a:extLst>
          </p:cNvPr>
          <p:cNvSpPr>
            <a:spLocks noChangeArrowheads="1"/>
          </p:cNvSpPr>
          <p:nvPr/>
        </p:nvSpPr>
        <p:spPr bwMode="auto">
          <a:xfrm>
            <a:off x="1406769" y="6124032"/>
            <a:ext cx="633046" cy="315058"/>
          </a:xfrm>
          <a:prstGeom prst="rect">
            <a:avLst/>
          </a:prstGeom>
          <a:solidFill>
            <a:schemeClr val="bg1"/>
          </a:solidFill>
          <a:ln w="9525" algn="ctr">
            <a:solidFill>
              <a:schemeClr val="tx1"/>
            </a:solidFill>
            <a:miter lim="800000"/>
            <a:headEnd/>
            <a:tailEnd/>
          </a:ln>
        </p:spPr>
        <p:txBody>
          <a:bodyPr wrap="none" lIns="84396" tIns="42198" rIns="49841" bIns="42198" anchor="ct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ja-JP" altLang="en-US" sz="1292"/>
              <a:t>国語Ａ</a:t>
            </a:r>
          </a:p>
        </p:txBody>
      </p:sp>
      <p:sp>
        <p:nvSpPr>
          <p:cNvPr id="153618" name="Rectangle 21">
            <a:extLst>
              <a:ext uri="{FF2B5EF4-FFF2-40B4-BE49-F238E27FC236}">
                <a16:creationId xmlns:a16="http://schemas.microsoft.com/office/drawing/2014/main" id="{D2A55F99-25AC-4027-A331-489DE29691AD}"/>
              </a:ext>
            </a:extLst>
          </p:cNvPr>
          <p:cNvSpPr>
            <a:spLocks noChangeArrowheads="1"/>
          </p:cNvSpPr>
          <p:nvPr/>
        </p:nvSpPr>
        <p:spPr bwMode="auto">
          <a:xfrm>
            <a:off x="3011366" y="6143081"/>
            <a:ext cx="674077" cy="304800"/>
          </a:xfrm>
          <a:prstGeom prst="rect">
            <a:avLst/>
          </a:prstGeom>
          <a:solidFill>
            <a:schemeClr val="bg1"/>
          </a:solidFill>
          <a:ln w="9525" algn="ctr">
            <a:solidFill>
              <a:schemeClr val="tx1"/>
            </a:solidFill>
            <a:miter lim="800000"/>
            <a:headEnd/>
            <a:tailEnd/>
          </a:ln>
        </p:spPr>
        <p:txBody>
          <a:bodyPr wrap="none" lIns="84396" tIns="42198" rIns="49841" bIns="42198" anchor="ct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ja-JP" altLang="en-US" sz="1292"/>
              <a:t>国語Ｂ</a:t>
            </a:r>
          </a:p>
        </p:txBody>
      </p:sp>
      <p:sp>
        <p:nvSpPr>
          <p:cNvPr id="153619" name="Rectangle 17">
            <a:extLst>
              <a:ext uri="{FF2B5EF4-FFF2-40B4-BE49-F238E27FC236}">
                <a16:creationId xmlns:a16="http://schemas.microsoft.com/office/drawing/2014/main" id="{A055BCCC-BCC0-4B69-B1FE-88E4E31D9CC3}"/>
              </a:ext>
            </a:extLst>
          </p:cNvPr>
          <p:cNvSpPr>
            <a:spLocks noChangeArrowheads="1"/>
          </p:cNvSpPr>
          <p:nvPr/>
        </p:nvSpPr>
        <p:spPr bwMode="auto">
          <a:xfrm>
            <a:off x="716573" y="5866124"/>
            <a:ext cx="3333750" cy="162658"/>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84396" tIns="42198" rIns="49841" bIns="42198" anchor="ct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en-US" altLang="ja-JP" sz="1662"/>
              <a:t> </a:t>
            </a:r>
            <a:r>
              <a:rPr lang="ja-JP" altLang="en-US" sz="1662"/>
              <a:t> １　  ２　    ３　 ４ 　　   １　  ２　    ３　４ 　</a:t>
            </a:r>
          </a:p>
        </p:txBody>
      </p:sp>
      <p:sp>
        <p:nvSpPr>
          <p:cNvPr id="153620" name="テキスト ボックス 6">
            <a:extLst>
              <a:ext uri="{FF2B5EF4-FFF2-40B4-BE49-F238E27FC236}">
                <a16:creationId xmlns:a16="http://schemas.microsoft.com/office/drawing/2014/main" id="{E7D069CC-1D4B-42E7-9577-121DFC529E52}"/>
              </a:ext>
            </a:extLst>
          </p:cNvPr>
          <p:cNvSpPr txBox="1">
            <a:spLocks noChangeArrowheads="1"/>
          </p:cNvSpPr>
          <p:nvPr/>
        </p:nvSpPr>
        <p:spPr bwMode="auto">
          <a:xfrm>
            <a:off x="451340" y="5744497"/>
            <a:ext cx="531935" cy="248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en-US" altLang="ja-JP" sz="1015"/>
              <a:t>30%</a:t>
            </a:r>
            <a:endParaRPr lang="ja-JP" altLang="en-US" sz="1015"/>
          </a:p>
        </p:txBody>
      </p:sp>
      <p:sp>
        <p:nvSpPr>
          <p:cNvPr id="153621" name="テキスト ボックス 46">
            <a:extLst>
              <a:ext uri="{FF2B5EF4-FFF2-40B4-BE49-F238E27FC236}">
                <a16:creationId xmlns:a16="http://schemas.microsoft.com/office/drawing/2014/main" id="{43A477ED-89C3-4391-B12F-3D4AF6C3540D}"/>
              </a:ext>
            </a:extLst>
          </p:cNvPr>
          <p:cNvSpPr txBox="1">
            <a:spLocks noChangeArrowheads="1"/>
          </p:cNvSpPr>
          <p:nvPr/>
        </p:nvSpPr>
        <p:spPr bwMode="auto">
          <a:xfrm>
            <a:off x="451340" y="5357636"/>
            <a:ext cx="531935" cy="248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en-US" altLang="ja-JP" sz="1015"/>
              <a:t>40%</a:t>
            </a:r>
            <a:endParaRPr lang="ja-JP" altLang="en-US" sz="1015"/>
          </a:p>
        </p:txBody>
      </p:sp>
      <p:sp>
        <p:nvSpPr>
          <p:cNvPr id="153622" name="テキスト ボックス 47">
            <a:extLst>
              <a:ext uri="{FF2B5EF4-FFF2-40B4-BE49-F238E27FC236}">
                <a16:creationId xmlns:a16="http://schemas.microsoft.com/office/drawing/2014/main" id="{02843AE2-B343-45C9-9913-8A2B413EA44F}"/>
              </a:ext>
            </a:extLst>
          </p:cNvPr>
          <p:cNvSpPr txBox="1">
            <a:spLocks noChangeArrowheads="1"/>
          </p:cNvSpPr>
          <p:nvPr/>
        </p:nvSpPr>
        <p:spPr bwMode="auto">
          <a:xfrm>
            <a:off x="451340" y="5001546"/>
            <a:ext cx="531935" cy="248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en-US" altLang="ja-JP" sz="1015"/>
              <a:t>50%</a:t>
            </a:r>
            <a:endParaRPr lang="ja-JP" altLang="en-US" sz="1015"/>
          </a:p>
        </p:txBody>
      </p:sp>
      <p:sp>
        <p:nvSpPr>
          <p:cNvPr id="153623" name="テキスト ボックス 48">
            <a:extLst>
              <a:ext uri="{FF2B5EF4-FFF2-40B4-BE49-F238E27FC236}">
                <a16:creationId xmlns:a16="http://schemas.microsoft.com/office/drawing/2014/main" id="{34693C42-F785-4DA2-96C3-3AA6E063E360}"/>
              </a:ext>
            </a:extLst>
          </p:cNvPr>
          <p:cNvSpPr txBox="1">
            <a:spLocks noChangeArrowheads="1"/>
          </p:cNvSpPr>
          <p:nvPr/>
        </p:nvSpPr>
        <p:spPr bwMode="auto">
          <a:xfrm>
            <a:off x="451340" y="4614684"/>
            <a:ext cx="531935" cy="248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en-US" altLang="ja-JP" sz="1015"/>
              <a:t>60%</a:t>
            </a:r>
            <a:endParaRPr lang="ja-JP" altLang="en-US" sz="1015"/>
          </a:p>
        </p:txBody>
      </p:sp>
      <p:sp>
        <p:nvSpPr>
          <p:cNvPr id="153624" name="テキスト ボックス 49">
            <a:extLst>
              <a:ext uri="{FF2B5EF4-FFF2-40B4-BE49-F238E27FC236}">
                <a16:creationId xmlns:a16="http://schemas.microsoft.com/office/drawing/2014/main" id="{C37B0012-0973-443B-B692-A66B8B29A21D}"/>
              </a:ext>
            </a:extLst>
          </p:cNvPr>
          <p:cNvSpPr txBox="1">
            <a:spLocks noChangeArrowheads="1"/>
          </p:cNvSpPr>
          <p:nvPr/>
        </p:nvSpPr>
        <p:spPr bwMode="auto">
          <a:xfrm>
            <a:off x="451340" y="4224892"/>
            <a:ext cx="531935" cy="248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en-US" altLang="ja-JP" sz="1015"/>
              <a:t>70%</a:t>
            </a:r>
            <a:endParaRPr lang="ja-JP" altLang="en-US" sz="1015"/>
          </a:p>
        </p:txBody>
      </p:sp>
      <p:sp>
        <p:nvSpPr>
          <p:cNvPr id="153625" name="テキスト ボックス 50">
            <a:extLst>
              <a:ext uri="{FF2B5EF4-FFF2-40B4-BE49-F238E27FC236}">
                <a16:creationId xmlns:a16="http://schemas.microsoft.com/office/drawing/2014/main" id="{1D96A08A-21D1-4E31-9041-624626C79504}"/>
              </a:ext>
            </a:extLst>
          </p:cNvPr>
          <p:cNvSpPr txBox="1">
            <a:spLocks noChangeArrowheads="1"/>
          </p:cNvSpPr>
          <p:nvPr/>
        </p:nvSpPr>
        <p:spPr bwMode="auto">
          <a:xfrm>
            <a:off x="451340" y="3845359"/>
            <a:ext cx="531935" cy="248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en-US" altLang="ja-JP" sz="1015"/>
              <a:t>80%</a:t>
            </a:r>
            <a:endParaRPr lang="ja-JP" altLang="en-US" sz="1015"/>
          </a:p>
        </p:txBody>
      </p:sp>
      <p:sp>
        <p:nvSpPr>
          <p:cNvPr id="153626" name="テキスト ボックス 51">
            <a:extLst>
              <a:ext uri="{FF2B5EF4-FFF2-40B4-BE49-F238E27FC236}">
                <a16:creationId xmlns:a16="http://schemas.microsoft.com/office/drawing/2014/main" id="{8BD5CCE3-7313-4DC0-84AC-1951B7C94FC5}"/>
              </a:ext>
            </a:extLst>
          </p:cNvPr>
          <p:cNvSpPr txBox="1">
            <a:spLocks noChangeArrowheads="1"/>
          </p:cNvSpPr>
          <p:nvPr/>
        </p:nvSpPr>
        <p:spPr bwMode="auto">
          <a:xfrm>
            <a:off x="451340" y="3473151"/>
            <a:ext cx="531935" cy="248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en-US" altLang="ja-JP" sz="1015"/>
              <a:t>90%</a:t>
            </a:r>
            <a:endParaRPr lang="ja-JP" altLang="en-US" sz="1015"/>
          </a:p>
        </p:txBody>
      </p:sp>
      <p:sp>
        <p:nvSpPr>
          <p:cNvPr id="29" name="正方形/長方形 28">
            <a:extLst>
              <a:ext uri="{FF2B5EF4-FFF2-40B4-BE49-F238E27FC236}">
                <a16:creationId xmlns:a16="http://schemas.microsoft.com/office/drawing/2014/main" id="{80C5DC51-CB6D-49FE-9AE1-DE22E2F8295C}"/>
              </a:ext>
            </a:extLst>
          </p:cNvPr>
          <p:cNvSpPr/>
          <p:nvPr/>
        </p:nvSpPr>
        <p:spPr>
          <a:xfrm>
            <a:off x="451338" y="2941217"/>
            <a:ext cx="3987312" cy="365613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1846" dirty="0">
              <a:solidFill>
                <a:srgbClr val="FF3300"/>
              </a:solidFill>
              <a:latin typeface="ＤＦ特太ゴシック体" pitchFamily="49" charset="-128"/>
              <a:ea typeface="ＤＦ特太ゴシック体" pitchFamily="49" charset="-128"/>
            </a:endParaRPr>
          </a:p>
        </p:txBody>
      </p:sp>
      <p:sp>
        <p:nvSpPr>
          <p:cNvPr id="153628" name="テキスト ボックス 52">
            <a:extLst>
              <a:ext uri="{FF2B5EF4-FFF2-40B4-BE49-F238E27FC236}">
                <a16:creationId xmlns:a16="http://schemas.microsoft.com/office/drawing/2014/main" id="{02ED252F-0699-47D8-BF50-F7A3DC82D983}"/>
              </a:ext>
            </a:extLst>
          </p:cNvPr>
          <p:cNvSpPr txBox="1">
            <a:spLocks noChangeArrowheads="1"/>
          </p:cNvSpPr>
          <p:nvPr/>
        </p:nvSpPr>
        <p:spPr bwMode="auto">
          <a:xfrm>
            <a:off x="383932" y="3071635"/>
            <a:ext cx="531935" cy="248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en-US" altLang="ja-JP" sz="1015"/>
              <a:t>100%</a:t>
            </a:r>
            <a:endParaRPr lang="ja-JP" altLang="en-US" sz="1015"/>
          </a:p>
        </p:txBody>
      </p:sp>
      <p:sp>
        <p:nvSpPr>
          <p:cNvPr id="153629" name="テキスト ボックス 57">
            <a:extLst>
              <a:ext uri="{FF2B5EF4-FFF2-40B4-BE49-F238E27FC236}">
                <a16:creationId xmlns:a16="http://schemas.microsoft.com/office/drawing/2014/main" id="{0B55FAC1-3CBA-4304-BFA1-7E35CA61AC26}"/>
              </a:ext>
            </a:extLst>
          </p:cNvPr>
          <p:cNvSpPr txBox="1">
            <a:spLocks noChangeArrowheads="1"/>
          </p:cNvSpPr>
          <p:nvPr/>
        </p:nvSpPr>
        <p:spPr bwMode="auto">
          <a:xfrm>
            <a:off x="4637943" y="5360567"/>
            <a:ext cx="531934" cy="248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en-US" altLang="ja-JP" sz="1015"/>
              <a:t>40%</a:t>
            </a:r>
            <a:endParaRPr lang="ja-JP" altLang="en-US" sz="1015"/>
          </a:p>
        </p:txBody>
      </p:sp>
      <p:sp>
        <p:nvSpPr>
          <p:cNvPr id="153630" name="テキスト ボックス 58">
            <a:extLst>
              <a:ext uri="{FF2B5EF4-FFF2-40B4-BE49-F238E27FC236}">
                <a16:creationId xmlns:a16="http://schemas.microsoft.com/office/drawing/2014/main" id="{49B6FA2C-35E2-4612-B690-ED2202030490}"/>
              </a:ext>
            </a:extLst>
          </p:cNvPr>
          <p:cNvSpPr txBox="1">
            <a:spLocks noChangeArrowheads="1"/>
          </p:cNvSpPr>
          <p:nvPr/>
        </p:nvSpPr>
        <p:spPr bwMode="auto">
          <a:xfrm>
            <a:off x="4639409" y="5004477"/>
            <a:ext cx="531935" cy="248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en-US" altLang="ja-JP" sz="1015"/>
              <a:t>50%</a:t>
            </a:r>
            <a:endParaRPr lang="ja-JP" altLang="en-US" sz="1015"/>
          </a:p>
        </p:txBody>
      </p:sp>
      <p:sp>
        <p:nvSpPr>
          <p:cNvPr id="153631" name="テキスト ボックス 59">
            <a:extLst>
              <a:ext uri="{FF2B5EF4-FFF2-40B4-BE49-F238E27FC236}">
                <a16:creationId xmlns:a16="http://schemas.microsoft.com/office/drawing/2014/main" id="{8AB55AC1-2E17-4B99-AD5A-D1EAB3FBD451}"/>
              </a:ext>
            </a:extLst>
          </p:cNvPr>
          <p:cNvSpPr txBox="1">
            <a:spLocks noChangeArrowheads="1"/>
          </p:cNvSpPr>
          <p:nvPr/>
        </p:nvSpPr>
        <p:spPr bwMode="auto">
          <a:xfrm>
            <a:off x="4639409" y="4616151"/>
            <a:ext cx="531935" cy="248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en-US" altLang="ja-JP" sz="1015"/>
              <a:t>60%</a:t>
            </a:r>
            <a:endParaRPr lang="ja-JP" altLang="en-US" sz="1015"/>
          </a:p>
        </p:txBody>
      </p:sp>
      <p:sp>
        <p:nvSpPr>
          <p:cNvPr id="153632" name="テキスト ボックス 60">
            <a:extLst>
              <a:ext uri="{FF2B5EF4-FFF2-40B4-BE49-F238E27FC236}">
                <a16:creationId xmlns:a16="http://schemas.microsoft.com/office/drawing/2014/main" id="{FF9A497A-2D08-4ECF-9521-A1FD5FF9E809}"/>
              </a:ext>
            </a:extLst>
          </p:cNvPr>
          <p:cNvSpPr txBox="1">
            <a:spLocks noChangeArrowheads="1"/>
          </p:cNvSpPr>
          <p:nvPr/>
        </p:nvSpPr>
        <p:spPr bwMode="auto">
          <a:xfrm>
            <a:off x="4639409" y="4227823"/>
            <a:ext cx="531935" cy="248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en-US" altLang="ja-JP" sz="1015"/>
              <a:t>70%</a:t>
            </a:r>
            <a:endParaRPr lang="ja-JP" altLang="en-US" sz="1015"/>
          </a:p>
        </p:txBody>
      </p:sp>
      <p:sp>
        <p:nvSpPr>
          <p:cNvPr id="153633" name="テキスト ボックス 61">
            <a:extLst>
              <a:ext uri="{FF2B5EF4-FFF2-40B4-BE49-F238E27FC236}">
                <a16:creationId xmlns:a16="http://schemas.microsoft.com/office/drawing/2014/main" id="{33648462-93FC-4641-80BD-52C40473CBD8}"/>
              </a:ext>
            </a:extLst>
          </p:cNvPr>
          <p:cNvSpPr txBox="1">
            <a:spLocks noChangeArrowheads="1"/>
          </p:cNvSpPr>
          <p:nvPr/>
        </p:nvSpPr>
        <p:spPr bwMode="auto">
          <a:xfrm>
            <a:off x="4639409" y="3848290"/>
            <a:ext cx="531935" cy="248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en-US" altLang="ja-JP" sz="1015"/>
              <a:t>80%</a:t>
            </a:r>
            <a:endParaRPr lang="ja-JP" altLang="en-US" sz="1015"/>
          </a:p>
        </p:txBody>
      </p:sp>
      <p:sp>
        <p:nvSpPr>
          <p:cNvPr id="153634" name="テキスト ボックス 62">
            <a:extLst>
              <a:ext uri="{FF2B5EF4-FFF2-40B4-BE49-F238E27FC236}">
                <a16:creationId xmlns:a16="http://schemas.microsoft.com/office/drawing/2014/main" id="{EF614575-4732-45DF-8A3C-A480D229F30C}"/>
              </a:ext>
            </a:extLst>
          </p:cNvPr>
          <p:cNvSpPr txBox="1">
            <a:spLocks noChangeArrowheads="1"/>
          </p:cNvSpPr>
          <p:nvPr/>
        </p:nvSpPr>
        <p:spPr bwMode="auto">
          <a:xfrm>
            <a:off x="4637943" y="3476082"/>
            <a:ext cx="531934" cy="248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en-US" altLang="ja-JP" sz="1015"/>
              <a:t>90%</a:t>
            </a:r>
            <a:endParaRPr lang="ja-JP" altLang="en-US" sz="1015"/>
          </a:p>
        </p:txBody>
      </p:sp>
      <p:sp>
        <p:nvSpPr>
          <p:cNvPr id="153635" name="テキスト ボックス 63">
            <a:extLst>
              <a:ext uri="{FF2B5EF4-FFF2-40B4-BE49-F238E27FC236}">
                <a16:creationId xmlns:a16="http://schemas.microsoft.com/office/drawing/2014/main" id="{79F20B13-2035-4736-91AE-3C9DABBC5E42}"/>
              </a:ext>
            </a:extLst>
          </p:cNvPr>
          <p:cNvSpPr txBox="1">
            <a:spLocks noChangeArrowheads="1"/>
          </p:cNvSpPr>
          <p:nvPr/>
        </p:nvSpPr>
        <p:spPr bwMode="auto">
          <a:xfrm>
            <a:off x="4572001" y="3073100"/>
            <a:ext cx="531935" cy="248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en-US" altLang="ja-JP" sz="1015"/>
              <a:t>100%</a:t>
            </a:r>
            <a:endParaRPr lang="ja-JP" altLang="en-US" sz="1015"/>
          </a:p>
        </p:txBody>
      </p:sp>
      <p:sp>
        <p:nvSpPr>
          <p:cNvPr id="153636" name="Rectangle 19">
            <a:extLst>
              <a:ext uri="{FF2B5EF4-FFF2-40B4-BE49-F238E27FC236}">
                <a16:creationId xmlns:a16="http://schemas.microsoft.com/office/drawing/2014/main" id="{B0A35806-B693-4A94-AC7F-442DBEF37D29}"/>
              </a:ext>
            </a:extLst>
          </p:cNvPr>
          <p:cNvSpPr>
            <a:spLocks noChangeArrowheads="1"/>
          </p:cNvSpPr>
          <p:nvPr/>
        </p:nvSpPr>
        <p:spPr bwMode="auto">
          <a:xfrm>
            <a:off x="5461489" y="6124032"/>
            <a:ext cx="633046" cy="315058"/>
          </a:xfrm>
          <a:prstGeom prst="rect">
            <a:avLst/>
          </a:prstGeom>
          <a:solidFill>
            <a:schemeClr val="bg1"/>
          </a:solidFill>
          <a:ln w="9525" algn="ctr">
            <a:solidFill>
              <a:schemeClr val="tx1"/>
            </a:solidFill>
            <a:miter lim="800000"/>
            <a:headEnd/>
            <a:tailEnd/>
          </a:ln>
        </p:spPr>
        <p:txBody>
          <a:bodyPr wrap="none" lIns="84396" tIns="42198" rIns="49841" bIns="42198" anchor="ct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ja-JP" altLang="en-US" sz="1292"/>
              <a:t>数学Ａ</a:t>
            </a:r>
          </a:p>
        </p:txBody>
      </p:sp>
      <p:sp>
        <p:nvSpPr>
          <p:cNvPr id="153637" name="Rectangle 21">
            <a:extLst>
              <a:ext uri="{FF2B5EF4-FFF2-40B4-BE49-F238E27FC236}">
                <a16:creationId xmlns:a16="http://schemas.microsoft.com/office/drawing/2014/main" id="{55B15FC1-B53C-4624-BA3B-8BA6938DC140}"/>
              </a:ext>
            </a:extLst>
          </p:cNvPr>
          <p:cNvSpPr>
            <a:spLocks noChangeArrowheads="1"/>
          </p:cNvSpPr>
          <p:nvPr/>
        </p:nvSpPr>
        <p:spPr bwMode="auto">
          <a:xfrm>
            <a:off x="7192108" y="6131358"/>
            <a:ext cx="674077" cy="304800"/>
          </a:xfrm>
          <a:prstGeom prst="rect">
            <a:avLst/>
          </a:prstGeom>
          <a:solidFill>
            <a:schemeClr val="bg1"/>
          </a:solidFill>
          <a:ln w="9525" algn="ctr">
            <a:solidFill>
              <a:schemeClr val="tx1"/>
            </a:solidFill>
            <a:miter lim="800000"/>
            <a:headEnd/>
            <a:tailEnd/>
          </a:ln>
        </p:spPr>
        <p:txBody>
          <a:bodyPr wrap="none" lIns="84396" tIns="42198" rIns="49841" bIns="42198" anchor="ct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ja-JP" altLang="en-US" sz="1292"/>
              <a:t>数学Ｂ</a:t>
            </a:r>
          </a:p>
        </p:txBody>
      </p:sp>
      <p:sp>
        <p:nvSpPr>
          <p:cNvPr id="40" name="正方形/長方形 39">
            <a:extLst>
              <a:ext uri="{FF2B5EF4-FFF2-40B4-BE49-F238E27FC236}">
                <a16:creationId xmlns:a16="http://schemas.microsoft.com/office/drawing/2014/main" id="{7FEA7856-4253-485E-A2EB-8A4A4BD6592D}"/>
              </a:ext>
            </a:extLst>
          </p:cNvPr>
          <p:cNvSpPr/>
          <p:nvPr/>
        </p:nvSpPr>
        <p:spPr>
          <a:xfrm>
            <a:off x="4637944" y="2914840"/>
            <a:ext cx="3988777" cy="365613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1846" dirty="0">
              <a:solidFill>
                <a:srgbClr val="FF3300"/>
              </a:solidFill>
              <a:latin typeface="ＤＦ特太ゴシック体" pitchFamily="49" charset="-128"/>
              <a:ea typeface="ＤＦ特太ゴシック体" pitchFamily="49" charset="-128"/>
            </a:endParaRPr>
          </a:p>
        </p:txBody>
      </p:sp>
      <p:sp>
        <p:nvSpPr>
          <p:cNvPr id="153639" name="テキスト ボックス 56">
            <a:extLst>
              <a:ext uri="{FF2B5EF4-FFF2-40B4-BE49-F238E27FC236}">
                <a16:creationId xmlns:a16="http://schemas.microsoft.com/office/drawing/2014/main" id="{B11C0D75-6B69-4663-9D1C-ACEF37E43FAD}"/>
              </a:ext>
            </a:extLst>
          </p:cNvPr>
          <p:cNvSpPr txBox="1">
            <a:spLocks noChangeArrowheads="1"/>
          </p:cNvSpPr>
          <p:nvPr/>
        </p:nvSpPr>
        <p:spPr bwMode="auto">
          <a:xfrm>
            <a:off x="4637943" y="5747428"/>
            <a:ext cx="531934" cy="248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en-US" altLang="ja-JP" sz="1015"/>
              <a:t>30%</a:t>
            </a:r>
            <a:endParaRPr lang="ja-JP" altLang="en-US" sz="1015"/>
          </a:p>
        </p:txBody>
      </p:sp>
      <p:sp>
        <p:nvSpPr>
          <p:cNvPr id="153640" name="テキスト ボックス 69">
            <a:extLst>
              <a:ext uri="{FF2B5EF4-FFF2-40B4-BE49-F238E27FC236}">
                <a16:creationId xmlns:a16="http://schemas.microsoft.com/office/drawing/2014/main" id="{56C1A225-FC22-4DC2-8297-91932ACD098F}"/>
              </a:ext>
            </a:extLst>
          </p:cNvPr>
          <p:cNvSpPr txBox="1">
            <a:spLocks noChangeArrowheads="1"/>
          </p:cNvSpPr>
          <p:nvPr/>
        </p:nvSpPr>
        <p:spPr bwMode="auto">
          <a:xfrm>
            <a:off x="1182566" y="3697354"/>
            <a:ext cx="531934" cy="248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en-US" altLang="ja-JP" sz="1015"/>
              <a:t>78.4</a:t>
            </a:r>
            <a:endParaRPr lang="ja-JP" altLang="en-US" sz="1015"/>
          </a:p>
        </p:txBody>
      </p:sp>
      <p:sp>
        <p:nvSpPr>
          <p:cNvPr id="153641" name="テキスト ボックス 70">
            <a:extLst>
              <a:ext uri="{FF2B5EF4-FFF2-40B4-BE49-F238E27FC236}">
                <a16:creationId xmlns:a16="http://schemas.microsoft.com/office/drawing/2014/main" id="{396A426E-6C50-4420-9283-A2BAD2AD0371}"/>
              </a:ext>
            </a:extLst>
          </p:cNvPr>
          <p:cNvSpPr txBox="1">
            <a:spLocks noChangeArrowheads="1"/>
          </p:cNvSpPr>
          <p:nvPr/>
        </p:nvSpPr>
        <p:spPr bwMode="auto">
          <a:xfrm>
            <a:off x="2113086" y="3962590"/>
            <a:ext cx="531935" cy="248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en-US" altLang="ja-JP" sz="1015"/>
              <a:t>73.1</a:t>
            </a:r>
            <a:endParaRPr lang="ja-JP" altLang="en-US" sz="1015"/>
          </a:p>
        </p:txBody>
      </p:sp>
      <p:sp>
        <p:nvSpPr>
          <p:cNvPr id="153642" name="テキスト ボックス 71">
            <a:extLst>
              <a:ext uri="{FF2B5EF4-FFF2-40B4-BE49-F238E27FC236}">
                <a16:creationId xmlns:a16="http://schemas.microsoft.com/office/drawing/2014/main" id="{F7081628-9F68-4452-90CC-431CF2D99735}"/>
              </a:ext>
            </a:extLst>
          </p:cNvPr>
          <p:cNvSpPr txBox="1">
            <a:spLocks noChangeArrowheads="1"/>
          </p:cNvSpPr>
          <p:nvPr/>
        </p:nvSpPr>
        <p:spPr bwMode="auto">
          <a:xfrm>
            <a:off x="3043604" y="4071028"/>
            <a:ext cx="531934" cy="248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en-US" altLang="ja-JP" sz="1015"/>
              <a:t>70.3</a:t>
            </a:r>
            <a:endParaRPr lang="ja-JP" altLang="en-US" sz="1015"/>
          </a:p>
        </p:txBody>
      </p:sp>
      <p:sp>
        <p:nvSpPr>
          <p:cNvPr id="153643" name="テキスト ボックス 72">
            <a:extLst>
              <a:ext uri="{FF2B5EF4-FFF2-40B4-BE49-F238E27FC236}">
                <a16:creationId xmlns:a16="http://schemas.microsoft.com/office/drawing/2014/main" id="{EB879FE5-A9F9-4032-AB7D-30BFCA33E84F}"/>
              </a:ext>
            </a:extLst>
          </p:cNvPr>
          <p:cNvSpPr txBox="1">
            <a:spLocks noChangeArrowheads="1"/>
          </p:cNvSpPr>
          <p:nvPr/>
        </p:nvSpPr>
        <p:spPr bwMode="auto">
          <a:xfrm>
            <a:off x="3574074" y="4214636"/>
            <a:ext cx="531934" cy="248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en-US" altLang="ja-JP" sz="1015"/>
              <a:t>66.1</a:t>
            </a:r>
            <a:endParaRPr lang="ja-JP" altLang="en-US" sz="1015"/>
          </a:p>
        </p:txBody>
      </p:sp>
      <p:sp>
        <p:nvSpPr>
          <p:cNvPr id="153644" name="テキスト ボックス 73">
            <a:extLst>
              <a:ext uri="{FF2B5EF4-FFF2-40B4-BE49-F238E27FC236}">
                <a16:creationId xmlns:a16="http://schemas.microsoft.com/office/drawing/2014/main" id="{B223B6C3-C612-446D-A8FF-64FACE7EC5CD}"/>
              </a:ext>
            </a:extLst>
          </p:cNvPr>
          <p:cNvSpPr txBox="1">
            <a:spLocks noChangeArrowheads="1"/>
          </p:cNvSpPr>
          <p:nvPr/>
        </p:nvSpPr>
        <p:spPr bwMode="auto">
          <a:xfrm>
            <a:off x="3906717" y="4403669"/>
            <a:ext cx="531935" cy="248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en-US" altLang="ja-JP" sz="1015"/>
              <a:t>62.5</a:t>
            </a:r>
            <a:endParaRPr lang="ja-JP" altLang="en-US" sz="1015"/>
          </a:p>
        </p:txBody>
      </p:sp>
      <p:sp>
        <p:nvSpPr>
          <p:cNvPr id="153645" name="テキスト ボックス 74">
            <a:extLst>
              <a:ext uri="{FF2B5EF4-FFF2-40B4-BE49-F238E27FC236}">
                <a16:creationId xmlns:a16="http://schemas.microsoft.com/office/drawing/2014/main" id="{129CACAD-EA39-4044-B94D-3EDD1A9A8BF6}"/>
              </a:ext>
            </a:extLst>
          </p:cNvPr>
          <p:cNvSpPr txBox="1">
            <a:spLocks noChangeArrowheads="1"/>
          </p:cNvSpPr>
          <p:nvPr/>
        </p:nvSpPr>
        <p:spPr bwMode="auto">
          <a:xfrm>
            <a:off x="2645020" y="3937677"/>
            <a:ext cx="531934" cy="248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en-US" altLang="ja-JP" sz="1015"/>
              <a:t>72.5</a:t>
            </a:r>
            <a:endParaRPr lang="ja-JP" altLang="en-US" sz="1015"/>
          </a:p>
        </p:txBody>
      </p:sp>
      <p:sp>
        <p:nvSpPr>
          <p:cNvPr id="153646" name="テキスト ボックス 75">
            <a:extLst>
              <a:ext uri="{FF2B5EF4-FFF2-40B4-BE49-F238E27FC236}">
                <a16:creationId xmlns:a16="http://schemas.microsoft.com/office/drawing/2014/main" id="{F5F70ED3-7D83-4590-9F54-FADA7DF33BD4}"/>
              </a:ext>
            </a:extLst>
          </p:cNvPr>
          <p:cNvSpPr txBox="1">
            <a:spLocks noChangeArrowheads="1"/>
          </p:cNvSpPr>
          <p:nvPr/>
        </p:nvSpPr>
        <p:spPr bwMode="auto">
          <a:xfrm>
            <a:off x="1723294" y="3871735"/>
            <a:ext cx="531935" cy="248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en-US" altLang="ja-JP" sz="1015"/>
              <a:t>75.6</a:t>
            </a:r>
            <a:endParaRPr lang="ja-JP" altLang="en-US" sz="1015"/>
          </a:p>
        </p:txBody>
      </p:sp>
      <p:sp>
        <p:nvSpPr>
          <p:cNvPr id="153647" name="テキスト ボックス 76">
            <a:extLst>
              <a:ext uri="{FF2B5EF4-FFF2-40B4-BE49-F238E27FC236}">
                <a16:creationId xmlns:a16="http://schemas.microsoft.com/office/drawing/2014/main" id="{B41E95A7-4BC0-469C-8443-D9DCC1E37502}"/>
              </a:ext>
            </a:extLst>
          </p:cNvPr>
          <p:cNvSpPr txBox="1">
            <a:spLocks noChangeArrowheads="1"/>
          </p:cNvSpPr>
          <p:nvPr/>
        </p:nvSpPr>
        <p:spPr bwMode="auto">
          <a:xfrm>
            <a:off x="849925" y="3695890"/>
            <a:ext cx="531935" cy="248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en-US" altLang="ja-JP" sz="1015"/>
              <a:t>79.8</a:t>
            </a:r>
            <a:endParaRPr lang="ja-JP" altLang="en-US" sz="1015"/>
          </a:p>
        </p:txBody>
      </p:sp>
      <p:sp>
        <p:nvSpPr>
          <p:cNvPr id="153648" name="テキスト ボックス 77">
            <a:extLst>
              <a:ext uri="{FF2B5EF4-FFF2-40B4-BE49-F238E27FC236}">
                <a16:creationId xmlns:a16="http://schemas.microsoft.com/office/drawing/2014/main" id="{D56B7470-8B1E-4F73-B919-38F98AE8FF81}"/>
              </a:ext>
            </a:extLst>
          </p:cNvPr>
          <p:cNvSpPr txBox="1">
            <a:spLocks noChangeArrowheads="1"/>
          </p:cNvSpPr>
          <p:nvPr/>
        </p:nvSpPr>
        <p:spPr bwMode="auto">
          <a:xfrm>
            <a:off x="5037994" y="4095938"/>
            <a:ext cx="531935" cy="248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en-US" altLang="ja-JP" sz="1015"/>
              <a:t>68.5</a:t>
            </a:r>
            <a:endParaRPr lang="ja-JP" altLang="en-US" sz="1015"/>
          </a:p>
        </p:txBody>
      </p:sp>
      <p:sp>
        <p:nvSpPr>
          <p:cNvPr id="153649" name="テキスト ボックス 78">
            <a:extLst>
              <a:ext uri="{FF2B5EF4-FFF2-40B4-BE49-F238E27FC236}">
                <a16:creationId xmlns:a16="http://schemas.microsoft.com/office/drawing/2014/main" id="{103B82F2-4C8E-42D4-9805-0466165433EF}"/>
              </a:ext>
            </a:extLst>
          </p:cNvPr>
          <p:cNvSpPr txBox="1">
            <a:spLocks noChangeArrowheads="1"/>
          </p:cNvSpPr>
          <p:nvPr/>
        </p:nvSpPr>
        <p:spPr bwMode="auto">
          <a:xfrm>
            <a:off x="5436578" y="4270320"/>
            <a:ext cx="531935" cy="248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en-US" altLang="ja-JP" sz="1015"/>
              <a:t>66.3</a:t>
            </a:r>
            <a:endParaRPr lang="ja-JP" altLang="en-US" sz="1015"/>
          </a:p>
        </p:txBody>
      </p:sp>
      <p:sp>
        <p:nvSpPr>
          <p:cNvPr id="153650" name="テキスト ボックス 79">
            <a:extLst>
              <a:ext uri="{FF2B5EF4-FFF2-40B4-BE49-F238E27FC236}">
                <a16:creationId xmlns:a16="http://schemas.microsoft.com/office/drawing/2014/main" id="{15283BE3-5E68-499C-87D6-1737A2D996A6}"/>
              </a:ext>
            </a:extLst>
          </p:cNvPr>
          <p:cNvSpPr txBox="1">
            <a:spLocks noChangeArrowheads="1"/>
          </p:cNvSpPr>
          <p:nvPr/>
        </p:nvSpPr>
        <p:spPr bwMode="auto">
          <a:xfrm>
            <a:off x="5901104" y="4361174"/>
            <a:ext cx="531934" cy="248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en-US" altLang="ja-JP" sz="1015"/>
              <a:t>62.6</a:t>
            </a:r>
            <a:endParaRPr lang="ja-JP" altLang="en-US" sz="1015"/>
          </a:p>
        </p:txBody>
      </p:sp>
      <p:sp>
        <p:nvSpPr>
          <p:cNvPr id="153651" name="テキスト ボックス 80">
            <a:extLst>
              <a:ext uri="{FF2B5EF4-FFF2-40B4-BE49-F238E27FC236}">
                <a16:creationId xmlns:a16="http://schemas.microsoft.com/office/drawing/2014/main" id="{49DDF554-8EFC-441D-992F-600E10B1DEDB}"/>
              </a:ext>
            </a:extLst>
          </p:cNvPr>
          <p:cNvSpPr txBox="1">
            <a:spLocks noChangeArrowheads="1"/>
          </p:cNvSpPr>
          <p:nvPr/>
        </p:nvSpPr>
        <p:spPr bwMode="auto">
          <a:xfrm>
            <a:off x="6299689" y="4493059"/>
            <a:ext cx="531934" cy="248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en-US" altLang="ja-JP" sz="1015"/>
              <a:t>59.5</a:t>
            </a:r>
            <a:endParaRPr lang="ja-JP" altLang="en-US" sz="1015"/>
          </a:p>
        </p:txBody>
      </p:sp>
      <p:sp>
        <p:nvSpPr>
          <p:cNvPr id="153652" name="テキスト ボックス 81">
            <a:extLst>
              <a:ext uri="{FF2B5EF4-FFF2-40B4-BE49-F238E27FC236}">
                <a16:creationId xmlns:a16="http://schemas.microsoft.com/office/drawing/2014/main" id="{0A93B2F6-1504-46DD-9D20-DB36BD426C0D}"/>
              </a:ext>
            </a:extLst>
          </p:cNvPr>
          <p:cNvSpPr txBox="1">
            <a:spLocks noChangeArrowheads="1"/>
          </p:cNvSpPr>
          <p:nvPr/>
        </p:nvSpPr>
        <p:spPr bwMode="auto">
          <a:xfrm>
            <a:off x="6765681" y="4894573"/>
            <a:ext cx="531934" cy="248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en-US" altLang="ja-JP" sz="1015"/>
              <a:t>47.4</a:t>
            </a:r>
            <a:endParaRPr lang="ja-JP" altLang="en-US" sz="1015"/>
          </a:p>
        </p:txBody>
      </p:sp>
      <p:sp>
        <p:nvSpPr>
          <p:cNvPr id="153653" name="テキスト ボックス 82">
            <a:extLst>
              <a:ext uri="{FF2B5EF4-FFF2-40B4-BE49-F238E27FC236}">
                <a16:creationId xmlns:a16="http://schemas.microsoft.com/office/drawing/2014/main" id="{E5D88CB2-E0B3-4F47-B744-1A30D2FE675E}"/>
              </a:ext>
            </a:extLst>
          </p:cNvPr>
          <p:cNvSpPr txBox="1">
            <a:spLocks noChangeArrowheads="1"/>
          </p:cNvSpPr>
          <p:nvPr/>
        </p:nvSpPr>
        <p:spPr bwMode="auto">
          <a:xfrm>
            <a:off x="7164266" y="5093866"/>
            <a:ext cx="531934" cy="248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en-US" altLang="ja-JP" sz="1015"/>
              <a:t>44.6</a:t>
            </a:r>
            <a:endParaRPr lang="ja-JP" altLang="en-US" sz="1015"/>
          </a:p>
        </p:txBody>
      </p:sp>
      <p:sp>
        <p:nvSpPr>
          <p:cNvPr id="153654" name="テキスト ボックス 83">
            <a:extLst>
              <a:ext uri="{FF2B5EF4-FFF2-40B4-BE49-F238E27FC236}">
                <a16:creationId xmlns:a16="http://schemas.microsoft.com/office/drawing/2014/main" id="{83E7891A-A450-49F9-AA6D-77C8D378E0DB}"/>
              </a:ext>
            </a:extLst>
          </p:cNvPr>
          <p:cNvSpPr txBox="1">
            <a:spLocks noChangeArrowheads="1"/>
          </p:cNvSpPr>
          <p:nvPr/>
        </p:nvSpPr>
        <p:spPr bwMode="auto">
          <a:xfrm>
            <a:off x="7696201" y="5224284"/>
            <a:ext cx="531935" cy="248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en-US" altLang="ja-JP" sz="1015"/>
              <a:t>40.2</a:t>
            </a:r>
            <a:endParaRPr lang="ja-JP" altLang="en-US" sz="1015"/>
          </a:p>
        </p:txBody>
      </p:sp>
      <p:sp>
        <p:nvSpPr>
          <p:cNvPr id="153655" name="テキスト ボックス 84">
            <a:extLst>
              <a:ext uri="{FF2B5EF4-FFF2-40B4-BE49-F238E27FC236}">
                <a16:creationId xmlns:a16="http://schemas.microsoft.com/office/drawing/2014/main" id="{FDA5C112-BA2C-4AA0-8E41-3CFA967B73D2}"/>
              </a:ext>
            </a:extLst>
          </p:cNvPr>
          <p:cNvSpPr txBox="1">
            <a:spLocks noChangeArrowheads="1"/>
          </p:cNvSpPr>
          <p:nvPr/>
        </p:nvSpPr>
        <p:spPr bwMode="auto">
          <a:xfrm>
            <a:off x="8027378" y="5271177"/>
            <a:ext cx="531935" cy="248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en-US" altLang="ja-JP" sz="1015"/>
              <a:t>37.3</a:t>
            </a:r>
            <a:endParaRPr lang="ja-JP" altLang="en-US" sz="1015"/>
          </a:p>
        </p:txBody>
      </p:sp>
      <p:sp>
        <p:nvSpPr>
          <p:cNvPr id="153656" name="Rectangle 17">
            <a:extLst>
              <a:ext uri="{FF2B5EF4-FFF2-40B4-BE49-F238E27FC236}">
                <a16:creationId xmlns:a16="http://schemas.microsoft.com/office/drawing/2014/main" id="{16055269-FF5F-45C0-B400-F5CAAD80C535}"/>
              </a:ext>
            </a:extLst>
          </p:cNvPr>
          <p:cNvSpPr>
            <a:spLocks noChangeArrowheads="1"/>
          </p:cNvSpPr>
          <p:nvPr/>
        </p:nvSpPr>
        <p:spPr bwMode="auto">
          <a:xfrm>
            <a:off x="4960327" y="5866124"/>
            <a:ext cx="3333750" cy="162658"/>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84396" tIns="42198" rIns="49841" bIns="42198" anchor="ct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en-US" altLang="ja-JP" sz="1662"/>
              <a:t> </a:t>
            </a:r>
            <a:r>
              <a:rPr lang="ja-JP" altLang="en-US" sz="1662"/>
              <a:t> １　  ２　    ３　 ４ 　　   １　  ２　    ３　４ 　</a:t>
            </a:r>
          </a:p>
        </p:txBody>
      </p:sp>
      <p:sp>
        <p:nvSpPr>
          <p:cNvPr id="153657" name="正方形/長方形 19">
            <a:extLst>
              <a:ext uri="{FF2B5EF4-FFF2-40B4-BE49-F238E27FC236}">
                <a16:creationId xmlns:a16="http://schemas.microsoft.com/office/drawing/2014/main" id="{E0B8BB88-C3EE-4FF2-ACC3-D3B621172302}"/>
              </a:ext>
            </a:extLst>
          </p:cNvPr>
          <p:cNvSpPr>
            <a:spLocks noChangeArrowheads="1"/>
          </p:cNvSpPr>
          <p:nvPr/>
        </p:nvSpPr>
        <p:spPr bwMode="auto">
          <a:xfrm>
            <a:off x="1049217" y="2886998"/>
            <a:ext cx="1329104" cy="483577"/>
          </a:xfrm>
          <a:prstGeom prst="rect">
            <a:avLst/>
          </a:prstGeom>
          <a:solidFill>
            <a:srgbClr val="CCFFFF"/>
          </a:solidFill>
          <a:ln w="25400" algn="ctr">
            <a:solidFill>
              <a:srgbClr val="89A4A7"/>
            </a:solidFill>
            <a:miter lim="800000"/>
            <a:headEnd/>
            <a:tailEnd/>
          </a:ln>
        </p:spPr>
        <p:txBody>
          <a:bodyPr anchor="ct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SzTx/>
              <a:buFontTx/>
              <a:buNone/>
            </a:pPr>
            <a:r>
              <a:rPr lang="ja-JP" altLang="en-US" sz="1477" b="1">
                <a:solidFill>
                  <a:srgbClr val="000000"/>
                </a:solidFill>
                <a:latin typeface="HGP創英角ﾎﾟｯﾌﾟ体" panose="040B0A00000000000000" pitchFamily="50" charset="-128"/>
                <a:ea typeface="HGP創英角ﾎﾟｯﾌﾟ体" panose="040B0A00000000000000" pitchFamily="50" charset="-128"/>
              </a:rPr>
              <a:t>７ポイントの差</a:t>
            </a:r>
          </a:p>
        </p:txBody>
      </p:sp>
      <p:sp>
        <p:nvSpPr>
          <p:cNvPr id="58" name="角丸四角形吹き出し 57">
            <a:extLst>
              <a:ext uri="{FF2B5EF4-FFF2-40B4-BE49-F238E27FC236}">
                <a16:creationId xmlns:a16="http://schemas.microsoft.com/office/drawing/2014/main" id="{7FACB210-1E0B-4141-9903-102CDC95D635}"/>
              </a:ext>
            </a:extLst>
          </p:cNvPr>
          <p:cNvSpPr/>
          <p:nvPr/>
        </p:nvSpPr>
        <p:spPr>
          <a:xfrm>
            <a:off x="3751386" y="6156269"/>
            <a:ext cx="1683726" cy="441081"/>
          </a:xfrm>
          <a:prstGeom prst="wedgeRoundRectCallout">
            <a:avLst>
              <a:gd name="adj1" fmla="val 9983"/>
              <a:gd name="adj2" fmla="val 50852"/>
              <a:gd name="adj3" fmla="val 16667"/>
            </a:avLst>
          </a:prstGeom>
          <a:solidFill>
            <a:srgbClr val="FFCCFF"/>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ja-JP" altLang="en-US" sz="1108" dirty="0">
                <a:solidFill>
                  <a:srgbClr val="000000"/>
                </a:solidFill>
              </a:rPr>
              <a:t>グラフの横幅は各々の生徒数の割合を反映</a:t>
            </a:r>
          </a:p>
        </p:txBody>
      </p:sp>
      <p:sp>
        <p:nvSpPr>
          <p:cNvPr id="153659" name="Line 26">
            <a:extLst>
              <a:ext uri="{FF2B5EF4-FFF2-40B4-BE49-F238E27FC236}">
                <a16:creationId xmlns:a16="http://schemas.microsoft.com/office/drawing/2014/main" id="{18081879-20AB-4A67-A84A-ABBEADC5948C}"/>
              </a:ext>
            </a:extLst>
          </p:cNvPr>
          <p:cNvSpPr>
            <a:spLocks noChangeShapeType="1"/>
          </p:cNvSpPr>
          <p:nvPr/>
        </p:nvSpPr>
        <p:spPr bwMode="auto">
          <a:xfrm flipV="1">
            <a:off x="5147898" y="5864658"/>
            <a:ext cx="487973" cy="291611"/>
          </a:xfrm>
          <a:prstGeom prst="line">
            <a:avLst/>
          </a:prstGeom>
          <a:noFill/>
          <a:ln w="25400">
            <a:solidFill>
              <a:schemeClr val="tx1"/>
            </a:solidFill>
            <a:prstDash val="dash"/>
            <a:round/>
            <a:headEnd/>
            <a:tailEnd type="triangle" w="lg" len="lg"/>
          </a:ln>
          <a:extLst>
            <a:ext uri="{909E8E84-426E-40DD-AFC4-6F175D3DCCD1}">
              <a14:hiddenFill xmlns:a14="http://schemas.microsoft.com/office/drawing/2010/main">
                <a:noFill/>
              </a14:hiddenFill>
            </a:ext>
          </a:extLst>
        </p:spPr>
        <p:txBody>
          <a:bodyPr wrap="none" lIns="84396" tIns="42198" rIns="49841" bIns="42198" anchor="ctr"/>
          <a:lstStyle/>
          <a:p>
            <a:endParaRPr lang="ja-JP" altLang="en-US" sz="1754"/>
          </a:p>
        </p:txBody>
      </p:sp>
      <p:sp>
        <p:nvSpPr>
          <p:cNvPr id="153660" name="Line 26">
            <a:extLst>
              <a:ext uri="{FF2B5EF4-FFF2-40B4-BE49-F238E27FC236}">
                <a16:creationId xmlns:a16="http://schemas.microsoft.com/office/drawing/2014/main" id="{D52D7C5B-1852-44CB-A5FF-5A7317C35EAD}"/>
              </a:ext>
            </a:extLst>
          </p:cNvPr>
          <p:cNvSpPr>
            <a:spLocks noChangeShapeType="1"/>
          </p:cNvSpPr>
          <p:nvPr/>
        </p:nvSpPr>
        <p:spPr bwMode="auto">
          <a:xfrm flipH="1" flipV="1">
            <a:off x="3399694" y="5867589"/>
            <a:ext cx="507023" cy="256442"/>
          </a:xfrm>
          <a:prstGeom prst="line">
            <a:avLst/>
          </a:prstGeom>
          <a:noFill/>
          <a:ln w="25400">
            <a:solidFill>
              <a:schemeClr val="tx1"/>
            </a:solidFill>
            <a:prstDash val="dash"/>
            <a:round/>
            <a:headEnd/>
            <a:tailEnd type="triangle" w="lg" len="lg"/>
          </a:ln>
          <a:extLst>
            <a:ext uri="{909E8E84-426E-40DD-AFC4-6F175D3DCCD1}">
              <a14:hiddenFill xmlns:a14="http://schemas.microsoft.com/office/drawing/2010/main">
                <a:noFill/>
              </a14:hiddenFill>
            </a:ext>
          </a:extLst>
        </p:spPr>
        <p:txBody>
          <a:bodyPr wrap="none" lIns="84396" tIns="42198" rIns="49841" bIns="42198" anchor="ctr"/>
          <a:lstStyle/>
          <a:p>
            <a:endParaRPr lang="ja-JP" altLang="en-US" sz="1754"/>
          </a:p>
        </p:txBody>
      </p:sp>
      <p:sp>
        <p:nvSpPr>
          <p:cNvPr id="153661" name="AutoShape 50">
            <a:extLst>
              <a:ext uri="{FF2B5EF4-FFF2-40B4-BE49-F238E27FC236}">
                <a16:creationId xmlns:a16="http://schemas.microsoft.com/office/drawing/2014/main" id="{5D900C5A-2F62-4A19-B3DE-E53DE85383C7}"/>
              </a:ext>
            </a:extLst>
          </p:cNvPr>
          <p:cNvSpPr>
            <a:spLocks noChangeArrowheads="1"/>
          </p:cNvSpPr>
          <p:nvPr/>
        </p:nvSpPr>
        <p:spPr bwMode="auto">
          <a:xfrm>
            <a:off x="451339" y="770793"/>
            <a:ext cx="8340969" cy="1263162"/>
          </a:xfrm>
          <a:prstGeom prst="roundRect">
            <a:avLst>
              <a:gd name="adj" fmla="val 16667"/>
            </a:avLst>
          </a:prstGeom>
          <a:solidFill>
            <a:srgbClr val="FFFF99">
              <a:alpha val="58823"/>
            </a:srgbClr>
          </a:solidFill>
          <a:ln w="9525">
            <a:solidFill>
              <a:schemeClr val="tx1"/>
            </a:solidFill>
            <a:round/>
            <a:headEnd/>
            <a:tailEnd/>
          </a:ln>
        </p:spPr>
        <p:txBody>
          <a:bodyPr anchor="ct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en-US" altLang="ja-JP" sz="1662" dirty="0">
                <a:solidFill>
                  <a:srgbClr val="000000"/>
                </a:solidFill>
              </a:rPr>
              <a:t>H25</a:t>
            </a:r>
            <a:r>
              <a:rPr lang="ja-JP" altLang="en-US" sz="1662" dirty="0">
                <a:solidFill>
                  <a:srgbClr val="000000"/>
                </a:solidFill>
              </a:rPr>
              <a:t>全国学力・学習状況調査（中学校３年生）　　　</a:t>
            </a:r>
            <a:r>
              <a:rPr lang="ja-JP" altLang="en-US" sz="1662" dirty="0">
                <a:solidFill>
                  <a:srgbClr val="FF0000"/>
                </a:solidFill>
                <a:latin typeface="HG創英角ﾎﾟｯﾌﾟ体" panose="040B0A09000000000000" pitchFamily="49" charset="-128"/>
                <a:ea typeface="HG創英角ﾎﾟｯﾌﾟ体" panose="040B0A09000000000000" pitchFamily="49" charset="-128"/>
              </a:rPr>
              <a:t>中学校でも同じ！</a:t>
            </a:r>
          </a:p>
          <a:p>
            <a:pPr eaLnBrk="1" hangingPunct="1">
              <a:spcBef>
                <a:spcPct val="0"/>
              </a:spcBef>
              <a:buClrTx/>
              <a:buSzTx/>
              <a:buFontTx/>
              <a:buNone/>
            </a:pPr>
            <a:r>
              <a:rPr lang="ja-JP" altLang="en-US" sz="1569" b="1" dirty="0">
                <a:solidFill>
                  <a:srgbClr val="000000"/>
                </a:solidFill>
              </a:rPr>
              <a:t>「総合的な学習の時間」では、自分で課題を立てて、情報を集めて整理して、調べたことを発表するなどの学習活動に取り組んでいますか」の回答と平均正答率のクロス集計</a:t>
            </a:r>
          </a:p>
          <a:p>
            <a:pPr eaLnBrk="1" hangingPunct="1">
              <a:spcBef>
                <a:spcPct val="0"/>
              </a:spcBef>
              <a:buClrTx/>
              <a:buSzTx/>
              <a:buFontTx/>
              <a:buNone/>
            </a:pPr>
            <a:r>
              <a:rPr lang="ja-JP" altLang="en-US" sz="1846" dirty="0">
                <a:solidFill>
                  <a:srgbClr val="000000"/>
                </a:solidFill>
              </a:rPr>
              <a:t>　　＊</a:t>
            </a:r>
            <a:r>
              <a:rPr lang="ja-JP" altLang="en-US" sz="1477" dirty="0">
                <a:solidFill>
                  <a:srgbClr val="000000"/>
                </a:solidFill>
              </a:rPr>
              <a:t>「１　当てはまる」　「２　どちらかといえば、当てはまる」</a:t>
            </a:r>
          </a:p>
          <a:p>
            <a:pPr eaLnBrk="1" hangingPunct="1">
              <a:spcBef>
                <a:spcPct val="0"/>
              </a:spcBef>
              <a:buClrTx/>
              <a:buSzTx/>
              <a:buFontTx/>
              <a:buNone/>
            </a:pPr>
            <a:r>
              <a:rPr lang="ja-JP" altLang="en-US" sz="1477" dirty="0">
                <a:solidFill>
                  <a:srgbClr val="000000"/>
                </a:solidFill>
              </a:rPr>
              <a:t>　　　　「３　どちらかといえば、当てはまらない」　「４　当てはまらない」</a:t>
            </a:r>
          </a:p>
        </p:txBody>
      </p:sp>
      <p:sp>
        <p:nvSpPr>
          <p:cNvPr id="62" name="角丸四角形吹き出し 61">
            <a:extLst>
              <a:ext uri="{FF2B5EF4-FFF2-40B4-BE49-F238E27FC236}">
                <a16:creationId xmlns:a16="http://schemas.microsoft.com/office/drawing/2014/main" id="{543E80E5-15F8-4219-8771-EE48189605E4}"/>
              </a:ext>
            </a:extLst>
          </p:cNvPr>
          <p:cNvSpPr/>
          <p:nvPr/>
        </p:nvSpPr>
        <p:spPr>
          <a:xfrm>
            <a:off x="118055" y="2170426"/>
            <a:ext cx="6214696" cy="597877"/>
          </a:xfrm>
          <a:prstGeom prst="wedgeRoundRectCallout">
            <a:avLst>
              <a:gd name="adj1" fmla="val 9983"/>
              <a:gd name="adj2" fmla="val 50852"/>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846" dirty="0">
                <a:solidFill>
                  <a:schemeClr val="tx1"/>
                </a:solidFill>
                <a:latin typeface="ＤＦ特太ゴシック体" pitchFamily="49" charset="-128"/>
                <a:ea typeface="ＤＦ特太ゴシック体" pitchFamily="49" charset="-128"/>
              </a:rPr>
              <a:t>「総合的な学習の時間」の趣旨に即した活動に取り組んでいる生徒ほど、平均正答率（特にＢ問題）が高い。</a:t>
            </a:r>
          </a:p>
        </p:txBody>
      </p:sp>
      <p:sp>
        <p:nvSpPr>
          <p:cNvPr id="64" name="角丸四角形吹き出し 61">
            <a:extLst>
              <a:ext uri="{FF2B5EF4-FFF2-40B4-BE49-F238E27FC236}">
                <a16:creationId xmlns:a16="http://schemas.microsoft.com/office/drawing/2014/main" id="{65A72F41-58FB-40D2-B078-260477574778}"/>
              </a:ext>
            </a:extLst>
          </p:cNvPr>
          <p:cNvSpPr/>
          <p:nvPr/>
        </p:nvSpPr>
        <p:spPr>
          <a:xfrm>
            <a:off x="6396404" y="2180679"/>
            <a:ext cx="2569916" cy="597877"/>
          </a:xfrm>
          <a:prstGeom prst="wedgeRoundRectCallout">
            <a:avLst>
              <a:gd name="adj1" fmla="val 9983"/>
              <a:gd name="adj2" fmla="val 50852"/>
              <a:gd name="adj3" fmla="val 16667"/>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ja-JP" altLang="en-US" sz="1846" dirty="0">
                <a:solidFill>
                  <a:srgbClr val="FF0000"/>
                </a:solidFill>
                <a:latin typeface="ＤＦ特太ゴシック体" pitchFamily="49" charset="-128"/>
                <a:ea typeface="ＤＦ特太ゴシック体" pitchFamily="49" charset="-128"/>
              </a:rPr>
              <a:t>その差が小学校に比べて小さいのが課題。</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153661">
                                            <p:txEl>
                                              <p:pRg st="0" end="0"/>
                                            </p:txEl>
                                          </p:spTgt>
                                        </p:tgtEl>
                                        <p:attrNameLst>
                                          <p:attrName>style.visibility</p:attrName>
                                        </p:attrNameLst>
                                      </p:cBhvr>
                                      <p:to>
                                        <p:strVal val="visible"/>
                                      </p:to>
                                    </p:set>
                                    <p:anim calcmode="lin" valueType="num">
                                      <p:cBhvr additive="base">
                                        <p:cTn id="7" dur="1000" fill="hold"/>
                                        <p:tgtEl>
                                          <p:spTgt spid="153661">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15366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62"/>
                                        </p:tgtEl>
                                        <p:attrNameLst>
                                          <p:attrName>style.visibility</p:attrName>
                                        </p:attrNameLst>
                                      </p:cBhvr>
                                      <p:to>
                                        <p:strVal val="visible"/>
                                      </p:to>
                                    </p:set>
                                    <p:animEffect transition="in" filter="dissolve">
                                      <p:cBhvr>
                                        <p:cTn id="13" dur="500"/>
                                        <p:tgtEl>
                                          <p:spTgt spid="62"/>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64"/>
                                        </p:tgtEl>
                                        <p:attrNameLst>
                                          <p:attrName>style.visibility</p:attrName>
                                        </p:attrNameLst>
                                      </p:cBhvr>
                                      <p:to>
                                        <p:strVal val="visible"/>
                                      </p:to>
                                    </p:set>
                                    <p:animEffect transition="in" filter="dissolve">
                                      <p:cBhvr>
                                        <p:cTn id="18"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正方形/長方形 62">
            <a:extLst>
              <a:ext uri="{FF2B5EF4-FFF2-40B4-BE49-F238E27FC236}">
                <a16:creationId xmlns:a16="http://schemas.microsoft.com/office/drawing/2014/main" id="{6F48E53F-AC5D-44E5-A72D-27B24FB162CB}"/>
              </a:ext>
            </a:extLst>
          </p:cNvPr>
          <p:cNvSpPr/>
          <p:nvPr/>
        </p:nvSpPr>
        <p:spPr>
          <a:xfrm>
            <a:off x="351693" y="263769"/>
            <a:ext cx="8440615" cy="6330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1754"/>
          </a:p>
        </p:txBody>
      </p:sp>
      <p:sp>
        <p:nvSpPr>
          <p:cNvPr id="153605" name="タイトル 1">
            <a:extLst>
              <a:ext uri="{FF2B5EF4-FFF2-40B4-BE49-F238E27FC236}">
                <a16:creationId xmlns:a16="http://schemas.microsoft.com/office/drawing/2014/main" id="{D17D578E-9605-4B81-BA16-9C4E030B519D}"/>
              </a:ext>
            </a:extLst>
          </p:cNvPr>
          <p:cNvSpPr>
            <a:spLocks noGrp="1"/>
          </p:cNvSpPr>
          <p:nvPr>
            <p:ph type="title"/>
          </p:nvPr>
        </p:nvSpPr>
        <p:spPr>
          <a:xfrm>
            <a:off x="984739" y="304801"/>
            <a:ext cx="7174523" cy="397120"/>
          </a:xfrm>
          <a:solidFill>
            <a:srgbClr val="99FF33"/>
          </a:solidFill>
        </p:spPr>
        <p:txBody>
          <a:bodyPr>
            <a:normAutofit fontScale="90000"/>
          </a:bodyPr>
          <a:lstStyle/>
          <a:p>
            <a:r>
              <a:rPr lang="ja-JP" altLang="en-US" sz="2954" dirty="0"/>
              <a:t>　　</a:t>
            </a:r>
            <a:r>
              <a:rPr lang="ja-JP" altLang="en-US" sz="2954" b="1" dirty="0">
                <a:latin typeface="AR P丸ゴシック体E" panose="020F0900000000000000" pitchFamily="50" charset="-128"/>
                <a:ea typeface="AR P丸ゴシック体E" panose="020F0900000000000000" pitchFamily="50" charset="-128"/>
              </a:rPr>
              <a:t>総合的な学習の時間と学力との相関</a:t>
            </a:r>
          </a:p>
        </p:txBody>
      </p:sp>
      <p:sp>
        <p:nvSpPr>
          <p:cNvPr id="153606" name="Line 26">
            <a:extLst>
              <a:ext uri="{FF2B5EF4-FFF2-40B4-BE49-F238E27FC236}">
                <a16:creationId xmlns:a16="http://schemas.microsoft.com/office/drawing/2014/main" id="{B5D52888-258F-4442-AE61-BEA8236EAF4A}"/>
              </a:ext>
            </a:extLst>
          </p:cNvPr>
          <p:cNvSpPr>
            <a:spLocks noChangeShapeType="1"/>
          </p:cNvSpPr>
          <p:nvPr/>
        </p:nvSpPr>
        <p:spPr bwMode="auto">
          <a:xfrm>
            <a:off x="2002754" y="3468804"/>
            <a:ext cx="266700" cy="572966"/>
          </a:xfrm>
          <a:prstGeom prst="line">
            <a:avLst/>
          </a:prstGeom>
          <a:noFill/>
          <a:ln w="50800">
            <a:solidFill>
              <a:schemeClr val="tx1"/>
            </a:solidFill>
            <a:round/>
            <a:headEnd/>
            <a:tailEnd type="triangle" w="lg" len="lg"/>
          </a:ln>
          <a:extLst>
            <a:ext uri="{909E8E84-426E-40DD-AFC4-6F175D3DCCD1}">
              <a14:hiddenFill xmlns:a14="http://schemas.microsoft.com/office/drawing/2010/main">
                <a:noFill/>
              </a14:hiddenFill>
            </a:ext>
          </a:extLst>
        </p:spPr>
        <p:txBody>
          <a:bodyPr wrap="none" lIns="84396" tIns="42198" rIns="49841" bIns="42198" anchor="ctr"/>
          <a:lstStyle/>
          <a:p>
            <a:endParaRPr lang="ja-JP" altLang="en-US" sz="1754"/>
          </a:p>
        </p:txBody>
      </p:sp>
      <p:sp>
        <p:nvSpPr>
          <p:cNvPr id="153607" name="Line 26">
            <a:extLst>
              <a:ext uri="{FF2B5EF4-FFF2-40B4-BE49-F238E27FC236}">
                <a16:creationId xmlns:a16="http://schemas.microsoft.com/office/drawing/2014/main" id="{2E7CDA51-05EF-4FB0-812D-DCCF8B38D0C3}"/>
              </a:ext>
            </a:extLst>
          </p:cNvPr>
          <p:cNvSpPr>
            <a:spLocks noChangeShapeType="1"/>
          </p:cNvSpPr>
          <p:nvPr/>
        </p:nvSpPr>
        <p:spPr bwMode="auto">
          <a:xfrm flipH="1">
            <a:off x="1214806" y="3509413"/>
            <a:ext cx="199292" cy="317989"/>
          </a:xfrm>
          <a:prstGeom prst="line">
            <a:avLst/>
          </a:prstGeom>
          <a:noFill/>
          <a:ln w="50800">
            <a:solidFill>
              <a:schemeClr val="tx1"/>
            </a:solidFill>
            <a:round/>
            <a:headEnd/>
            <a:tailEnd type="triangle" w="lg" len="lg"/>
          </a:ln>
          <a:extLst>
            <a:ext uri="{909E8E84-426E-40DD-AFC4-6F175D3DCCD1}">
              <a14:hiddenFill xmlns:a14="http://schemas.microsoft.com/office/drawing/2010/main">
                <a:noFill/>
              </a14:hiddenFill>
            </a:ext>
          </a:extLst>
        </p:spPr>
        <p:txBody>
          <a:bodyPr wrap="none" lIns="84396" tIns="42198" rIns="49841" bIns="42198" anchor="ctr"/>
          <a:lstStyle/>
          <a:p>
            <a:endParaRPr lang="ja-JP" altLang="en-US" sz="1754"/>
          </a:p>
        </p:txBody>
      </p:sp>
      <p:sp>
        <p:nvSpPr>
          <p:cNvPr id="153608" name="Line 26">
            <a:extLst>
              <a:ext uri="{FF2B5EF4-FFF2-40B4-BE49-F238E27FC236}">
                <a16:creationId xmlns:a16="http://schemas.microsoft.com/office/drawing/2014/main" id="{4686D28B-96D8-41A3-967C-6B35F166F0B7}"/>
              </a:ext>
            </a:extLst>
          </p:cNvPr>
          <p:cNvSpPr>
            <a:spLocks noChangeShapeType="1"/>
          </p:cNvSpPr>
          <p:nvPr/>
        </p:nvSpPr>
        <p:spPr bwMode="auto">
          <a:xfrm>
            <a:off x="6403732" y="3539917"/>
            <a:ext cx="189587" cy="1042716"/>
          </a:xfrm>
          <a:prstGeom prst="line">
            <a:avLst/>
          </a:prstGeom>
          <a:noFill/>
          <a:ln w="50800">
            <a:solidFill>
              <a:schemeClr val="tx1"/>
            </a:solidFill>
            <a:round/>
            <a:headEnd/>
            <a:tailEnd type="triangle" w="lg" len="lg"/>
          </a:ln>
          <a:extLst>
            <a:ext uri="{909E8E84-426E-40DD-AFC4-6F175D3DCCD1}">
              <a14:hiddenFill xmlns:a14="http://schemas.microsoft.com/office/drawing/2010/main">
                <a:noFill/>
              </a14:hiddenFill>
            </a:ext>
          </a:extLst>
        </p:spPr>
        <p:txBody>
          <a:bodyPr wrap="none" lIns="84396" tIns="42198" rIns="49841" bIns="42198" anchor="ctr"/>
          <a:lstStyle/>
          <a:p>
            <a:endParaRPr lang="ja-JP" altLang="en-US" sz="1754"/>
          </a:p>
        </p:txBody>
      </p:sp>
      <p:sp>
        <p:nvSpPr>
          <p:cNvPr id="153609" name="Line 26">
            <a:extLst>
              <a:ext uri="{FF2B5EF4-FFF2-40B4-BE49-F238E27FC236}">
                <a16:creationId xmlns:a16="http://schemas.microsoft.com/office/drawing/2014/main" id="{9ABE96F2-5FBC-4168-B935-E890C82FB94D}"/>
              </a:ext>
            </a:extLst>
          </p:cNvPr>
          <p:cNvSpPr>
            <a:spLocks noChangeShapeType="1"/>
          </p:cNvSpPr>
          <p:nvPr/>
        </p:nvSpPr>
        <p:spPr bwMode="auto">
          <a:xfrm flipH="1">
            <a:off x="7141245" y="3738281"/>
            <a:ext cx="178521" cy="844351"/>
          </a:xfrm>
          <a:prstGeom prst="line">
            <a:avLst/>
          </a:prstGeom>
          <a:noFill/>
          <a:ln w="50800">
            <a:solidFill>
              <a:schemeClr val="tx1"/>
            </a:solidFill>
            <a:round/>
            <a:headEnd/>
            <a:tailEnd type="triangle" w="lg" len="lg"/>
          </a:ln>
          <a:extLst>
            <a:ext uri="{909E8E84-426E-40DD-AFC4-6F175D3DCCD1}">
              <a14:hiddenFill xmlns:a14="http://schemas.microsoft.com/office/drawing/2010/main">
                <a:noFill/>
              </a14:hiddenFill>
            </a:ext>
          </a:extLst>
        </p:spPr>
        <p:txBody>
          <a:bodyPr wrap="none" lIns="84396" tIns="42198" rIns="49841" bIns="42198" anchor="ctr"/>
          <a:lstStyle/>
          <a:p>
            <a:endParaRPr lang="ja-JP" altLang="en-US" sz="1754"/>
          </a:p>
        </p:txBody>
      </p:sp>
      <p:sp>
        <p:nvSpPr>
          <p:cNvPr id="153610" name="Line 26">
            <a:extLst>
              <a:ext uri="{FF2B5EF4-FFF2-40B4-BE49-F238E27FC236}">
                <a16:creationId xmlns:a16="http://schemas.microsoft.com/office/drawing/2014/main" id="{7375D92D-8061-4B2A-8F95-16DFBC7F512E}"/>
              </a:ext>
            </a:extLst>
          </p:cNvPr>
          <p:cNvSpPr>
            <a:spLocks noChangeShapeType="1"/>
          </p:cNvSpPr>
          <p:nvPr/>
        </p:nvSpPr>
        <p:spPr bwMode="auto">
          <a:xfrm flipH="1">
            <a:off x="5404542" y="3533574"/>
            <a:ext cx="398585" cy="552450"/>
          </a:xfrm>
          <a:prstGeom prst="line">
            <a:avLst/>
          </a:prstGeom>
          <a:noFill/>
          <a:ln w="50800">
            <a:solidFill>
              <a:schemeClr val="tx1"/>
            </a:solidFill>
            <a:round/>
            <a:headEnd/>
            <a:tailEnd type="triangle" w="lg" len="lg"/>
          </a:ln>
          <a:extLst>
            <a:ext uri="{909E8E84-426E-40DD-AFC4-6F175D3DCCD1}">
              <a14:hiddenFill xmlns:a14="http://schemas.microsoft.com/office/drawing/2010/main">
                <a:noFill/>
              </a14:hiddenFill>
            </a:ext>
          </a:extLst>
        </p:spPr>
        <p:txBody>
          <a:bodyPr wrap="none" lIns="84396" tIns="42198" rIns="49841" bIns="42198" anchor="ctr"/>
          <a:lstStyle/>
          <a:p>
            <a:endParaRPr lang="ja-JP" altLang="en-US" sz="1754"/>
          </a:p>
        </p:txBody>
      </p:sp>
      <p:sp>
        <p:nvSpPr>
          <p:cNvPr id="153611" name="Line 26">
            <a:extLst>
              <a:ext uri="{FF2B5EF4-FFF2-40B4-BE49-F238E27FC236}">
                <a16:creationId xmlns:a16="http://schemas.microsoft.com/office/drawing/2014/main" id="{BF58791E-1461-41A9-B4F5-9F9F0EF73E17}"/>
              </a:ext>
            </a:extLst>
          </p:cNvPr>
          <p:cNvSpPr>
            <a:spLocks noChangeShapeType="1"/>
          </p:cNvSpPr>
          <p:nvPr/>
        </p:nvSpPr>
        <p:spPr bwMode="auto">
          <a:xfrm>
            <a:off x="7952916" y="3668407"/>
            <a:ext cx="206346" cy="1382058"/>
          </a:xfrm>
          <a:prstGeom prst="line">
            <a:avLst/>
          </a:prstGeom>
          <a:noFill/>
          <a:ln w="50800">
            <a:solidFill>
              <a:schemeClr val="tx1"/>
            </a:solidFill>
            <a:round/>
            <a:headEnd/>
            <a:tailEnd type="triangle" w="lg" len="lg"/>
          </a:ln>
          <a:extLst>
            <a:ext uri="{909E8E84-426E-40DD-AFC4-6F175D3DCCD1}">
              <a14:hiddenFill xmlns:a14="http://schemas.microsoft.com/office/drawing/2010/main">
                <a:noFill/>
              </a14:hiddenFill>
            </a:ext>
          </a:extLst>
        </p:spPr>
        <p:txBody>
          <a:bodyPr wrap="none" lIns="84396" tIns="42198" rIns="49841" bIns="42198" anchor="ctr"/>
          <a:lstStyle/>
          <a:p>
            <a:endParaRPr lang="ja-JP" altLang="en-US" sz="1754"/>
          </a:p>
        </p:txBody>
      </p:sp>
      <p:sp>
        <p:nvSpPr>
          <p:cNvPr id="153615" name="Line 26">
            <a:extLst>
              <a:ext uri="{FF2B5EF4-FFF2-40B4-BE49-F238E27FC236}">
                <a16:creationId xmlns:a16="http://schemas.microsoft.com/office/drawing/2014/main" id="{169B7152-8B25-4E6E-AABC-577058387B54}"/>
              </a:ext>
            </a:extLst>
          </p:cNvPr>
          <p:cNvSpPr>
            <a:spLocks noChangeShapeType="1"/>
          </p:cNvSpPr>
          <p:nvPr/>
        </p:nvSpPr>
        <p:spPr bwMode="auto">
          <a:xfrm flipH="1">
            <a:off x="2766815" y="3497368"/>
            <a:ext cx="266700" cy="448408"/>
          </a:xfrm>
          <a:prstGeom prst="line">
            <a:avLst/>
          </a:prstGeom>
          <a:noFill/>
          <a:ln w="50800">
            <a:solidFill>
              <a:schemeClr val="tx1"/>
            </a:solidFill>
            <a:round/>
            <a:headEnd/>
            <a:tailEnd type="triangle" w="lg" len="lg"/>
          </a:ln>
          <a:extLst>
            <a:ext uri="{909E8E84-426E-40DD-AFC4-6F175D3DCCD1}">
              <a14:hiddenFill xmlns:a14="http://schemas.microsoft.com/office/drawing/2010/main">
                <a:noFill/>
              </a14:hiddenFill>
            </a:ext>
          </a:extLst>
        </p:spPr>
        <p:txBody>
          <a:bodyPr wrap="none" lIns="84396" tIns="42198" rIns="49841" bIns="42198" anchor="ctr"/>
          <a:lstStyle/>
          <a:p>
            <a:endParaRPr lang="ja-JP" altLang="en-US" sz="1754"/>
          </a:p>
        </p:txBody>
      </p:sp>
      <p:sp>
        <p:nvSpPr>
          <p:cNvPr id="153616" name="Line 26">
            <a:extLst>
              <a:ext uri="{FF2B5EF4-FFF2-40B4-BE49-F238E27FC236}">
                <a16:creationId xmlns:a16="http://schemas.microsoft.com/office/drawing/2014/main" id="{4A207DDD-C798-4B3D-A39C-89555A19FC8D}"/>
              </a:ext>
            </a:extLst>
          </p:cNvPr>
          <p:cNvSpPr>
            <a:spLocks noChangeShapeType="1"/>
          </p:cNvSpPr>
          <p:nvPr/>
        </p:nvSpPr>
        <p:spPr bwMode="auto">
          <a:xfrm>
            <a:off x="4011142" y="3518002"/>
            <a:ext cx="30000" cy="856279"/>
          </a:xfrm>
          <a:prstGeom prst="line">
            <a:avLst/>
          </a:prstGeom>
          <a:noFill/>
          <a:ln w="50800">
            <a:solidFill>
              <a:schemeClr val="tx1"/>
            </a:solidFill>
            <a:round/>
            <a:headEnd/>
            <a:tailEnd type="triangle" w="lg" len="lg"/>
          </a:ln>
          <a:extLst>
            <a:ext uri="{909E8E84-426E-40DD-AFC4-6F175D3DCCD1}">
              <a14:hiddenFill xmlns:a14="http://schemas.microsoft.com/office/drawing/2010/main">
                <a:noFill/>
              </a14:hiddenFill>
            </a:ext>
          </a:extLst>
        </p:spPr>
        <p:txBody>
          <a:bodyPr wrap="none" lIns="84396" tIns="42198" rIns="49841" bIns="42198" anchor="ctr"/>
          <a:lstStyle/>
          <a:p>
            <a:endParaRPr lang="ja-JP" altLang="en-US" sz="1754"/>
          </a:p>
        </p:txBody>
      </p:sp>
      <p:sp>
        <p:nvSpPr>
          <p:cNvPr id="29" name="正方形/長方形 28">
            <a:extLst>
              <a:ext uri="{FF2B5EF4-FFF2-40B4-BE49-F238E27FC236}">
                <a16:creationId xmlns:a16="http://schemas.microsoft.com/office/drawing/2014/main" id="{80C5DC51-CB6D-49FE-9AE1-DE22E2F8295C}"/>
              </a:ext>
            </a:extLst>
          </p:cNvPr>
          <p:cNvSpPr/>
          <p:nvPr/>
        </p:nvSpPr>
        <p:spPr>
          <a:xfrm>
            <a:off x="451338" y="2941217"/>
            <a:ext cx="3987312" cy="365613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1846" dirty="0">
              <a:solidFill>
                <a:srgbClr val="FF3300"/>
              </a:solidFill>
              <a:latin typeface="ＤＦ特太ゴシック体" pitchFamily="49" charset="-128"/>
              <a:ea typeface="ＤＦ特太ゴシック体" pitchFamily="49" charset="-128"/>
            </a:endParaRPr>
          </a:p>
        </p:txBody>
      </p:sp>
      <p:sp>
        <p:nvSpPr>
          <p:cNvPr id="40" name="正方形/長方形 39">
            <a:extLst>
              <a:ext uri="{FF2B5EF4-FFF2-40B4-BE49-F238E27FC236}">
                <a16:creationId xmlns:a16="http://schemas.microsoft.com/office/drawing/2014/main" id="{7FEA7856-4253-485E-A2EB-8A4A4BD6592D}"/>
              </a:ext>
            </a:extLst>
          </p:cNvPr>
          <p:cNvSpPr/>
          <p:nvPr/>
        </p:nvSpPr>
        <p:spPr>
          <a:xfrm>
            <a:off x="4637944" y="2914840"/>
            <a:ext cx="3988777" cy="365613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1846" dirty="0">
              <a:solidFill>
                <a:srgbClr val="FF3300"/>
              </a:solidFill>
              <a:latin typeface="ＤＦ特太ゴシック体" pitchFamily="49" charset="-128"/>
              <a:ea typeface="ＤＦ特太ゴシック体" pitchFamily="49" charset="-128"/>
            </a:endParaRPr>
          </a:p>
        </p:txBody>
      </p:sp>
      <p:sp>
        <p:nvSpPr>
          <p:cNvPr id="58" name="角丸四角形吹き出し 57">
            <a:extLst>
              <a:ext uri="{FF2B5EF4-FFF2-40B4-BE49-F238E27FC236}">
                <a16:creationId xmlns:a16="http://schemas.microsoft.com/office/drawing/2014/main" id="{7FACB210-1E0B-4141-9903-102CDC95D635}"/>
              </a:ext>
            </a:extLst>
          </p:cNvPr>
          <p:cNvSpPr/>
          <p:nvPr/>
        </p:nvSpPr>
        <p:spPr>
          <a:xfrm>
            <a:off x="3815184" y="6124370"/>
            <a:ext cx="1683726" cy="441081"/>
          </a:xfrm>
          <a:prstGeom prst="wedgeRoundRectCallout">
            <a:avLst>
              <a:gd name="adj1" fmla="val 9983"/>
              <a:gd name="adj2" fmla="val 50852"/>
              <a:gd name="adj3" fmla="val 16667"/>
            </a:avLst>
          </a:prstGeom>
          <a:solidFill>
            <a:srgbClr val="FFCCFF"/>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ja-JP" altLang="en-US" sz="1108" dirty="0">
                <a:solidFill>
                  <a:srgbClr val="000000"/>
                </a:solidFill>
              </a:rPr>
              <a:t>グラフの横幅は各々の生徒数の割合を反映</a:t>
            </a:r>
          </a:p>
        </p:txBody>
      </p:sp>
      <p:sp>
        <p:nvSpPr>
          <p:cNvPr id="153661" name="AutoShape 50">
            <a:extLst>
              <a:ext uri="{FF2B5EF4-FFF2-40B4-BE49-F238E27FC236}">
                <a16:creationId xmlns:a16="http://schemas.microsoft.com/office/drawing/2014/main" id="{5D900C5A-2F62-4A19-B3DE-E53DE85383C7}"/>
              </a:ext>
            </a:extLst>
          </p:cNvPr>
          <p:cNvSpPr>
            <a:spLocks noChangeArrowheads="1"/>
          </p:cNvSpPr>
          <p:nvPr/>
        </p:nvSpPr>
        <p:spPr bwMode="auto">
          <a:xfrm>
            <a:off x="451339" y="770793"/>
            <a:ext cx="8340969" cy="1263162"/>
          </a:xfrm>
          <a:prstGeom prst="roundRect">
            <a:avLst>
              <a:gd name="adj" fmla="val 16667"/>
            </a:avLst>
          </a:prstGeom>
          <a:solidFill>
            <a:srgbClr val="FFFF99">
              <a:alpha val="58823"/>
            </a:srgbClr>
          </a:solidFill>
          <a:ln w="9525">
            <a:solidFill>
              <a:schemeClr val="tx1"/>
            </a:solidFill>
            <a:round/>
            <a:headEnd/>
            <a:tailEnd/>
          </a:ln>
        </p:spPr>
        <p:txBody>
          <a:bodyPr anchor="ct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ja-JP" altLang="en-US" sz="1662" dirty="0">
                <a:solidFill>
                  <a:srgbClr val="FF0000"/>
                </a:solidFill>
                <a:latin typeface="HG創英角ﾎﾟｯﾌﾟ体" panose="040B0A09000000000000" pitchFamily="49" charset="-128"/>
                <a:ea typeface="HG創英角ﾎﾟｯﾌﾟ体" panose="040B0A09000000000000" pitchFamily="49" charset="-128"/>
              </a:rPr>
              <a:t>Ｈ２９</a:t>
            </a:r>
            <a:r>
              <a:rPr lang="ja-JP" altLang="en-US" sz="1662" dirty="0">
                <a:solidFill>
                  <a:srgbClr val="000000"/>
                </a:solidFill>
              </a:rPr>
              <a:t>全国学力・学習状況調査</a:t>
            </a:r>
            <a:r>
              <a:rPr lang="ja-JP" altLang="en-US" sz="1662" b="1" dirty="0">
                <a:solidFill>
                  <a:srgbClr val="FF0000"/>
                </a:solidFill>
              </a:rPr>
              <a:t>（中学校３年生）　　　</a:t>
            </a:r>
            <a:r>
              <a:rPr lang="ja-JP" altLang="en-US" sz="1662" dirty="0">
                <a:solidFill>
                  <a:srgbClr val="FF0000"/>
                </a:solidFill>
                <a:latin typeface="HG創英角ﾎﾟｯﾌﾟ体" panose="040B0A09000000000000" pitchFamily="49" charset="-128"/>
                <a:ea typeface="HG創英角ﾎﾟｯﾌﾟ体" panose="040B0A09000000000000" pitchFamily="49" charset="-128"/>
              </a:rPr>
              <a:t>中学校で大きな改善が進行中！</a:t>
            </a:r>
          </a:p>
          <a:p>
            <a:pPr eaLnBrk="1" hangingPunct="1">
              <a:spcBef>
                <a:spcPct val="0"/>
              </a:spcBef>
              <a:buClrTx/>
              <a:buSzTx/>
              <a:buFontTx/>
              <a:buNone/>
            </a:pPr>
            <a:r>
              <a:rPr lang="ja-JP" altLang="en-US" sz="1569" b="1" dirty="0">
                <a:solidFill>
                  <a:srgbClr val="000000"/>
                </a:solidFill>
              </a:rPr>
              <a:t>「総合的な学習の時間」では、自分で課題を立てて、情報を集めて整理して、調べたことを発表するなどの学習活動に取り組んでいますか」の回答と平均正答率のクロス集計</a:t>
            </a:r>
          </a:p>
          <a:p>
            <a:pPr eaLnBrk="1" hangingPunct="1">
              <a:spcBef>
                <a:spcPct val="0"/>
              </a:spcBef>
              <a:buClrTx/>
              <a:buSzTx/>
              <a:buFontTx/>
              <a:buNone/>
            </a:pPr>
            <a:r>
              <a:rPr lang="ja-JP" altLang="en-US" sz="1846" dirty="0">
                <a:solidFill>
                  <a:srgbClr val="000000"/>
                </a:solidFill>
              </a:rPr>
              <a:t>　　＊</a:t>
            </a:r>
            <a:r>
              <a:rPr lang="ja-JP" altLang="en-US" sz="1477" dirty="0">
                <a:solidFill>
                  <a:srgbClr val="000000"/>
                </a:solidFill>
              </a:rPr>
              <a:t>「１　当てはまる」　「２　どちらかといえば、当てはまる」</a:t>
            </a:r>
          </a:p>
          <a:p>
            <a:pPr eaLnBrk="1" hangingPunct="1">
              <a:spcBef>
                <a:spcPct val="0"/>
              </a:spcBef>
              <a:buClrTx/>
              <a:buSzTx/>
              <a:buFontTx/>
              <a:buNone/>
            </a:pPr>
            <a:r>
              <a:rPr lang="ja-JP" altLang="en-US" sz="1477" dirty="0">
                <a:solidFill>
                  <a:srgbClr val="000000"/>
                </a:solidFill>
              </a:rPr>
              <a:t>　　　　「３　どちらかといえば、当てはまらない」　「４　当てはまらない」</a:t>
            </a:r>
          </a:p>
        </p:txBody>
      </p:sp>
      <p:sp>
        <p:nvSpPr>
          <p:cNvPr id="64" name="角丸四角形吹き出し 61">
            <a:extLst>
              <a:ext uri="{FF2B5EF4-FFF2-40B4-BE49-F238E27FC236}">
                <a16:creationId xmlns:a16="http://schemas.microsoft.com/office/drawing/2014/main" id="{2D22A40C-56D5-4C3E-B08B-B8118D1E7BC4}"/>
              </a:ext>
            </a:extLst>
          </p:cNvPr>
          <p:cNvSpPr/>
          <p:nvPr/>
        </p:nvSpPr>
        <p:spPr>
          <a:xfrm>
            <a:off x="563985" y="2142098"/>
            <a:ext cx="7948624" cy="681355"/>
          </a:xfrm>
          <a:prstGeom prst="wedgeRoundRectCallout">
            <a:avLst>
              <a:gd name="adj1" fmla="val 9983"/>
              <a:gd name="adj2" fmla="val 50852"/>
              <a:gd name="adj3" fmla="val 16667"/>
            </a:avLst>
          </a:prstGeom>
          <a:solidFill>
            <a:srgbClr val="FED2F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846" dirty="0">
                <a:solidFill>
                  <a:schemeClr val="tx1"/>
                </a:solidFill>
                <a:latin typeface="ＤＦ特太ゴシック体" panose="020B0509000000000000" pitchFamily="49" charset="-128"/>
                <a:ea typeface="ＤＦ特太ゴシック体" panose="020B0509000000000000" pitchFamily="49" charset="-128"/>
              </a:rPr>
              <a:t>その後、中学校の「総合的な学習の時間」の</a:t>
            </a:r>
            <a:r>
              <a:rPr lang="ja-JP" altLang="en-US" sz="2000" dirty="0">
                <a:solidFill>
                  <a:schemeClr val="tx1"/>
                </a:solidFill>
                <a:latin typeface="ＤＦ特太ゴシック体" panose="020B0509000000000000" pitchFamily="49" charset="-128"/>
                <a:ea typeface="ＤＦ特太ゴシック体" panose="020B0509000000000000" pitchFamily="49" charset="-128"/>
              </a:rPr>
              <a:t>充実が進んだようで、</a:t>
            </a:r>
            <a:endParaRPr lang="en-US" altLang="ja-JP" sz="2000" dirty="0">
              <a:solidFill>
                <a:schemeClr val="tx1"/>
              </a:solidFill>
              <a:latin typeface="ＤＦ特太ゴシック体" panose="020B0509000000000000" pitchFamily="49" charset="-128"/>
              <a:ea typeface="ＤＦ特太ゴシック体" panose="020B0509000000000000" pitchFamily="49" charset="-128"/>
            </a:endParaRPr>
          </a:p>
          <a:p>
            <a:pPr algn="ctr">
              <a:defRPr/>
            </a:pPr>
            <a:r>
              <a:rPr lang="ja-JP" altLang="en-US" sz="2000" dirty="0">
                <a:solidFill>
                  <a:schemeClr val="tx1"/>
                </a:solidFill>
                <a:latin typeface="ＤＦ特太ゴシック体" panose="020B0509000000000000" pitchFamily="49" charset="-128"/>
                <a:ea typeface="ＤＦ特太ゴシック体" panose="020B0509000000000000" pitchFamily="49" charset="-128"/>
              </a:rPr>
              <a:t>「４ あてはまらない」生徒との</a:t>
            </a:r>
            <a:r>
              <a:rPr lang="ja-JP" altLang="en-US" sz="1846" dirty="0">
                <a:solidFill>
                  <a:schemeClr val="tx1"/>
                </a:solidFill>
                <a:latin typeface="ＤＦ特太ゴシック体" pitchFamily="49" charset="-128"/>
                <a:ea typeface="ＤＦ特太ゴシック体" pitchFamily="49" charset="-128"/>
              </a:rPr>
              <a:t>平均正答率の差が年々拡大しています。</a:t>
            </a:r>
          </a:p>
        </p:txBody>
      </p:sp>
      <p:pic>
        <p:nvPicPr>
          <p:cNvPr id="2" name="図 1">
            <a:extLst>
              <a:ext uri="{FF2B5EF4-FFF2-40B4-BE49-F238E27FC236}">
                <a16:creationId xmlns:a16="http://schemas.microsoft.com/office/drawing/2014/main" id="{E214AB6B-3081-4833-8738-2416CD85F5C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9664" y="3275243"/>
            <a:ext cx="3858154" cy="3275306"/>
          </a:xfrm>
          <a:prstGeom prst="rect">
            <a:avLst/>
          </a:prstGeom>
        </p:spPr>
      </p:pic>
      <p:pic>
        <p:nvPicPr>
          <p:cNvPr id="3" name="図 2">
            <a:extLst>
              <a:ext uri="{FF2B5EF4-FFF2-40B4-BE49-F238E27FC236}">
                <a16:creationId xmlns:a16="http://schemas.microsoft.com/office/drawing/2014/main" id="{2D84DE13-2DB1-4086-A356-F5C0C968FF5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82185" y="3249065"/>
            <a:ext cx="3783721" cy="3275306"/>
          </a:xfrm>
          <a:prstGeom prst="rect">
            <a:avLst/>
          </a:prstGeom>
        </p:spPr>
      </p:pic>
      <p:sp>
        <p:nvSpPr>
          <p:cNvPr id="153614" name="正方形/長方形 22">
            <a:extLst>
              <a:ext uri="{FF2B5EF4-FFF2-40B4-BE49-F238E27FC236}">
                <a16:creationId xmlns:a16="http://schemas.microsoft.com/office/drawing/2014/main" id="{9EFD6722-C019-4D64-B98B-AA7D40CF668B}"/>
              </a:ext>
            </a:extLst>
          </p:cNvPr>
          <p:cNvSpPr>
            <a:spLocks noChangeArrowheads="1"/>
          </p:cNvSpPr>
          <p:nvPr/>
        </p:nvSpPr>
        <p:spPr bwMode="auto">
          <a:xfrm>
            <a:off x="6821999" y="3265894"/>
            <a:ext cx="1643907" cy="455558"/>
          </a:xfrm>
          <a:prstGeom prst="rect">
            <a:avLst/>
          </a:prstGeom>
          <a:solidFill>
            <a:srgbClr val="CCFFFF"/>
          </a:solidFill>
          <a:ln w="25400" algn="ctr">
            <a:solidFill>
              <a:srgbClr val="89A4A7"/>
            </a:solidFill>
            <a:miter lim="800000"/>
            <a:headEnd/>
            <a:tailEnd/>
          </a:ln>
        </p:spPr>
        <p:txBody>
          <a:bodyPr anchor="ct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SzTx/>
              <a:buFontTx/>
              <a:buNone/>
            </a:pPr>
            <a:r>
              <a:rPr lang="ja-JP" altLang="en-US" sz="1477" b="1">
                <a:solidFill>
                  <a:srgbClr val="FF0000"/>
                </a:solidFill>
                <a:latin typeface="HGP創英角ﾎﾟｯﾌﾟ体" panose="040B0A00000000000000" pitchFamily="50" charset="-128"/>
                <a:ea typeface="HGP創英角ﾎﾟｯﾌﾟ体" panose="040B0A00000000000000" pitchFamily="50" charset="-128"/>
              </a:rPr>
              <a:t>１３ポイントの差</a:t>
            </a:r>
          </a:p>
        </p:txBody>
      </p:sp>
      <p:sp>
        <p:nvSpPr>
          <p:cNvPr id="153612" name="正方形/長方形 20">
            <a:extLst>
              <a:ext uri="{FF2B5EF4-FFF2-40B4-BE49-F238E27FC236}">
                <a16:creationId xmlns:a16="http://schemas.microsoft.com/office/drawing/2014/main" id="{82C4E84B-7E25-4894-9297-6D1E5424798A}"/>
              </a:ext>
            </a:extLst>
          </p:cNvPr>
          <p:cNvSpPr>
            <a:spLocks noChangeArrowheads="1"/>
          </p:cNvSpPr>
          <p:nvPr/>
        </p:nvSpPr>
        <p:spPr bwMode="auto">
          <a:xfrm>
            <a:off x="5202118" y="3055725"/>
            <a:ext cx="1562098" cy="485043"/>
          </a:xfrm>
          <a:prstGeom prst="rect">
            <a:avLst/>
          </a:prstGeom>
          <a:solidFill>
            <a:srgbClr val="CCFFFF"/>
          </a:solidFill>
          <a:ln w="25400" algn="ctr">
            <a:solidFill>
              <a:srgbClr val="89A4A7"/>
            </a:solidFill>
            <a:miter lim="800000"/>
            <a:headEnd/>
            <a:tailEnd/>
          </a:ln>
        </p:spPr>
        <p:txBody>
          <a:bodyPr anchor="ct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SzTx/>
              <a:buFontTx/>
              <a:buNone/>
            </a:pPr>
            <a:r>
              <a:rPr lang="ja-JP" altLang="en-US" sz="1477" b="1" dirty="0">
                <a:solidFill>
                  <a:srgbClr val="000000"/>
                </a:solidFill>
                <a:latin typeface="HGP創英角ﾎﾟｯﾌﾟ体" panose="040B0A00000000000000" pitchFamily="50" charset="-128"/>
                <a:ea typeface="HGP創英角ﾎﾟｯﾌﾟ体" panose="040B0A00000000000000" pitchFamily="50" charset="-128"/>
              </a:rPr>
              <a:t>１６ポイントの差</a:t>
            </a:r>
          </a:p>
        </p:txBody>
      </p:sp>
      <p:sp>
        <p:nvSpPr>
          <p:cNvPr id="153613" name="正方形/長方形 21">
            <a:extLst>
              <a:ext uri="{FF2B5EF4-FFF2-40B4-BE49-F238E27FC236}">
                <a16:creationId xmlns:a16="http://schemas.microsoft.com/office/drawing/2014/main" id="{D5239A0C-6B2E-4D43-B0ED-7455D0D6C72A}"/>
              </a:ext>
            </a:extLst>
          </p:cNvPr>
          <p:cNvSpPr>
            <a:spLocks noChangeArrowheads="1"/>
          </p:cNvSpPr>
          <p:nvPr/>
        </p:nvSpPr>
        <p:spPr bwMode="auto">
          <a:xfrm>
            <a:off x="2658489" y="3032959"/>
            <a:ext cx="1597269" cy="485043"/>
          </a:xfrm>
          <a:prstGeom prst="rect">
            <a:avLst/>
          </a:prstGeom>
          <a:solidFill>
            <a:srgbClr val="CCFFFF"/>
          </a:solidFill>
          <a:ln w="25400" algn="ctr">
            <a:solidFill>
              <a:srgbClr val="89A4A7"/>
            </a:solidFill>
            <a:miter lim="800000"/>
            <a:headEnd/>
            <a:tailEnd/>
          </a:ln>
        </p:spPr>
        <p:txBody>
          <a:bodyPr anchor="ct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SzTx/>
              <a:buFontTx/>
              <a:buNone/>
            </a:pPr>
            <a:r>
              <a:rPr lang="ja-JP" altLang="en-US" sz="1477" b="1" dirty="0">
                <a:solidFill>
                  <a:srgbClr val="FF0000"/>
                </a:solidFill>
                <a:latin typeface="HGP創英角ﾎﾟｯﾌﾟ体" panose="040B0A00000000000000" pitchFamily="50" charset="-128"/>
                <a:ea typeface="HGP創英角ﾎﾟｯﾌﾟ体" panose="040B0A00000000000000" pitchFamily="50" charset="-128"/>
              </a:rPr>
              <a:t>１８ポイントの差</a:t>
            </a:r>
          </a:p>
        </p:txBody>
      </p:sp>
      <p:sp>
        <p:nvSpPr>
          <p:cNvPr id="153657" name="正方形/長方形 19">
            <a:extLst>
              <a:ext uri="{FF2B5EF4-FFF2-40B4-BE49-F238E27FC236}">
                <a16:creationId xmlns:a16="http://schemas.microsoft.com/office/drawing/2014/main" id="{E0B8BB88-C3EE-4FF2-ACC3-D3B621172302}"/>
              </a:ext>
            </a:extLst>
          </p:cNvPr>
          <p:cNvSpPr>
            <a:spLocks noChangeArrowheads="1"/>
          </p:cNvSpPr>
          <p:nvPr/>
        </p:nvSpPr>
        <p:spPr bwMode="auto">
          <a:xfrm>
            <a:off x="984739" y="3008811"/>
            <a:ext cx="1489960" cy="483577"/>
          </a:xfrm>
          <a:prstGeom prst="rect">
            <a:avLst/>
          </a:prstGeom>
          <a:solidFill>
            <a:srgbClr val="CCFFFF"/>
          </a:solidFill>
          <a:ln w="25400" algn="ctr">
            <a:solidFill>
              <a:srgbClr val="89A4A7"/>
            </a:solidFill>
            <a:miter lim="800000"/>
            <a:headEnd/>
            <a:tailEnd/>
          </a:ln>
        </p:spPr>
        <p:txBody>
          <a:bodyPr anchor="ct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SzTx/>
              <a:buFontTx/>
              <a:buNone/>
            </a:pPr>
            <a:r>
              <a:rPr lang="ja-JP" altLang="en-US" sz="1477" b="1" dirty="0">
                <a:solidFill>
                  <a:srgbClr val="000000"/>
                </a:solidFill>
                <a:latin typeface="HGP創英角ﾎﾟｯﾌﾟ体" panose="040B0A00000000000000" pitchFamily="50" charset="-128"/>
                <a:ea typeface="HGP創英角ﾎﾟｯﾌﾟ体" panose="040B0A00000000000000" pitchFamily="50" charset="-128"/>
              </a:rPr>
              <a:t>１２ポイントの差</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53661">
                                            <p:txEl>
                                              <p:pRg st="0" end="0"/>
                                            </p:txEl>
                                          </p:spTgt>
                                        </p:tgtEl>
                                        <p:attrNameLst>
                                          <p:attrName>style.visibility</p:attrName>
                                        </p:attrNameLst>
                                      </p:cBhvr>
                                      <p:to>
                                        <p:strVal val="visible"/>
                                      </p:to>
                                    </p:set>
                                    <p:anim calcmode="lin" valueType="num">
                                      <p:cBhvr additive="base">
                                        <p:cTn id="7" dur="1000" fill="hold"/>
                                        <p:tgtEl>
                                          <p:spTgt spid="153661">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15366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64"/>
                                        </p:tgtEl>
                                        <p:attrNameLst>
                                          <p:attrName>style.visibility</p:attrName>
                                        </p:attrNameLst>
                                      </p:cBhvr>
                                      <p:to>
                                        <p:strVal val="visible"/>
                                      </p:to>
                                    </p:set>
                                    <p:animEffect transition="in" filter="fade">
                                      <p:cBhvr>
                                        <p:cTn id="13" dur="1000"/>
                                        <p:tgtEl>
                                          <p:spTgt spid="64"/>
                                        </p:tgtEl>
                                      </p:cBhvr>
                                    </p:animEffect>
                                    <p:anim calcmode="lin" valueType="num">
                                      <p:cBhvr>
                                        <p:cTn id="14" dur="1000" fill="hold"/>
                                        <p:tgtEl>
                                          <p:spTgt spid="64"/>
                                        </p:tgtEl>
                                        <p:attrNameLst>
                                          <p:attrName>ppt_x</p:attrName>
                                        </p:attrNameLst>
                                      </p:cBhvr>
                                      <p:tavLst>
                                        <p:tav tm="0">
                                          <p:val>
                                            <p:strVal val="#ppt_x"/>
                                          </p:val>
                                        </p:tav>
                                        <p:tav tm="100000">
                                          <p:val>
                                            <p:strVal val="#ppt_x"/>
                                          </p:val>
                                        </p:tav>
                                      </p:tavLst>
                                    </p:anim>
                                    <p:anim calcmode="lin" valueType="num">
                                      <p:cBhvr>
                                        <p:cTn id="15"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53606"/>
                                        </p:tgtEl>
                                        <p:attrNameLst>
                                          <p:attrName>style.visibility</p:attrName>
                                        </p:attrNameLst>
                                      </p:cBhvr>
                                      <p:to>
                                        <p:strVal val="visible"/>
                                      </p:to>
                                    </p:set>
                                    <p:animEffect transition="in" filter="fade">
                                      <p:cBhvr>
                                        <p:cTn id="20" dur="1000"/>
                                        <p:tgtEl>
                                          <p:spTgt spid="153606"/>
                                        </p:tgtEl>
                                      </p:cBhvr>
                                    </p:animEffect>
                                    <p:anim calcmode="lin" valueType="num">
                                      <p:cBhvr>
                                        <p:cTn id="21" dur="1000" fill="hold"/>
                                        <p:tgtEl>
                                          <p:spTgt spid="153606"/>
                                        </p:tgtEl>
                                        <p:attrNameLst>
                                          <p:attrName>ppt_x</p:attrName>
                                        </p:attrNameLst>
                                      </p:cBhvr>
                                      <p:tavLst>
                                        <p:tav tm="0">
                                          <p:val>
                                            <p:strVal val="#ppt_x"/>
                                          </p:val>
                                        </p:tav>
                                        <p:tav tm="100000">
                                          <p:val>
                                            <p:strVal val="#ppt_x"/>
                                          </p:val>
                                        </p:tav>
                                      </p:tavLst>
                                    </p:anim>
                                    <p:anim calcmode="lin" valueType="num">
                                      <p:cBhvr>
                                        <p:cTn id="22" dur="1000" fill="hold"/>
                                        <p:tgtEl>
                                          <p:spTgt spid="153606"/>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153607"/>
                                        </p:tgtEl>
                                        <p:attrNameLst>
                                          <p:attrName>style.visibility</p:attrName>
                                        </p:attrNameLst>
                                      </p:cBhvr>
                                      <p:to>
                                        <p:strVal val="visible"/>
                                      </p:to>
                                    </p:set>
                                    <p:animEffect transition="in" filter="fade">
                                      <p:cBhvr>
                                        <p:cTn id="25" dur="1000"/>
                                        <p:tgtEl>
                                          <p:spTgt spid="153607"/>
                                        </p:tgtEl>
                                      </p:cBhvr>
                                    </p:animEffect>
                                    <p:anim calcmode="lin" valueType="num">
                                      <p:cBhvr>
                                        <p:cTn id="26" dur="1000" fill="hold"/>
                                        <p:tgtEl>
                                          <p:spTgt spid="153607"/>
                                        </p:tgtEl>
                                        <p:attrNameLst>
                                          <p:attrName>ppt_x</p:attrName>
                                        </p:attrNameLst>
                                      </p:cBhvr>
                                      <p:tavLst>
                                        <p:tav tm="0">
                                          <p:val>
                                            <p:strVal val="#ppt_x"/>
                                          </p:val>
                                        </p:tav>
                                        <p:tav tm="100000">
                                          <p:val>
                                            <p:strVal val="#ppt_x"/>
                                          </p:val>
                                        </p:tav>
                                      </p:tavLst>
                                    </p:anim>
                                    <p:anim calcmode="lin" valueType="num">
                                      <p:cBhvr>
                                        <p:cTn id="27" dur="1000" fill="hold"/>
                                        <p:tgtEl>
                                          <p:spTgt spid="15360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153615"/>
                                        </p:tgtEl>
                                        <p:attrNameLst>
                                          <p:attrName>style.visibility</p:attrName>
                                        </p:attrNameLst>
                                      </p:cBhvr>
                                      <p:to>
                                        <p:strVal val="visible"/>
                                      </p:to>
                                    </p:set>
                                    <p:animEffect transition="in" filter="fade">
                                      <p:cBhvr>
                                        <p:cTn id="30" dur="1000"/>
                                        <p:tgtEl>
                                          <p:spTgt spid="153615"/>
                                        </p:tgtEl>
                                      </p:cBhvr>
                                    </p:animEffect>
                                    <p:anim calcmode="lin" valueType="num">
                                      <p:cBhvr>
                                        <p:cTn id="31" dur="1000" fill="hold"/>
                                        <p:tgtEl>
                                          <p:spTgt spid="153615"/>
                                        </p:tgtEl>
                                        <p:attrNameLst>
                                          <p:attrName>ppt_x</p:attrName>
                                        </p:attrNameLst>
                                      </p:cBhvr>
                                      <p:tavLst>
                                        <p:tav tm="0">
                                          <p:val>
                                            <p:strVal val="#ppt_x"/>
                                          </p:val>
                                        </p:tav>
                                        <p:tav tm="100000">
                                          <p:val>
                                            <p:strVal val="#ppt_x"/>
                                          </p:val>
                                        </p:tav>
                                      </p:tavLst>
                                    </p:anim>
                                    <p:anim calcmode="lin" valueType="num">
                                      <p:cBhvr>
                                        <p:cTn id="32" dur="1000" fill="hold"/>
                                        <p:tgtEl>
                                          <p:spTgt spid="153615"/>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153616"/>
                                        </p:tgtEl>
                                        <p:attrNameLst>
                                          <p:attrName>style.visibility</p:attrName>
                                        </p:attrNameLst>
                                      </p:cBhvr>
                                      <p:to>
                                        <p:strVal val="visible"/>
                                      </p:to>
                                    </p:set>
                                    <p:animEffect transition="in" filter="fade">
                                      <p:cBhvr>
                                        <p:cTn id="35" dur="1000"/>
                                        <p:tgtEl>
                                          <p:spTgt spid="153616"/>
                                        </p:tgtEl>
                                      </p:cBhvr>
                                    </p:animEffect>
                                    <p:anim calcmode="lin" valueType="num">
                                      <p:cBhvr>
                                        <p:cTn id="36" dur="1000" fill="hold"/>
                                        <p:tgtEl>
                                          <p:spTgt spid="153616"/>
                                        </p:tgtEl>
                                        <p:attrNameLst>
                                          <p:attrName>ppt_x</p:attrName>
                                        </p:attrNameLst>
                                      </p:cBhvr>
                                      <p:tavLst>
                                        <p:tav tm="0">
                                          <p:val>
                                            <p:strVal val="#ppt_x"/>
                                          </p:val>
                                        </p:tav>
                                        <p:tav tm="100000">
                                          <p:val>
                                            <p:strVal val="#ppt_x"/>
                                          </p:val>
                                        </p:tav>
                                      </p:tavLst>
                                    </p:anim>
                                    <p:anim calcmode="lin" valueType="num">
                                      <p:cBhvr>
                                        <p:cTn id="37" dur="1000" fill="hold"/>
                                        <p:tgtEl>
                                          <p:spTgt spid="153616"/>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1000" fill="hold"/>
                                        <p:tgtEl>
                                          <p:spTgt spid="29"/>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2"/>
                                        </p:tgtEl>
                                        <p:attrNameLst>
                                          <p:attrName>style.visibility</p:attrName>
                                        </p:attrNameLst>
                                      </p:cBhvr>
                                      <p:to>
                                        <p:strVal val="visible"/>
                                      </p:to>
                                    </p:set>
                                    <p:animEffect transition="in" filter="fade">
                                      <p:cBhvr>
                                        <p:cTn id="45" dur="1000"/>
                                        <p:tgtEl>
                                          <p:spTgt spid="2"/>
                                        </p:tgtEl>
                                      </p:cBhvr>
                                    </p:animEffect>
                                    <p:anim calcmode="lin" valueType="num">
                                      <p:cBhvr>
                                        <p:cTn id="46" dur="1000" fill="hold"/>
                                        <p:tgtEl>
                                          <p:spTgt spid="2"/>
                                        </p:tgtEl>
                                        <p:attrNameLst>
                                          <p:attrName>ppt_x</p:attrName>
                                        </p:attrNameLst>
                                      </p:cBhvr>
                                      <p:tavLst>
                                        <p:tav tm="0">
                                          <p:val>
                                            <p:strVal val="#ppt_x"/>
                                          </p:val>
                                        </p:tav>
                                        <p:tav tm="100000">
                                          <p:val>
                                            <p:strVal val="#ppt_x"/>
                                          </p:val>
                                        </p:tav>
                                      </p:tavLst>
                                    </p:anim>
                                    <p:anim calcmode="lin" valueType="num">
                                      <p:cBhvr>
                                        <p:cTn id="47" dur="1000" fill="hold"/>
                                        <p:tgtEl>
                                          <p:spTgt spid="2"/>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53613"/>
                                        </p:tgtEl>
                                        <p:attrNameLst>
                                          <p:attrName>style.visibility</p:attrName>
                                        </p:attrNameLst>
                                      </p:cBhvr>
                                      <p:to>
                                        <p:strVal val="visible"/>
                                      </p:to>
                                    </p:set>
                                    <p:animEffect transition="in" filter="fade">
                                      <p:cBhvr>
                                        <p:cTn id="50" dur="1000"/>
                                        <p:tgtEl>
                                          <p:spTgt spid="153613"/>
                                        </p:tgtEl>
                                      </p:cBhvr>
                                    </p:animEffect>
                                    <p:anim calcmode="lin" valueType="num">
                                      <p:cBhvr>
                                        <p:cTn id="51" dur="1000" fill="hold"/>
                                        <p:tgtEl>
                                          <p:spTgt spid="153613"/>
                                        </p:tgtEl>
                                        <p:attrNameLst>
                                          <p:attrName>ppt_x</p:attrName>
                                        </p:attrNameLst>
                                      </p:cBhvr>
                                      <p:tavLst>
                                        <p:tav tm="0">
                                          <p:val>
                                            <p:strVal val="#ppt_x"/>
                                          </p:val>
                                        </p:tav>
                                        <p:tav tm="100000">
                                          <p:val>
                                            <p:strVal val="#ppt_x"/>
                                          </p:val>
                                        </p:tav>
                                      </p:tavLst>
                                    </p:anim>
                                    <p:anim calcmode="lin" valueType="num">
                                      <p:cBhvr>
                                        <p:cTn id="52" dur="1000" fill="hold"/>
                                        <p:tgtEl>
                                          <p:spTgt spid="15361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53657"/>
                                        </p:tgtEl>
                                        <p:attrNameLst>
                                          <p:attrName>style.visibility</p:attrName>
                                        </p:attrNameLst>
                                      </p:cBhvr>
                                      <p:to>
                                        <p:strVal val="visible"/>
                                      </p:to>
                                    </p:set>
                                    <p:animEffect transition="in" filter="fade">
                                      <p:cBhvr>
                                        <p:cTn id="55" dur="1000"/>
                                        <p:tgtEl>
                                          <p:spTgt spid="153657"/>
                                        </p:tgtEl>
                                      </p:cBhvr>
                                    </p:animEffect>
                                    <p:anim calcmode="lin" valueType="num">
                                      <p:cBhvr>
                                        <p:cTn id="56" dur="1000" fill="hold"/>
                                        <p:tgtEl>
                                          <p:spTgt spid="153657"/>
                                        </p:tgtEl>
                                        <p:attrNameLst>
                                          <p:attrName>ppt_x</p:attrName>
                                        </p:attrNameLst>
                                      </p:cBhvr>
                                      <p:tavLst>
                                        <p:tav tm="0">
                                          <p:val>
                                            <p:strVal val="#ppt_x"/>
                                          </p:val>
                                        </p:tav>
                                        <p:tav tm="100000">
                                          <p:val>
                                            <p:strVal val="#ppt_x"/>
                                          </p:val>
                                        </p:tav>
                                      </p:tavLst>
                                    </p:anim>
                                    <p:anim calcmode="lin" valueType="num">
                                      <p:cBhvr>
                                        <p:cTn id="57" dur="1000" fill="hold"/>
                                        <p:tgtEl>
                                          <p:spTgt spid="153657"/>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153608"/>
                                        </p:tgtEl>
                                        <p:attrNameLst>
                                          <p:attrName>style.visibility</p:attrName>
                                        </p:attrNameLst>
                                      </p:cBhvr>
                                      <p:to>
                                        <p:strVal val="visible"/>
                                      </p:to>
                                    </p:set>
                                    <p:animEffect transition="in" filter="fade">
                                      <p:cBhvr>
                                        <p:cTn id="62" dur="1000"/>
                                        <p:tgtEl>
                                          <p:spTgt spid="153608"/>
                                        </p:tgtEl>
                                      </p:cBhvr>
                                    </p:animEffect>
                                    <p:anim calcmode="lin" valueType="num">
                                      <p:cBhvr>
                                        <p:cTn id="63" dur="1000" fill="hold"/>
                                        <p:tgtEl>
                                          <p:spTgt spid="153608"/>
                                        </p:tgtEl>
                                        <p:attrNameLst>
                                          <p:attrName>ppt_x</p:attrName>
                                        </p:attrNameLst>
                                      </p:cBhvr>
                                      <p:tavLst>
                                        <p:tav tm="0">
                                          <p:val>
                                            <p:strVal val="#ppt_x"/>
                                          </p:val>
                                        </p:tav>
                                        <p:tav tm="100000">
                                          <p:val>
                                            <p:strVal val="#ppt_x"/>
                                          </p:val>
                                        </p:tav>
                                      </p:tavLst>
                                    </p:anim>
                                    <p:anim calcmode="lin" valueType="num">
                                      <p:cBhvr>
                                        <p:cTn id="64" dur="1000" fill="hold"/>
                                        <p:tgtEl>
                                          <p:spTgt spid="15360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153609"/>
                                        </p:tgtEl>
                                        <p:attrNameLst>
                                          <p:attrName>style.visibility</p:attrName>
                                        </p:attrNameLst>
                                      </p:cBhvr>
                                      <p:to>
                                        <p:strVal val="visible"/>
                                      </p:to>
                                    </p:set>
                                    <p:animEffect transition="in" filter="fade">
                                      <p:cBhvr>
                                        <p:cTn id="67" dur="1000"/>
                                        <p:tgtEl>
                                          <p:spTgt spid="153609"/>
                                        </p:tgtEl>
                                      </p:cBhvr>
                                    </p:animEffect>
                                    <p:anim calcmode="lin" valueType="num">
                                      <p:cBhvr>
                                        <p:cTn id="68" dur="1000" fill="hold"/>
                                        <p:tgtEl>
                                          <p:spTgt spid="153609"/>
                                        </p:tgtEl>
                                        <p:attrNameLst>
                                          <p:attrName>ppt_x</p:attrName>
                                        </p:attrNameLst>
                                      </p:cBhvr>
                                      <p:tavLst>
                                        <p:tav tm="0">
                                          <p:val>
                                            <p:strVal val="#ppt_x"/>
                                          </p:val>
                                        </p:tav>
                                        <p:tav tm="100000">
                                          <p:val>
                                            <p:strVal val="#ppt_x"/>
                                          </p:val>
                                        </p:tav>
                                      </p:tavLst>
                                    </p:anim>
                                    <p:anim calcmode="lin" valueType="num">
                                      <p:cBhvr>
                                        <p:cTn id="69" dur="1000" fill="hold"/>
                                        <p:tgtEl>
                                          <p:spTgt spid="153609"/>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53610"/>
                                        </p:tgtEl>
                                        <p:attrNameLst>
                                          <p:attrName>style.visibility</p:attrName>
                                        </p:attrNameLst>
                                      </p:cBhvr>
                                      <p:to>
                                        <p:strVal val="visible"/>
                                      </p:to>
                                    </p:set>
                                    <p:animEffect transition="in" filter="fade">
                                      <p:cBhvr>
                                        <p:cTn id="72" dur="1000"/>
                                        <p:tgtEl>
                                          <p:spTgt spid="153610"/>
                                        </p:tgtEl>
                                      </p:cBhvr>
                                    </p:animEffect>
                                    <p:anim calcmode="lin" valueType="num">
                                      <p:cBhvr>
                                        <p:cTn id="73" dur="1000" fill="hold"/>
                                        <p:tgtEl>
                                          <p:spTgt spid="153610"/>
                                        </p:tgtEl>
                                        <p:attrNameLst>
                                          <p:attrName>ppt_x</p:attrName>
                                        </p:attrNameLst>
                                      </p:cBhvr>
                                      <p:tavLst>
                                        <p:tav tm="0">
                                          <p:val>
                                            <p:strVal val="#ppt_x"/>
                                          </p:val>
                                        </p:tav>
                                        <p:tav tm="100000">
                                          <p:val>
                                            <p:strVal val="#ppt_x"/>
                                          </p:val>
                                        </p:tav>
                                      </p:tavLst>
                                    </p:anim>
                                    <p:anim calcmode="lin" valueType="num">
                                      <p:cBhvr>
                                        <p:cTn id="74" dur="1000" fill="hold"/>
                                        <p:tgtEl>
                                          <p:spTgt spid="153610"/>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153611"/>
                                        </p:tgtEl>
                                        <p:attrNameLst>
                                          <p:attrName>style.visibility</p:attrName>
                                        </p:attrNameLst>
                                      </p:cBhvr>
                                      <p:to>
                                        <p:strVal val="visible"/>
                                      </p:to>
                                    </p:set>
                                    <p:animEffect transition="in" filter="fade">
                                      <p:cBhvr>
                                        <p:cTn id="77" dur="1000"/>
                                        <p:tgtEl>
                                          <p:spTgt spid="153611"/>
                                        </p:tgtEl>
                                      </p:cBhvr>
                                    </p:animEffect>
                                    <p:anim calcmode="lin" valueType="num">
                                      <p:cBhvr>
                                        <p:cTn id="78" dur="1000" fill="hold"/>
                                        <p:tgtEl>
                                          <p:spTgt spid="153611"/>
                                        </p:tgtEl>
                                        <p:attrNameLst>
                                          <p:attrName>ppt_x</p:attrName>
                                        </p:attrNameLst>
                                      </p:cBhvr>
                                      <p:tavLst>
                                        <p:tav tm="0">
                                          <p:val>
                                            <p:strVal val="#ppt_x"/>
                                          </p:val>
                                        </p:tav>
                                        <p:tav tm="100000">
                                          <p:val>
                                            <p:strVal val="#ppt_x"/>
                                          </p:val>
                                        </p:tav>
                                      </p:tavLst>
                                    </p:anim>
                                    <p:anim calcmode="lin" valueType="num">
                                      <p:cBhvr>
                                        <p:cTn id="79" dur="1000" fill="hold"/>
                                        <p:tgtEl>
                                          <p:spTgt spid="153611"/>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fade">
                                      <p:cBhvr>
                                        <p:cTn id="82" dur="1000"/>
                                        <p:tgtEl>
                                          <p:spTgt spid="40"/>
                                        </p:tgtEl>
                                      </p:cBhvr>
                                    </p:animEffect>
                                    <p:anim calcmode="lin" valueType="num">
                                      <p:cBhvr>
                                        <p:cTn id="83" dur="1000" fill="hold"/>
                                        <p:tgtEl>
                                          <p:spTgt spid="40"/>
                                        </p:tgtEl>
                                        <p:attrNameLst>
                                          <p:attrName>ppt_x</p:attrName>
                                        </p:attrNameLst>
                                      </p:cBhvr>
                                      <p:tavLst>
                                        <p:tav tm="0">
                                          <p:val>
                                            <p:strVal val="#ppt_x"/>
                                          </p:val>
                                        </p:tav>
                                        <p:tav tm="100000">
                                          <p:val>
                                            <p:strVal val="#ppt_x"/>
                                          </p:val>
                                        </p:tav>
                                      </p:tavLst>
                                    </p:anim>
                                    <p:anim calcmode="lin" valueType="num">
                                      <p:cBhvr>
                                        <p:cTn id="84" dur="1000" fill="hold"/>
                                        <p:tgtEl>
                                          <p:spTgt spid="40"/>
                                        </p:tgtEl>
                                        <p:attrNameLst>
                                          <p:attrName>ppt_y</p:attrName>
                                        </p:attrNameLst>
                                      </p:cBhvr>
                                      <p:tavLst>
                                        <p:tav tm="0">
                                          <p:val>
                                            <p:strVal val="#ppt_y+.1"/>
                                          </p:val>
                                        </p:tav>
                                        <p:tav tm="100000">
                                          <p:val>
                                            <p:strVal val="#ppt_y"/>
                                          </p:val>
                                        </p:tav>
                                      </p:tavLst>
                                    </p:anim>
                                  </p:childTnLst>
                                </p:cTn>
                              </p:par>
                              <p:par>
                                <p:cTn id="85" presetID="42" presetClass="entr" presetSubtype="0" fill="hold" nodeType="with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fade">
                                      <p:cBhvr>
                                        <p:cTn id="87" dur="1000"/>
                                        <p:tgtEl>
                                          <p:spTgt spid="3"/>
                                        </p:tgtEl>
                                      </p:cBhvr>
                                    </p:animEffect>
                                    <p:anim calcmode="lin" valueType="num">
                                      <p:cBhvr>
                                        <p:cTn id="88" dur="1000" fill="hold"/>
                                        <p:tgtEl>
                                          <p:spTgt spid="3"/>
                                        </p:tgtEl>
                                        <p:attrNameLst>
                                          <p:attrName>ppt_x</p:attrName>
                                        </p:attrNameLst>
                                      </p:cBhvr>
                                      <p:tavLst>
                                        <p:tav tm="0">
                                          <p:val>
                                            <p:strVal val="#ppt_x"/>
                                          </p:val>
                                        </p:tav>
                                        <p:tav tm="100000">
                                          <p:val>
                                            <p:strVal val="#ppt_x"/>
                                          </p:val>
                                        </p:tav>
                                      </p:tavLst>
                                    </p:anim>
                                    <p:anim calcmode="lin" valueType="num">
                                      <p:cBhvr>
                                        <p:cTn id="89" dur="1000" fill="hold"/>
                                        <p:tgtEl>
                                          <p:spTgt spid="3"/>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53614"/>
                                        </p:tgtEl>
                                        <p:attrNameLst>
                                          <p:attrName>style.visibility</p:attrName>
                                        </p:attrNameLst>
                                      </p:cBhvr>
                                      <p:to>
                                        <p:strVal val="visible"/>
                                      </p:to>
                                    </p:set>
                                    <p:animEffect transition="in" filter="fade">
                                      <p:cBhvr>
                                        <p:cTn id="92" dur="1000"/>
                                        <p:tgtEl>
                                          <p:spTgt spid="153614"/>
                                        </p:tgtEl>
                                      </p:cBhvr>
                                    </p:animEffect>
                                    <p:anim calcmode="lin" valueType="num">
                                      <p:cBhvr>
                                        <p:cTn id="93" dur="1000" fill="hold"/>
                                        <p:tgtEl>
                                          <p:spTgt spid="153614"/>
                                        </p:tgtEl>
                                        <p:attrNameLst>
                                          <p:attrName>ppt_x</p:attrName>
                                        </p:attrNameLst>
                                      </p:cBhvr>
                                      <p:tavLst>
                                        <p:tav tm="0">
                                          <p:val>
                                            <p:strVal val="#ppt_x"/>
                                          </p:val>
                                        </p:tav>
                                        <p:tav tm="100000">
                                          <p:val>
                                            <p:strVal val="#ppt_x"/>
                                          </p:val>
                                        </p:tav>
                                      </p:tavLst>
                                    </p:anim>
                                    <p:anim calcmode="lin" valueType="num">
                                      <p:cBhvr>
                                        <p:cTn id="94" dur="1000" fill="hold"/>
                                        <p:tgtEl>
                                          <p:spTgt spid="153614"/>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153612"/>
                                        </p:tgtEl>
                                        <p:attrNameLst>
                                          <p:attrName>style.visibility</p:attrName>
                                        </p:attrNameLst>
                                      </p:cBhvr>
                                      <p:to>
                                        <p:strVal val="visible"/>
                                      </p:to>
                                    </p:set>
                                    <p:animEffect transition="in" filter="fade">
                                      <p:cBhvr>
                                        <p:cTn id="97" dur="1000"/>
                                        <p:tgtEl>
                                          <p:spTgt spid="153612"/>
                                        </p:tgtEl>
                                      </p:cBhvr>
                                    </p:animEffect>
                                    <p:anim calcmode="lin" valueType="num">
                                      <p:cBhvr>
                                        <p:cTn id="98" dur="1000" fill="hold"/>
                                        <p:tgtEl>
                                          <p:spTgt spid="153612"/>
                                        </p:tgtEl>
                                        <p:attrNameLst>
                                          <p:attrName>ppt_x</p:attrName>
                                        </p:attrNameLst>
                                      </p:cBhvr>
                                      <p:tavLst>
                                        <p:tav tm="0">
                                          <p:val>
                                            <p:strVal val="#ppt_x"/>
                                          </p:val>
                                        </p:tav>
                                        <p:tav tm="100000">
                                          <p:val>
                                            <p:strVal val="#ppt_x"/>
                                          </p:val>
                                        </p:tav>
                                      </p:tavLst>
                                    </p:anim>
                                    <p:anim calcmode="lin" valueType="num">
                                      <p:cBhvr>
                                        <p:cTn id="99" dur="1000" fill="hold"/>
                                        <p:tgtEl>
                                          <p:spTgt spid="153612"/>
                                        </p:tgtEl>
                                        <p:attrNameLst>
                                          <p:attrName>ppt_y</p:attrName>
                                        </p:attrNameLst>
                                      </p:cBhvr>
                                      <p:tavLst>
                                        <p:tav tm="0">
                                          <p:val>
                                            <p:strVal val="#ppt_y+.1"/>
                                          </p:val>
                                        </p:tav>
                                        <p:tav tm="100000">
                                          <p:val>
                                            <p:strVal val="#ppt_y"/>
                                          </p:val>
                                        </p:tav>
                                      </p:tavLst>
                                    </p:anim>
                                  </p:childTnLst>
                                </p:cTn>
                              </p:par>
                              <p:par>
                                <p:cTn id="100" presetID="42" presetClass="entr" presetSubtype="0" fill="hold" grpId="0" nodeType="withEffect">
                                  <p:stCondLst>
                                    <p:cond delay="0"/>
                                  </p:stCondLst>
                                  <p:childTnLst>
                                    <p:set>
                                      <p:cBhvr>
                                        <p:cTn id="101" dur="1" fill="hold">
                                          <p:stCondLst>
                                            <p:cond delay="0"/>
                                          </p:stCondLst>
                                        </p:cTn>
                                        <p:tgtEl>
                                          <p:spTgt spid="58"/>
                                        </p:tgtEl>
                                        <p:attrNameLst>
                                          <p:attrName>style.visibility</p:attrName>
                                        </p:attrNameLst>
                                      </p:cBhvr>
                                      <p:to>
                                        <p:strVal val="visible"/>
                                      </p:to>
                                    </p:set>
                                    <p:animEffect transition="in" filter="fade">
                                      <p:cBhvr>
                                        <p:cTn id="102" dur="1000"/>
                                        <p:tgtEl>
                                          <p:spTgt spid="58"/>
                                        </p:tgtEl>
                                      </p:cBhvr>
                                    </p:animEffect>
                                    <p:anim calcmode="lin" valueType="num">
                                      <p:cBhvr>
                                        <p:cTn id="103" dur="1000" fill="hold"/>
                                        <p:tgtEl>
                                          <p:spTgt spid="58"/>
                                        </p:tgtEl>
                                        <p:attrNameLst>
                                          <p:attrName>ppt_x</p:attrName>
                                        </p:attrNameLst>
                                      </p:cBhvr>
                                      <p:tavLst>
                                        <p:tav tm="0">
                                          <p:val>
                                            <p:strVal val="#ppt_x"/>
                                          </p:val>
                                        </p:tav>
                                        <p:tav tm="100000">
                                          <p:val>
                                            <p:strVal val="#ppt_x"/>
                                          </p:val>
                                        </p:tav>
                                      </p:tavLst>
                                    </p:anim>
                                    <p:anim calcmode="lin" valueType="num">
                                      <p:cBhvr>
                                        <p:cTn id="104"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6" grpId="0" animBg="1"/>
      <p:bldP spid="153607" grpId="0" animBg="1"/>
      <p:bldP spid="153608" grpId="0" animBg="1"/>
      <p:bldP spid="153609" grpId="0" animBg="1"/>
      <p:bldP spid="153610" grpId="0" animBg="1"/>
      <p:bldP spid="153611" grpId="0" animBg="1"/>
      <p:bldP spid="153615" grpId="0" animBg="1"/>
      <p:bldP spid="153616" grpId="0" animBg="1"/>
      <p:bldP spid="29" grpId="0" animBg="1"/>
      <p:bldP spid="40" grpId="0" animBg="1"/>
      <p:bldP spid="58" grpId="0" animBg="1"/>
      <p:bldP spid="64" grpId="0" animBg="1"/>
      <p:bldP spid="153614" grpId="0" animBg="1"/>
      <p:bldP spid="153612" grpId="0" animBg="1"/>
      <p:bldP spid="153613" grpId="0" animBg="1"/>
      <p:bldP spid="15365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2DCB3CF7-9856-4A22-BC02-407321974F2C}"/>
              </a:ext>
            </a:extLst>
          </p:cNvPr>
          <p:cNvSpPr/>
          <p:nvPr/>
        </p:nvSpPr>
        <p:spPr>
          <a:xfrm>
            <a:off x="351693" y="263769"/>
            <a:ext cx="8440615" cy="6330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2" name="テキスト ボックス 1"/>
          <p:cNvSpPr txBox="1">
            <a:spLocks noChangeArrowheads="1"/>
          </p:cNvSpPr>
          <p:nvPr/>
        </p:nvSpPr>
        <p:spPr bwMode="auto">
          <a:xfrm>
            <a:off x="736266" y="263769"/>
            <a:ext cx="8509061" cy="6984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ja-JP" altLang="en-US" sz="3323" b="1" dirty="0">
                <a:latin typeface="AR P丸ゴシック体E" panose="020F0900000000000000" pitchFamily="50" charset="-128"/>
                <a:ea typeface="AR P丸ゴシック体E" panose="020F0900000000000000" pitchFamily="50" charset="-128"/>
              </a:rPr>
              <a:t>日本中の学校で</a:t>
            </a:r>
            <a:r>
              <a:rPr lang="ja-JP" altLang="en-US" sz="3323" dirty="0">
                <a:latin typeface="AR P丸ゴシック体E" panose="020F0900000000000000" pitchFamily="50" charset="-128"/>
                <a:ea typeface="AR P丸ゴシック体E" panose="020F0900000000000000" pitchFamily="50" charset="-128"/>
              </a:rPr>
              <a:t>カリキュラム・マネジメント</a:t>
            </a:r>
            <a:endParaRPr lang="en-US" altLang="ja-JP" sz="3323" dirty="0">
              <a:latin typeface="AR P丸ゴシック体E" panose="020F0900000000000000" pitchFamily="50" charset="-128"/>
              <a:ea typeface="AR P丸ゴシック体E" panose="020F0900000000000000" pitchFamily="50" charset="-128"/>
            </a:endParaRPr>
          </a:p>
          <a:p>
            <a:r>
              <a:rPr lang="ja-JP" altLang="en-US" sz="3323" dirty="0">
                <a:latin typeface="AR P丸ゴシック体E" panose="020F0900000000000000" pitchFamily="50" charset="-128"/>
                <a:ea typeface="AR P丸ゴシック体E" panose="020F0900000000000000" pitchFamily="50" charset="-128"/>
              </a:rPr>
              <a:t>はきちんと理解されていない主な原因は</a:t>
            </a:r>
            <a:endParaRPr lang="en-US" altLang="ja-JP" sz="1600" dirty="0">
              <a:latin typeface="AR P丸ゴシック体E" panose="020F0900000000000000" pitchFamily="50" charset="-128"/>
              <a:ea typeface="AR P丸ゴシック体E" panose="020F0900000000000000" pitchFamily="50" charset="-128"/>
            </a:endParaRPr>
          </a:p>
          <a:p>
            <a:endParaRPr lang="en-US" altLang="ja-JP" sz="1292" dirty="0">
              <a:latin typeface="AR P丸ゴシック体E" panose="020F0900000000000000" pitchFamily="50" charset="-128"/>
              <a:ea typeface="AR P丸ゴシック体E" panose="020F0900000000000000" pitchFamily="50" charset="-128"/>
            </a:endParaRPr>
          </a:p>
          <a:p>
            <a:r>
              <a:rPr lang="ja-JP" altLang="en-US" sz="3323" dirty="0">
                <a:highlight>
                  <a:srgbClr val="FFFF00"/>
                </a:highlight>
                <a:latin typeface="AR P丸ゴシック体E" panose="020F0900000000000000" pitchFamily="50" charset="-128"/>
                <a:ea typeface="AR P丸ゴシック体E" panose="020F0900000000000000" pitchFamily="50" charset="-128"/>
              </a:rPr>
              <a:t>「マネジメント」という言葉が災いして、</a:t>
            </a:r>
            <a:endParaRPr lang="en-US" altLang="ja-JP" sz="3323" dirty="0">
              <a:highlight>
                <a:srgbClr val="FFFF00"/>
              </a:highlight>
              <a:latin typeface="AR P丸ゴシック体E" panose="020F0900000000000000" pitchFamily="50" charset="-128"/>
              <a:ea typeface="AR P丸ゴシック体E" panose="020F0900000000000000" pitchFamily="50" charset="-128"/>
            </a:endParaRPr>
          </a:p>
          <a:p>
            <a:r>
              <a:rPr lang="ja-JP" altLang="en-US" sz="3323" dirty="0">
                <a:highlight>
                  <a:srgbClr val="FFFF00"/>
                </a:highlight>
                <a:latin typeface="AR P丸ゴシック体E" panose="020F0900000000000000" pitchFamily="50" charset="-128"/>
                <a:ea typeface="AR P丸ゴシック体E" panose="020F0900000000000000" pitchFamily="50" charset="-128"/>
              </a:rPr>
              <a:t>「働き方改革」や「業務の効率化」だと</a:t>
            </a:r>
            <a:r>
              <a:rPr lang="ja-JP" altLang="en-US" sz="3323" dirty="0">
                <a:solidFill>
                  <a:srgbClr val="FFFF00"/>
                </a:solidFill>
                <a:highlight>
                  <a:srgbClr val="FFFF00"/>
                </a:highlight>
                <a:latin typeface="AR P丸ゴシック体E" panose="020F0900000000000000" pitchFamily="50" charset="-128"/>
                <a:ea typeface="AR P丸ゴシック体E" panose="020F0900000000000000" pitchFamily="50" charset="-128"/>
              </a:rPr>
              <a:t>、</a:t>
            </a:r>
            <a:endParaRPr lang="en-US" altLang="ja-JP" sz="3323" dirty="0">
              <a:solidFill>
                <a:srgbClr val="FFFF00"/>
              </a:solidFill>
              <a:highlight>
                <a:srgbClr val="FFFF00"/>
              </a:highlight>
              <a:latin typeface="AR P丸ゴシック体E" panose="020F0900000000000000" pitchFamily="50" charset="-128"/>
              <a:ea typeface="AR P丸ゴシック体E" panose="020F0900000000000000" pitchFamily="50" charset="-128"/>
            </a:endParaRPr>
          </a:p>
          <a:p>
            <a:r>
              <a:rPr lang="ja-JP" altLang="en-US" sz="3323" dirty="0">
                <a:highlight>
                  <a:srgbClr val="FFFF00"/>
                </a:highlight>
                <a:latin typeface="AR P丸ゴシック体E" panose="020F0900000000000000" pitchFamily="50" charset="-128"/>
                <a:ea typeface="AR P丸ゴシック体E" panose="020F0900000000000000" pitchFamily="50" charset="-128"/>
              </a:rPr>
              <a:t>間違えた解説のため</a:t>
            </a:r>
            <a:r>
              <a:rPr lang="ja-JP" altLang="en-US" sz="3323" dirty="0">
                <a:latin typeface="AR P丸ゴシック体E" panose="020F0900000000000000" pitchFamily="50" charset="-128"/>
                <a:ea typeface="AR P丸ゴシック体E" panose="020F0900000000000000" pitchFamily="50" charset="-128"/>
              </a:rPr>
              <a:t>に、教育的価値のない</a:t>
            </a:r>
            <a:endParaRPr lang="en-US" altLang="ja-JP" sz="3323" dirty="0">
              <a:latin typeface="AR P丸ゴシック体E" panose="020F0900000000000000" pitchFamily="50" charset="-128"/>
              <a:ea typeface="AR P丸ゴシック体E" panose="020F0900000000000000" pitchFamily="50" charset="-128"/>
            </a:endParaRPr>
          </a:p>
          <a:p>
            <a:r>
              <a:rPr lang="ja-JP" altLang="en-US" sz="3323" dirty="0">
                <a:latin typeface="AR P丸ゴシック体E" panose="020F0900000000000000" pitchFamily="50" charset="-128"/>
                <a:ea typeface="AR P丸ゴシック体E" panose="020F0900000000000000" pitchFamily="50" charset="-128"/>
              </a:rPr>
              <a:t>ものと見なされ、各校で取り上げられてい</a:t>
            </a:r>
            <a:endParaRPr lang="en-US" altLang="ja-JP" sz="3323" dirty="0">
              <a:latin typeface="AR P丸ゴシック体E" panose="020F0900000000000000" pitchFamily="50" charset="-128"/>
              <a:ea typeface="AR P丸ゴシック体E" panose="020F0900000000000000" pitchFamily="50" charset="-128"/>
            </a:endParaRPr>
          </a:p>
          <a:p>
            <a:r>
              <a:rPr lang="ja-JP" altLang="en-US" sz="3323" dirty="0">
                <a:latin typeface="AR P丸ゴシック体E" panose="020F0900000000000000" pitchFamily="50" charset="-128"/>
                <a:ea typeface="AR P丸ゴシック体E" panose="020F0900000000000000" pitchFamily="50" charset="-128"/>
              </a:rPr>
              <a:t>ないからと思われます。</a:t>
            </a:r>
            <a:endParaRPr lang="en-US" altLang="ja-JP" sz="3323" dirty="0">
              <a:latin typeface="AR P丸ゴシック体E" panose="020F0900000000000000" pitchFamily="50" charset="-128"/>
              <a:ea typeface="AR P丸ゴシック体E" panose="020F0900000000000000" pitchFamily="50" charset="-128"/>
            </a:endParaRPr>
          </a:p>
          <a:p>
            <a:pPr algn="ctr"/>
            <a:r>
              <a:rPr lang="ja-JP" altLang="en-US" sz="2400" dirty="0">
                <a:highlight>
                  <a:srgbClr val="00FFFF"/>
                </a:highlight>
                <a:latin typeface="AR P丸ゴシック体E" panose="020F0900000000000000" pitchFamily="50" charset="-128"/>
                <a:ea typeface="AR P丸ゴシック体E" panose="020F0900000000000000" pitchFamily="50" charset="-128"/>
              </a:rPr>
              <a:t>働き方改革に取り組んだって、子どもたちが</a:t>
            </a:r>
            <a:endParaRPr lang="en-US" altLang="ja-JP" sz="2400" dirty="0">
              <a:highlight>
                <a:srgbClr val="00FFFF"/>
              </a:highlight>
              <a:latin typeface="AR P丸ゴシック体E" panose="020F0900000000000000" pitchFamily="50" charset="-128"/>
              <a:ea typeface="AR P丸ゴシック体E" panose="020F0900000000000000" pitchFamily="50" charset="-128"/>
            </a:endParaRPr>
          </a:p>
          <a:p>
            <a:pPr algn="ctr"/>
            <a:r>
              <a:rPr lang="ja-JP" altLang="en-US" sz="2400" dirty="0">
                <a:highlight>
                  <a:srgbClr val="00FFFF"/>
                </a:highlight>
                <a:latin typeface="AR P丸ゴシック体E" panose="020F0900000000000000" pitchFamily="50" charset="-128"/>
                <a:ea typeface="AR P丸ゴシック体E" panose="020F0900000000000000" pitchFamily="50" charset="-128"/>
              </a:rPr>
              <a:t>賢くなるわけではありません。</a:t>
            </a:r>
            <a:endParaRPr lang="en-US" altLang="ja-JP" sz="2400" dirty="0">
              <a:highlight>
                <a:srgbClr val="00FFFF"/>
              </a:highlight>
              <a:latin typeface="AR P丸ゴシック体E" panose="020F0900000000000000" pitchFamily="50" charset="-128"/>
              <a:ea typeface="AR P丸ゴシック体E" panose="020F0900000000000000" pitchFamily="50" charset="-128"/>
            </a:endParaRPr>
          </a:p>
          <a:p>
            <a:r>
              <a:rPr lang="ja-JP" altLang="en-US" sz="3323" dirty="0">
                <a:highlight>
                  <a:srgbClr val="00FF00"/>
                </a:highlight>
                <a:latin typeface="AR P丸ゴシック体E" panose="020F0900000000000000" pitchFamily="50" charset="-128"/>
                <a:ea typeface="AR P丸ゴシック体E" panose="020F0900000000000000" pitchFamily="50" charset="-128"/>
              </a:rPr>
              <a:t>本当は、</a:t>
            </a:r>
            <a:endParaRPr lang="en-US" altLang="ja-JP" sz="3323" dirty="0">
              <a:highlight>
                <a:srgbClr val="00FF00"/>
              </a:highlight>
              <a:latin typeface="AR P丸ゴシック体E" panose="020F0900000000000000" pitchFamily="50" charset="-128"/>
              <a:ea typeface="AR P丸ゴシック体E" panose="020F0900000000000000" pitchFamily="50" charset="-128"/>
            </a:endParaRPr>
          </a:p>
          <a:p>
            <a:r>
              <a:rPr lang="ja-JP" altLang="en-US" sz="3323" dirty="0">
                <a:highlight>
                  <a:srgbClr val="00FF00"/>
                </a:highlight>
                <a:latin typeface="AR P丸ゴシック体E" panose="020F0900000000000000" pitchFamily="50" charset="-128"/>
                <a:ea typeface="AR P丸ゴシック体E" panose="020F0900000000000000" pitchFamily="50" charset="-128"/>
              </a:rPr>
              <a:t>「</a:t>
            </a:r>
            <a:r>
              <a:rPr lang="ja-JP" altLang="en-US" sz="3323" u="sng" dirty="0">
                <a:highlight>
                  <a:srgbClr val="00FF00"/>
                </a:highlight>
                <a:latin typeface="AR P丸ゴシック体E" panose="020F0900000000000000" pitchFamily="50" charset="-128"/>
                <a:ea typeface="AR P丸ゴシック体E" panose="020F0900000000000000" pitchFamily="50" charset="-128"/>
              </a:rPr>
              <a:t>カリキュラム</a:t>
            </a:r>
            <a:r>
              <a:rPr lang="ja-JP" altLang="en-US" sz="3323" u="sng" dirty="0">
                <a:solidFill>
                  <a:srgbClr val="FF0000"/>
                </a:solidFill>
                <a:highlight>
                  <a:srgbClr val="FFFF00"/>
                </a:highlight>
                <a:latin typeface="AR P丸ゴシック体E" panose="020F0900000000000000" pitchFamily="50" charset="-128"/>
                <a:ea typeface="AR P丸ゴシック体E" panose="020F0900000000000000" pitchFamily="50" charset="-128"/>
              </a:rPr>
              <a:t>を</a:t>
            </a:r>
            <a:r>
              <a:rPr lang="ja-JP" altLang="en-US" sz="3323" dirty="0">
                <a:highlight>
                  <a:srgbClr val="00FF00"/>
                </a:highlight>
                <a:latin typeface="AR P丸ゴシック体E" panose="020F0900000000000000" pitchFamily="50" charset="-128"/>
                <a:ea typeface="AR P丸ゴシック体E" panose="020F0900000000000000" pitchFamily="50" charset="-128"/>
              </a:rPr>
              <a:t>マネジメントすること」</a:t>
            </a:r>
            <a:endParaRPr lang="en-US" altLang="ja-JP" sz="3323" dirty="0">
              <a:highlight>
                <a:srgbClr val="00FF00"/>
              </a:highlight>
              <a:latin typeface="AR P丸ゴシック体E" panose="020F0900000000000000" pitchFamily="50" charset="-128"/>
              <a:ea typeface="AR P丸ゴシック体E" panose="020F0900000000000000" pitchFamily="50" charset="-128"/>
            </a:endParaRPr>
          </a:p>
          <a:p>
            <a:r>
              <a:rPr lang="ja-JP" altLang="en-US" sz="3323" dirty="0">
                <a:highlight>
                  <a:srgbClr val="00FF00"/>
                </a:highlight>
                <a:latin typeface="AR P丸ゴシック体E" panose="020F0900000000000000" pitchFamily="50" charset="-128"/>
                <a:ea typeface="AR P丸ゴシック体E" panose="020F0900000000000000" pitchFamily="50" charset="-128"/>
              </a:rPr>
              <a:t>なのです。</a:t>
            </a:r>
            <a:endParaRPr lang="en-US" altLang="ja-JP" sz="3323" dirty="0">
              <a:highlight>
                <a:srgbClr val="00FF00"/>
              </a:highlight>
              <a:latin typeface="AR P丸ゴシック体E" panose="020F0900000000000000" pitchFamily="50" charset="-128"/>
              <a:ea typeface="AR P丸ゴシック体E" panose="020F0900000000000000" pitchFamily="50" charset="-128"/>
            </a:endParaRPr>
          </a:p>
          <a:p>
            <a:r>
              <a:rPr lang="ja-JP" altLang="en-US" sz="2400" dirty="0">
                <a:highlight>
                  <a:srgbClr val="FF99FF"/>
                </a:highlight>
                <a:latin typeface="AR P丸ゴシック体E" panose="020F0900000000000000" pitchFamily="50" charset="-128"/>
                <a:ea typeface="AR P丸ゴシック体E" panose="020F0900000000000000" pitchFamily="50" charset="-128"/>
              </a:rPr>
              <a:t>・・・総合的な学習を教科横断的に計画し、進めることなのです。</a:t>
            </a:r>
            <a:endParaRPr lang="en-US" altLang="ja-JP" sz="2400" dirty="0">
              <a:highlight>
                <a:srgbClr val="FF99FF"/>
              </a:highlight>
              <a:latin typeface="AR P丸ゴシック体E" panose="020F0900000000000000" pitchFamily="50" charset="-128"/>
              <a:ea typeface="AR P丸ゴシック体E" panose="020F0900000000000000" pitchFamily="50" charset="-128"/>
            </a:endParaRPr>
          </a:p>
          <a:p>
            <a:r>
              <a:rPr lang="ja-JP" altLang="en-US" sz="3067" dirty="0">
                <a:latin typeface="AR P丸ゴシック体E" panose="020F0900000000000000" pitchFamily="50" charset="-128"/>
                <a:ea typeface="AR P丸ゴシック体E" panose="020F0900000000000000" pitchFamily="50" charset="-128"/>
              </a:rPr>
              <a:t>　　　　</a:t>
            </a:r>
          </a:p>
        </p:txBody>
      </p:sp>
    </p:spTree>
    <p:extLst>
      <p:ext uri="{BB962C8B-B14F-4D97-AF65-F5344CB8AC3E}">
        <p14:creationId xmlns:p14="http://schemas.microsoft.com/office/powerpoint/2010/main" val="21893981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1000"/>
                                        <p:tgtEl>
                                          <p:spTgt spid="2">
                                            <p:txEl>
                                              <p:pRg st="3" end="3"/>
                                            </p:txEl>
                                          </p:spTgt>
                                        </p:tgtEl>
                                      </p:cBhvr>
                                    </p:animEffect>
                                    <p:anim calcmode="lin" valueType="num">
                                      <p:cBhvr>
                                        <p:cTn id="8"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500"/>
                                  </p:stCondLst>
                                  <p:childTnLst>
                                    <p:set>
                                      <p:cBhvr>
                                        <p:cTn id="12" dur="1" fill="hold">
                                          <p:stCondLst>
                                            <p:cond delay="0"/>
                                          </p:stCondLst>
                                        </p:cTn>
                                        <p:tgtEl>
                                          <p:spTgt spid="2">
                                            <p:txEl>
                                              <p:pRg st="4" end="4"/>
                                            </p:txEl>
                                          </p:spTgt>
                                        </p:tgtEl>
                                        <p:attrNameLst>
                                          <p:attrName>style.visibility</p:attrName>
                                        </p:attrNameLst>
                                      </p:cBhvr>
                                      <p:to>
                                        <p:strVal val="visible"/>
                                      </p:to>
                                    </p:set>
                                    <p:animEffect transition="in" filter="fade">
                                      <p:cBhvr>
                                        <p:cTn id="13" dur="1000"/>
                                        <p:tgtEl>
                                          <p:spTgt spid="2">
                                            <p:txEl>
                                              <p:pRg st="4" end="4"/>
                                            </p:txEl>
                                          </p:spTgt>
                                        </p:tgtEl>
                                      </p:cBhvr>
                                    </p:animEffect>
                                    <p:anim calcmode="lin" valueType="num">
                                      <p:cBhvr>
                                        <p:cTn id="14"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par>
                          <p:cTn id="16" fill="hold">
                            <p:stCondLst>
                              <p:cond delay="2500"/>
                            </p:stCondLst>
                            <p:childTnLst>
                              <p:par>
                                <p:cTn id="17" presetID="42" presetClass="entr" presetSubtype="0" fill="hold" nodeType="afterEffect">
                                  <p:stCondLst>
                                    <p:cond delay="500"/>
                                  </p:stCondLst>
                                  <p:childTnLst>
                                    <p:set>
                                      <p:cBhvr>
                                        <p:cTn id="18" dur="1" fill="hold">
                                          <p:stCondLst>
                                            <p:cond delay="0"/>
                                          </p:stCondLst>
                                        </p:cTn>
                                        <p:tgtEl>
                                          <p:spTgt spid="2">
                                            <p:txEl>
                                              <p:pRg st="5" end="5"/>
                                            </p:txEl>
                                          </p:spTgt>
                                        </p:tgtEl>
                                        <p:attrNameLst>
                                          <p:attrName>style.visibility</p:attrName>
                                        </p:attrNameLst>
                                      </p:cBhvr>
                                      <p:to>
                                        <p:strVal val="visible"/>
                                      </p:to>
                                    </p:set>
                                    <p:animEffect transition="in" filter="fade">
                                      <p:cBhvr>
                                        <p:cTn id="19" dur="1000"/>
                                        <p:tgtEl>
                                          <p:spTgt spid="2">
                                            <p:txEl>
                                              <p:pRg st="5" end="5"/>
                                            </p:txEl>
                                          </p:spTgt>
                                        </p:tgtEl>
                                      </p:cBhvr>
                                    </p:animEffect>
                                    <p:anim calcmode="lin" valueType="num">
                                      <p:cBhvr>
                                        <p:cTn id="20"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par>
                          <p:cTn id="22" fill="hold">
                            <p:stCondLst>
                              <p:cond delay="4000"/>
                            </p:stCondLst>
                            <p:childTnLst>
                              <p:par>
                                <p:cTn id="23" presetID="42" presetClass="entr" presetSubtype="0" fill="hold" nodeType="afterEffect">
                                  <p:stCondLst>
                                    <p:cond delay="50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fade">
                                      <p:cBhvr>
                                        <p:cTn id="25" dur="1000"/>
                                        <p:tgtEl>
                                          <p:spTgt spid="2">
                                            <p:txEl>
                                              <p:pRg st="6" end="6"/>
                                            </p:txEl>
                                          </p:spTgt>
                                        </p:tgtEl>
                                      </p:cBhvr>
                                    </p:animEffect>
                                    <p:anim calcmode="lin" valueType="num">
                                      <p:cBhvr>
                                        <p:cTn id="26"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27"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2" presetClass="entr" presetSubtype="0" fill="hold" nodeType="afterEffect">
                                  <p:stCondLst>
                                    <p:cond delay="500"/>
                                  </p:stCondLst>
                                  <p:childTnLst>
                                    <p:set>
                                      <p:cBhvr>
                                        <p:cTn id="30" dur="1" fill="hold">
                                          <p:stCondLst>
                                            <p:cond delay="0"/>
                                          </p:stCondLst>
                                        </p:cTn>
                                        <p:tgtEl>
                                          <p:spTgt spid="2">
                                            <p:txEl>
                                              <p:pRg st="7" end="7"/>
                                            </p:txEl>
                                          </p:spTgt>
                                        </p:tgtEl>
                                        <p:attrNameLst>
                                          <p:attrName>style.visibility</p:attrName>
                                        </p:attrNameLst>
                                      </p:cBhvr>
                                      <p:to>
                                        <p:strVal val="visible"/>
                                      </p:to>
                                    </p:set>
                                    <p:animEffect transition="in" filter="fade">
                                      <p:cBhvr>
                                        <p:cTn id="31" dur="1000"/>
                                        <p:tgtEl>
                                          <p:spTgt spid="2">
                                            <p:txEl>
                                              <p:pRg st="7" end="7"/>
                                            </p:txEl>
                                          </p:spTgt>
                                        </p:tgtEl>
                                      </p:cBhvr>
                                    </p:animEffect>
                                    <p:anim calcmode="lin" valueType="num">
                                      <p:cBhvr>
                                        <p:cTn id="32"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33"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par>
                          <p:cTn id="34" fill="hold">
                            <p:stCondLst>
                              <p:cond delay="7000"/>
                            </p:stCondLst>
                            <p:childTnLst>
                              <p:par>
                                <p:cTn id="35" presetID="42" presetClass="entr" presetSubtype="0" fill="hold" nodeType="afterEffect">
                                  <p:stCondLst>
                                    <p:cond delay="500"/>
                                  </p:stCondLst>
                                  <p:childTnLst>
                                    <p:set>
                                      <p:cBhvr>
                                        <p:cTn id="36" dur="1" fill="hold">
                                          <p:stCondLst>
                                            <p:cond delay="0"/>
                                          </p:stCondLst>
                                        </p:cTn>
                                        <p:tgtEl>
                                          <p:spTgt spid="2">
                                            <p:txEl>
                                              <p:pRg st="8" end="8"/>
                                            </p:txEl>
                                          </p:spTgt>
                                        </p:tgtEl>
                                        <p:attrNameLst>
                                          <p:attrName>style.visibility</p:attrName>
                                        </p:attrNameLst>
                                      </p:cBhvr>
                                      <p:to>
                                        <p:strVal val="visible"/>
                                      </p:to>
                                    </p:set>
                                    <p:animEffect transition="in" filter="fade">
                                      <p:cBhvr>
                                        <p:cTn id="37" dur="1000"/>
                                        <p:tgtEl>
                                          <p:spTgt spid="2">
                                            <p:txEl>
                                              <p:pRg st="8" end="8"/>
                                            </p:txEl>
                                          </p:spTgt>
                                        </p:tgtEl>
                                      </p:cBhvr>
                                    </p:animEffect>
                                    <p:anim calcmode="lin" valueType="num">
                                      <p:cBhvr>
                                        <p:cTn id="38"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39"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par>
                          <p:cTn id="40" fill="hold">
                            <p:stCondLst>
                              <p:cond delay="8500"/>
                            </p:stCondLst>
                            <p:childTnLst>
                              <p:par>
                                <p:cTn id="41" presetID="42" presetClass="entr" presetSubtype="0" fill="hold" nodeType="afterEffect">
                                  <p:stCondLst>
                                    <p:cond delay="500"/>
                                  </p:stCondLst>
                                  <p:childTnLst>
                                    <p:set>
                                      <p:cBhvr>
                                        <p:cTn id="42" dur="1" fill="hold">
                                          <p:stCondLst>
                                            <p:cond delay="0"/>
                                          </p:stCondLst>
                                        </p:cTn>
                                        <p:tgtEl>
                                          <p:spTgt spid="2">
                                            <p:txEl>
                                              <p:pRg st="9" end="9"/>
                                            </p:txEl>
                                          </p:spTgt>
                                        </p:tgtEl>
                                        <p:attrNameLst>
                                          <p:attrName>style.visibility</p:attrName>
                                        </p:attrNameLst>
                                      </p:cBhvr>
                                      <p:to>
                                        <p:strVal val="visible"/>
                                      </p:to>
                                    </p:set>
                                    <p:animEffect transition="in" filter="fade">
                                      <p:cBhvr>
                                        <p:cTn id="43" dur="1000"/>
                                        <p:tgtEl>
                                          <p:spTgt spid="2">
                                            <p:txEl>
                                              <p:pRg st="9" end="9"/>
                                            </p:txEl>
                                          </p:spTgt>
                                        </p:tgtEl>
                                      </p:cBhvr>
                                    </p:animEffect>
                                    <p:anim calcmode="lin" valueType="num">
                                      <p:cBhvr>
                                        <p:cTn id="44"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45" dur="1000" fill="hold"/>
                                        <p:tgtEl>
                                          <p:spTgt spid="2">
                                            <p:txEl>
                                              <p:pRg st="9" end="9"/>
                                            </p:txEl>
                                          </p:spTgt>
                                        </p:tgtEl>
                                        <p:attrNameLst>
                                          <p:attrName>ppt_y</p:attrName>
                                        </p:attrNameLst>
                                      </p:cBhvr>
                                      <p:tavLst>
                                        <p:tav tm="0">
                                          <p:val>
                                            <p:strVal val="#ppt_y+.1"/>
                                          </p:val>
                                        </p:tav>
                                        <p:tav tm="100000">
                                          <p:val>
                                            <p:strVal val="#ppt_y"/>
                                          </p:val>
                                        </p:tav>
                                      </p:tavLst>
                                    </p:anim>
                                  </p:childTnLst>
                                </p:cTn>
                              </p:par>
                            </p:childTnLst>
                          </p:cTn>
                        </p:par>
                        <p:par>
                          <p:cTn id="46" fill="hold">
                            <p:stCondLst>
                              <p:cond delay="10000"/>
                            </p:stCondLst>
                            <p:childTnLst>
                              <p:par>
                                <p:cTn id="47" presetID="42" presetClass="entr" presetSubtype="0" fill="hold" nodeType="afterEffect">
                                  <p:stCondLst>
                                    <p:cond delay="500"/>
                                  </p:stCondLst>
                                  <p:childTnLst>
                                    <p:set>
                                      <p:cBhvr>
                                        <p:cTn id="48" dur="1" fill="hold">
                                          <p:stCondLst>
                                            <p:cond delay="0"/>
                                          </p:stCondLst>
                                        </p:cTn>
                                        <p:tgtEl>
                                          <p:spTgt spid="2">
                                            <p:txEl>
                                              <p:pRg st="10" end="10"/>
                                            </p:txEl>
                                          </p:spTgt>
                                        </p:tgtEl>
                                        <p:attrNameLst>
                                          <p:attrName>style.visibility</p:attrName>
                                        </p:attrNameLst>
                                      </p:cBhvr>
                                      <p:to>
                                        <p:strVal val="visible"/>
                                      </p:to>
                                    </p:set>
                                    <p:animEffect transition="in" filter="fade">
                                      <p:cBhvr>
                                        <p:cTn id="49" dur="1000"/>
                                        <p:tgtEl>
                                          <p:spTgt spid="2">
                                            <p:txEl>
                                              <p:pRg st="10" end="10"/>
                                            </p:txEl>
                                          </p:spTgt>
                                        </p:tgtEl>
                                      </p:cBhvr>
                                    </p:animEffect>
                                    <p:anim calcmode="lin" valueType="num">
                                      <p:cBhvr>
                                        <p:cTn id="50"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10" end="10"/>
                                            </p:txEl>
                                          </p:spTgt>
                                        </p:tgtEl>
                                        <p:attrNameLst>
                                          <p:attrName>ppt_y</p:attrName>
                                        </p:attrNameLst>
                                      </p:cBhvr>
                                      <p:tavLst>
                                        <p:tav tm="0">
                                          <p:val>
                                            <p:strVal val="#ppt_y+.1"/>
                                          </p:val>
                                        </p:tav>
                                        <p:tav tm="100000">
                                          <p:val>
                                            <p:strVal val="#ppt_y"/>
                                          </p:val>
                                        </p:tav>
                                      </p:tavLst>
                                    </p:anim>
                                  </p:childTnLst>
                                </p:cTn>
                              </p:par>
                            </p:childTnLst>
                          </p:cTn>
                        </p:par>
                        <p:par>
                          <p:cTn id="52" fill="hold">
                            <p:stCondLst>
                              <p:cond delay="11500"/>
                            </p:stCondLst>
                            <p:childTnLst>
                              <p:par>
                                <p:cTn id="53" presetID="42" presetClass="entr" presetSubtype="0" fill="hold" nodeType="afterEffect">
                                  <p:stCondLst>
                                    <p:cond delay="500"/>
                                  </p:stCondLst>
                                  <p:childTnLst>
                                    <p:set>
                                      <p:cBhvr>
                                        <p:cTn id="54" dur="1" fill="hold">
                                          <p:stCondLst>
                                            <p:cond delay="0"/>
                                          </p:stCondLst>
                                        </p:cTn>
                                        <p:tgtEl>
                                          <p:spTgt spid="2">
                                            <p:txEl>
                                              <p:pRg st="11" end="11"/>
                                            </p:txEl>
                                          </p:spTgt>
                                        </p:tgtEl>
                                        <p:attrNameLst>
                                          <p:attrName>style.visibility</p:attrName>
                                        </p:attrNameLst>
                                      </p:cBhvr>
                                      <p:to>
                                        <p:strVal val="visible"/>
                                      </p:to>
                                    </p:set>
                                    <p:animEffect transition="in" filter="fade">
                                      <p:cBhvr>
                                        <p:cTn id="55" dur="1000"/>
                                        <p:tgtEl>
                                          <p:spTgt spid="2">
                                            <p:txEl>
                                              <p:pRg st="11" end="11"/>
                                            </p:txEl>
                                          </p:spTgt>
                                        </p:tgtEl>
                                      </p:cBhvr>
                                    </p:animEffect>
                                    <p:anim calcmode="lin" valueType="num">
                                      <p:cBhvr>
                                        <p:cTn id="56" dur="1000" fill="hold"/>
                                        <p:tgtEl>
                                          <p:spTgt spid="2">
                                            <p:txEl>
                                              <p:pRg st="11" end="11"/>
                                            </p:txEl>
                                          </p:spTgt>
                                        </p:tgtEl>
                                        <p:attrNameLst>
                                          <p:attrName>ppt_x</p:attrName>
                                        </p:attrNameLst>
                                      </p:cBhvr>
                                      <p:tavLst>
                                        <p:tav tm="0">
                                          <p:val>
                                            <p:strVal val="#ppt_x"/>
                                          </p:val>
                                        </p:tav>
                                        <p:tav tm="100000">
                                          <p:val>
                                            <p:strVal val="#ppt_x"/>
                                          </p:val>
                                        </p:tav>
                                      </p:tavLst>
                                    </p:anim>
                                    <p:anim calcmode="lin" valueType="num">
                                      <p:cBhvr>
                                        <p:cTn id="57" dur="1000" fill="hold"/>
                                        <p:tgtEl>
                                          <p:spTgt spid="2">
                                            <p:txEl>
                                              <p:pRg st="11" end="11"/>
                                            </p:txEl>
                                          </p:spTgt>
                                        </p:tgtEl>
                                        <p:attrNameLst>
                                          <p:attrName>ppt_y</p:attrName>
                                        </p:attrNameLst>
                                      </p:cBhvr>
                                      <p:tavLst>
                                        <p:tav tm="0">
                                          <p:val>
                                            <p:strVal val="#ppt_y+.1"/>
                                          </p:val>
                                        </p:tav>
                                        <p:tav tm="100000">
                                          <p:val>
                                            <p:strVal val="#ppt_y"/>
                                          </p:val>
                                        </p:tav>
                                      </p:tavLst>
                                    </p:anim>
                                  </p:childTnLst>
                                </p:cTn>
                              </p:par>
                            </p:childTnLst>
                          </p:cTn>
                        </p:par>
                        <p:par>
                          <p:cTn id="58" fill="hold">
                            <p:stCondLst>
                              <p:cond delay="13000"/>
                            </p:stCondLst>
                            <p:childTnLst>
                              <p:par>
                                <p:cTn id="59" presetID="42" presetClass="entr" presetSubtype="0" fill="hold" nodeType="afterEffect">
                                  <p:stCondLst>
                                    <p:cond delay="500"/>
                                  </p:stCondLst>
                                  <p:childTnLst>
                                    <p:set>
                                      <p:cBhvr>
                                        <p:cTn id="60" dur="1" fill="hold">
                                          <p:stCondLst>
                                            <p:cond delay="0"/>
                                          </p:stCondLst>
                                        </p:cTn>
                                        <p:tgtEl>
                                          <p:spTgt spid="2">
                                            <p:txEl>
                                              <p:pRg st="12" end="12"/>
                                            </p:txEl>
                                          </p:spTgt>
                                        </p:tgtEl>
                                        <p:attrNameLst>
                                          <p:attrName>style.visibility</p:attrName>
                                        </p:attrNameLst>
                                      </p:cBhvr>
                                      <p:to>
                                        <p:strVal val="visible"/>
                                      </p:to>
                                    </p:set>
                                    <p:animEffect transition="in" filter="fade">
                                      <p:cBhvr>
                                        <p:cTn id="61" dur="1000"/>
                                        <p:tgtEl>
                                          <p:spTgt spid="2">
                                            <p:txEl>
                                              <p:pRg st="12" end="12"/>
                                            </p:txEl>
                                          </p:spTgt>
                                        </p:tgtEl>
                                      </p:cBhvr>
                                    </p:animEffect>
                                    <p:anim calcmode="lin" valueType="num">
                                      <p:cBhvr>
                                        <p:cTn id="62" dur="1000" fill="hold"/>
                                        <p:tgtEl>
                                          <p:spTgt spid="2">
                                            <p:txEl>
                                              <p:pRg st="12" end="12"/>
                                            </p:txEl>
                                          </p:spTgt>
                                        </p:tgtEl>
                                        <p:attrNameLst>
                                          <p:attrName>ppt_x</p:attrName>
                                        </p:attrNameLst>
                                      </p:cBhvr>
                                      <p:tavLst>
                                        <p:tav tm="0">
                                          <p:val>
                                            <p:strVal val="#ppt_x"/>
                                          </p:val>
                                        </p:tav>
                                        <p:tav tm="100000">
                                          <p:val>
                                            <p:strVal val="#ppt_x"/>
                                          </p:val>
                                        </p:tav>
                                      </p:tavLst>
                                    </p:anim>
                                    <p:anim calcmode="lin" valueType="num">
                                      <p:cBhvr>
                                        <p:cTn id="63" dur="1000" fill="hold"/>
                                        <p:tgtEl>
                                          <p:spTgt spid="2">
                                            <p:txEl>
                                              <p:pRg st="12" end="12"/>
                                            </p:txEl>
                                          </p:spTgt>
                                        </p:tgtEl>
                                        <p:attrNameLst>
                                          <p:attrName>ppt_y</p:attrName>
                                        </p:attrNameLst>
                                      </p:cBhvr>
                                      <p:tavLst>
                                        <p:tav tm="0">
                                          <p:val>
                                            <p:strVal val="#ppt_y+.1"/>
                                          </p:val>
                                        </p:tav>
                                        <p:tav tm="100000">
                                          <p:val>
                                            <p:strVal val="#ppt_y"/>
                                          </p:val>
                                        </p:tav>
                                      </p:tavLst>
                                    </p:anim>
                                  </p:childTnLst>
                                </p:cTn>
                              </p:par>
                            </p:childTnLst>
                          </p:cTn>
                        </p:par>
                        <p:par>
                          <p:cTn id="64" fill="hold">
                            <p:stCondLst>
                              <p:cond delay="14500"/>
                            </p:stCondLst>
                            <p:childTnLst>
                              <p:par>
                                <p:cTn id="65" presetID="42" presetClass="entr" presetSubtype="0" fill="hold" nodeType="afterEffect">
                                  <p:stCondLst>
                                    <p:cond delay="500"/>
                                  </p:stCondLst>
                                  <p:childTnLst>
                                    <p:set>
                                      <p:cBhvr>
                                        <p:cTn id="66" dur="1" fill="hold">
                                          <p:stCondLst>
                                            <p:cond delay="0"/>
                                          </p:stCondLst>
                                        </p:cTn>
                                        <p:tgtEl>
                                          <p:spTgt spid="2">
                                            <p:txEl>
                                              <p:pRg st="13" end="13"/>
                                            </p:txEl>
                                          </p:spTgt>
                                        </p:tgtEl>
                                        <p:attrNameLst>
                                          <p:attrName>style.visibility</p:attrName>
                                        </p:attrNameLst>
                                      </p:cBhvr>
                                      <p:to>
                                        <p:strVal val="visible"/>
                                      </p:to>
                                    </p:set>
                                    <p:animEffect transition="in" filter="fade">
                                      <p:cBhvr>
                                        <p:cTn id="67" dur="1000"/>
                                        <p:tgtEl>
                                          <p:spTgt spid="2">
                                            <p:txEl>
                                              <p:pRg st="13" end="13"/>
                                            </p:txEl>
                                          </p:spTgt>
                                        </p:tgtEl>
                                      </p:cBhvr>
                                    </p:animEffect>
                                    <p:anim calcmode="lin" valueType="num">
                                      <p:cBhvr>
                                        <p:cTn id="68" dur="1000" fill="hold"/>
                                        <p:tgtEl>
                                          <p:spTgt spid="2">
                                            <p:txEl>
                                              <p:pRg st="13" end="13"/>
                                            </p:txEl>
                                          </p:spTgt>
                                        </p:tgtEl>
                                        <p:attrNameLst>
                                          <p:attrName>ppt_x</p:attrName>
                                        </p:attrNameLst>
                                      </p:cBhvr>
                                      <p:tavLst>
                                        <p:tav tm="0">
                                          <p:val>
                                            <p:strVal val="#ppt_x"/>
                                          </p:val>
                                        </p:tav>
                                        <p:tav tm="100000">
                                          <p:val>
                                            <p:strVal val="#ppt_x"/>
                                          </p:val>
                                        </p:tav>
                                      </p:tavLst>
                                    </p:anim>
                                    <p:anim calcmode="lin" valueType="num">
                                      <p:cBhvr>
                                        <p:cTn id="69" dur="1000" fill="hold"/>
                                        <p:tgtEl>
                                          <p:spTgt spid="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AFCDE4D2-CB59-4A27-83B8-EE3E04031A0C}"/>
              </a:ext>
            </a:extLst>
          </p:cNvPr>
          <p:cNvSpPr/>
          <p:nvPr/>
        </p:nvSpPr>
        <p:spPr>
          <a:xfrm>
            <a:off x="975999" y="817974"/>
            <a:ext cx="7192003" cy="24585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19" dirty="0"/>
          </a:p>
        </p:txBody>
      </p:sp>
      <p:sp>
        <p:nvSpPr>
          <p:cNvPr id="7" name="正方形/長方形 6">
            <a:extLst>
              <a:ext uri="{FF2B5EF4-FFF2-40B4-BE49-F238E27FC236}">
                <a16:creationId xmlns:a16="http://schemas.microsoft.com/office/drawing/2014/main" id="{2586891B-7FDA-4B85-92AA-0C27A77BA437}"/>
              </a:ext>
            </a:extLst>
          </p:cNvPr>
          <p:cNvSpPr/>
          <p:nvPr/>
        </p:nvSpPr>
        <p:spPr>
          <a:xfrm>
            <a:off x="676333" y="3281021"/>
            <a:ext cx="7791337" cy="3155675"/>
          </a:xfrm>
          <a:prstGeom prst="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19" b="1" dirty="0"/>
          </a:p>
        </p:txBody>
      </p:sp>
      <p:sp>
        <p:nvSpPr>
          <p:cNvPr id="3" name="正方形/長方形 2">
            <a:extLst>
              <a:ext uri="{FF2B5EF4-FFF2-40B4-BE49-F238E27FC236}">
                <a16:creationId xmlns:a16="http://schemas.microsoft.com/office/drawing/2014/main" id="{BE6CDB7F-9197-4928-AA39-1AFE39984726}"/>
              </a:ext>
            </a:extLst>
          </p:cNvPr>
          <p:cNvSpPr/>
          <p:nvPr/>
        </p:nvSpPr>
        <p:spPr>
          <a:xfrm>
            <a:off x="676333" y="593222"/>
            <a:ext cx="7791337" cy="2692261"/>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19" dirty="0"/>
          </a:p>
        </p:txBody>
      </p:sp>
      <p:sp>
        <p:nvSpPr>
          <p:cNvPr id="4" name="正方形/長方形 3">
            <a:extLst>
              <a:ext uri="{FF2B5EF4-FFF2-40B4-BE49-F238E27FC236}">
                <a16:creationId xmlns:a16="http://schemas.microsoft.com/office/drawing/2014/main" id="{3CA2666C-59DA-4E7D-B753-3B23E83B8EC4}"/>
              </a:ext>
            </a:extLst>
          </p:cNvPr>
          <p:cNvSpPr/>
          <p:nvPr/>
        </p:nvSpPr>
        <p:spPr>
          <a:xfrm>
            <a:off x="976003" y="817973"/>
            <a:ext cx="7192003" cy="53940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94" dirty="0"/>
          </a:p>
        </p:txBody>
      </p:sp>
      <p:sp>
        <p:nvSpPr>
          <p:cNvPr id="2" name="テキスト ボックス 1"/>
          <p:cNvSpPr txBox="1">
            <a:spLocks noChangeArrowheads="1"/>
          </p:cNvSpPr>
          <p:nvPr/>
        </p:nvSpPr>
        <p:spPr bwMode="auto">
          <a:xfrm>
            <a:off x="1275663" y="509963"/>
            <a:ext cx="6864380" cy="44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ltLang="ja-JP" sz="3196" b="1" dirty="0">
              <a:latin typeface="HG創英角ﾎﾟｯﾌﾟ体" panose="040B0A09000000000000" pitchFamily="49" charset="-128"/>
              <a:ea typeface="HG創英角ﾎﾟｯﾌﾟ体" panose="040B0A09000000000000" pitchFamily="49" charset="-128"/>
            </a:endParaRPr>
          </a:p>
          <a:p>
            <a:r>
              <a:rPr lang="ja-JP" altLang="en-US" sz="3196" b="1" dirty="0">
                <a:latin typeface="HG創英角ﾎﾟｯﾌﾟ体" panose="040B0A09000000000000" pitchFamily="49" charset="-128"/>
                <a:ea typeface="HG創英角ﾎﾟｯﾌﾟ体" panose="040B0A09000000000000" pitchFamily="49" charset="-128"/>
              </a:rPr>
              <a:t>教育課程の</a:t>
            </a:r>
            <a:r>
              <a:rPr lang="ja-JP" altLang="en-US" sz="3196" dirty="0">
                <a:solidFill>
                  <a:schemeClr val="accent1">
                    <a:lumMod val="75000"/>
                  </a:schemeClr>
                </a:solidFill>
                <a:latin typeface="HG創英角ﾎﾟｯﾌﾟ体" panose="040B0A09000000000000" pitchFamily="49" charset="-128"/>
                <a:ea typeface="HG創英角ﾎﾟｯﾌﾟ体" panose="040B0A09000000000000" pitchFamily="49" charset="-128"/>
              </a:rPr>
              <a:t>編</a:t>
            </a:r>
            <a:r>
              <a:rPr lang="ja-JP" altLang="en-US" sz="3196" b="1" dirty="0">
                <a:solidFill>
                  <a:schemeClr val="accent1">
                    <a:lumMod val="75000"/>
                  </a:schemeClr>
                </a:solidFill>
                <a:latin typeface="HG創英角ﾎﾟｯﾌﾟ体" panose="040B0A09000000000000" pitchFamily="49" charset="-128"/>
                <a:ea typeface="HG創英角ﾎﾟｯﾌﾟ体" panose="040B0A09000000000000" pitchFamily="49" charset="-128"/>
              </a:rPr>
              <a:t>成</a:t>
            </a:r>
            <a:r>
              <a:rPr lang="ja-JP" altLang="en-US" sz="3196" b="1" dirty="0">
                <a:latin typeface="HG創英角ﾎﾟｯﾌﾟ体" panose="040B0A09000000000000" pitchFamily="49" charset="-128"/>
                <a:ea typeface="HG創英角ﾎﾟｯﾌﾟ体" panose="040B0A09000000000000" pitchFamily="49" charset="-128"/>
              </a:rPr>
              <a:t>において</a:t>
            </a:r>
            <a:endParaRPr lang="en-US" altLang="ja-JP" sz="3196" b="1" dirty="0">
              <a:latin typeface="HG創英角ﾎﾟｯﾌﾟ体" panose="040B0A09000000000000" pitchFamily="49" charset="-128"/>
              <a:ea typeface="HG創英角ﾎﾟｯﾌﾟ体" panose="040B0A09000000000000" pitchFamily="49" charset="-128"/>
            </a:endParaRPr>
          </a:p>
          <a:p>
            <a:endParaRPr lang="en-US" altLang="ja-JP" sz="1704" b="1" dirty="0">
              <a:latin typeface="HG創英角ﾎﾟｯﾌﾟ体" panose="040B0A09000000000000" pitchFamily="49" charset="-128"/>
              <a:ea typeface="HG創英角ﾎﾟｯﾌﾟ体" panose="040B0A09000000000000" pitchFamily="49" charset="-128"/>
            </a:endParaRPr>
          </a:p>
          <a:p>
            <a:r>
              <a:rPr lang="ja-JP" altLang="en-US" sz="3196" b="1" dirty="0">
                <a:latin typeface="HG創英角ﾎﾟｯﾌﾟ体" panose="040B0A09000000000000" pitchFamily="49" charset="-128"/>
                <a:ea typeface="HG創英角ﾎﾟｯﾌﾟ体" panose="040B0A09000000000000" pitchFamily="49" charset="-128"/>
              </a:rPr>
              <a:t>　</a:t>
            </a:r>
            <a:endParaRPr lang="en-US" altLang="ja-JP" sz="2386" b="1" dirty="0">
              <a:latin typeface="HG創英角ﾎﾟｯﾌﾟ体" panose="040B0A09000000000000" pitchFamily="49" charset="-128"/>
              <a:ea typeface="HG創英角ﾎﾟｯﾌﾟ体" panose="040B0A09000000000000" pitchFamily="49" charset="-128"/>
            </a:endParaRPr>
          </a:p>
          <a:p>
            <a:r>
              <a:rPr lang="ja-JP" altLang="en-US" sz="1704" b="1" dirty="0">
                <a:latin typeface="HG創英角ﾎﾟｯﾌﾟ体" panose="040B0A09000000000000" pitchFamily="49" charset="-128"/>
                <a:ea typeface="HG創英角ﾎﾟｯﾌﾟ体" panose="040B0A09000000000000" pitchFamily="49" charset="-128"/>
              </a:rPr>
              <a:t>　</a:t>
            </a:r>
            <a:r>
              <a:rPr lang="ja-JP" altLang="en-US" sz="1704" b="1" dirty="0">
                <a:solidFill>
                  <a:srgbClr val="FF0000"/>
                </a:solidFill>
                <a:latin typeface="HG創英角ﾎﾟｯﾌﾟ体" panose="040B0A09000000000000" pitchFamily="49" charset="-128"/>
                <a:ea typeface="HG創英角ﾎﾟｯﾌﾟ体" panose="040B0A09000000000000" pitchFamily="49" charset="-128"/>
              </a:rPr>
              <a:t>ここには、どんな言葉が入るのでしょうか？</a:t>
            </a:r>
            <a:endParaRPr lang="en-US" altLang="ja-JP" sz="1704" b="1" dirty="0">
              <a:solidFill>
                <a:srgbClr val="FF0000"/>
              </a:solidFill>
              <a:latin typeface="HG創英角ﾎﾟｯﾌﾟ体" panose="040B0A09000000000000" pitchFamily="49" charset="-128"/>
              <a:ea typeface="HG創英角ﾎﾟｯﾌﾟ体" panose="040B0A09000000000000" pitchFamily="49" charset="-128"/>
            </a:endParaRPr>
          </a:p>
          <a:p>
            <a:endParaRPr lang="en-US" altLang="ja-JP" sz="1704" b="1" dirty="0">
              <a:latin typeface="HG創英角ﾎﾟｯﾌﾟ体" panose="040B0A09000000000000" pitchFamily="49" charset="-128"/>
              <a:ea typeface="HG創英角ﾎﾟｯﾌﾟ体" panose="040B0A09000000000000" pitchFamily="49" charset="-128"/>
            </a:endParaRPr>
          </a:p>
          <a:p>
            <a:endParaRPr lang="en-US" altLang="ja-JP" sz="1704" b="1" dirty="0">
              <a:latin typeface="HG創英角ﾎﾟｯﾌﾟ体" panose="040B0A09000000000000" pitchFamily="49" charset="-128"/>
              <a:ea typeface="HG創英角ﾎﾟｯﾌﾟ体" panose="040B0A09000000000000" pitchFamily="49" charset="-128"/>
            </a:endParaRPr>
          </a:p>
          <a:p>
            <a:r>
              <a:rPr lang="ja-JP" altLang="en-US" sz="1704" b="1" dirty="0">
                <a:latin typeface="HG創英角ﾎﾟｯﾌﾟ体" panose="040B0A09000000000000" pitchFamily="49" charset="-128"/>
                <a:ea typeface="HG創英角ﾎﾟｯﾌﾟ体" panose="040B0A09000000000000" pitchFamily="49" charset="-128"/>
              </a:rPr>
              <a:t>　　　　　　　　　　　　　　</a:t>
            </a:r>
            <a:endParaRPr lang="en-US" altLang="ja-JP" sz="1704" b="1" dirty="0">
              <a:latin typeface="HG創英角ﾎﾟｯﾌﾟ体" panose="040B0A09000000000000" pitchFamily="49" charset="-128"/>
              <a:ea typeface="HG創英角ﾎﾟｯﾌﾟ体" panose="040B0A09000000000000" pitchFamily="49" charset="-128"/>
            </a:endParaRPr>
          </a:p>
          <a:p>
            <a:r>
              <a:rPr lang="ja-JP" altLang="en-US" sz="3196" b="1" dirty="0">
                <a:latin typeface="HG創英角ﾎﾟｯﾌﾟ体" panose="040B0A09000000000000" pitchFamily="49" charset="-128"/>
                <a:ea typeface="HG創英角ﾎﾟｯﾌﾟ体" panose="040B0A09000000000000" pitchFamily="49" charset="-128"/>
              </a:rPr>
              <a:t>教育課程の</a:t>
            </a:r>
            <a:r>
              <a:rPr lang="ja-JP" altLang="en-US" sz="3196" b="1" dirty="0">
                <a:solidFill>
                  <a:srgbClr val="EF53DC"/>
                </a:solidFill>
                <a:latin typeface="HG創英角ﾎﾟｯﾌﾟ体" panose="040B0A09000000000000" pitchFamily="49" charset="-128"/>
                <a:ea typeface="HG創英角ﾎﾟｯﾌﾟ体" panose="040B0A09000000000000" pitchFamily="49" charset="-128"/>
              </a:rPr>
              <a:t>実</a:t>
            </a:r>
            <a:r>
              <a:rPr lang="ja-JP" altLang="en-US" sz="3196" dirty="0">
                <a:solidFill>
                  <a:srgbClr val="EF53DC"/>
                </a:solidFill>
                <a:latin typeface="HG創英角ﾎﾟｯﾌﾟ体" panose="040B0A09000000000000" pitchFamily="49" charset="-128"/>
                <a:ea typeface="HG創英角ﾎﾟｯﾌﾟ体" panose="040B0A09000000000000" pitchFamily="49" charset="-128"/>
              </a:rPr>
              <a:t>施</a:t>
            </a:r>
            <a:r>
              <a:rPr lang="ja-JP" altLang="en-US" sz="3196" b="1" dirty="0">
                <a:latin typeface="HG創英角ﾎﾟｯﾌﾟ体" panose="040B0A09000000000000" pitchFamily="49" charset="-128"/>
                <a:ea typeface="HG創英角ﾎﾟｯﾌﾟ体" panose="040B0A09000000000000" pitchFamily="49" charset="-128"/>
              </a:rPr>
              <a:t>において</a:t>
            </a:r>
            <a:endParaRPr lang="en-US" altLang="ja-JP" sz="3196" b="1" dirty="0">
              <a:latin typeface="HG創英角ﾎﾟｯﾌﾟ体" panose="040B0A09000000000000" pitchFamily="49" charset="-128"/>
              <a:ea typeface="HG創英角ﾎﾟｯﾌﾟ体" panose="040B0A09000000000000" pitchFamily="49" charset="-128"/>
            </a:endParaRPr>
          </a:p>
          <a:p>
            <a:r>
              <a:rPr lang="ja-JP" altLang="en-US" sz="1704" b="1" dirty="0">
                <a:latin typeface="HG創英角ﾎﾟｯﾌﾟ体" panose="040B0A09000000000000" pitchFamily="49" charset="-128"/>
                <a:ea typeface="HG創英角ﾎﾟｯﾌﾟ体" panose="040B0A09000000000000" pitchFamily="49" charset="-128"/>
              </a:rPr>
              <a:t>　　　　　　　　　　　　　　　　　（</a:t>
            </a:r>
            <a:r>
              <a:rPr lang="ja-JP" altLang="en-US" sz="1704" dirty="0">
                <a:latin typeface="HG創英角ﾎﾟｯﾌﾟ体" panose="040B0A09000000000000" pitchFamily="49" charset="-128"/>
                <a:ea typeface="HG創英角ﾎﾟｯﾌﾟ体" panose="040B0A09000000000000" pitchFamily="49" charset="-128"/>
              </a:rPr>
              <a:t>総則 第１の２、</a:t>
            </a:r>
            <a:r>
              <a:rPr lang="ja-JP" altLang="en-US" sz="1704" u="sng" dirty="0">
                <a:latin typeface="HG創英角ﾎﾟｯﾌﾟ体" panose="040B0A09000000000000" pitchFamily="49" charset="-128"/>
                <a:ea typeface="HG創英角ﾎﾟｯﾌﾟ体" panose="040B0A09000000000000" pitchFamily="49" charset="-128"/>
              </a:rPr>
              <a:t>第３の１</a:t>
            </a:r>
            <a:r>
              <a:rPr lang="ja-JP" altLang="en-US" sz="1704" b="1" dirty="0">
                <a:latin typeface="HG創英角ﾎﾟｯﾌﾟ体" panose="040B0A09000000000000" pitchFamily="49" charset="-128"/>
                <a:ea typeface="HG創英角ﾎﾟｯﾌﾟ体" panose="040B0A09000000000000" pitchFamily="49" charset="-128"/>
              </a:rPr>
              <a:t>）</a:t>
            </a:r>
            <a:endParaRPr lang="en-US" altLang="ja-JP" sz="1704" b="1" dirty="0">
              <a:latin typeface="HG創英角ﾎﾟｯﾌﾟ体" panose="040B0A09000000000000" pitchFamily="49" charset="-128"/>
              <a:ea typeface="HG創英角ﾎﾟｯﾌﾟ体" panose="040B0A09000000000000" pitchFamily="49" charset="-128"/>
            </a:endParaRPr>
          </a:p>
          <a:p>
            <a:endParaRPr lang="en-US" altLang="ja-JP" sz="1704" b="1" dirty="0">
              <a:latin typeface="HG創英角ﾎﾟｯﾌﾟ体" panose="040B0A09000000000000" pitchFamily="49" charset="-128"/>
              <a:ea typeface="HG創英角ﾎﾟｯﾌﾟ体" panose="040B0A09000000000000" pitchFamily="49" charset="-128"/>
            </a:endParaRPr>
          </a:p>
          <a:p>
            <a:endParaRPr lang="en-US" altLang="ja-JP" sz="1704" b="1" dirty="0">
              <a:latin typeface="HG創英角ﾎﾟｯﾌﾟ体" panose="040B0A09000000000000" pitchFamily="49" charset="-128"/>
              <a:ea typeface="HG創英角ﾎﾟｯﾌﾟ体" panose="040B0A09000000000000" pitchFamily="49" charset="-128"/>
            </a:endParaRPr>
          </a:p>
          <a:p>
            <a:r>
              <a:rPr lang="ja-JP" altLang="en-US" sz="1704" b="1" dirty="0">
                <a:latin typeface="HG創英角ﾎﾟｯﾌﾟ体" panose="040B0A09000000000000" pitchFamily="49" charset="-128"/>
                <a:ea typeface="HG創英角ﾎﾟｯﾌﾟ体" panose="040B0A09000000000000" pitchFamily="49" charset="-128"/>
              </a:rPr>
              <a:t>　</a:t>
            </a:r>
            <a:r>
              <a:rPr lang="ja-JP" altLang="en-US" sz="1704" b="1" dirty="0">
                <a:solidFill>
                  <a:srgbClr val="FF0000"/>
                </a:solidFill>
                <a:latin typeface="HG創英角ﾎﾟｯﾌﾟ体" panose="040B0A09000000000000" pitchFamily="49" charset="-128"/>
                <a:ea typeface="HG創英角ﾎﾟｯﾌﾟ体" panose="040B0A09000000000000" pitchFamily="49" charset="-128"/>
              </a:rPr>
              <a:t>ここにも、どんな言葉が入るのでしょうか？</a:t>
            </a:r>
            <a:endParaRPr lang="en-US" altLang="ja-JP" sz="1704" b="1" dirty="0">
              <a:latin typeface="HG創英角ﾎﾟｯﾌﾟ体" panose="040B0A09000000000000" pitchFamily="49" charset="-128"/>
              <a:ea typeface="HG創英角ﾎﾟｯﾌﾟ体" panose="040B0A09000000000000" pitchFamily="49" charset="-128"/>
            </a:endParaRPr>
          </a:p>
        </p:txBody>
      </p:sp>
      <p:cxnSp>
        <p:nvCxnSpPr>
          <p:cNvPr id="5" name="直線コネクタ 4">
            <a:extLst>
              <a:ext uri="{FF2B5EF4-FFF2-40B4-BE49-F238E27FC236}">
                <a16:creationId xmlns:a16="http://schemas.microsoft.com/office/drawing/2014/main" id="{97E88055-6767-4A4C-A79A-B3628B8BD803}"/>
              </a:ext>
            </a:extLst>
          </p:cNvPr>
          <p:cNvCxnSpPr>
            <a:cxnSpLocks/>
          </p:cNvCxnSpPr>
          <p:nvPr/>
        </p:nvCxnSpPr>
        <p:spPr>
          <a:xfrm>
            <a:off x="975996" y="3281020"/>
            <a:ext cx="7192008"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 name="テキスト ボックス 5">
            <a:extLst>
              <a:ext uri="{FF2B5EF4-FFF2-40B4-BE49-F238E27FC236}">
                <a16:creationId xmlns:a16="http://schemas.microsoft.com/office/drawing/2014/main" id="{65D523BB-2D5D-4DDB-9FE8-F8699536F863}"/>
              </a:ext>
            </a:extLst>
          </p:cNvPr>
          <p:cNvSpPr txBox="1"/>
          <p:nvPr/>
        </p:nvSpPr>
        <p:spPr>
          <a:xfrm>
            <a:off x="3509109" y="264962"/>
            <a:ext cx="1890261" cy="348109"/>
          </a:xfrm>
          <a:prstGeom prst="rect">
            <a:avLst/>
          </a:prstGeom>
          <a:noFill/>
        </p:spPr>
        <p:txBody>
          <a:bodyPr wrap="none" rtlCol="0">
            <a:spAutoFit/>
          </a:bodyPr>
          <a:lstStyle/>
          <a:p>
            <a:r>
              <a:rPr lang="ja-JP" altLang="en-US" sz="1662" b="1"/>
              <a:t>学習指導要領総則</a:t>
            </a:r>
          </a:p>
        </p:txBody>
      </p:sp>
      <p:sp>
        <p:nvSpPr>
          <p:cNvPr id="10" name="テキスト ボックス 9">
            <a:extLst>
              <a:ext uri="{FF2B5EF4-FFF2-40B4-BE49-F238E27FC236}">
                <a16:creationId xmlns:a16="http://schemas.microsoft.com/office/drawing/2014/main" id="{FD88E691-4354-4A00-9379-A63EB187F7FC}"/>
              </a:ext>
            </a:extLst>
          </p:cNvPr>
          <p:cNvSpPr txBox="1"/>
          <p:nvPr/>
        </p:nvSpPr>
        <p:spPr>
          <a:xfrm>
            <a:off x="4446642" y="1472514"/>
            <a:ext cx="4220308" cy="603883"/>
          </a:xfrm>
          <a:prstGeom prst="rect">
            <a:avLst/>
          </a:prstGeom>
          <a:noFill/>
        </p:spPr>
        <p:txBody>
          <a:bodyPr wrap="square">
            <a:spAutoFit/>
          </a:bodyPr>
          <a:lstStyle/>
          <a:p>
            <a:r>
              <a:rPr lang="ja-JP" altLang="en-US" sz="1662" dirty="0">
                <a:latin typeface="HG創英角ﾎﾟｯﾌﾟ体" panose="040B0A09000000000000" pitchFamily="49" charset="-128"/>
                <a:ea typeface="HG創英角ﾎﾟｯﾌﾟ体" panose="040B0A09000000000000" pitchFamily="49" charset="-128"/>
              </a:rPr>
              <a:t>（総則 </a:t>
            </a:r>
            <a:r>
              <a:rPr lang="ja-JP" altLang="en-US" sz="1662" u="sng" dirty="0">
                <a:latin typeface="HG創英角ﾎﾟｯﾌﾟ体" panose="040B0A09000000000000" pitchFamily="49" charset="-128"/>
                <a:ea typeface="HG創英角ﾎﾟｯﾌﾟ体" panose="040B0A09000000000000" pitchFamily="49" charset="-128"/>
              </a:rPr>
              <a:t>第１の４</a:t>
            </a:r>
            <a:r>
              <a:rPr lang="ja-JP" altLang="en-US" sz="1662" dirty="0">
                <a:latin typeface="HG創英角ﾎﾟｯﾌﾟ体" panose="040B0A09000000000000" pitchFamily="49" charset="-128"/>
                <a:ea typeface="HG創英角ﾎﾟｯﾌﾟ体" panose="040B0A09000000000000" pitchFamily="49" charset="-128"/>
              </a:rPr>
              <a:t> 第２の</a:t>
            </a:r>
            <a:r>
              <a:rPr lang="en-US" altLang="ja-JP" sz="1662" dirty="0">
                <a:latin typeface="HG創英角ﾎﾟｯﾌﾟ体" panose="040B0A09000000000000" pitchFamily="49" charset="-128"/>
                <a:ea typeface="HG創英角ﾎﾟｯﾌﾟ体" panose="040B0A09000000000000" pitchFamily="49" charset="-128"/>
              </a:rPr>
              <a:t>1.2.3.4</a:t>
            </a:r>
            <a:r>
              <a:rPr lang="ja-JP" altLang="en-US" sz="1662" dirty="0">
                <a:latin typeface="HG創英角ﾎﾟｯﾌﾟ体" panose="040B0A09000000000000" pitchFamily="49" charset="-128"/>
                <a:ea typeface="HG創英角ﾎﾟｯﾌﾟ体" panose="040B0A09000000000000" pitchFamily="49" charset="-128"/>
              </a:rPr>
              <a:t>）</a:t>
            </a:r>
            <a:endParaRPr lang="en-US" altLang="ja-JP" sz="1662" dirty="0">
              <a:latin typeface="HG創英角ﾎﾟｯﾌﾟ体" panose="040B0A09000000000000" pitchFamily="49" charset="-128"/>
              <a:ea typeface="HG創英角ﾎﾟｯﾌﾟ体" panose="040B0A09000000000000" pitchFamily="49" charset="-128"/>
            </a:endParaRPr>
          </a:p>
          <a:p>
            <a:r>
              <a:rPr lang="en-US" altLang="ja-JP" sz="1662" dirty="0">
                <a:latin typeface="HG創英角ﾎﾟｯﾌﾟ体" panose="040B0A09000000000000" pitchFamily="49" charset="-128"/>
                <a:ea typeface="HG創英角ﾎﾟｯﾌﾟ体" panose="040B0A09000000000000" pitchFamily="49" charset="-128"/>
              </a:rPr>
              <a:t>  </a:t>
            </a:r>
          </a:p>
        </p:txBody>
      </p:sp>
    </p:spTree>
    <p:extLst>
      <p:ext uri="{BB962C8B-B14F-4D97-AF65-F5344CB8AC3E}">
        <p14:creationId xmlns:p14="http://schemas.microsoft.com/office/powerpoint/2010/main" val="2462449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xEl>
                                              <p:pRg st="8" end="8"/>
                                            </p:txEl>
                                          </p:spTgt>
                                        </p:tgtEl>
                                        <p:attrNameLst>
                                          <p:attrName>style.visibility</p:attrName>
                                        </p:attrNameLst>
                                      </p:cBhvr>
                                      <p:to>
                                        <p:strVal val="visible"/>
                                      </p:to>
                                    </p:set>
                                    <p:anim calcmode="lin" valueType="num">
                                      <p:cBhvr additive="base">
                                        <p:cTn id="13" dur="500" fill="hold"/>
                                        <p:tgtEl>
                                          <p:spTgt spid="2">
                                            <p:txEl>
                                              <p:pRg st="8" end="8"/>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2">
                                            <p:txEl>
                                              <p:pRg st="9" end="9"/>
                                            </p:txEl>
                                          </p:spTgt>
                                        </p:tgtEl>
                                        <p:attrNameLst>
                                          <p:attrName>style.visibility</p:attrName>
                                        </p:attrNameLst>
                                      </p:cBhvr>
                                      <p:to>
                                        <p:strVal val="visible"/>
                                      </p:to>
                                    </p:set>
                                    <p:anim calcmode="lin" valueType="num">
                                      <p:cBhvr additive="base">
                                        <p:cTn id="26"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fade">
                                      <p:cBhvr>
                                        <p:cTn id="32" dur="1000"/>
                                        <p:tgtEl>
                                          <p:spTgt spid="2">
                                            <p:txEl>
                                              <p:pRg st="4" end="4"/>
                                            </p:txEl>
                                          </p:spTgt>
                                        </p:tgtEl>
                                      </p:cBhvr>
                                    </p:animEffect>
                                    <p:anim calcmode="lin" valueType="num">
                                      <p:cBhvr>
                                        <p:cTn id="33"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par>
                          <p:cTn id="35" fill="hold">
                            <p:stCondLst>
                              <p:cond delay="1000"/>
                            </p:stCondLst>
                            <p:childTnLst>
                              <p:par>
                                <p:cTn id="36" presetID="42" presetClass="entr" presetSubtype="0" fill="hold" nodeType="afterEffect">
                                  <p:stCondLst>
                                    <p:cond delay="0"/>
                                  </p:stCondLst>
                                  <p:childTnLst>
                                    <p:set>
                                      <p:cBhvr>
                                        <p:cTn id="37" dur="1" fill="hold">
                                          <p:stCondLst>
                                            <p:cond delay="0"/>
                                          </p:stCondLst>
                                        </p:cTn>
                                        <p:tgtEl>
                                          <p:spTgt spid="2">
                                            <p:txEl>
                                              <p:pRg st="12" end="12"/>
                                            </p:txEl>
                                          </p:spTgt>
                                        </p:tgtEl>
                                        <p:attrNameLst>
                                          <p:attrName>style.visibility</p:attrName>
                                        </p:attrNameLst>
                                      </p:cBhvr>
                                      <p:to>
                                        <p:strVal val="visible"/>
                                      </p:to>
                                    </p:set>
                                    <p:animEffect transition="in" filter="fade">
                                      <p:cBhvr>
                                        <p:cTn id="38" dur="1000"/>
                                        <p:tgtEl>
                                          <p:spTgt spid="2">
                                            <p:txEl>
                                              <p:pRg st="12" end="12"/>
                                            </p:txEl>
                                          </p:spTgt>
                                        </p:tgtEl>
                                      </p:cBhvr>
                                    </p:animEffect>
                                    <p:anim calcmode="lin" valueType="num">
                                      <p:cBhvr>
                                        <p:cTn id="39" dur="1000" fill="hold"/>
                                        <p:tgtEl>
                                          <p:spTgt spid="2">
                                            <p:txEl>
                                              <p:pRg st="12" end="12"/>
                                            </p:txEl>
                                          </p:spTgt>
                                        </p:tgtEl>
                                        <p:attrNameLst>
                                          <p:attrName>ppt_x</p:attrName>
                                        </p:attrNameLst>
                                      </p:cBhvr>
                                      <p:tavLst>
                                        <p:tav tm="0">
                                          <p:val>
                                            <p:strVal val="#ppt_x"/>
                                          </p:val>
                                        </p:tav>
                                        <p:tav tm="100000">
                                          <p:val>
                                            <p:strVal val="#ppt_x"/>
                                          </p:val>
                                        </p:tav>
                                      </p:tavLst>
                                    </p:anim>
                                    <p:anim calcmode="lin" valueType="num">
                                      <p:cBhvr>
                                        <p:cTn id="40" dur="1000" fill="hold"/>
                                        <p:tgtEl>
                                          <p:spTgt spid="2">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nodeType="clickEffect">
                                  <p:stCondLst>
                                    <p:cond delay="0"/>
                                  </p:stCondLst>
                                  <p:childTnLst>
                                    <p:animEffect transition="out" filter="fade">
                                      <p:cBhvr>
                                        <p:cTn id="44" dur="500"/>
                                        <p:tgtEl>
                                          <p:spTgt spid="2">
                                            <p:txEl>
                                              <p:pRg st="4" end="4"/>
                                            </p:txEl>
                                          </p:spTgt>
                                        </p:tgtEl>
                                      </p:cBhvr>
                                    </p:animEffect>
                                    <p:set>
                                      <p:cBhvr>
                                        <p:cTn id="45" dur="1" fill="hold">
                                          <p:stCondLst>
                                            <p:cond delay="499"/>
                                          </p:stCondLst>
                                        </p:cTn>
                                        <p:tgtEl>
                                          <p:spTgt spid="2">
                                            <p:txEl>
                                              <p:pRg st="4" end="4"/>
                                            </p:txEl>
                                          </p:spTgt>
                                        </p:tgtEl>
                                        <p:attrNameLst>
                                          <p:attrName>style.visibility</p:attrName>
                                        </p:attrNameLst>
                                      </p:cBhvr>
                                      <p:to>
                                        <p:strVal val="hidden"/>
                                      </p:to>
                                    </p:set>
                                  </p:childTnLst>
                                </p:cTn>
                              </p:par>
                            </p:childTnLst>
                          </p:cTn>
                        </p:par>
                        <p:par>
                          <p:cTn id="46" fill="hold">
                            <p:stCondLst>
                              <p:cond delay="500"/>
                            </p:stCondLst>
                            <p:childTnLst>
                              <p:par>
                                <p:cTn id="47" presetID="10" presetClass="exit" presetSubtype="0" fill="hold" nodeType="afterEffect">
                                  <p:stCondLst>
                                    <p:cond delay="0"/>
                                  </p:stCondLst>
                                  <p:childTnLst>
                                    <p:animEffect transition="out" filter="fade">
                                      <p:cBhvr>
                                        <p:cTn id="48" dur="500"/>
                                        <p:tgtEl>
                                          <p:spTgt spid="2">
                                            <p:txEl>
                                              <p:pRg st="12" end="12"/>
                                            </p:txEl>
                                          </p:spTgt>
                                        </p:tgtEl>
                                      </p:cBhvr>
                                    </p:animEffect>
                                    <p:set>
                                      <p:cBhvr>
                                        <p:cTn id="49" dur="1" fill="hold">
                                          <p:stCondLst>
                                            <p:cond delay="499"/>
                                          </p:stCondLst>
                                        </p:cTn>
                                        <p:tgtEl>
                                          <p:spTgt spid="2">
                                            <p:txEl>
                                              <p:pRg st="12" end="1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スクリーンショット が含まれている画像&#10;&#10;自動的に生成された説明">
            <a:extLst>
              <a:ext uri="{FF2B5EF4-FFF2-40B4-BE49-F238E27FC236}">
                <a16:creationId xmlns:a16="http://schemas.microsoft.com/office/drawing/2014/main" id="{21ECBC2F-A066-4B38-A6E4-A4CB124C3658}"/>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03288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スクリーンショットの画面&#10;&#10;自動的に生成された説明">
            <a:extLst>
              <a:ext uri="{FF2B5EF4-FFF2-40B4-BE49-F238E27FC236}">
                <a16:creationId xmlns:a16="http://schemas.microsoft.com/office/drawing/2014/main" id="{8615E723-4808-413D-B06A-E2BDA1B6C7A6}"/>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374044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テキスト, 食品 が含まれている画像&#10;&#10;自動的に生成された説明">
            <a:extLst>
              <a:ext uri="{FF2B5EF4-FFF2-40B4-BE49-F238E27FC236}">
                <a16:creationId xmlns:a16="http://schemas.microsoft.com/office/drawing/2014/main" id="{8EF41F55-08CC-438C-BD81-F728A89D384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98115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スクリーンショットの画面&#10;&#10;自動的に生成された説明">
            <a:extLst>
              <a:ext uri="{FF2B5EF4-FFF2-40B4-BE49-F238E27FC236}">
                <a16:creationId xmlns:a16="http://schemas.microsoft.com/office/drawing/2014/main" id="{625AC69A-6DA6-4BF8-A98C-26479D2118AD}"/>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885758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正方形/長方形 25">
            <a:extLst>
              <a:ext uri="{FF2B5EF4-FFF2-40B4-BE49-F238E27FC236}">
                <a16:creationId xmlns:a16="http://schemas.microsoft.com/office/drawing/2014/main" id="{58F2E08E-0873-4A90-AD29-67316CEE09F4}"/>
              </a:ext>
            </a:extLst>
          </p:cNvPr>
          <p:cNvSpPr/>
          <p:nvPr/>
        </p:nvSpPr>
        <p:spPr>
          <a:xfrm>
            <a:off x="351693" y="263769"/>
            <a:ext cx="8440615" cy="6330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dirty="0"/>
          </a:p>
        </p:txBody>
      </p:sp>
      <p:sp>
        <p:nvSpPr>
          <p:cNvPr id="14" name="リボン: 下に曲がる 13">
            <a:extLst>
              <a:ext uri="{FF2B5EF4-FFF2-40B4-BE49-F238E27FC236}">
                <a16:creationId xmlns:a16="http://schemas.microsoft.com/office/drawing/2014/main" id="{69394356-2ABB-44EF-BCFC-6BDC920E2A07}"/>
              </a:ext>
            </a:extLst>
          </p:cNvPr>
          <p:cNvSpPr/>
          <p:nvPr/>
        </p:nvSpPr>
        <p:spPr>
          <a:xfrm>
            <a:off x="2704558" y="5519860"/>
            <a:ext cx="3519006" cy="726652"/>
          </a:xfrm>
          <a:prstGeom prst="ribbon">
            <a:avLst>
              <a:gd name="adj1" fmla="val 16667"/>
              <a:gd name="adj2" fmla="val 66702"/>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727" b="1" dirty="0">
                <a:solidFill>
                  <a:schemeClr val="tx1"/>
                </a:solidFill>
              </a:rPr>
              <a:t>深い学び</a:t>
            </a:r>
          </a:p>
        </p:txBody>
      </p:sp>
      <p:sp>
        <p:nvSpPr>
          <p:cNvPr id="6" name="テキスト ボックス 5">
            <a:extLst>
              <a:ext uri="{FF2B5EF4-FFF2-40B4-BE49-F238E27FC236}">
                <a16:creationId xmlns:a16="http://schemas.microsoft.com/office/drawing/2014/main" id="{670C85F0-4F5B-4035-A578-AB1C51C3D38D}"/>
              </a:ext>
            </a:extLst>
          </p:cNvPr>
          <p:cNvSpPr txBox="1"/>
          <p:nvPr/>
        </p:nvSpPr>
        <p:spPr>
          <a:xfrm>
            <a:off x="6193599" y="2018486"/>
            <a:ext cx="2550698" cy="407035"/>
          </a:xfrm>
          <a:prstGeom prst="rect">
            <a:avLst/>
          </a:prstGeom>
          <a:solidFill>
            <a:srgbClr val="B3FC92"/>
          </a:solidFill>
        </p:spPr>
        <p:txBody>
          <a:bodyPr wrap="none" rtlCol="0">
            <a:spAutoFit/>
          </a:bodyPr>
          <a:lstStyle/>
          <a:p>
            <a:r>
              <a:rPr lang="ja-JP" altLang="en-US" sz="2045" b="1" dirty="0">
                <a:latin typeface="ＭＳ ゴシック" panose="020B0609070205080204" pitchFamily="49" charset="-128"/>
                <a:ea typeface="ＭＳ ゴシック" panose="020B0609070205080204" pitchFamily="49" charset="-128"/>
              </a:rPr>
              <a:t>総合的な学習の時間</a:t>
            </a:r>
          </a:p>
        </p:txBody>
      </p:sp>
      <p:sp>
        <p:nvSpPr>
          <p:cNvPr id="13" name="楕円 12">
            <a:extLst>
              <a:ext uri="{FF2B5EF4-FFF2-40B4-BE49-F238E27FC236}">
                <a16:creationId xmlns:a16="http://schemas.microsoft.com/office/drawing/2014/main" id="{BF892954-78D0-49FB-9292-260A59053851}"/>
              </a:ext>
            </a:extLst>
          </p:cNvPr>
          <p:cNvSpPr/>
          <p:nvPr/>
        </p:nvSpPr>
        <p:spPr>
          <a:xfrm>
            <a:off x="3338274" y="3623783"/>
            <a:ext cx="2258146" cy="86586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2" name="テキスト ボックス 1">
            <a:extLst>
              <a:ext uri="{FF2B5EF4-FFF2-40B4-BE49-F238E27FC236}">
                <a16:creationId xmlns:a16="http://schemas.microsoft.com/office/drawing/2014/main" id="{9FA4ED3D-BAB5-4649-8774-A366431BF63F}"/>
              </a:ext>
            </a:extLst>
          </p:cNvPr>
          <p:cNvSpPr txBox="1"/>
          <p:nvPr/>
        </p:nvSpPr>
        <p:spPr>
          <a:xfrm>
            <a:off x="548088" y="576141"/>
            <a:ext cx="3884397" cy="887935"/>
          </a:xfrm>
          <a:prstGeom prst="rect">
            <a:avLst/>
          </a:prstGeom>
          <a:ln>
            <a:noFill/>
          </a:ln>
        </p:spPr>
        <p:style>
          <a:lnRef idx="2">
            <a:schemeClr val="dk1"/>
          </a:lnRef>
          <a:fillRef idx="1">
            <a:schemeClr val="lt1"/>
          </a:fillRef>
          <a:effectRef idx="0">
            <a:schemeClr val="dk1"/>
          </a:effectRef>
          <a:fontRef idx="minor">
            <a:schemeClr val="dk1"/>
          </a:fontRef>
        </p:style>
        <p:txBody>
          <a:bodyPr wrap="none" rtlCol="0">
            <a:spAutoFit/>
          </a:bodyPr>
          <a:lstStyle/>
          <a:p>
            <a:r>
              <a:rPr lang="ja-JP" altLang="en-US" sz="2585" b="1" dirty="0">
                <a:latin typeface="AR P丸ゴシック体E" panose="020F0900000000000000" pitchFamily="50" charset="-128"/>
                <a:ea typeface="AR P丸ゴシック体E" panose="020F0900000000000000" pitchFamily="50" charset="-128"/>
              </a:rPr>
              <a:t>カリキュラム・マネジメント</a:t>
            </a:r>
            <a:endParaRPr lang="en-US" altLang="ja-JP" sz="2585" b="1" dirty="0">
              <a:latin typeface="AR P丸ゴシック体E" panose="020F0900000000000000" pitchFamily="50" charset="-128"/>
              <a:ea typeface="AR P丸ゴシック体E" panose="020F0900000000000000" pitchFamily="50" charset="-128"/>
            </a:endParaRPr>
          </a:p>
          <a:p>
            <a:r>
              <a:rPr lang="ja-JP" altLang="en-US" sz="2585" b="1" dirty="0">
                <a:latin typeface="AR P丸ゴシック体E" panose="020F0900000000000000" pitchFamily="50" charset="-128"/>
                <a:ea typeface="AR P丸ゴシック体E" panose="020F0900000000000000" pitchFamily="50" charset="-128"/>
              </a:rPr>
              <a:t>するということは、</a:t>
            </a:r>
          </a:p>
        </p:txBody>
      </p:sp>
      <p:sp>
        <p:nvSpPr>
          <p:cNvPr id="15" name="テキスト ボックス 14">
            <a:extLst>
              <a:ext uri="{FF2B5EF4-FFF2-40B4-BE49-F238E27FC236}">
                <a16:creationId xmlns:a16="http://schemas.microsoft.com/office/drawing/2014/main" id="{21DEAE87-775A-4CA0-B0A7-6108D1073E46}"/>
              </a:ext>
            </a:extLst>
          </p:cNvPr>
          <p:cNvSpPr txBox="1"/>
          <p:nvPr/>
        </p:nvSpPr>
        <p:spPr>
          <a:xfrm>
            <a:off x="6193600" y="1501402"/>
            <a:ext cx="973343" cy="407035"/>
          </a:xfrm>
          <a:prstGeom prst="rect">
            <a:avLst/>
          </a:prstGeom>
          <a:solidFill>
            <a:srgbClr val="B3FC92"/>
          </a:solidFill>
        </p:spPr>
        <p:txBody>
          <a:bodyPr wrap="none" rtlCol="0">
            <a:spAutoFit/>
          </a:bodyPr>
          <a:lstStyle/>
          <a:p>
            <a:r>
              <a:rPr lang="ja-JP" altLang="en-US" sz="2045" b="1" dirty="0">
                <a:latin typeface="ＭＳ ゴシック" panose="020B0609070205080204" pitchFamily="49" charset="-128"/>
                <a:ea typeface="ＭＳ ゴシック" panose="020B0609070205080204" pitchFamily="49" charset="-128"/>
              </a:rPr>
              <a:t>生活科</a:t>
            </a:r>
          </a:p>
        </p:txBody>
      </p:sp>
      <p:sp>
        <p:nvSpPr>
          <p:cNvPr id="16" name="テキスト ボックス 15">
            <a:extLst>
              <a:ext uri="{FF2B5EF4-FFF2-40B4-BE49-F238E27FC236}">
                <a16:creationId xmlns:a16="http://schemas.microsoft.com/office/drawing/2014/main" id="{27367447-97F3-4BE5-B33C-11B2BDA87C00}"/>
              </a:ext>
            </a:extLst>
          </p:cNvPr>
          <p:cNvSpPr txBox="1"/>
          <p:nvPr/>
        </p:nvSpPr>
        <p:spPr>
          <a:xfrm>
            <a:off x="4946562" y="509068"/>
            <a:ext cx="4045519" cy="887935"/>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2585" b="1" dirty="0">
                <a:latin typeface="AR丸ゴシック体E" panose="020F0909000000000000" pitchFamily="49" charset="-128"/>
                <a:ea typeface="AR丸ゴシック体E" panose="020F0909000000000000" pitchFamily="49" charset="-128"/>
              </a:rPr>
              <a:t>従来、教科・領域ごとに指導してきたを内容を</a:t>
            </a:r>
          </a:p>
        </p:txBody>
      </p:sp>
      <p:sp>
        <p:nvSpPr>
          <p:cNvPr id="17" name="テキスト ボックス 16">
            <a:extLst>
              <a:ext uri="{FF2B5EF4-FFF2-40B4-BE49-F238E27FC236}">
                <a16:creationId xmlns:a16="http://schemas.microsoft.com/office/drawing/2014/main" id="{031BD917-2C75-4721-880A-A821B992A9EF}"/>
              </a:ext>
            </a:extLst>
          </p:cNvPr>
          <p:cNvSpPr txBox="1"/>
          <p:nvPr/>
        </p:nvSpPr>
        <p:spPr>
          <a:xfrm>
            <a:off x="6497210" y="5777485"/>
            <a:ext cx="1499128" cy="407035"/>
          </a:xfrm>
          <a:prstGeom prst="rect">
            <a:avLst/>
          </a:prstGeom>
          <a:noFill/>
        </p:spPr>
        <p:txBody>
          <a:bodyPr wrap="none" rtlCol="0">
            <a:spAutoFit/>
          </a:bodyPr>
          <a:lstStyle/>
          <a:p>
            <a:r>
              <a:rPr lang="ja-JP" altLang="en-US" sz="2045" b="1" dirty="0">
                <a:latin typeface="ＭＳ ゴシック" panose="020B0609070205080204" pitchFamily="49" charset="-128"/>
                <a:ea typeface="ＭＳ ゴシック" panose="020B0609070205080204" pitchFamily="49" charset="-128"/>
              </a:rPr>
              <a:t>を創ること</a:t>
            </a:r>
          </a:p>
        </p:txBody>
      </p:sp>
      <p:pic>
        <p:nvPicPr>
          <p:cNvPr id="20" name="図 19">
            <a:extLst>
              <a:ext uri="{FF2B5EF4-FFF2-40B4-BE49-F238E27FC236}">
                <a16:creationId xmlns:a16="http://schemas.microsoft.com/office/drawing/2014/main" id="{9243AECF-33F0-43A3-A2E6-2F009FFDCBF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91151" y="4458725"/>
            <a:ext cx="1992563" cy="1615572"/>
          </a:xfrm>
          <a:prstGeom prst="rect">
            <a:avLst/>
          </a:prstGeom>
        </p:spPr>
      </p:pic>
      <p:grpSp>
        <p:nvGrpSpPr>
          <p:cNvPr id="21" name="グループ化 20">
            <a:extLst>
              <a:ext uri="{FF2B5EF4-FFF2-40B4-BE49-F238E27FC236}">
                <a16:creationId xmlns:a16="http://schemas.microsoft.com/office/drawing/2014/main" id="{9F18984A-F9BB-456F-B590-B13DA0A16460}"/>
              </a:ext>
            </a:extLst>
          </p:cNvPr>
          <p:cNvGrpSpPr/>
          <p:nvPr/>
        </p:nvGrpSpPr>
        <p:grpSpPr>
          <a:xfrm>
            <a:off x="2595184" y="1700330"/>
            <a:ext cx="3637311" cy="3582253"/>
            <a:chOff x="2266002" y="1597371"/>
            <a:chExt cx="4268788" cy="4068234"/>
          </a:xfrm>
        </p:grpSpPr>
        <p:pic>
          <p:nvPicPr>
            <p:cNvPr id="22" name="図 6">
              <a:extLst>
                <a:ext uri="{FF2B5EF4-FFF2-40B4-BE49-F238E27FC236}">
                  <a16:creationId xmlns:a16="http://schemas.microsoft.com/office/drawing/2014/main" id="{7D3A8EE3-98C1-4091-92F3-64ED42DB2DD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t="19588" b="17807"/>
            <a:stretch/>
          </p:blipFill>
          <p:spPr bwMode="auto">
            <a:xfrm>
              <a:off x="2266002" y="1839279"/>
              <a:ext cx="4268788" cy="3826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四角形: 角を丸くする 22">
              <a:extLst>
                <a:ext uri="{FF2B5EF4-FFF2-40B4-BE49-F238E27FC236}">
                  <a16:creationId xmlns:a16="http://schemas.microsoft.com/office/drawing/2014/main" id="{D026DFD3-935D-4F90-9E0E-0C77920DF503}"/>
                </a:ext>
              </a:extLst>
            </p:cNvPr>
            <p:cNvSpPr/>
            <p:nvPr/>
          </p:nvSpPr>
          <p:spPr>
            <a:xfrm>
              <a:off x="5108720" y="1769056"/>
              <a:ext cx="1152599" cy="40503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24" name="四角形: 角を丸くする 23">
              <a:extLst>
                <a:ext uri="{FF2B5EF4-FFF2-40B4-BE49-F238E27FC236}">
                  <a16:creationId xmlns:a16="http://schemas.microsoft.com/office/drawing/2014/main" id="{0F443110-AF45-46EF-8E5E-557CBA5481C1}"/>
                </a:ext>
              </a:extLst>
            </p:cNvPr>
            <p:cNvSpPr/>
            <p:nvPr/>
          </p:nvSpPr>
          <p:spPr>
            <a:xfrm>
              <a:off x="2444895" y="1597371"/>
              <a:ext cx="632508" cy="74840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grpSp>
      <p:sp>
        <p:nvSpPr>
          <p:cNvPr id="5" name="正方形/長方形 4">
            <a:extLst>
              <a:ext uri="{FF2B5EF4-FFF2-40B4-BE49-F238E27FC236}">
                <a16:creationId xmlns:a16="http://schemas.microsoft.com/office/drawing/2014/main" id="{AFE3C0CA-C713-4647-B6EF-C0B8DC71EA1F}"/>
              </a:ext>
            </a:extLst>
          </p:cNvPr>
          <p:cNvSpPr/>
          <p:nvPr/>
        </p:nvSpPr>
        <p:spPr>
          <a:xfrm>
            <a:off x="1759669" y="2215172"/>
            <a:ext cx="973343" cy="407035"/>
          </a:xfrm>
          <a:prstGeom prst="rect">
            <a:avLst/>
          </a:prstGeom>
          <a:solidFill>
            <a:srgbClr val="FDFBB1"/>
          </a:solidFill>
        </p:spPr>
        <p:txBody>
          <a:bodyPr wrap="none">
            <a:spAutoFit/>
          </a:bodyPr>
          <a:lstStyle/>
          <a:p>
            <a:r>
              <a:rPr lang="ja-JP" altLang="en-US" sz="2045" b="1" dirty="0">
                <a:ea typeface="ＭＳ ゴシック" panose="020B0609070205080204" pitchFamily="49" charset="-128"/>
              </a:rPr>
              <a:t>外国語</a:t>
            </a:r>
          </a:p>
        </p:txBody>
      </p:sp>
      <p:sp>
        <p:nvSpPr>
          <p:cNvPr id="8" name="正方形/長方形 7">
            <a:extLst>
              <a:ext uri="{FF2B5EF4-FFF2-40B4-BE49-F238E27FC236}">
                <a16:creationId xmlns:a16="http://schemas.microsoft.com/office/drawing/2014/main" id="{B2E86775-BBDF-4182-A852-3F70740A73CF}"/>
              </a:ext>
            </a:extLst>
          </p:cNvPr>
          <p:cNvSpPr/>
          <p:nvPr/>
        </p:nvSpPr>
        <p:spPr>
          <a:xfrm>
            <a:off x="1738743" y="1501402"/>
            <a:ext cx="1236236" cy="407035"/>
          </a:xfrm>
          <a:prstGeom prst="rect">
            <a:avLst/>
          </a:prstGeom>
          <a:solidFill>
            <a:srgbClr val="FDFBB1"/>
          </a:solidFill>
        </p:spPr>
        <p:txBody>
          <a:bodyPr wrap="none">
            <a:spAutoFit/>
          </a:bodyPr>
          <a:lstStyle/>
          <a:p>
            <a:r>
              <a:rPr lang="ja-JP" altLang="en-US" sz="2045" b="1" dirty="0">
                <a:ea typeface="ＭＳ ゴシック" panose="020B0609070205080204" pitchFamily="49" charset="-128"/>
              </a:rPr>
              <a:t>特別活動</a:t>
            </a:r>
          </a:p>
        </p:txBody>
      </p:sp>
      <p:sp>
        <p:nvSpPr>
          <p:cNvPr id="9" name="正方形/長方形 8">
            <a:extLst>
              <a:ext uri="{FF2B5EF4-FFF2-40B4-BE49-F238E27FC236}">
                <a16:creationId xmlns:a16="http://schemas.microsoft.com/office/drawing/2014/main" id="{7AB41A61-C95F-42C0-A3A2-6E2BA602DB30}"/>
              </a:ext>
            </a:extLst>
          </p:cNvPr>
          <p:cNvSpPr/>
          <p:nvPr/>
        </p:nvSpPr>
        <p:spPr>
          <a:xfrm>
            <a:off x="952002" y="1858701"/>
            <a:ext cx="2024913" cy="407035"/>
          </a:xfrm>
          <a:prstGeom prst="rect">
            <a:avLst/>
          </a:prstGeom>
          <a:solidFill>
            <a:srgbClr val="FDFBB1"/>
          </a:solidFill>
        </p:spPr>
        <p:txBody>
          <a:bodyPr wrap="none">
            <a:spAutoFit/>
          </a:bodyPr>
          <a:lstStyle/>
          <a:p>
            <a:r>
              <a:rPr lang="ja-JP" altLang="en-US" sz="2045" b="1" dirty="0">
                <a:ea typeface="ＭＳ ゴシック" panose="020B0609070205080204" pitchFamily="49" charset="-128"/>
              </a:rPr>
              <a:t>特別の教科道徳</a:t>
            </a:r>
          </a:p>
        </p:txBody>
      </p:sp>
      <p:sp>
        <p:nvSpPr>
          <p:cNvPr id="25" name="テキスト ボックス 24">
            <a:extLst>
              <a:ext uri="{FF2B5EF4-FFF2-40B4-BE49-F238E27FC236}">
                <a16:creationId xmlns:a16="http://schemas.microsoft.com/office/drawing/2014/main" id="{4F74A4FA-777C-485F-9282-B94476CD3594}"/>
              </a:ext>
            </a:extLst>
          </p:cNvPr>
          <p:cNvSpPr txBox="1"/>
          <p:nvPr/>
        </p:nvSpPr>
        <p:spPr>
          <a:xfrm>
            <a:off x="3739119" y="1496288"/>
            <a:ext cx="1241045" cy="459485"/>
          </a:xfrm>
          <a:prstGeom prst="rect">
            <a:avLst/>
          </a:prstGeom>
          <a:solidFill>
            <a:srgbClr val="F5DDC3"/>
          </a:solidFill>
        </p:spPr>
        <p:txBody>
          <a:bodyPr wrap="none" rtlCol="0">
            <a:spAutoFit/>
          </a:bodyPr>
          <a:lstStyle/>
          <a:p>
            <a:r>
              <a:rPr lang="ja-JP" altLang="en-US" sz="2386" b="1" dirty="0"/>
              <a:t>各 教 科</a:t>
            </a:r>
          </a:p>
        </p:txBody>
      </p:sp>
      <p:sp>
        <p:nvSpPr>
          <p:cNvPr id="19" name="円/楕円 81">
            <a:extLst>
              <a:ext uri="{FF2B5EF4-FFF2-40B4-BE49-F238E27FC236}">
                <a16:creationId xmlns:a16="http://schemas.microsoft.com/office/drawing/2014/main" id="{57720961-7CA9-4979-A3EB-61270DECEEB0}"/>
              </a:ext>
            </a:extLst>
          </p:cNvPr>
          <p:cNvSpPr/>
          <p:nvPr/>
        </p:nvSpPr>
        <p:spPr>
          <a:xfrm>
            <a:off x="3396812" y="3660654"/>
            <a:ext cx="2134502" cy="798071"/>
          </a:xfrm>
          <a:prstGeom prst="ellipse">
            <a:avLst/>
          </a:prstGeom>
          <a:solidFill>
            <a:srgbClr val="BDD7EE">
              <a:alpha val="85882"/>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045" b="1" dirty="0">
                <a:solidFill>
                  <a:schemeClr val="tx1"/>
                </a:solidFill>
                <a:ea typeface="ＤＦ特太ゴシック体" pitchFamily="1" charset="-128"/>
              </a:rPr>
              <a:t>つながりで</a:t>
            </a:r>
            <a:endParaRPr lang="en-US" altLang="ja-JP" sz="2045" b="1" dirty="0">
              <a:solidFill>
                <a:schemeClr val="tx1"/>
              </a:solidFill>
              <a:ea typeface="ＤＦ特太ゴシック体" pitchFamily="1" charset="-128"/>
            </a:endParaRPr>
          </a:p>
          <a:p>
            <a:pPr algn="ctr">
              <a:defRPr/>
            </a:pPr>
            <a:r>
              <a:rPr lang="ja-JP" altLang="en-US" sz="2045" b="1" dirty="0">
                <a:solidFill>
                  <a:schemeClr val="tx1"/>
                </a:solidFill>
                <a:ea typeface="ＤＦ特太ゴシック体" pitchFamily="1" charset="-128"/>
              </a:rPr>
              <a:t>学ぶ</a:t>
            </a:r>
          </a:p>
        </p:txBody>
      </p:sp>
      <p:cxnSp>
        <p:nvCxnSpPr>
          <p:cNvPr id="4" name="直線コネクタ 3">
            <a:extLst>
              <a:ext uri="{FF2B5EF4-FFF2-40B4-BE49-F238E27FC236}">
                <a16:creationId xmlns:a16="http://schemas.microsoft.com/office/drawing/2014/main" id="{E556CBE8-CCA8-46AB-963A-A02B7B8B26B3}"/>
              </a:ext>
            </a:extLst>
          </p:cNvPr>
          <p:cNvCxnSpPr>
            <a:cxnSpLocks/>
          </p:cNvCxnSpPr>
          <p:nvPr/>
        </p:nvCxnSpPr>
        <p:spPr>
          <a:xfrm>
            <a:off x="3840842" y="3178677"/>
            <a:ext cx="1145010" cy="1967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C5423B16-A366-49D5-B150-ACE17D2F3842}"/>
              </a:ext>
            </a:extLst>
          </p:cNvPr>
          <p:cNvCxnSpPr>
            <a:cxnSpLocks/>
          </p:cNvCxnSpPr>
          <p:nvPr/>
        </p:nvCxnSpPr>
        <p:spPr>
          <a:xfrm flipV="1">
            <a:off x="3840842" y="3526396"/>
            <a:ext cx="1156314" cy="1213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990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2" presetClass="entr" presetSubtype="2" fill="hold" nodeType="after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additive="base">
                                        <p:cTn id="18" dur="500" fill="hold"/>
                                        <p:tgtEl>
                                          <p:spTgt spid="27"/>
                                        </p:tgtEl>
                                        <p:attrNameLst>
                                          <p:attrName>ppt_x</p:attrName>
                                        </p:attrNameLst>
                                      </p:cBhvr>
                                      <p:tavLst>
                                        <p:tav tm="0">
                                          <p:val>
                                            <p:strVal val="1+#ppt_w/2"/>
                                          </p:val>
                                        </p:tav>
                                        <p:tav tm="100000">
                                          <p:val>
                                            <p:strVal val="#ppt_x"/>
                                          </p:val>
                                        </p:tav>
                                      </p:tavLst>
                                    </p:anim>
                                    <p:anim calcmode="lin" valueType="num">
                                      <p:cBhvr additive="base">
                                        <p:cTn id="19" dur="500" fill="hold"/>
                                        <p:tgtEl>
                                          <p:spTgt spid="27"/>
                                        </p:tgtEl>
                                        <p:attrNameLst>
                                          <p:attrName>ppt_y</p:attrName>
                                        </p:attrNameLst>
                                      </p:cBhvr>
                                      <p:tavLst>
                                        <p:tav tm="0">
                                          <p:val>
                                            <p:strVal val="#ppt_y"/>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1000"/>
                                        <p:tgtEl>
                                          <p:spTgt spid="19"/>
                                        </p:tgtEl>
                                      </p:cBhvr>
                                    </p:animEffect>
                                    <p:anim calcmode="lin" valueType="num">
                                      <p:cBhvr>
                                        <p:cTn id="24" dur="1000" fill="hold"/>
                                        <p:tgtEl>
                                          <p:spTgt spid="19"/>
                                        </p:tgtEl>
                                        <p:attrNameLst>
                                          <p:attrName>ppt_x</p:attrName>
                                        </p:attrNameLst>
                                      </p:cBhvr>
                                      <p:tavLst>
                                        <p:tav tm="0">
                                          <p:val>
                                            <p:strVal val="#ppt_x"/>
                                          </p:val>
                                        </p:tav>
                                        <p:tav tm="100000">
                                          <p:val>
                                            <p:strVal val="#ppt_x"/>
                                          </p:val>
                                        </p:tav>
                                      </p:tavLst>
                                    </p:anim>
                                    <p:anim calcmode="lin" valueType="num">
                                      <p:cBhvr>
                                        <p:cTn id="25" dur="1000" fill="hold"/>
                                        <p:tgtEl>
                                          <p:spTgt spid="19"/>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2" presetClass="entr" presetSubtype="4" fill="hold" nodeType="afterEffect">
                                  <p:stCondLst>
                                    <p:cond delay="1000"/>
                                  </p:stCondLst>
                                  <p:childTnLst>
                                    <p:set>
                                      <p:cBhvr>
                                        <p:cTn id="28" dur="1" fill="hold">
                                          <p:stCondLst>
                                            <p:cond delay="0"/>
                                          </p:stCondLst>
                                        </p:cTn>
                                        <p:tgtEl>
                                          <p:spTgt spid="20"/>
                                        </p:tgtEl>
                                        <p:attrNameLst>
                                          <p:attrName>style.visibility</p:attrName>
                                        </p:attrNameLst>
                                      </p:cBhvr>
                                      <p:to>
                                        <p:strVal val="visible"/>
                                      </p:to>
                                    </p:set>
                                    <p:anim calcmode="lin" valueType="num">
                                      <p:cBhvr additive="base">
                                        <p:cTn id="29" dur="500" fill="hold"/>
                                        <p:tgtEl>
                                          <p:spTgt spid="20"/>
                                        </p:tgtEl>
                                        <p:attrNameLst>
                                          <p:attrName>ppt_x</p:attrName>
                                        </p:attrNameLst>
                                      </p:cBhvr>
                                      <p:tavLst>
                                        <p:tav tm="0">
                                          <p:val>
                                            <p:strVal val="#ppt_x"/>
                                          </p:val>
                                        </p:tav>
                                        <p:tav tm="100000">
                                          <p:val>
                                            <p:strVal val="#ppt_x"/>
                                          </p:val>
                                        </p:tav>
                                      </p:tavLst>
                                    </p:anim>
                                    <p:anim calcmode="lin" valueType="num">
                                      <p:cBhvr additive="base">
                                        <p:cTn id="30" dur="500" fill="hold"/>
                                        <p:tgtEl>
                                          <p:spTgt spid="20"/>
                                        </p:tgtEl>
                                        <p:attrNameLst>
                                          <p:attrName>ppt_y</p:attrName>
                                        </p:attrNameLst>
                                      </p:cBhvr>
                                      <p:tavLst>
                                        <p:tav tm="0">
                                          <p:val>
                                            <p:strVal val="1+#ppt_h/2"/>
                                          </p:val>
                                        </p:tav>
                                        <p:tav tm="100000">
                                          <p:val>
                                            <p:strVal val="#ppt_y"/>
                                          </p:val>
                                        </p:tav>
                                      </p:tavLst>
                                    </p:anim>
                                  </p:childTnLst>
                                </p:cTn>
                              </p:par>
                            </p:childTnLst>
                          </p:cTn>
                        </p:par>
                        <p:par>
                          <p:cTn id="31" fill="hold">
                            <p:stCondLst>
                              <p:cond delay="4500"/>
                            </p:stCondLst>
                            <p:childTnLst>
                              <p:par>
                                <p:cTn id="32" presetID="10" presetClass="exit" presetSubtype="0" fill="hold" nodeType="afterEffect">
                                  <p:stCondLst>
                                    <p:cond delay="1000"/>
                                  </p:stCondLst>
                                  <p:childTnLst>
                                    <p:animEffect transition="out" filter="fade">
                                      <p:cBhvr>
                                        <p:cTn id="33" dur="500"/>
                                        <p:tgtEl>
                                          <p:spTgt spid="20"/>
                                        </p:tgtEl>
                                      </p:cBhvr>
                                    </p:animEffect>
                                    <p:set>
                                      <p:cBhvr>
                                        <p:cTn id="34" dur="1" fill="hold">
                                          <p:stCondLst>
                                            <p:cond delay="499"/>
                                          </p:stCondLst>
                                        </p:cTn>
                                        <p:tgtEl>
                                          <p:spTgt spid="20"/>
                                        </p:tgtEl>
                                        <p:attrNameLst>
                                          <p:attrName>style.visibility</p:attrName>
                                        </p:attrNameLst>
                                      </p:cBhvr>
                                      <p:to>
                                        <p:strVal val="hidden"/>
                                      </p:to>
                                    </p:set>
                                  </p:childTnLst>
                                </p:cTn>
                              </p:par>
                            </p:childTnLst>
                          </p:cTn>
                        </p:par>
                        <p:par>
                          <p:cTn id="35" fill="hold">
                            <p:stCondLst>
                              <p:cond delay="6000"/>
                            </p:stCondLst>
                            <p:childTnLst>
                              <p:par>
                                <p:cTn id="36" presetID="47" presetClass="entr" presetSubtype="0" fill="hold" grpId="0" nodeType="after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1000"/>
                                        <p:tgtEl>
                                          <p:spTgt spid="13"/>
                                        </p:tgtEl>
                                      </p:cBhvr>
                                    </p:animEffect>
                                    <p:anim calcmode="lin" valueType="num">
                                      <p:cBhvr>
                                        <p:cTn id="39" dur="1000" fill="hold"/>
                                        <p:tgtEl>
                                          <p:spTgt spid="13"/>
                                        </p:tgtEl>
                                        <p:attrNameLst>
                                          <p:attrName>ppt_x</p:attrName>
                                        </p:attrNameLst>
                                      </p:cBhvr>
                                      <p:tavLst>
                                        <p:tav tm="0">
                                          <p:val>
                                            <p:strVal val="#ppt_x"/>
                                          </p:val>
                                        </p:tav>
                                        <p:tav tm="100000">
                                          <p:val>
                                            <p:strVal val="#ppt_x"/>
                                          </p:val>
                                        </p:tav>
                                      </p:tavLst>
                                    </p:anim>
                                    <p:anim calcmode="lin" valueType="num">
                                      <p:cBhvr>
                                        <p:cTn id="40" dur="1000" fill="hold"/>
                                        <p:tgtEl>
                                          <p:spTgt spid="13"/>
                                        </p:tgtEl>
                                        <p:attrNameLst>
                                          <p:attrName>ppt_y</p:attrName>
                                        </p:attrNameLst>
                                      </p:cBhvr>
                                      <p:tavLst>
                                        <p:tav tm="0">
                                          <p:val>
                                            <p:strVal val="#ppt_y-.1"/>
                                          </p:val>
                                        </p:tav>
                                        <p:tav tm="100000">
                                          <p:val>
                                            <p:strVal val="#ppt_y"/>
                                          </p:val>
                                        </p:tav>
                                      </p:tavLst>
                                    </p:anim>
                                  </p:childTnLst>
                                </p:cTn>
                              </p:par>
                            </p:childTnLst>
                          </p:cTn>
                        </p:par>
                        <p:par>
                          <p:cTn id="41" fill="hold">
                            <p:stCondLst>
                              <p:cond delay="7000"/>
                            </p:stCondLst>
                            <p:childTnLst>
                              <p:par>
                                <p:cTn id="42" presetID="8" presetClass="emph" presetSubtype="0" fill="hold" grpId="1" nodeType="afterEffect">
                                  <p:stCondLst>
                                    <p:cond delay="0"/>
                                  </p:stCondLst>
                                  <p:childTnLst>
                                    <p:animRot by="21600000">
                                      <p:cBhvr>
                                        <p:cTn id="43" dur="2000" fill="hold"/>
                                        <p:tgtEl>
                                          <p:spTgt spid="13"/>
                                        </p:tgtEl>
                                        <p:attrNameLst>
                                          <p:attrName>r</p:attrName>
                                        </p:attrNameLst>
                                      </p:cBhvr>
                                    </p:animRot>
                                  </p:childTnLst>
                                </p:cTn>
                              </p:par>
                            </p:childTnLst>
                          </p:cTn>
                        </p:par>
                        <p:par>
                          <p:cTn id="44" fill="hold">
                            <p:stCondLst>
                              <p:cond delay="9000"/>
                            </p:stCondLst>
                            <p:childTnLst>
                              <p:par>
                                <p:cTn id="45" presetID="42" presetClass="entr" presetSubtype="0" fill="hold" grpId="0" nodeType="afterEffect">
                                  <p:stCondLst>
                                    <p:cond delay="100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1000"/>
                                        <p:tgtEl>
                                          <p:spTgt spid="14"/>
                                        </p:tgtEl>
                                      </p:cBhvr>
                                    </p:animEffect>
                                    <p:anim calcmode="lin" valueType="num">
                                      <p:cBhvr>
                                        <p:cTn id="48" dur="1000" fill="hold"/>
                                        <p:tgtEl>
                                          <p:spTgt spid="14"/>
                                        </p:tgtEl>
                                        <p:attrNameLst>
                                          <p:attrName>ppt_x</p:attrName>
                                        </p:attrNameLst>
                                      </p:cBhvr>
                                      <p:tavLst>
                                        <p:tav tm="0">
                                          <p:val>
                                            <p:strVal val="#ppt_x"/>
                                          </p:val>
                                        </p:tav>
                                        <p:tav tm="100000">
                                          <p:val>
                                            <p:strVal val="#ppt_x"/>
                                          </p:val>
                                        </p:tav>
                                      </p:tavLst>
                                    </p:anim>
                                    <p:anim calcmode="lin" valueType="num">
                                      <p:cBhvr>
                                        <p:cTn id="49" dur="1000" fill="hold"/>
                                        <p:tgtEl>
                                          <p:spTgt spid="14"/>
                                        </p:tgtEl>
                                        <p:attrNameLst>
                                          <p:attrName>ppt_y</p:attrName>
                                        </p:attrNameLst>
                                      </p:cBhvr>
                                      <p:tavLst>
                                        <p:tav tm="0">
                                          <p:val>
                                            <p:strVal val="#ppt_y+.1"/>
                                          </p:val>
                                        </p:tav>
                                        <p:tav tm="100000">
                                          <p:val>
                                            <p:strVal val="#ppt_y"/>
                                          </p:val>
                                        </p:tav>
                                      </p:tavLst>
                                    </p:anim>
                                  </p:childTnLst>
                                </p:cTn>
                              </p:par>
                            </p:childTnLst>
                          </p:cTn>
                        </p:par>
                        <p:par>
                          <p:cTn id="50" fill="hold">
                            <p:stCondLst>
                              <p:cond delay="110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animBg="1"/>
      <p:bldP spid="13" grpId="1" animBg="1"/>
      <p:bldP spid="17" grpId="0"/>
      <p:bldP spid="1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正方形/長方形 36">
            <a:extLst>
              <a:ext uri="{FF2B5EF4-FFF2-40B4-BE49-F238E27FC236}">
                <a16:creationId xmlns:a16="http://schemas.microsoft.com/office/drawing/2014/main" id="{83AA89E3-21C5-4381-AEB0-BBDB3AC2B048}"/>
              </a:ext>
            </a:extLst>
          </p:cNvPr>
          <p:cNvSpPr/>
          <p:nvPr/>
        </p:nvSpPr>
        <p:spPr>
          <a:xfrm>
            <a:off x="351693" y="263769"/>
            <a:ext cx="8440615" cy="6330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pic>
        <p:nvPicPr>
          <p:cNvPr id="91" name="図 90">
            <a:extLst>
              <a:ext uri="{FF2B5EF4-FFF2-40B4-BE49-F238E27FC236}">
                <a16:creationId xmlns:a16="http://schemas.microsoft.com/office/drawing/2014/main" id="{76C24E8E-4DC5-4E2B-94DD-6E9EFA03981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40971" y="920390"/>
            <a:ext cx="7541916" cy="5087173"/>
          </a:xfrm>
          <a:prstGeom prst="rect">
            <a:avLst/>
          </a:prstGeom>
        </p:spPr>
      </p:pic>
      <p:cxnSp>
        <p:nvCxnSpPr>
          <p:cNvPr id="57" name="直線コネクタ 56">
            <a:extLst>
              <a:ext uri="{FF2B5EF4-FFF2-40B4-BE49-F238E27FC236}">
                <a16:creationId xmlns:a16="http://schemas.microsoft.com/office/drawing/2014/main" id="{C3345B00-6C6D-4C82-B18B-111527C1CD2E}"/>
              </a:ext>
            </a:extLst>
          </p:cNvPr>
          <p:cNvCxnSpPr/>
          <p:nvPr/>
        </p:nvCxnSpPr>
        <p:spPr>
          <a:xfrm flipV="1">
            <a:off x="5727175" y="3589970"/>
            <a:ext cx="8116" cy="1566383"/>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直線コネクタ 57">
            <a:extLst>
              <a:ext uri="{FF2B5EF4-FFF2-40B4-BE49-F238E27FC236}">
                <a16:creationId xmlns:a16="http://schemas.microsoft.com/office/drawing/2014/main" id="{D2C0A5AB-6CB5-4BC1-9AB7-0B3C827F2DF5}"/>
              </a:ext>
            </a:extLst>
          </p:cNvPr>
          <p:cNvCxnSpPr>
            <a:cxnSpLocks/>
          </p:cNvCxnSpPr>
          <p:nvPr/>
        </p:nvCxnSpPr>
        <p:spPr>
          <a:xfrm>
            <a:off x="5789396" y="2848710"/>
            <a:ext cx="0" cy="457199"/>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直線コネクタ 58">
            <a:extLst>
              <a:ext uri="{FF2B5EF4-FFF2-40B4-BE49-F238E27FC236}">
                <a16:creationId xmlns:a16="http://schemas.microsoft.com/office/drawing/2014/main" id="{26A8D8BA-E96F-43F9-8319-843C0F0DC938}"/>
              </a:ext>
            </a:extLst>
          </p:cNvPr>
          <p:cNvCxnSpPr/>
          <p:nvPr/>
        </p:nvCxnSpPr>
        <p:spPr>
          <a:xfrm>
            <a:off x="6646986" y="3422238"/>
            <a:ext cx="194783" cy="0"/>
          </a:xfrm>
          <a:prstGeom prst="line">
            <a:avLst/>
          </a:prstGeom>
          <a:ln w="3175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直線コネクタ 59">
            <a:extLst>
              <a:ext uri="{FF2B5EF4-FFF2-40B4-BE49-F238E27FC236}">
                <a16:creationId xmlns:a16="http://schemas.microsoft.com/office/drawing/2014/main" id="{A86FB7B1-AD82-446D-AFD8-6754F817D85D}"/>
              </a:ext>
            </a:extLst>
          </p:cNvPr>
          <p:cNvCxnSpPr/>
          <p:nvPr/>
        </p:nvCxnSpPr>
        <p:spPr>
          <a:xfrm>
            <a:off x="6181669" y="3589969"/>
            <a:ext cx="0" cy="478842"/>
          </a:xfrm>
          <a:prstGeom prst="line">
            <a:avLst/>
          </a:prstGeom>
          <a:ln w="47625"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テキスト ボックス 1">
            <a:extLst>
              <a:ext uri="{FF2B5EF4-FFF2-40B4-BE49-F238E27FC236}">
                <a16:creationId xmlns:a16="http://schemas.microsoft.com/office/drawing/2014/main" id="{9D13385A-CA0E-4F34-B8A2-F2D3646CBD02}"/>
              </a:ext>
            </a:extLst>
          </p:cNvPr>
          <p:cNvSpPr txBox="1"/>
          <p:nvPr/>
        </p:nvSpPr>
        <p:spPr>
          <a:xfrm>
            <a:off x="6103301" y="4091556"/>
            <a:ext cx="1252566" cy="359808"/>
          </a:xfrm>
          <a:prstGeom prst="rect">
            <a:avLst/>
          </a:prstGeom>
          <a:solidFill>
            <a:schemeClr val="lt1"/>
          </a:solidFill>
          <a:ln w="34925" cmpd="thickThin">
            <a:solidFill>
              <a:schemeClr val="tx1"/>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1363" b="1">
                <a:latin typeface="HGS創英角ﾎﾟｯﾌﾟ体" panose="040B0A00000000000000" pitchFamily="50" charset="-128"/>
                <a:ea typeface="HGS創英角ﾎﾟｯﾌﾟ体" panose="040B0A00000000000000" pitchFamily="50" charset="-128"/>
              </a:rPr>
              <a:t>八名川まつり</a:t>
            </a:r>
          </a:p>
        </p:txBody>
      </p:sp>
      <p:sp>
        <p:nvSpPr>
          <p:cNvPr id="62" name="テキスト ボックス 2">
            <a:extLst>
              <a:ext uri="{FF2B5EF4-FFF2-40B4-BE49-F238E27FC236}">
                <a16:creationId xmlns:a16="http://schemas.microsoft.com/office/drawing/2014/main" id="{77CDD923-B523-4F0C-9A95-E32563D6341B}"/>
              </a:ext>
            </a:extLst>
          </p:cNvPr>
          <p:cNvSpPr txBox="1"/>
          <p:nvPr/>
        </p:nvSpPr>
        <p:spPr>
          <a:xfrm>
            <a:off x="2651219" y="6013939"/>
            <a:ext cx="957685" cy="215073"/>
          </a:xfrm>
          <a:prstGeom prst="rect">
            <a:avLst/>
          </a:prstGeom>
          <a:solidFill>
            <a:srgbClr val="92D050"/>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1023" b="1"/>
              <a:t>環境の教育</a:t>
            </a:r>
          </a:p>
        </p:txBody>
      </p:sp>
      <p:sp>
        <p:nvSpPr>
          <p:cNvPr id="63" name="テキスト ボックス 3">
            <a:extLst>
              <a:ext uri="{FF2B5EF4-FFF2-40B4-BE49-F238E27FC236}">
                <a16:creationId xmlns:a16="http://schemas.microsoft.com/office/drawing/2014/main" id="{8E470BCB-1603-42E7-8F82-45F761C45BF3}"/>
              </a:ext>
            </a:extLst>
          </p:cNvPr>
          <p:cNvSpPr txBox="1"/>
          <p:nvPr/>
        </p:nvSpPr>
        <p:spPr>
          <a:xfrm>
            <a:off x="3752290" y="6013939"/>
            <a:ext cx="933337" cy="215073"/>
          </a:xfrm>
          <a:prstGeom prst="rect">
            <a:avLst/>
          </a:prstGeom>
          <a:solidFill>
            <a:srgbClr val="FFFF99"/>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1023" b="1"/>
              <a:t>多文化理解</a:t>
            </a:r>
          </a:p>
        </p:txBody>
      </p:sp>
      <p:sp>
        <p:nvSpPr>
          <p:cNvPr id="64" name="テキスト ボックス 4">
            <a:extLst>
              <a:ext uri="{FF2B5EF4-FFF2-40B4-BE49-F238E27FC236}">
                <a16:creationId xmlns:a16="http://schemas.microsoft.com/office/drawing/2014/main" id="{AA017D03-7DDD-48EB-A9A2-97AF596C772C}"/>
              </a:ext>
            </a:extLst>
          </p:cNvPr>
          <p:cNvSpPr txBox="1"/>
          <p:nvPr/>
        </p:nvSpPr>
        <p:spPr>
          <a:xfrm>
            <a:off x="4764079" y="6013941"/>
            <a:ext cx="1076719" cy="221837"/>
          </a:xfrm>
          <a:prstGeom prst="rect">
            <a:avLst/>
          </a:prstGeom>
          <a:solidFill>
            <a:srgbClr val="FCC8F5"/>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1023" b="1"/>
              <a:t>人権・命の教育</a:t>
            </a:r>
          </a:p>
        </p:txBody>
      </p:sp>
      <p:sp>
        <p:nvSpPr>
          <p:cNvPr id="65" name="テキスト ボックス 5">
            <a:extLst>
              <a:ext uri="{FF2B5EF4-FFF2-40B4-BE49-F238E27FC236}">
                <a16:creationId xmlns:a16="http://schemas.microsoft.com/office/drawing/2014/main" id="{76D5BCC5-8376-4BC6-81C5-38875ECC55D9}"/>
              </a:ext>
            </a:extLst>
          </p:cNvPr>
          <p:cNvSpPr txBox="1"/>
          <p:nvPr/>
        </p:nvSpPr>
        <p:spPr>
          <a:xfrm>
            <a:off x="5913844" y="6013939"/>
            <a:ext cx="982033" cy="215073"/>
          </a:xfrm>
          <a:prstGeom prst="rect">
            <a:avLst/>
          </a:prstGeom>
          <a:solidFill>
            <a:schemeClr val="bg1"/>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1023" b="1"/>
              <a:t>学習スキル</a:t>
            </a:r>
          </a:p>
        </p:txBody>
      </p:sp>
      <p:cxnSp>
        <p:nvCxnSpPr>
          <p:cNvPr id="66" name="直線コネクタ 65">
            <a:extLst>
              <a:ext uri="{FF2B5EF4-FFF2-40B4-BE49-F238E27FC236}">
                <a16:creationId xmlns:a16="http://schemas.microsoft.com/office/drawing/2014/main" id="{E2380EF6-4176-4FA3-B9BA-038764497468}"/>
              </a:ext>
            </a:extLst>
          </p:cNvPr>
          <p:cNvCxnSpPr/>
          <p:nvPr/>
        </p:nvCxnSpPr>
        <p:spPr>
          <a:xfrm flipH="1">
            <a:off x="4726204" y="1520396"/>
            <a:ext cx="8116" cy="1030729"/>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67" name="テキスト ボックス 41">
            <a:extLst>
              <a:ext uri="{FF2B5EF4-FFF2-40B4-BE49-F238E27FC236}">
                <a16:creationId xmlns:a16="http://schemas.microsoft.com/office/drawing/2014/main" id="{DAADB550-C0D3-4146-88C9-376B9E40AD23}"/>
              </a:ext>
            </a:extLst>
          </p:cNvPr>
          <p:cNvSpPr txBox="1"/>
          <p:nvPr/>
        </p:nvSpPr>
        <p:spPr>
          <a:xfrm>
            <a:off x="4091807" y="2499722"/>
            <a:ext cx="1297203" cy="530244"/>
          </a:xfrm>
          <a:prstGeom prst="rect">
            <a:avLst/>
          </a:prstGeom>
          <a:solidFill>
            <a:srgbClr val="FFFF99"/>
          </a:solidFill>
          <a:ln w="9525" cmpd="sng">
            <a:solidFill>
              <a:sysClr val="windowText" lastClr="000000"/>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779173">
              <a:defRPr/>
            </a:pPr>
            <a:r>
              <a:rPr lang="ja-JP" altLang="en-US" sz="1193" b="1" dirty="0"/>
              <a:t>長く続いた戦争と人々の暮らし</a:t>
            </a:r>
          </a:p>
        </p:txBody>
      </p:sp>
      <p:cxnSp>
        <p:nvCxnSpPr>
          <p:cNvPr id="70" name="直線コネクタ 69">
            <a:extLst>
              <a:ext uri="{FF2B5EF4-FFF2-40B4-BE49-F238E27FC236}">
                <a16:creationId xmlns:a16="http://schemas.microsoft.com/office/drawing/2014/main" id="{82EAD775-D89C-466C-8FBE-09E806A313E1}"/>
              </a:ext>
            </a:extLst>
          </p:cNvPr>
          <p:cNvCxnSpPr/>
          <p:nvPr/>
        </p:nvCxnSpPr>
        <p:spPr>
          <a:xfrm>
            <a:off x="4792486" y="3029965"/>
            <a:ext cx="666862" cy="275943"/>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テキスト ボックス 90">
            <a:extLst>
              <a:ext uri="{FF2B5EF4-FFF2-40B4-BE49-F238E27FC236}">
                <a16:creationId xmlns:a16="http://schemas.microsoft.com/office/drawing/2014/main" id="{8AA9F2B7-99EB-49A3-A4CF-3782A981E682}"/>
              </a:ext>
            </a:extLst>
          </p:cNvPr>
          <p:cNvSpPr txBox="1"/>
          <p:nvPr/>
        </p:nvSpPr>
        <p:spPr>
          <a:xfrm>
            <a:off x="6847875" y="3194991"/>
            <a:ext cx="1252565" cy="503190"/>
          </a:xfrm>
          <a:prstGeom prst="rect">
            <a:avLst/>
          </a:prstGeom>
          <a:solidFill>
            <a:srgbClr val="FCC8F5"/>
          </a:solidFill>
          <a:ln w="9525" cmpd="sng">
            <a:solidFill>
              <a:sysClr val="windowText" lastClr="000000"/>
            </a:solidFill>
          </a:ln>
        </p:spPr>
        <p:style>
          <a:lnRef idx="0">
            <a:scrgbClr r="0" g="0" b="0"/>
          </a:lnRef>
          <a:fillRef idx="0">
            <a:scrgbClr r="0" g="0" b="0"/>
          </a:fillRef>
          <a:effectRef idx="0">
            <a:scrgbClr r="0" g="0" b="0"/>
          </a:effectRef>
          <a:fontRef idx="minor">
            <a:schemeClr val="dk1"/>
          </a:fontRef>
        </p:style>
        <p:txBody>
          <a:bodyPr wrap="square" rtlCol="0" anchor="b"/>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1193" b="1" dirty="0"/>
              <a:t>世界が１００人の村だったら</a:t>
            </a:r>
          </a:p>
        </p:txBody>
      </p:sp>
      <p:cxnSp>
        <p:nvCxnSpPr>
          <p:cNvPr id="72" name="直線コネクタ 71">
            <a:extLst>
              <a:ext uri="{FF2B5EF4-FFF2-40B4-BE49-F238E27FC236}">
                <a16:creationId xmlns:a16="http://schemas.microsoft.com/office/drawing/2014/main" id="{58FF4F9E-66F5-4357-8184-20824830CFF4}"/>
              </a:ext>
            </a:extLst>
          </p:cNvPr>
          <p:cNvCxnSpPr/>
          <p:nvPr/>
        </p:nvCxnSpPr>
        <p:spPr>
          <a:xfrm flipV="1">
            <a:off x="5389010" y="2751317"/>
            <a:ext cx="457200" cy="13527"/>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円形吹き出し 8">
            <a:extLst>
              <a:ext uri="{FF2B5EF4-FFF2-40B4-BE49-F238E27FC236}">
                <a16:creationId xmlns:a16="http://schemas.microsoft.com/office/drawing/2014/main" id="{999A0B74-FA40-484F-A323-1D0A248EB872}"/>
              </a:ext>
            </a:extLst>
          </p:cNvPr>
          <p:cNvSpPr/>
          <p:nvPr/>
        </p:nvSpPr>
        <p:spPr>
          <a:xfrm>
            <a:off x="1819101" y="1203872"/>
            <a:ext cx="2014347" cy="711500"/>
          </a:xfrm>
          <a:prstGeom prst="wedgeEllipseCallout">
            <a:avLst>
              <a:gd name="adj1" fmla="val 61688"/>
              <a:gd name="adj2" fmla="val -23668"/>
            </a:avLst>
          </a:prstGeom>
          <a:solidFill>
            <a:schemeClr val="bg1"/>
          </a:solidFill>
        </p:spPr>
        <p:style>
          <a:lnRef idx="2">
            <a:schemeClr val="dk1"/>
          </a:lnRef>
          <a:fillRef idx="1">
            <a:schemeClr val="lt1"/>
          </a:fillRef>
          <a:effectRef idx="0">
            <a:schemeClr val="dk1"/>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nSpc>
                <a:spcPts val="1108"/>
              </a:lnSpc>
            </a:pPr>
            <a:r>
              <a:rPr lang="ja-JP" altLang="en-US" sz="1193" b="1" dirty="0">
                <a:latin typeface="+mn-ea"/>
              </a:rPr>
              <a:t>①　</a:t>
            </a:r>
            <a:r>
              <a:rPr lang="en-US" altLang="ja-JP" sz="1193" b="1" dirty="0">
                <a:latin typeface="+mn-ea"/>
              </a:rPr>
              <a:t>SDGs</a:t>
            </a:r>
            <a:r>
              <a:rPr lang="ja-JP" altLang="en-US" sz="1193" b="1" dirty="0">
                <a:latin typeface="+mn-ea"/>
              </a:rPr>
              <a:t>の視点から未来について、自分の考えをもつ</a:t>
            </a:r>
            <a:endParaRPr lang="en-US" altLang="ja-JP" sz="1193" b="1" dirty="0">
              <a:latin typeface="+mn-ea"/>
            </a:endParaRPr>
          </a:p>
        </p:txBody>
      </p:sp>
      <p:sp>
        <p:nvSpPr>
          <p:cNvPr id="74" name="円形吹き出し 26">
            <a:extLst>
              <a:ext uri="{FF2B5EF4-FFF2-40B4-BE49-F238E27FC236}">
                <a16:creationId xmlns:a16="http://schemas.microsoft.com/office/drawing/2014/main" id="{766C939F-2EEF-4004-823B-8B36CBB251D8}"/>
              </a:ext>
            </a:extLst>
          </p:cNvPr>
          <p:cNvSpPr/>
          <p:nvPr/>
        </p:nvSpPr>
        <p:spPr>
          <a:xfrm>
            <a:off x="5213164" y="1569089"/>
            <a:ext cx="1780278" cy="795366"/>
          </a:xfrm>
          <a:prstGeom prst="wedgeEllipseCallout">
            <a:avLst>
              <a:gd name="adj1" fmla="val -1122"/>
              <a:gd name="adj2" fmla="val 70806"/>
            </a:avLst>
          </a:prstGeom>
          <a:solidFill>
            <a:schemeClr val="bg1"/>
          </a:solidFill>
        </p:spPr>
        <p:style>
          <a:lnRef idx="2">
            <a:schemeClr val="dk1"/>
          </a:lnRef>
          <a:fillRef idx="1">
            <a:schemeClr val="lt1"/>
          </a:fillRef>
          <a:effectRef idx="0">
            <a:schemeClr val="dk1"/>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nSpc>
                <a:spcPts val="1193"/>
              </a:lnSpc>
            </a:pPr>
            <a:r>
              <a:rPr lang="ja-JP" altLang="en-US" sz="1193" b="1" dirty="0">
                <a:latin typeface="+mn-ea"/>
              </a:rPr>
              <a:t>⑤　これからの　</a:t>
            </a:r>
            <a:endParaRPr lang="en-US" altLang="ja-JP" sz="1193" b="1" dirty="0">
              <a:latin typeface="+mn-ea"/>
            </a:endParaRPr>
          </a:p>
          <a:p>
            <a:pPr>
              <a:lnSpc>
                <a:spcPts val="1193"/>
              </a:lnSpc>
            </a:pPr>
            <a:r>
              <a:rPr lang="ja-JP" altLang="en-US" sz="1193" b="1" dirty="0">
                <a:latin typeface="+mn-ea"/>
              </a:rPr>
              <a:t>　日本について</a:t>
            </a:r>
            <a:endParaRPr lang="en-US" altLang="ja-JP" sz="1193" b="1" dirty="0">
              <a:latin typeface="+mn-ea"/>
            </a:endParaRPr>
          </a:p>
          <a:p>
            <a:pPr>
              <a:lnSpc>
                <a:spcPts val="1193"/>
              </a:lnSpc>
            </a:pPr>
            <a:r>
              <a:rPr lang="ja-JP" altLang="en-US" sz="1193" b="1" dirty="0">
                <a:latin typeface="+mn-ea"/>
              </a:rPr>
              <a:t>　考える</a:t>
            </a:r>
            <a:endParaRPr lang="en-US" altLang="ja-JP" sz="1193" b="1" dirty="0">
              <a:latin typeface="+mn-ea"/>
            </a:endParaRPr>
          </a:p>
        </p:txBody>
      </p:sp>
      <p:sp>
        <p:nvSpPr>
          <p:cNvPr id="75" name="円形吹き出し 27">
            <a:extLst>
              <a:ext uri="{FF2B5EF4-FFF2-40B4-BE49-F238E27FC236}">
                <a16:creationId xmlns:a16="http://schemas.microsoft.com/office/drawing/2014/main" id="{980492D1-4170-4DE1-91A2-9E8A442C0C05}"/>
              </a:ext>
            </a:extLst>
          </p:cNvPr>
          <p:cNvSpPr/>
          <p:nvPr/>
        </p:nvSpPr>
        <p:spPr>
          <a:xfrm>
            <a:off x="2540300" y="2242718"/>
            <a:ext cx="1358073" cy="819714"/>
          </a:xfrm>
          <a:prstGeom prst="wedgeEllipseCallout">
            <a:avLst>
              <a:gd name="adj1" fmla="val 62854"/>
              <a:gd name="adj2" fmla="val 7675"/>
            </a:avLst>
          </a:prstGeom>
          <a:solidFill>
            <a:schemeClr val="bg1"/>
          </a:solidFill>
        </p:spPr>
        <p:style>
          <a:lnRef idx="2">
            <a:schemeClr val="dk1"/>
          </a:lnRef>
          <a:fillRef idx="1">
            <a:schemeClr val="lt1"/>
          </a:fillRef>
          <a:effectRef idx="0">
            <a:schemeClr val="dk1"/>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nSpc>
                <a:spcPts val="1193"/>
              </a:lnSpc>
            </a:pPr>
            <a:r>
              <a:rPr lang="ja-JP" altLang="en-US" sz="1193" b="1">
                <a:latin typeface="+mn-ea"/>
              </a:rPr>
              <a:t>②　戦争中の生活や人々の願いを知る</a:t>
            </a:r>
            <a:endParaRPr lang="en-US" altLang="ja-JP" sz="1193" b="1">
              <a:latin typeface="+mn-ea"/>
            </a:endParaRPr>
          </a:p>
        </p:txBody>
      </p:sp>
      <p:sp>
        <p:nvSpPr>
          <p:cNvPr id="76" name="円形吹き出し 28">
            <a:extLst>
              <a:ext uri="{FF2B5EF4-FFF2-40B4-BE49-F238E27FC236}">
                <a16:creationId xmlns:a16="http://schemas.microsoft.com/office/drawing/2014/main" id="{0ADCE918-5FA4-4B41-8FA4-42ABC25AA333}"/>
              </a:ext>
            </a:extLst>
          </p:cNvPr>
          <p:cNvSpPr/>
          <p:nvPr/>
        </p:nvSpPr>
        <p:spPr>
          <a:xfrm>
            <a:off x="3319435" y="3146296"/>
            <a:ext cx="1744935" cy="873820"/>
          </a:xfrm>
          <a:prstGeom prst="wedgeEllipseCallout">
            <a:avLst>
              <a:gd name="adj1" fmla="val 74664"/>
              <a:gd name="adj2" fmla="val -14845"/>
            </a:avLst>
          </a:prstGeom>
          <a:solidFill>
            <a:schemeClr val="bg1"/>
          </a:solidFill>
        </p:spPr>
        <p:style>
          <a:lnRef idx="2">
            <a:schemeClr val="dk1"/>
          </a:lnRef>
          <a:fillRef idx="1">
            <a:schemeClr val="lt1"/>
          </a:fillRef>
          <a:effectRef idx="0">
            <a:schemeClr val="dk1"/>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ja-JP" altLang="en-US" sz="1193" b="1">
                <a:latin typeface="+mn-ea"/>
              </a:rPr>
              <a:t>③　将来の夢について考え、</a:t>
            </a:r>
            <a:endParaRPr lang="en-US" altLang="ja-JP" sz="1193" b="1">
              <a:latin typeface="+mn-ea"/>
            </a:endParaRPr>
          </a:p>
          <a:p>
            <a:pPr>
              <a:lnSpc>
                <a:spcPts val="1023"/>
              </a:lnSpc>
            </a:pPr>
            <a:r>
              <a:rPr lang="ja-JP" altLang="en-US" sz="1193" b="1">
                <a:latin typeface="+mn-ea"/>
              </a:rPr>
              <a:t>自分を見つめる</a:t>
            </a:r>
            <a:endParaRPr lang="en-US" altLang="ja-JP" sz="1193" b="1">
              <a:latin typeface="+mn-ea"/>
            </a:endParaRPr>
          </a:p>
        </p:txBody>
      </p:sp>
      <p:sp>
        <p:nvSpPr>
          <p:cNvPr id="77" name="円形吹き出し 29">
            <a:extLst>
              <a:ext uri="{FF2B5EF4-FFF2-40B4-BE49-F238E27FC236}">
                <a16:creationId xmlns:a16="http://schemas.microsoft.com/office/drawing/2014/main" id="{4AC1AAAA-5B09-484C-9CAC-BD7AE12F31F0}"/>
              </a:ext>
            </a:extLst>
          </p:cNvPr>
          <p:cNvSpPr/>
          <p:nvPr/>
        </p:nvSpPr>
        <p:spPr>
          <a:xfrm>
            <a:off x="3495283" y="4120213"/>
            <a:ext cx="2161555" cy="754786"/>
          </a:xfrm>
          <a:prstGeom prst="wedgeEllipseCallout">
            <a:avLst>
              <a:gd name="adj1" fmla="val 47518"/>
              <a:gd name="adj2" fmla="val -107286"/>
            </a:avLst>
          </a:prstGeom>
          <a:solidFill>
            <a:schemeClr val="bg1"/>
          </a:solidFill>
        </p:spPr>
        <p:style>
          <a:lnRef idx="2">
            <a:schemeClr val="dk1"/>
          </a:lnRef>
          <a:fillRef idx="1">
            <a:schemeClr val="lt1"/>
          </a:fillRef>
          <a:effectRef idx="0">
            <a:schemeClr val="dk1"/>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nSpc>
                <a:spcPts val="1193"/>
              </a:lnSpc>
            </a:pPr>
            <a:r>
              <a:rPr lang="ja-JP" altLang="en-US" sz="1193" b="1" dirty="0">
                <a:latin typeface="+mn-ea"/>
              </a:rPr>
              <a:t>⑥　自分がなりたい職業を選び、実現への道筋を調べる</a:t>
            </a:r>
            <a:endParaRPr lang="en-US" altLang="ja-JP" sz="1193" b="1" dirty="0">
              <a:latin typeface="+mn-ea"/>
            </a:endParaRPr>
          </a:p>
        </p:txBody>
      </p:sp>
      <p:sp>
        <p:nvSpPr>
          <p:cNvPr id="78" name="円形吹き出し 31">
            <a:extLst>
              <a:ext uri="{FF2B5EF4-FFF2-40B4-BE49-F238E27FC236}">
                <a16:creationId xmlns:a16="http://schemas.microsoft.com/office/drawing/2014/main" id="{60C9646B-A2A3-456F-A326-31C981DE47A1}"/>
              </a:ext>
            </a:extLst>
          </p:cNvPr>
          <p:cNvSpPr/>
          <p:nvPr/>
        </p:nvSpPr>
        <p:spPr>
          <a:xfrm>
            <a:off x="6630366" y="4494898"/>
            <a:ext cx="1744935" cy="684449"/>
          </a:xfrm>
          <a:prstGeom prst="wedgeEllipseCallout">
            <a:avLst>
              <a:gd name="adj1" fmla="val -37344"/>
              <a:gd name="adj2" fmla="val -54736"/>
            </a:avLst>
          </a:prstGeom>
          <a:solidFill>
            <a:schemeClr val="bg1"/>
          </a:solidFill>
        </p:spPr>
        <p:style>
          <a:lnRef idx="2">
            <a:schemeClr val="dk1"/>
          </a:lnRef>
          <a:fillRef idx="1">
            <a:schemeClr val="lt1"/>
          </a:fillRef>
          <a:effectRef idx="0">
            <a:schemeClr val="dk1"/>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nSpc>
                <a:spcPts val="1193"/>
              </a:lnSpc>
            </a:pPr>
            <a:r>
              <a:rPr lang="ja-JP" altLang="en-US" sz="1193" b="1" dirty="0">
                <a:latin typeface="+mn-ea"/>
              </a:rPr>
              <a:t>⑦　調べたことを地域・保護者に発表する</a:t>
            </a:r>
            <a:endParaRPr lang="en-US" altLang="ja-JP" sz="1193" b="1" dirty="0">
              <a:latin typeface="+mn-ea"/>
            </a:endParaRPr>
          </a:p>
        </p:txBody>
      </p:sp>
      <p:sp>
        <p:nvSpPr>
          <p:cNvPr id="79" name="円形吹き出し 32">
            <a:extLst>
              <a:ext uri="{FF2B5EF4-FFF2-40B4-BE49-F238E27FC236}">
                <a16:creationId xmlns:a16="http://schemas.microsoft.com/office/drawing/2014/main" id="{B54B538D-1C17-47BD-9AAB-47C80D364FA0}"/>
              </a:ext>
            </a:extLst>
          </p:cNvPr>
          <p:cNvSpPr/>
          <p:nvPr/>
        </p:nvSpPr>
        <p:spPr>
          <a:xfrm>
            <a:off x="3443881" y="4956159"/>
            <a:ext cx="1815273" cy="741259"/>
          </a:xfrm>
          <a:prstGeom prst="wedgeEllipseCallout">
            <a:avLst>
              <a:gd name="adj1" fmla="val 62855"/>
              <a:gd name="adj2" fmla="val -708"/>
            </a:avLst>
          </a:prstGeom>
          <a:solidFill>
            <a:schemeClr val="bg1"/>
          </a:solidFill>
        </p:spPr>
        <p:style>
          <a:lnRef idx="2">
            <a:schemeClr val="dk1"/>
          </a:lnRef>
          <a:fillRef idx="1">
            <a:schemeClr val="lt1"/>
          </a:fillRef>
          <a:effectRef idx="0">
            <a:schemeClr val="dk1"/>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nSpc>
                <a:spcPts val="1108"/>
              </a:lnSpc>
            </a:pPr>
            <a:r>
              <a:rPr lang="ja-JP" altLang="en-US" sz="1193" b="1" dirty="0">
                <a:latin typeface="+mn-ea"/>
              </a:rPr>
              <a:t>④　将来の自分の姿を想像し、立体作品を作る</a:t>
            </a:r>
            <a:endParaRPr lang="en-US" altLang="ja-JP" sz="1193" b="1" dirty="0">
              <a:latin typeface="+mn-ea"/>
            </a:endParaRPr>
          </a:p>
          <a:p>
            <a:pPr>
              <a:lnSpc>
                <a:spcPts val="1108"/>
              </a:lnSpc>
            </a:pPr>
            <a:endParaRPr lang="en-US" altLang="ja-JP" sz="1193" b="1" dirty="0">
              <a:latin typeface="+mn-ea"/>
            </a:endParaRPr>
          </a:p>
          <a:p>
            <a:pPr>
              <a:lnSpc>
                <a:spcPts val="1108"/>
              </a:lnSpc>
            </a:pPr>
            <a:endParaRPr lang="en-US" altLang="ja-JP" sz="1193" b="1" dirty="0">
              <a:latin typeface="+mn-ea"/>
            </a:endParaRPr>
          </a:p>
        </p:txBody>
      </p:sp>
      <p:sp>
        <p:nvSpPr>
          <p:cNvPr id="80" name="円形吹き出し 35">
            <a:extLst>
              <a:ext uri="{FF2B5EF4-FFF2-40B4-BE49-F238E27FC236}">
                <a16:creationId xmlns:a16="http://schemas.microsoft.com/office/drawing/2014/main" id="{EC79716B-7669-4218-89B2-B48E66077CB8}"/>
              </a:ext>
            </a:extLst>
          </p:cNvPr>
          <p:cNvSpPr/>
          <p:nvPr/>
        </p:nvSpPr>
        <p:spPr>
          <a:xfrm>
            <a:off x="6617226" y="2142620"/>
            <a:ext cx="1842327" cy="968505"/>
          </a:xfrm>
          <a:prstGeom prst="wedgeEllipseCallout">
            <a:avLst>
              <a:gd name="adj1" fmla="val 4905"/>
              <a:gd name="adj2" fmla="val 60489"/>
            </a:avLst>
          </a:prstGeom>
          <a:solidFill>
            <a:schemeClr val="bg1"/>
          </a:solidFill>
        </p:spPr>
        <p:style>
          <a:lnRef idx="2">
            <a:schemeClr val="dk1"/>
          </a:lnRef>
          <a:fillRef idx="1">
            <a:schemeClr val="lt1"/>
          </a:fillRef>
          <a:effectRef idx="0">
            <a:schemeClr val="dk1"/>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ja-JP" altLang="en-US" sz="1193" b="1" dirty="0">
                <a:latin typeface="+mn-ea"/>
              </a:rPr>
              <a:t>⑧　世界の現状を見つめ自分の生き方・学び方について考える</a:t>
            </a:r>
            <a:endParaRPr lang="en-US" altLang="ja-JP" sz="1193" b="1" dirty="0">
              <a:latin typeface="+mn-ea"/>
            </a:endParaRPr>
          </a:p>
        </p:txBody>
      </p:sp>
      <p:sp>
        <p:nvSpPr>
          <p:cNvPr id="81" name="テキスト ボックス 58">
            <a:extLst>
              <a:ext uri="{FF2B5EF4-FFF2-40B4-BE49-F238E27FC236}">
                <a16:creationId xmlns:a16="http://schemas.microsoft.com/office/drawing/2014/main" id="{02E215E8-0DFB-4F65-8725-94513ED33A0B}"/>
              </a:ext>
            </a:extLst>
          </p:cNvPr>
          <p:cNvSpPr txBox="1"/>
          <p:nvPr/>
        </p:nvSpPr>
        <p:spPr>
          <a:xfrm>
            <a:off x="5475580" y="2529481"/>
            <a:ext cx="1071309" cy="462611"/>
          </a:xfrm>
          <a:prstGeom prst="rect">
            <a:avLst/>
          </a:prstGeom>
          <a:solidFill>
            <a:srgbClr val="FFFF99"/>
          </a:solidFill>
          <a:ln w="9525" cmpd="sng">
            <a:solidFill>
              <a:sysClr val="windowText" lastClr="000000"/>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779173">
              <a:defRPr/>
            </a:pPr>
            <a:r>
              <a:rPr lang="ja-JP" altLang="en-US" sz="1193" b="1" dirty="0"/>
              <a:t>新しい日本、平和な日本へ</a:t>
            </a:r>
            <a:endParaRPr lang="en-US" altLang="ja-JP" sz="1193" b="1" dirty="0"/>
          </a:p>
        </p:txBody>
      </p:sp>
      <p:sp>
        <p:nvSpPr>
          <p:cNvPr id="82" name="テキスト ボックス 20">
            <a:extLst>
              <a:ext uri="{FF2B5EF4-FFF2-40B4-BE49-F238E27FC236}">
                <a16:creationId xmlns:a16="http://schemas.microsoft.com/office/drawing/2014/main" id="{239A98E4-3991-4501-81C5-2C8C313FE2EC}"/>
              </a:ext>
            </a:extLst>
          </p:cNvPr>
          <p:cNvSpPr txBox="1"/>
          <p:nvPr/>
        </p:nvSpPr>
        <p:spPr>
          <a:xfrm>
            <a:off x="4006588" y="1206576"/>
            <a:ext cx="1303967" cy="557297"/>
          </a:xfrm>
          <a:prstGeom prst="rect">
            <a:avLst/>
          </a:prstGeom>
          <a:solidFill>
            <a:srgbClr val="FCC8F5"/>
          </a:solidFill>
          <a:ln w="9525" cmpd="sng">
            <a:solidFill>
              <a:sysClr val="windowText" lastClr="000000"/>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1363" b="1" dirty="0"/>
              <a:t>未来がよりよくあるために</a:t>
            </a:r>
          </a:p>
        </p:txBody>
      </p:sp>
      <p:sp>
        <p:nvSpPr>
          <p:cNvPr id="87" name="正方形/長方形 86">
            <a:extLst>
              <a:ext uri="{FF2B5EF4-FFF2-40B4-BE49-F238E27FC236}">
                <a16:creationId xmlns:a16="http://schemas.microsoft.com/office/drawing/2014/main" id="{5B87A3CB-D690-4EE1-9466-6AB63C3323B5}"/>
              </a:ext>
            </a:extLst>
          </p:cNvPr>
          <p:cNvSpPr/>
          <p:nvPr/>
        </p:nvSpPr>
        <p:spPr>
          <a:xfrm>
            <a:off x="1394167" y="583082"/>
            <a:ext cx="7013288" cy="603883"/>
          </a:xfrm>
          <a:prstGeom prst="rect">
            <a:avLst/>
          </a:prstGeom>
        </p:spPr>
        <p:txBody>
          <a:bodyPr wrap="square">
            <a:spAutoFit/>
          </a:bodyPr>
          <a:lstStyle/>
          <a:p>
            <a:r>
              <a:rPr lang="ja-JP" altLang="en-US" sz="1662" b="1" dirty="0">
                <a:solidFill>
                  <a:srgbClr val="000000"/>
                </a:solidFill>
                <a:latin typeface="ＭＳ Ｐゴシック" panose="020B0600070205080204" pitchFamily="50" charset="-128"/>
              </a:rPr>
              <a:t>第６学年　「未来にはばたけ」学習カレンダー</a:t>
            </a:r>
            <a:r>
              <a:rPr lang="ja-JP" altLang="en-US" sz="1662" dirty="0"/>
              <a:t> 　　　　　</a:t>
            </a:r>
            <a:r>
              <a:rPr lang="ja-JP" altLang="en-US" sz="1363" b="1" dirty="0">
                <a:solidFill>
                  <a:srgbClr val="000000"/>
                </a:solidFill>
                <a:latin typeface="ＭＳ Ｐゴシック" panose="020B0600070205080204" pitchFamily="50" charset="-128"/>
              </a:rPr>
              <a:t>江東区立八名川小学校</a:t>
            </a:r>
            <a:r>
              <a:rPr lang="ja-JP" altLang="en-US" sz="1662" dirty="0"/>
              <a:t> </a:t>
            </a:r>
          </a:p>
        </p:txBody>
      </p:sp>
      <p:pic>
        <p:nvPicPr>
          <p:cNvPr id="2" name="02 ＰＰＡＰ（ペンパイナッポーアッポーペン）">
            <a:hlinkClick r:id="" action="ppaction://media"/>
            <a:extLst>
              <a:ext uri="{FF2B5EF4-FFF2-40B4-BE49-F238E27FC236}">
                <a16:creationId xmlns:a16="http://schemas.microsoft.com/office/drawing/2014/main" id="{1F21844A-6EDA-4ADC-A22B-B9A2DED4468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329692" y="5928638"/>
            <a:ext cx="346281" cy="346281"/>
          </a:xfrm>
          <a:prstGeom prst="rect">
            <a:avLst/>
          </a:prstGeom>
        </p:spPr>
      </p:pic>
      <p:pic>
        <p:nvPicPr>
          <p:cNvPr id="4" name="図 3">
            <a:extLst>
              <a:ext uri="{FF2B5EF4-FFF2-40B4-BE49-F238E27FC236}">
                <a16:creationId xmlns:a16="http://schemas.microsoft.com/office/drawing/2014/main" id="{4B598820-0911-4DEF-9960-D84A65211FB1}"/>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1103558" y="3589970"/>
            <a:ext cx="2361034" cy="2064163"/>
          </a:xfrm>
          <a:prstGeom prst="rect">
            <a:avLst/>
          </a:prstGeom>
        </p:spPr>
      </p:pic>
      <p:sp>
        <p:nvSpPr>
          <p:cNvPr id="5" name="正方形/長方形 4">
            <a:extLst>
              <a:ext uri="{FF2B5EF4-FFF2-40B4-BE49-F238E27FC236}">
                <a16:creationId xmlns:a16="http://schemas.microsoft.com/office/drawing/2014/main" id="{07D719DF-B434-433D-BC83-8F17E33701FE}"/>
              </a:ext>
            </a:extLst>
          </p:cNvPr>
          <p:cNvSpPr/>
          <p:nvPr/>
        </p:nvSpPr>
        <p:spPr>
          <a:xfrm flipH="1" flipV="1">
            <a:off x="1118219" y="3589970"/>
            <a:ext cx="2377062" cy="206416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386" dirty="0">
                <a:solidFill>
                  <a:sysClr val="windowText" lastClr="000000"/>
                </a:solidFill>
                <a:latin typeface="HGS創英角ﾎﾟｯﾌﾟ体" panose="040B0A00000000000000" pitchFamily="50" charset="-128"/>
                <a:ea typeface="HGS創英角ﾎﾟｯﾌﾟ体" panose="040B0A00000000000000" pitchFamily="50" charset="-128"/>
              </a:rPr>
              <a:t>カリキュラム・</a:t>
            </a:r>
            <a:endParaRPr lang="en-US" altLang="ja-JP" sz="2386" dirty="0">
              <a:solidFill>
                <a:sysClr val="windowText" lastClr="000000"/>
              </a:solidFill>
              <a:latin typeface="HGS創英角ﾎﾟｯﾌﾟ体" panose="040B0A00000000000000" pitchFamily="50" charset="-128"/>
              <a:ea typeface="HGS創英角ﾎﾟｯﾌﾟ体" panose="040B0A00000000000000" pitchFamily="50" charset="-128"/>
            </a:endParaRPr>
          </a:p>
          <a:p>
            <a:pPr algn="ctr"/>
            <a:r>
              <a:rPr lang="ja-JP" altLang="en-US" sz="2386" dirty="0">
                <a:solidFill>
                  <a:sysClr val="windowText" lastClr="000000"/>
                </a:solidFill>
                <a:latin typeface="HGS創英角ﾎﾟｯﾌﾟ体" panose="040B0A00000000000000" pitchFamily="50" charset="-128"/>
                <a:ea typeface="HGS創英角ﾎﾟｯﾌﾟ体" panose="040B0A00000000000000" pitchFamily="50" charset="-128"/>
              </a:rPr>
              <a:t>マネジメント</a:t>
            </a:r>
          </a:p>
        </p:txBody>
      </p:sp>
      <p:pic>
        <p:nvPicPr>
          <p:cNvPr id="36" name="図 35">
            <a:extLst>
              <a:ext uri="{FF2B5EF4-FFF2-40B4-BE49-F238E27FC236}">
                <a16:creationId xmlns:a16="http://schemas.microsoft.com/office/drawing/2014/main" id="{9AFA319A-B5CB-4ADB-8551-82DEE9A83644}"/>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5660118" y="3668810"/>
            <a:ext cx="154295" cy="1620102"/>
          </a:xfrm>
          <a:prstGeom prst="rect">
            <a:avLst/>
          </a:prstGeom>
        </p:spPr>
      </p:pic>
      <p:sp>
        <p:nvSpPr>
          <p:cNvPr id="69" name="テキスト ボックス 68">
            <a:extLst>
              <a:ext uri="{FF2B5EF4-FFF2-40B4-BE49-F238E27FC236}">
                <a16:creationId xmlns:a16="http://schemas.microsoft.com/office/drawing/2014/main" id="{59385FFA-CE01-46E9-901C-8F96DCB4EF73}"/>
              </a:ext>
            </a:extLst>
          </p:cNvPr>
          <p:cNvSpPr txBox="1"/>
          <p:nvPr/>
        </p:nvSpPr>
        <p:spPr>
          <a:xfrm>
            <a:off x="5456643" y="3192286"/>
            <a:ext cx="1306673" cy="527538"/>
          </a:xfrm>
          <a:prstGeom prst="rect">
            <a:avLst/>
          </a:prstGeom>
          <a:solidFill>
            <a:srgbClr val="FCC8F5"/>
          </a:solidFill>
          <a:ln w="28575" cmpd="sng">
            <a:solidFill>
              <a:sysClr val="windowText" lastClr="000000"/>
            </a:solidFill>
          </a:ln>
        </p:spPr>
        <p:style>
          <a:lnRef idx="0">
            <a:scrgbClr r="0" g="0" b="0"/>
          </a:lnRef>
          <a:fillRef idx="0">
            <a:scrgbClr r="0" g="0" b="0"/>
          </a:fillRef>
          <a:effectRef idx="0">
            <a:scrgbClr r="0" g="0" b="0"/>
          </a:effectRef>
          <a:fontRef idx="minor">
            <a:schemeClr val="dk1"/>
          </a:fontRef>
        </p:style>
        <p:txBody>
          <a:bodyPr wrap="square" rtlCol="0" anchor="b"/>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1363" b="1" dirty="0">
                <a:latin typeface="AR P悠々ゴシック体E" panose="040B0900000000000000" pitchFamily="50" charset="-128"/>
                <a:ea typeface="AR P悠々ゴシック体E" panose="040B0900000000000000" pitchFamily="50" charset="-128"/>
              </a:rPr>
              <a:t>未来に</a:t>
            </a:r>
            <a:endParaRPr lang="en-US" altLang="ja-JP" sz="1363" b="1" dirty="0">
              <a:latin typeface="AR P悠々ゴシック体E" panose="040B0900000000000000" pitchFamily="50" charset="-128"/>
              <a:ea typeface="AR P悠々ゴシック体E" panose="040B0900000000000000" pitchFamily="50" charset="-128"/>
            </a:endParaRPr>
          </a:p>
          <a:p>
            <a:pPr algn="ctr"/>
            <a:r>
              <a:rPr lang="ja-JP" altLang="en-US" sz="1363" b="1" dirty="0">
                <a:latin typeface="AR P悠々ゴシック体E" panose="040B0900000000000000" pitchFamily="50" charset="-128"/>
                <a:ea typeface="AR P悠々ゴシック体E" panose="040B0900000000000000" pitchFamily="50" charset="-128"/>
              </a:rPr>
              <a:t>はばたけ！</a:t>
            </a:r>
          </a:p>
        </p:txBody>
      </p:sp>
      <p:sp>
        <p:nvSpPr>
          <p:cNvPr id="68" name="テキスト ボックス 85">
            <a:extLst>
              <a:ext uri="{FF2B5EF4-FFF2-40B4-BE49-F238E27FC236}">
                <a16:creationId xmlns:a16="http://schemas.microsoft.com/office/drawing/2014/main" id="{43E4AADF-CD5E-4450-B3EA-0C59AE6BCA79}"/>
              </a:ext>
            </a:extLst>
          </p:cNvPr>
          <p:cNvSpPr txBox="1"/>
          <p:nvPr/>
        </p:nvSpPr>
        <p:spPr>
          <a:xfrm>
            <a:off x="5416063" y="5134711"/>
            <a:ext cx="1274208" cy="284059"/>
          </a:xfrm>
          <a:prstGeom prst="rect">
            <a:avLst/>
          </a:prstGeom>
          <a:solidFill>
            <a:srgbClr val="FCC8F5"/>
          </a:solidFill>
          <a:ln w="9525" cmpd="sng">
            <a:solidFill>
              <a:sysClr val="windowText" lastClr="000000"/>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1193" b="1" dirty="0"/>
              <a:t>１２年後の私</a:t>
            </a:r>
          </a:p>
        </p:txBody>
      </p:sp>
      <p:sp>
        <p:nvSpPr>
          <p:cNvPr id="3" name="楕円 2">
            <a:extLst>
              <a:ext uri="{FF2B5EF4-FFF2-40B4-BE49-F238E27FC236}">
                <a16:creationId xmlns:a16="http://schemas.microsoft.com/office/drawing/2014/main" id="{8D4503DD-666A-4D9B-ACE1-4E84D811E94A}"/>
              </a:ext>
            </a:extLst>
          </p:cNvPr>
          <p:cNvSpPr/>
          <p:nvPr/>
        </p:nvSpPr>
        <p:spPr>
          <a:xfrm>
            <a:off x="2245588" y="5742829"/>
            <a:ext cx="4956332" cy="741258"/>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6" name="テキスト ボックス 5">
            <a:extLst>
              <a:ext uri="{FF2B5EF4-FFF2-40B4-BE49-F238E27FC236}">
                <a16:creationId xmlns:a16="http://schemas.microsoft.com/office/drawing/2014/main" id="{631CABD3-5DB7-4D05-8F3D-FFB17168FDF4}"/>
              </a:ext>
            </a:extLst>
          </p:cNvPr>
          <p:cNvSpPr txBox="1"/>
          <p:nvPr/>
        </p:nvSpPr>
        <p:spPr>
          <a:xfrm>
            <a:off x="1716889" y="3859998"/>
            <a:ext cx="1325376" cy="1456104"/>
          </a:xfrm>
          <a:prstGeom prst="rect">
            <a:avLst/>
          </a:prstGeom>
          <a:noFill/>
        </p:spPr>
        <p:txBody>
          <a:bodyPr wrap="square" rtlCol="0">
            <a:spAutoFit/>
          </a:bodyPr>
          <a:lstStyle/>
          <a:p>
            <a:r>
              <a:rPr kumimoji="1" lang="ja-JP" altLang="en-US" sz="8862" dirty="0">
                <a:solidFill>
                  <a:srgbClr val="FF0000"/>
                </a:solidFill>
                <a:latin typeface="HG創英角ﾎﾟｯﾌﾟ体" panose="040B0A09000000000000" pitchFamily="49" charset="-128"/>
                <a:ea typeface="HG創英角ﾎﾟｯﾌﾟ体" panose="040B0A09000000000000" pitchFamily="49" charset="-128"/>
              </a:rPr>
              <a:t>？</a:t>
            </a:r>
          </a:p>
        </p:txBody>
      </p:sp>
      <p:sp>
        <p:nvSpPr>
          <p:cNvPr id="35" name="正方形/長方形 34">
            <a:extLst>
              <a:ext uri="{FF2B5EF4-FFF2-40B4-BE49-F238E27FC236}">
                <a16:creationId xmlns:a16="http://schemas.microsoft.com/office/drawing/2014/main" id="{37491373-C04E-4781-BEF4-3C498FA5CAC9}"/>
              </a:ext>
            </a:extLst>
          </p:cNvPr>
          <p:cNvSpPr/>
          <p:nvPr/>
        </p:nvSpPr>
        <p:spPr>
          <a:xfrm>
            <a:off x="1092951" y="3596345"/>
            <a:ext cx="2408660" cy="206416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386" dirty="0">
                <a:solidFill>
                  <a:sysClr val="windowText" lastClr="000000"/>
                </a:solidFill>
                <a:latin typeface="HGS創英角ﾎﾟｯﾌﾟ体" panose="040B0A00000000000000" pitchFamily="50" charset="-128"/>
                <a:ea typeface="HGS創英角ﾎﾟｯﾌﾟ体" panose="040B0A00000000000000" pitchFamily="50" charset="-128"/>
              </a:rPr>
              <a:t>カリキュラム・</a:t>
            </a:r>
            <a:endParaRPr lang="en-US" altLang="ja-JP" sz="2386" dirty="0">
              <a:solidFill>
                <a:sysClr val="windowText" lastClr="000000"/>
              </a:solidFill>
              <a:latin typeface="HGS創英角ﾎﾟｯﾌﾟ体" panose="040B0A00000000000000" pitchFamily="50" charset="-128"/>
              <a:ea typeface="HGS創英角ﾎﾟｯﾌﾟ体" panose="040B0A00000000000000" pitchFamily="50" charset="-128"/>
            </a:endParaRPr>
          </a:p>
          <a:p>
            <a:pPr algn="ctr"/>
            <a:r>
              <a:rPr lang="ja-JP" altLang="en-US" sz="2386" dirty="0">
                <a:solidFill>
                  <a:sysClr val="windowText" lastClr="000000"/>
                </a:solidFill>
                <a:latin typeface="HGS創英角ﾎﾟｯﾌﾟ体" panose="040B0A00000000000000" pitchFamily="50" charset="-128"/>
                <a:ea typeface="HGS創英角ﾎﾟｯﾌﾟ体" panose="040B0A00000000000000" pitchFamily="50" charset="-128"/>
              </a:rPr>
              <a:t>マネジメント</a:t>
            </a:r>
            <a:endParaRPr lang="en-US" altLang="ja-JP" sz="2386" dirty="0">
              <a:solidFill>
                <a:sysClr val="windowText" lastClr="000000"/>
              </a:solidFill>
              <a:latin typeface="HGS創英角ﾎﾟｯﾌﾟ体" panose="040B0A00000000000000" pitchFamily="50" charset="-128"/>
              <a:ea typeface="HGS創英角ﾎﾟｯﾌﾟ体" panose="040B0A00000000000000" pitchFamily="50" charset="-128"/>
            </a:endParaRPr>
          </a:p>
          <a:p>
            <a:pPr algn="ctr"/>
            <a:endParaRPr lang="en-US" altLang="ja-JP" sz="681" dirty="0">
              <a:solidFill>
                <a:sysClr val="windowText" lastClr="000000"/>
              </a:solidFill>
              <a:latin typeface="HGS創英角ﾎﾟｯﾌﾟ体" panose="040B0A00000000000000" pitchFamily="50" charset="-128"/>
              <a:ea typeface="HGS創英角ﾎﾟｯﾌﾟ体" panose="040B0A00000000000000" pitchFamily="50" charset="-128"/>
            </a:endParaRPr>
          </a:p>
          <a:p>
            <a:pPr algn="ctr"/>
            <a:r>
              <a:rPr lang="ja-JP" altLang="en-US" sz="1704" dirty="0">
                <a:solidFill>
                  <a:sysClr val="windowText" lastClr="000000"/>
                </a:solidFill>
                <a:latin typeface="HGS創英角ﾎﾟｯﾌﾟ体" panose="040B0A00000000000000" pitchFamily="50" charset="-128"/>
                <a:ea typeface="HGS創英角ﾎﾟｯﾌﾟ体" panose="040B0A00000000000000" pitchFamily="50" charset="-128"/>
              </a:rPr>
              <a:t>従来の教科分断的な</a:t>
            </a:r>
            <a:endParaRPr lang="en-US" altLang="ja-JP" sz="1704" dirty="0">
              <a:solidFill>
                <a:sysClr val="windowText" lastClr="000000"/>
              </a:solidFill>
              <a:latin typeface="HGS創英角ﾎﾟｯﾌﾟ体" panose="040B0A00000000000000" pitchFamily="50" charset="-128"/>
              <a:ea typeface="HGS創英角ﾎﾟｯﾌﾟ体" panose="040B0A00000000000000" pitchFamily="50" charset="-128"/>
            </a:endParaRPr>
          </a:p>
          <a:p>
            <a:pPr algn="ctr"/>
            <a:r>
              <a:rPr lang="ja-JP" altLang="en-US" sz="1704" dirty="0">
                <a:solidFill>
                  <a:sysClr val="windowText" lastClr="000000"/>
                </a:solidFill>
                <a:latin typeface="HGS創英角ﾎﾟｯﾌﾟ体" panose="040B0A00000000000000" pitchFamily="50" charset="-128"/>
                <a:ea typeface="HGS創英角ﾎﾟｯﾌﾟ体" panose="040B0A00000000000000" pitchFamily="50" charset="-128"/>
              </a:rPr>
              <a:t>発想から、教科横断</a:t>
            </a:r>
            <a:endParaRPr lang="en-US" altLang="ja-JP" sz="1704" dirty="0">
              <a:solidFill>
                <a:sysClr val="windowText" lastClr="000000"/>
              </a:solidFill>
              <a:latin typeface="HGS創英角ﾎﾟｯﾌﾟ体" panose="040B0A00000000000000" pitchFamily="50" charset="-128"/>
              <a:ea typeface="HGS創英角ﾎﾟｯﾌﾟ体" panose="040B0A00000000000000" pitchFamily="50" charset="-128"/>
            </a:endParaRPr>
          </a:p>
          <a:p>
            <a:pPr algn="ctr"/>
            <a:r>
              <a:rPr lang="ja-JP" altLang="en-US" sz="1704" dirty="0">
                <a:solidFill>
                  <a:sysClr val="windowText" lastClr="000000"/>
                </a:solidFill>
                <a:latin typeface="HGS創英角ﾎﾟｯﾌﾟ体" panose="040B0A00000000000000" pitchFamily="50" charset="-128"/>
                <a:ea typeface="HGS創英角ﾎﾟｯﾌﾟ体" panose="040B0A00000000000000" pitchFamily="50" charset="-128"/>
              </a:rPr>
              <a:t>的な発想への飛躍が</a:t>
            </a:r>
            <a:endParaRPr lang="en-US" altLang="ja-JP" sz="1704" dirty="0">
              <a:solidFill>
                <a:sysClr val="windowText" lastClr="000000"/>
              </a:solidFill>
              <a:latin typeface="HGS創英角ﾎﾟｯﾌﾟ体" panose="040B0A00000000000000" pitchFamily="50" charset="-128"/>
              <a:ea typeface="HGS創英角ﾎﾟｯﾌﾟ体" panose="040B0A00000000000000" pitchFamily="50" charset="-128"/>
            </a:endParaRPr>
          </a:p>
          <a:p>
            <a:pPr algn="ctr"/>
            <a:r>
              <a:rPr lang="ja-JP" altLang="en-US" sz="1704" dirty="0">
                <a:solidFill>
                  <a:sysClr val="windowText" lastClr="000000"/>
                </a:solidFill>
                <a:latin typeface="HGS創英角ﾎﾟｯﾌﾟ体" panose="040B0A00000000000000" pitchFamily="50" charset="-128"/>
                <a:ea typeface="HGS創英角ﾎﾟｯﾌﾟ体" panose="040B0A00000000000000" pitchFamily="50" charset="-128"/>
              </a:rPr>
              <a:t>必要！</a:t>
            </a:r>
          </a:p>
        </p:txBody>
      </p:sp>
    </p:spTree>
    <p:extLst>
      <p:ext uri="{BB962C8B-B14F-4D97-AF65-F5344CB8AC3E}">
        <p14:creationId xmlns:p14="http://schemas.microsoft.com/office/powerpoint/2010/main" val="3992583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46997"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47" presetClass="entr" presetSubtype="0" fill="hold" grpId="0" nodeType="clickEffect">
                                  <p:stCondLst>
                                    <p:cond delay="0"/>
                                  </p:stCondLst>
                                  <p:childTnLst>
                                    <p:set>
                                      <p:cBhvr>
                                        <p:cTn id="10" dur="1" fill="hold">
                                          <p:stCondLst>
                                            <p:cond delay="0"/>
                                          </p:stCondLst>
                                        </p:cTn>
                                        <p:tgtEl>
                                          <p:spTgt spid="82"/>
                                        </p:tgtEl>
                                        <p:attrNameLst>
                                          <p:attrName>style.visibility</p:attrName>
                                        </p:attrNameLst>
                                      </p:cBhvr>
                                      <p:to>
                                        <p:strVal val="visible"/>
                                      </p:to>
                                    </p:set>
                                    <p:animEffect transition="in" filter="fade">
                                      <p:cBhvr>
                                        <p:cTn id="11" dur="1000"/>
                                        <p:tgtEl>
                                          <p:spTgt spid="82"/>
                                        </p:tgtEl>
                                      </p:cBhvr>
                                    </p:animEffect>
                                    <p:anim calcmode="lin" valueType="num">
                                      <p:cBhvr>
                                        <p:cTn id="12" dur="1000" fill="hold"/>
                                        <p:tgtEl>
                                          <p:spTgt spid="82"/>
                                        </p:tgtEl>
                                        <p:attrNameLst>
                                          <p:attrName>ppt_x</p:attrName>
                                        </p:attrNameLst>
                                      </p:cBhvr>
                                      <p:tavLst>
                                        <p:tav tm="0">
                                          <p:val>
                                            <p:strVal val="#ppt_x"/>
                                          </p:val>
                                        </p:tav>
                                        <p:tav tm="100000">
                                          <p:val>
                                            <p:strVal val="#ppt_x"/>
                                          </p:val>
                                        </p:tav>
                                      </p:tavLst>
                                    </p:anim>
                                    <p:anim calcmode="lin" valueType="num">
                                      <p:cBhvr>
                                        <p:cTn id="13" dur="1000" fill="hold"/>
                                        <p:tgtEl>
                                          <p:spTgt spid="8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3"/>
                                        </p:tgtEl>
                                        <p:attrNameLst>
                                          <p:attrName>style.visibility</p:attrName>
                                        </p:attrNameLst>
                                      </p:cBhvr>
                                      <p:to>
                                        <p:strVal val="visible"/>
                                      </p:to>
                                    </p:set>
                                    <p:animEffect transition="in" filter="fade">
                                      <p:cBhvr>
                                        <p:cTn id="16" dur="1000"/>
                                        <p:tgtEl>
                                          <p:spTgt spid="73"/>
                                        </p:tgtEl>
                                      </p:cBhvr>
                                    </p:animEffect>
                                    <p:anim calcmode="lin" valueType="num">
                                      <p:cBhvr>
                                        <p:cTn id="17" dur="1000" fill="hold"/>
                                        <p:tgtEl>
                                          <p:spTgt spid="73"/>
                                        </p:tgtEl>
                                        <p:attrNameLst>
                                          <p:attrName>ppt_x</p:attrName>
                                        </p:attrNameLst>
                                      </p:cBhvr>
                                      <p:tavLst>
                                        <p:tav tm="0">
                                          <p:val>
                                            <p:strVal val="#ppt_x"/>
                                          </p:val>
                                        </p:tav>
                                        <p:tav tm="100000">
                                          <p:val>
                                            <p:strVal val="#ppt_x"/>
                                          </p:val>
                                        </p:tav>
                                      </p:tavLst>
                                    </p:anim>
                                    <p:anim calcmode="lin" valueType="num">
                                      <p:cBhvr>
                                        <p:cTn id="18" dur="1000" fill="hold"/>
                                        <p:tgtEl>
                                          <p:spTgt spid="73"/>
                                        </p:tgtEl>
                                        <p:attrNameLst>
                                          <p:attrName>ppt_y</p:attrName>
                                        </p:attrNameLst>
                                      </p:cBhvr>
                                      <p:tavLst>
                                        <p:tav tm="0">
                                          <p:val>
                                            <p:strVal val="#ppt_y-.1"/>
                                          </p:val>
                                        </p:tav>
                                        <p:tav tm="100000">
                                          <p:val>
                                            <p:strVal val="#ppt_y"/>
                                          </p:val>
                                        </p:tav>
                                      </p:tavLst>
                                    </p:anim>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1000" fill="hold"/>
                                        <p:tgtEl>
                                          <p:spTgt spid="4"/>
                                        </p:tgtEl>
                                        <p:attrNameLst>
                                          <p:attrName>ppt_w</p:attrName>
                                        </p:attrNameLst>
                                      </p:cBhvr>
                                      <p:tavLst>
                                        <p:tav tm="0">
                                          <p:val>
                                            <p:fltVal val="0"/>
                                          </p:val>
                                        </p:tav>
                                        <p:tav tm="100000">
                                          <p:val>
                                            <p:strVal val="#ppt_w"/>
                                          </p:val>
                                        </p:tav>
                                      </p:tavLst>
                                    </p:anim>
                                    <p:anim calcmode="lin" valueType="num">
                                      <p:cBhvr>
                                        <p:cTn id="23" dur="1000" fill="hold"/>
                                        <p:tgtEl>
                                          <p:spTgt spid="4"/>
                                        </p:tgtEl>
                                        <p:attrNameLst>
                                          <p:attrName>ppt_h</p:attrName>
                                        </p:attrNameLst>
                                      </p:cBhvr>
                                      <p:tavLst>
                                        <p:tav tm="0">
                                          <p:val>
                                            <p:fltVal val="0"/>
                                          </p:val>
                                        </p:tav>
                                        <p:tav tm="100000">
                                          <p:val>
                                            <p:strVal val="#ppt_h"/>
                                          </p:val>
                                        </p:tav>
                                      </p:tavLst>
                                    </p:anim>
                                    <p:anim calcmode="lin" valueType="num">
                                      <p:cBhvr>
                                        <p:cTn id="24" dur="1000" fill="hold"/>
                                        <p:tgtEl>
                                          <p:spTgt spid="4"/>
                                        </p:tgtEl>
                                        <p:attrNameLst>
                                          <p:attrName>style.rotation</p:attrName>
                                        </p:attrNameLst>
                                      </p:cBhvr>
                                      <p:tavLst>
                                        <p:tav tm="0">
                                          <p:val>
                                            <p:fltVal val="90"/>
                                          </p:val>
                                        </p:tav>
                                        <p:tav tm="100000">
                                          <p:val>
                                            <p:fltVal val="0"/>
                                          </p:val>
                                        </p:tav>
                                      </p:tavLst>
                                    </p:anim>
                                    <p:animEffect transition="in" filter="fade">
                                      <p:cBhvr>
                                        <p:cTn id="25" dur="1000"/>
                                        <p:tgtEl>
                                          <p:spTgt spid="4"/>
                                        </p:tgtEl>
                                      </p:cBhvr>
                                    </p:animEffect>
                                  </p:childTnLst>
                                </p:cTn>
                              </p:par>
                            </p:childTnLst>
                          </p:cTn>
                        </p:par>
                        <p:par>
                          <p:cTn id="26" fill="hold">
                            <p:stCondLst>
                              <p:cond delay="2000"/>
                            </p:stCondLst>
                            <p:childTnLst>
                              <p:par>
                                <p:cTn id="27" presetID="31" presetClass="exit" presetSubtype="0" fill="hold" nodeType="afterEffect">
                                  <p:stCondLst>
                                    <p:cond delay="0"/>
                                  </p:stCondLst>
                                  <p:childTnLst>
                                    <p:anim calcmode="lin" valueType="num">
                                      <p:cBhvr>
                                        <p:cTn id="28" dur="1000"/>
                                        <p:tgtEl>
                                          <p:spTgt spid="4"/>
                                        </p:tgtEl>
                                        <p:attrNameLst>
                                          <p:attrName>ppt_w</p:attrName>
                                        </p:attrNameLst>
                                      </p:cBhvr>
                                      <p:tavLst>
                                        <p:tav tm="0">
                                          <p:val>
                                            <p:strVal val="ppt_w"/>
                                          </p:val>
                                        </p:tav>
                                        <p:tav tm="100000">
                                          <p:val>
                                            <p:fltVal val="0"/>
                                          </p:val>
                                        </p:tav>
                                      </p:tavLst>
                                    </p:anim>
                                    <p:anim calcmode="lin" valueType="num">
                                      <p:cBhvr>
                                        <p:cTn id="29" dur="1000"/>
                                        <p:tgtEl>
                                          <p:spTgt spid="4"/>
                                        </p:tgtEl>
                                        <p:attrNameLst>
                                          <p:attrName>ppt_h</p:attrName>
                                        </p:attrNameLst>
                                      </p:cBhvr>
                                      <p:tavLst>
                                        <p:tav tm="0">
                                          <p:val>
                                            <p:strVal val="ppt_h"/>
                                          </p:val>
                                        </p:tav>
                                        <p:tav tm="100000">
                                          <p:val>
                                            <p:fltVal val="0"/>
                                          </p:val>
                                        </p:tav>
                                      </p:tavLst>
                                    </p:anim>
                                    <p:anim calcmode="lin" valueType="num">
                                      <p:cBhvr>
                                        <p:cTn id="30" dur="1000"/>
                                        <p:tgtEl>
                                          <p:spTgt spid="4"/>
                                        </p:tgtEl>
                                        <p:attrNameLst>
                                          <p:attrName>style.rotation</p:attrName>
                                        </p:attrNameLst>
                                      </p:cBhvr>
                                      <p:tavLst>
                                        <p:tav tm="0">
                                          <p:val>
                                            <p:fltVal val="0"/>
                                          </p:val>
                                        </p:tav>
                                        <p:tav tm="100000">
                                          <p:val>
                                            <p:fltVal val="90"/>
                                          </p:val>
                                        </p:tav>
                                      </p:tavLst>
                                    </p:anim>
                                    <p:animEffect transition="out" filter="fade">
                                      <p:cBhvr>
                                        <p:cTn id="31" dur="1000"/>
                                        <p:tgtEl>
                                          <p:spTgt spid="4"/>
                                        </p:tgtEl>
                                      </p:cBhvr>
                                    </p:animEffect>
                                    <p:set>
                                      <p:cBhvr>
                                        <p:cTn id="32" dur="1" fill="hold">
                                          <p:stCondLst>
                                            <p:cond delay="999"/>
                                          </p:stCondLst>
                                        </p:cTn>
                                        <p:tgtEl>
                                          <p:spTgt spid="4"/>
                                        </p:tgtEl>
                                        <p:attrNameLst>
                                          <p:attrName>style.visibility</p:attrName>
                                        </p:attrNameLst>
                                      </p:cBhvr>
                                      <p:to>
                                        <p:strVal val="hidden"/>
                                      </p:to>
                                    </p:set>
                                  </p:childTnLst>
                                </p:cTn>
                              </p:par>
                            </p:childTnLst>
                          </p:cTn>
                        </p:par>
                        <p:par>
                          <p:cTn id="33" fill="hold">
                            <p:stCondLst>
                              <p:cond delay="3000"/>
                            </p:stCondLst>
                            <p:childTnLst>
                              <p:par>
                                <p:cTn id="34" presetID="2" presetClass="entr" presetSubtype="1" fill="hold"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additive="base">
                                        <p:cTn id="36" dur="500" fill="hold"/>
                                        <p:tgtEl>
                                          <p:spTgt spid="66"/>
                                        </p:tgtEl>
                                        <p:attrNameLst>
                                          <p:attrName>ppt_x</p:attrName>
                                        </p:attrNameLst>
                                      </p:cBhvr>
                                      <p:tavLst>
                                        <p:tav tm="0">
                                          <p:val>
                                            <p:strVal val="#ppt_x"/>
                                          </p:val>
                                        </p:tav>
                                        <p:tav tm="100000">
                                          <p:val>
                                            <p:strVal val="#ppt_x"/>
                                          </p:val>
                                        </p:tav>
                                      </p:tavLst>
                                    </p:anim>
                                    <p:anim calcmode="lin" valueType="num">
                                      <p:cBhvr additive="base">
                                        <p:cTn id="37" dur="500" fill="hold"/>
                                        <p:tgtEl>
                                          <p:spTgt spid="66"/>
                                        </p:tgtEl>
                                        <p:attrNameLst>
                                          <p:attrName>ppt_y</p:attrName>
                                        </p:attrNameLst>
                                      </p:cBhvr>
                                      <p:tavLst>
                                        <p:tav tm="0">
                                          <p:val>
                                            <p:strVal val="0-#ppt_h/2"/>
                                          </p:val>
                                        </p:tav>
                                        <p:tav tm="100000">
                                          <p:val>
                                            <p:strVal val="#ppt_y"/>
                                          </p:val>
                                        </p:tav>
                                      </p:tavLst>
                                    </p:anim>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Effect transition="in" filter="fade">
                                      <p:cBhvr>
                                        <p:cTn id="41" dur="1000"/>
                                        <p:tgtEl>
                                          <p:spTgt spid="67"/>
                                        </p:tgtEl>
                                      </p:cBhvr>
                                    </p:animEffect>
                                    <p:anim calcmode="lin" valueType="num">
                                      <p:cBhvr>
                                        <p:cTn id="42" dur="1000" fill="hold"/>
                                        <p:tgtEl>
                                          <p:spTgt spid="67"/>
                                        </p:tgtEl>
                                        <p:attrNameLst>
                                          <p:attrName>ppt_x</p:attrName>
                                        </p:attrNameLst>
                                      </p:cBhvr>
                                      <p:tavLst>
                                        <p:tav tm="0">
                                          <p:val>
                                            <p:strVal val="#ppt_x"/>
                                          </p:val>
                                        </p:tav>
                                        <p:tav tm="100000">
                                          <p:val>
                                            <p:strVal val="#ppt_x"/>
                                          </p:val>
                                        </p:tav>
                                      </p:tavLst>
                                    </p:anim>
                                    <p:anim calcmode="lin" valueType="num">
                                      <p:cBhvr>
                                        <p:cTn id="43" dur="1000" fill="hold"/>
                                        <p:tgtEl>
                                          <p:spTgt spid="6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7" presetClass="entr" presetSubtype="0" fill="hold" grpId="0" nodeType="afterEffect">
                                  <p:stCondLst>
                                    <p:cond delay="1000"/>
                                  </p:stCondLst>
                                  <p:childTnLst>
                                    <p:set>
                                      <p:cBhvr>
                                        <p:cTn id="46" dur="1" fill="hold">
                                          <p:stCondLst>
                                            <p:cond delay="0"/>
                                          </p:stCondLst>
                                        </p:cTn>
                                        <p:tgtEl>
                                          <p:spTgt spid="75"/>
                                        </p:tgtEl>
                                        <p:attrNameLst>
                                          <p:attrName>style.visibility</p:attrName>
                                        </p:attrNameLst>
                                      </p:cBhvr>
                                      <p:to>
                                        <p:strVal val="visible"/>
                                      </p:to>
                                    </p:set>
                                    <p:animEffect transition="in" filter="fade">
                                      <p:cBhvr>
                                        <p:cTn id="47" dur="1000"/>
                                        <p:tgtEl>
                                          <p:spTgt spid="75"/>
                                        </p:tgtEl>
                                      </p:cBhvr>
                                    </p:animEffect>
                                    <p:anim calcmode="lin" valueType="num">
                                      <p:cBhvr>
                                        <p:cTn id="48" dur="1000" fill="hold"/>
                                        <p:tgtEl>
                                          <p:spTgt spid="75"/>
                                        </p:tgtEl>
                                        <p:attrNameLst>
                                          <p:attrName>ppt_x</p:attrName>
                                        </p:attrNameLst>
                                      </p:cBhvr>
                                      <p:tavLst>
                                        <p:tav tm="0">
                                          <p:val>
                                            <p:strVal val="#ppt_x"/>
                                          </p:val>
                                        </p:tav>
                                        <p:tav tm="100000">
                                          <p:val>
                                            <p:strVal val="#ppt_x"/>
                                          </p:val>
                                        </p:tav>
                                      </p:tavLst>
                                    </p:anim>
                                    <p:anim calcmode="lin" valueType="num">
                                      <p:cBhvr>
                                        <p:cTn id="49" dur="1000" fill="hold"/>
                                        <p:tgtEl>
                                          <p:spTgt spid="75"/>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 presetClass="entr" presetSubtype="9" fill="hold" nodeType="afterEffect">
                                  <p:stCondLst>
                                    <p:cond delay="1000"/>
                                  </p:stCondLst>
                                  <p:childTnLst>
                                    <p:set>
                                      <p:cBhvr>
                                        <p:cTn id="52" dur="1" fill="hold">
                                          <p:stCondLst>
                                            <p:cond delay="0"/>
                                          </p:stCondLst>
                                        </p:cTn>
                                        <p:tgtEl>
                                          <p:spTgt spid="70"/>
                                        </p:tgtEl>
                                        <p:attrNameLst>
                                          <p:attrName>style.visibility</p:attrName>
                                        </p:attrNameLst>
                                      </p:cBhvr>
                                      <p:to>
                                        <p:strVal val="visible"/>
                                      </p:to>
                                    </p:set>
                                    <p:anim calcmode="lin" valueType="num">
                                      <p:cBhvr additive="base">
                                        <p:cTn id="53" dur="1000" fill="hold"/>
                                        <p:tgtEl>
                                          <p:spTgt spid="70"/>
                                        </p:tgtEl>
                                        <p:attrNameLst>
                                          <p:attrName>ppt_x</p:attrName>
                                        </p:attrNameLst>
                                      </p:cBhvr>
                                      <p:tavLst>
                                        <p:tav tm="0">
                                          <p:val>
                                            <p:strVal val="0-#ppt_w/2"/>
                                          </p:val>
                                        </p:tav>
                                        <p:tav tm="100000">
                                          <p:val>
                                            <p:strVal val="#ppt_x"/>
                                          </p:val>
                                        </p:tav>
                                      </p:tavLst>
                                    </p:anim>
                                    <p:anim calcmode="lin" valueType="num">
                                      <p:cBhvr additive="base">
                                        <p:cTn id="54" dur="1000" fill="hold"/>
                                        <p:tgtEl>
                                          <p:spTgt spid="70"/>
                                        </p:tgtEl>
                                        <p:attrNameLst>
                                          <p:attrName>ppt_y</p:attrName>
                                        </p:attrNameLst>
                                      </p:cBhvr>
                                      <p:tavLst>
                                        <p:tav tm="0">
                                          <p:val>
                                            <p:strVal val="0-#ppt_h/2"/>
                                          </p:val>
                                        </p:tav>
                                        <p:tav tm="100000">
                                          <p:val>
                                            <p:strVal val="#ppt_y"/>
                                          </p:val>
                                        </p:tav>
                                      </p:tavLst>
                                    </p:anim>
                                  </p:childTnLst>
                                </p:cTn>
                              </p:par>
                            </p:childTnLst>
                          </p:cTn>
                        </p:par>
                        <p:par>
                          <p:cTn id="55" fill="hold">
                            <p:stCondLst>
                              <p:cond delay="8500"/>
                            </p:stCondLst>
                            <p:childTnLst>
                              <p:par>
                                <p:cTn id="56" presetID="2" presetClass="entr" presetSubtype="2" fill="hold" grpId="0" nodeType="afterEffect">
                                  <p:stCondLst>
                                    <p:cond delay="1000"/>
                                  </p:stCondLst>
                                  <p:childTnLst>
                                    <p:set>
                                      <p:cBhvr>
                                        <p:cTn id="57" dur="1" fill="hold">
                                          <p:stCondLst>
                                            <p:cond delay="0"/>
                                          </p:stCondLst>
                                        </p:cTn>
                                        <p:tgtEl>
                                          <p:spTgt spid="69"/>
                                        </p:tgtEl>
                                        <p:attrNameLst>
                                          <p:attrName>style.visibility</p:attrName>
                                        </p:attrNameLst>
                                      </p:cBhvr>
                                      <p:to>
                                        <p:strVal val="visible"/>
                                      </p:to>
                                    </p:set>
                                    <p:anim calcmode="lin" valueType="num">
                                      <p:cBhvr additive="base">
                                        <p:cTn id="58" dur="500" fill="hold"/>
                                        <p:tgtEl>
                                          <p:spTgt spid="69"/>
                                        </p:tgtEl>
                                        <p:attrNameLst>
                                          <p:attrName>ppt_x</p:attrName>
                                        </p:attrNameLst>
                                      </p:cBhvr>
                                      <p:tavLst>
                                        <p:tav tm="0">
                                          <p:val>
                                            <p:strVal val="1+#ppt_w/2"/>
                                          </p:val>
                                        </p:tav>
                                        <p:tav tm="100000">
                                          <p:val>
                                            <p:strVal val="#ppt_x"/>
                                          </p:val>
                                        </p:tav>
                                      </p:tavLst>
                                    </p:anim>
                                    <p:anim calcmode="lin" valueType="num">
                                      <p:cBhvr additive="base">
                                        <p:cTn id="59" dur="500" fill="hold"/>
                                        <p:tgtEl>
                                          <p:spTgt spid="69"/>
                                        </p:tgtEl>
                                        <p:attrNameLst>
                                          <p:attrName>ppt_y</p:attrName>
                                        </p:attrNameLst>
                                      </p:cBhvr>
                                      <p:tavLst>
                                        <p:tav tm="0">
                                          <p:val>
                                            <p:strVal val="#ppt_y"/>
                                          </p:val>
                                        </p:tav>
                                        <p:tav tm="100000">
                                          <p:val>
                                            <p:strVal val="#ppt_y"/>
                                          </p:val>
                                        </p:tav>
                                      </p:tavLst>
                                    </p:anim>
                                  </p:childTnLst>
                                </p:cTn>
                              </p:par>
                            </p:childTnLst>
                          </p:cTn>
                        </p:par>
                        <p:par>
                          <p:cTn id="60" fill="hold">
                            <p:stCondLst>
                              <p:cond delay="10000"/>
                            </p:stCondLst>
                            <p:childTnLst>
                              <p:par>
                                <p:cTn id="61" presetID="47" presetClass="entr" presetSubtype="0" fill="hold" grpId="0" nodeType="afterEffect">
                                  <p:stCondLst>
                                    <p:cond delay="1000"/>
                                  </p:stCondLst>
                                  <p:childTnLst>
                                    <p:set>
                                      <p:cBhvr>
                                        <p:cTn id="62" dur="1" fill="hold">
                                          <p:stCondLst>
                                            <p:cond delay="0"/>
                                          </p:stCondLst>
                                        </p:cTn>
                                        <p:tgtEl>
                                          <p:spTgt spid="76"/>
                                        </p:tgtEl>
                                        <p:attrNameLst>
                                          <p:attrName>style.visibility</p:attrName>
                                        </p:attrNameLst>
                                      </p:cBhvr>
                                      <p:to>
                                        <p:strVal val="visible"/>
                                      </p:to>
                                    </p:set>
                                    <p:animEffect transition="in" filter="fade">
                                      <p:cBhvr>
                                        <p:cTn id="63" dur="2000"/>
                                        <p:tgtEl>
                                          <p:spTgt spid="76"/>
                                        </p:tgtEl>
                                      </p:cBhvr>
                                    </p:animEffect>
                                    <p:anim calcmode="lin" valueType="num">
                                      <p:cBhvr>
                                        <p:cTn id="64" dur="2000" fill="hold"/>
                                        <p:tgtEl>
                                          <p:spTgt spid="76"/>
                                        </p:tgtEl>
                                        <p:attrNameLst>
                                          <p:attrName>ppt_x</p:attrName>
                                        </p:attrNameLst>
                                      </p:cBhvr>
                                      <p:tavLst>
                                        <p:tav tm="0">
                                          <p:val>
                                            <p:strVal val="#ppt_x"/>
                                          </p:val>
                                        </p:tav>
                                        <p:tav tm="100000">
                                          <p:val>
                                            <p:strVal val="#ppt_x"/>
                                          </p:val>
                                        </p:tav>
                                      </p:tavLst>
                                    </p:anim>
                                    <p:anim calcmode="lin" valueType="num">
                                      <p:cBhvr>
                                        <p:cTn id="65" dur="2000" fill="hold"/>
                                        <p:tgtEl>
                                          <p:spTgt spid="76"/>
                                        </p:tgtEl>
                                        <p:attrNameLst>
                                          <p:attrName>ppt_y</p:attrName>
                                        </p:attrNameLst>
                                      </p:cBhvr>
                                      <p:tavLst>
                                        <p:tav tm="0">
                                          <p:val>
                                            <p:strVal val="#ppt_y-.1"/>
                                          </p:val>
                                        </p:tav>
                                        <p:tav tm="100000">
                                          <p:val>
                                            <p:strVal val="#ppt_y"/>
                                          </p:val>
                                        </p:tav>
                                      </p:tavLst>
                                    </p:anim>
                                  </p:childTnLst>
                                </p:cTn>
                              </p:par>
                            </p:childTnLst>
                          </p:cTn>
                        </p:par>
                        <p:par>
                          <p:cTn id="66" fill="hold">
                            <p:stCondLst>
                              <p:cond delay="13000"/>
                            </p:stCondLst>
                            <p:childTnLst>
                              <p:par>
                                <p:cTn id="67" presetID="2" presetClass="entr" presetSubtype="1" fill="hold" nodeType="afterEffect">
                                  <p:stCondLst>
                                    <p:cond delay="0"/>
                                  </p:stCondLst>
                                  <p:childTnLst>
                                    <p:set>
                                      <p:cBhvr>
                                        <p:cTn id="68" dur="1" fill="hold">
                                          <p:stCondLst>
                                            <p:cond delay="0"/>
                                          </p:stCondLst>
                                        </p:cTn>
                                        <p:tgtEl>
                                          <p:spTgt spid="57"/>
                                        </p:tgtEl>
                                        <p:attrNameLst>
                                          <p:attrName>style.visibility</p:attrName>
                                        </p:attrNameLst>
                                      </p:cBhvr>
                                      <p:to>
                                        <p:strVal val="visible"/>
                                      </p:to>
                                    </p:set>
                                    <p:anim calcmode="lin" valueType="num">
                                      <p:cBhvr additive="base">
                                        <p:cTn id="69" dur="1000" fill="hold"/>
                                        <p:tgtEl>
                                          <p:spTgt spid="57"/>
                                        </p:tgtEl>
                                        <p:attrNameLst>
                                          <p:attrName>ppt_x</p:attrName>
                                        </p:attrNameLst>
                                      </p:cBhvr>
                                      <p:tavLst>
                                        <p:tav tm="0">
                                          <p:val>
                                            <p:strVal val="#ppt_x"/>
                                          </p:val>
                                        </p:tav>
                                        <p:tav tm="100000">
                                          <p:val>
                                            <p:strVal val="#ppt_x"/>
                                          </p:val>
                                        </p:tav>
                                      </p:tavLst>
                                    </p:anim>
                                    <p:anim calcmode="lin" valueType="num">
                                      <p:cBhvr additive="base">
                                        <p:cTn id="70" dur="1000" fill="hold"/>
                                        <p:tgtEl>
                                          <p:spTgt spid="57"/>
                                        </p:tgtEl>
                                        <p:attrNameLst>
                                          <p:attrName>ppt_y</p:attrName>
                                        </p:attrNameLst>
                                      </p:cBhvr>
                                      <p:tavLst>
                                        <p:tav tm="0">
                                          <p:val>
                                            <p:strVal val="0-#ppt_h/2"/>
                                          </p:val>
                                        </p:tav>
                                        <p:tav tm="100000">
                                          <p:val>
                                            <p:strVal val="#ppt_y"/>
                                          </p:val>
                                        </p:tav>
                                      </p:tavLst>
                                    </p:anim>
                                  </p:childTnLst>
                                </p:cTn>
                              </p:par>
                              <p:par>
                                <p:cTn id="71" presetID="2" presetClass="entr" presetSubtype="1" fill="hold" nodeType="withEffect">
                                  <p:stCondLst>
                                    <p:cond delay="0"/>
                                  </p:stCondLst>
                                  <p:childTnLst>
                                    <p:set>
                                      <p:cBhvr>
                                        <p:cTn id="72" dur="1" fill="hold">
                                          <p:stCondLst>
                                            <p:cond delay="0"/>
                                          </p:stCondLst>
                                        </p:cTn>
                                        <p:tgtEl>
                                          <p:spTgt spid="36"/>
                                        </p:tgtEl>
                                        <p:attrNameLst>
                                          <p:attrName>style.visibility</p:attrName>
                                        </p:attrNameLst>
                                      </p:cBhvr>
                                      <p:to>
                                        <p:strVal val="visible"/>
                                      </p:to>
                                    </p:set>
                                    <p:anim calcmode="lin" valueType="num">
                                      <p:cBhvr additive="base">
                                        <p:cTn id="73" dur="1000" fill="hold"/>
                                        <p:tgtEl>
                                          <p:spTgt spid="36"/>
                                        </p:tgtEl>
                                        <p:attrNameLst>
                                          <p:attrName>ppt_x</p:attrName>
                                        </p:attrNameLst>
                                      </p:cBhvr>
                                      <p:tavLst>
                                        <p:tav tm="0">
                                          <p:val>
                                            <p:strVal val="#ppt_x"/>
                                          </p:val>
                                        </p:tav>
                                        <p:tav tm="100000">
                                          <p:val>
                                            <p:strVal val="#ppt_x"/>
                                          </p:val>
                                        </p:tav>
                                      </p:tavLst>
                                    </p:anim>
                                    <p:anim calcmode="lin" valueType="num">
                                      <p:cBhvr additive="base">
                                        <p:cTn id="74" dur="1000" fill="hold"/>
                                        <p:tgtEl>
                                          <p:spTgt spid="36"/>
                                        </p:tgtEl>
                                        <p:attrNameLst>
                                          <p:attrName>ppt_y</p:attrName>
                                        </p:attrNameLst>
                                      </p:cBhvr>
                                      <p:tavLst>
                                        <p:tav tm="0">
                                          <p:val>
                                            <p:strVal val="0-#ppt_h/2"/>
                                          </p:val>
                                        </p:tav>
                                        <p:tav tm="100000">
                                          <p:val>
                                            <p:strVal val="#ppt_y"/>
                                          </p:val>
                                        </p:tav>
                                      </p:tavLst>
                                    </p:anim>
                                  </p:childTnLst>
                                </p:cTn>
                              </p:par>
                            </p:childTnLst>
                          </p:cTn>
                        </p:par>
                        <p:par>
                          <p:cTn id="75" fill="hold">
                            <p:stCondLst>
                              <p:cond delay="14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15000"/>
                            </p:stCondLst>
                            <p:childTnLst>
                              <p:par>
                                <p:cTn id="82" presetID="47" presetClass="entr" presetSubtype="0" fill="hold" grpId="0" nodeType="afterEffect">
                                  <p:stCondLst>
                                    <p:cond delay="1500"/>
                                  </p:stCondLst>
                                  <p:childTnLst>
                                    <p:set>
                                      <p:cBhvr>
                                        <p:cTn id="83" dur="1" fill="hold">
                                          <p:stCondLst>
                                            <p:cond delay="0"/>
                                          </p:stCondLst>
                                        </p:cTn>
                                        <p:tgtEl>
                                          <p:spTgt spid="79"/>
                                        </p:tgtEl>
                                        <p:attrNameLst>
                                          <p:attrName>style.visibility</p:attrName>
                                        </p:attrNameLst>
                                      </p:cBhvr>
                                      <p:to>
                                        <p:strVal val="visible"/>
                                      </p:to>
                                    </p:set>
                                    <p:animEffect transition="in" filter="fade">
                                      <p:cBhvr>
                                        <p:cTn id="84" dur="1000"/>
                                        <p:tgtEl>
                                          <p:spTgt spid="79"/>
                                        </p:tgtEl>
                                      </p:cBhvr>
                                    </p:animEffect>
                                    <p:anim calcmode="lin" valueType="num">
                                      <p:cBhvr>
                                        <p:cTn id="85" dur="1000" fill="hold"/>
                                        <p:tgtEl>
                                          <p:spTgt spid="79"/>
                                        </p:tgtEl>
                                        <p:attrNameLst>
                                          <p:attrName>ppt_x</p:attrName>
                                        </p:attrNameLst>
                                      </p:cBhvr>
                                      <p:tavLst>
                                        <p:tav tm="0">
                                          <p:val>
                                            <p:strVal val="#ppt_x"/>
                                          </p:val>
                                        </p:tav>
                                        <p:tav tm="100000">
                                          <p:val>
                                            <p:strVal val="#ppt_x"/>
                                          </p:val>
                                        </p:tav>
                                      </p:tavLst>
                                    </p:anim>
                                    <p:anim calcmode="lin" valueType="num">
                                      <p:cBhvr>
                                        <p:cTn id="86" dur="1000" fill="hold"/>
                                        <p:tgtEl>
                                          <p:spTgt spid="79"/>
                                        </p:tgtEl>
                                        <p:attrNameLst>
                                          <p:attrName>ppt_y</p:attrName>
                                        </p:attrNameLst>
                                      </p:cBhvr>
                                      <p:tavLst>
                                        <p:tav tm="0">
                                          <p:val>
                                            <p:strVal val="#ppt_y-.1"/>
                                          </p:val>
                                        </p:tav>
                                        <p:tav tm="100000">
                                          <p:val>
                                            <p:strVal val="#ppt_y"/>
                                          </p:val>
                                        </p:tav>
                                      </p:tavLst>
                                    </p:anim>
                                  </p:childTnLst>
                                </p:cTn>
                              </p:par>
                            </p:childTnLst>
                          </p:cTn>
                        </p:par>
                        <p:par>
                          <p:cTn id="87" fill="hold">
                            <p:stCondLst>
                              <p:cond delay="17500"/>
                            </p:stCondLst>
                            <p:childTnLst>
                              <p:par>
                                <p:cTn id="88" presetID="47" presetClass="entr" presetSubtype="0" fill="hold" nodeType="afterEffect">
                                  <p:stCondLst>
                                    <p:cond delay="1000"/>
                                  </p:stCondLst>
                                  <p:childTnLst>
                                    <p:set>
                                      <p:cBhvr>
                                        <p:cTn id="89" dur="1" fill="hold">
                                          <p:stCondLst>
                                            <p:cond delay="0"/>
                                          </p:stCondLst>
                                        </p:cTn>
                                        <p:tgtEl>
                                          <p:spTgt spid="72"/>
                                        </p:tgtEl>
                                        <p:attrNameLst>
                                          <p:attrName>style.visibility</p:attrName>
                                        </p:attrNameLst>
                                      </p:cBhvr>
                                      <p:to>
                                        <p:strVal val="visible"/>
                                      </p:to>
                                    </p:set>
                                    <p:animEffect transition="in" filter="fade">
                                      <p:cBhvr>
                                        <p:cTn id="90" dur="1000"/>
                                        <p:tgtEl>
                                          <p:spTgt spid="72"/>
                                        </p:tgtEl>
                                      </p:cBhvr>
                                    </p:animEffect>
                                    <p:anim calcmode="lin" valueType="num">
                                      <p:cBhvr>
                                        <p:cTn id="91" dur="1000" fill="hold"/>
                                        <p:tgtEl>
                                          <p:spTgt spid="72"/>
                                        </p:tgtEl>
                                        <p:attrNameLst>
                                          <p:attrName>ppt_x</p:attrName>
                                        </p:attrNameLst>
                                      </p:cBhvr>
                                      <p:tavLst>
                                        <p:tav tm="0">
                                          <p:val>
                                            <p:strVal val="#ppt_x"/>
                                          </p:val>
                                        </p:tav>
                                        <p:tav tm="100000">
                                          <p:val>
                                            <p:strVal val="#ppt_x"/>
                                          </p:val>
                                        </p:tav>
                                      </p:tavLst>
                                    </p:anim>
                                    <p:anim calcmode="lin" valueType="num">
                                      <p:cBhvr>
                                        <p:cTn id="92" dur="1000" fill="hold"/>
                                        <p:tgtEl>
                                          <p:spTgt spid="72"/>
                                        </p:tgtEl>
                                        <p:attrNameLst>
                                          <p:attrName>ppt_y</p:attrName>
                                        </p:attrNameLst>
                                      </p:cBhvr>
                                      <p:tavLst>
                                        <p:tav tm="0">
                                          <p:val>
                                            <p:strVal val="#ppt_y-.1"/>
                                          </p:val>
                                        </p:tav>
                                        <p:tav tm="100000">
                                          <p:val>
                                            <p:strVal val="#ppt_y"/>
                                          </p:val>
                                        </p:tav>
                                      </p:tavLst>
                                    </p:anim>
                                  </p:childTnLst>
                                </p:cTn>
                              </p:par>
                            </p:childTnLst>
                          </p:cTn>
                        </p:par>
                        <p:par>
                          <p:cTn id="93" fill="hold">
                            <p:stCondLst>
                              <p:cond delay="19500"/>
                            </p:stCondLst>
                            <p:childTnLst>
                              <p:par>
                                <p:cTn id="94" presetID="2" presetClass="entr" presetSubtype="2" fill="hold" grpId="0" nodeType="afterEffect">
                                  <p:stCondLst>
                                    <p:cond delay="0"/>
                                  </p:stCondLst>
                                  <p:childTnLst>
                                    <p:set>
                                      <p:cBhvr>
                                        <p:cTn id="95" dur="1" fill="hold">
                                          <p:stCondLst>
                                            <p:cond delay="0"/>
                                          </p:stCondLst>
                                        </p:cTn>
                                        <p:tgtEl>
                                          <p:spTgt spid="81"/>
                                        </p:tgtEl>
                                        <p:attrNameLst>
                                          <p:attrName>style.visibility</p:attrName>
                                        </p:attrNameLst>
                                      </p:cBhvr>
                                      <p:to>
                                        <p:strVal val="visible"/>
                                      </p:to>
                                    </p:set>
                                    <p:anim calcmode="lin" valueType="num">
                                      <p:cBhvr additive="base">
                                        <p:cTn id="96" dur="500" fill="hold"/>
                                        <p:tgtEl>
                                          <p:spTgt spid="81"/>
                                        </p:tgtEl>
                                        <p:attrNameLst>
                                          <p:attrName>ppt_x</p:attrName>
                                        </p:attrNameLst>
                                      </p:cBhvr>
                                      <p:tavLst>
                                        <p:tav tm="0">
                                          <p:val>
                                            <p:strVal val="1+#ppt_w/2"/>
                                          </p:val>
                                        </p:tav>
                                        <p:tav tm="100000">
                                          <p:val>
                                            <p:strVal val="#ppt_x"/>
                                          </p:val>
                                        </p:tav>
                                      </p:tavLst>
                                    </p:anim>
                                    <p:anim calcmode="lin" valueType="num">
                                      <p:cBhvr additive="base">
                                        <p:cTn id="97" dur="500" fill="hold"/>
                                        <p:tgtEl>
                                          <p:spTgt spid="81"/>
                                        </p:tgtEl>
                                        <p:attrNameLst>
                                          <p:attrName>ppt_y</p:attrName>
                                        </p:attrNameLst>
                                      </p:cBhvr>
                                      <p:tavLst>
                                        <p:tav tm="0">
                                          <p:val>
                                            <p:strVal val="#ppt_y"/>
                                          </p:val>
                                        </p:tav>
                                        <p:tav tm="100000">
                                          <p:val>
                                            <p:strVal val="#ppt_y"/>
                                          </p:val>
                                        </p:tav>
                                      </p:tavLst>
                                    </p:anim>
                                  </p:childTnLst>
                                </p:cTn>
                              </p:par>
                            </p:childTnLst>
                          </p:cTn>
                        </p:par>
                        <p:par>
                          <p:cTn id="98" fill="hold">
                            <p:stCondLst>
                              <p:cond delay="20000"/>
                            </p:stCondLst>
                            <p:childTnLst>
                              <p:par>
                                <p:cTn id="99" presetID="47" presetClass="entr" presetSubtype="0" fill="hold" grpId="0" nodeType="afterEffect">
                                  <p:stCondLst>
                                    <p:cond delay="1000"/>
                                  </p:stCondLst>
                                  <p:childTnLst>
                                    <p:set>
                                      <p:cBhvr>
                                        <p:cTn id="100" dur="1" fill="hold">
                                          <p:stCondLst>
                                            <p:cond delay="0"/>
                                          </p:stCondLst>
                                        </p:cTn>
                                        <p:tgtEl>
                                          <p:spTgt spid="74"/>
                                        </p:tgtEl>
                                        <p:attrNameLst>
                                          <p:attrName>style.visibility</p:attrName>
                                        </p:attrNameLst>
                                      </p:cBhvr>
                                      <p:to>
                                        <p:strVal val="visible"/>
                                      </p:to>
                                    </p:set>
                                    <p:animEffect transition="in" filter="fade">
                                      <p:cBhvr>
                                        <p:cTn id="101" dur="2000"/>
                                        <p:tgtEl>
                                          <p:spTgt spid="74"/>
                                        </p:tgtEl>
                                      </p:cBhvr>
                                    </p:animEffect>
                                    <p:anim calcmode="lin" valueType="num">
                                      <p:cBhvr>
                                        <p:cTn id="102" dur="2000" fill="hold"/>
                                        <p:tgtEl>
                                          <p:spTgt spid="74"/>
                                        </p:tgtEl>
                                        <p:attrNameLst>
                                          <p:attrName>ppt_x</p:attrName>
                                        </p:attrNameLst>
                                      </p:cBhvr>
                                      <p:tavLst>
                                        <p:tav tm="0">
                                          <p:val>
                                            <p:strVal val="#ppt_x"/>
                                          </p:val>
                                        </p:tav>
                                        <p:tav tm="100000">
                                          <p:val>
                                            <p:strVal val="#ppt_x"/>
                                          </p:val>
                                        </p:tav>
                                      </p:tavLst>
                                    </p:anim>
                                    <p:anim calcmode="lin" valueType="num">
                                      <p:cBhvr>
                                        <p:cTn id="103" dur="2000" fill="hold"/>
                                        <p:tgtEl>
                                          <p:spTgt spid="74"/>
                                        </p:tgtEl>
                                        <p:attrNameLst>
                                          <p:attrName>ppt_y</p:attrName>
                                        </p:attrNameLst>
                                      </p:cBhvr>
                                      <p:tavLst>
                                        <p:tav tm="0">
                                          <p:val>
                                            <p:strVal val="#ppt_y-.1"/>
                                          </p:val>
                                        </p:tav>
                                        <p:tav tm="100000">
                                          <p:val>
                                            <p:strVal val="#ppt_y"/>
                                          </p:val>
                                        </p:tav>
                                      </p:tavLst>
                                    </p:anim>
                                  </p:childTnLst>
                                </p:cTn>
                              </p:par>
                              <p:par>
                                <p:cTn id="104" presetID="47" presetClass="entr" presetSubtype="0" fill="hold" nodeType="withEffect">
                                  <p:stCondLst>
                                    <p:cond delay="0"/>
                                  </p:stCondLst>
                                  <p:childTnLst>
                                    <p:set>
                                      <p:cBhvr>
                                        <p:cTn id="105" dur="1" fill="hold">
                                          <p:stCondLst>
                                            <p:cond delay="0"/>
                                          </p:stCondLst>
                                        </p:cTn>
                                        <p:tgtEl>
                                          <p:spTgt spid="58"/>
                                        </p:tgtEl>
                                        <p:attrNameLst>
                                          <p:attrName>style.visibility</p:attrName>
                                        </p:attrNameLst>
                                      </p:cBhvr>
                                      <p:to>
                                        <p:strVal val="visible"/>
                                      </p:to>
                                    </p:set>
                                    <p:animEffect transition="in" filter="fade">
                                      <p:cBhvr>
                                        <p:cTn id="106" dur="1000"/>
                                        <p:tgtEl>
                                          <p:spTgt spid="58"/>
                                        </p:tgtEl>
                                      </p:cBhvr>
                                    </p:animEffect>
                                    <p:anim calcmode="lin" valueType="num">
                                      <p:cBhvr>
                                        <p:cTn id="107" dur="1000" fill="hold"/>
                                        <p:tgtEl>
                                          <p:spTgt spid="58"/>
                                        </p:tgtEl>
                                        <p:attrNameLst>
                                          <p:attrName>ppt_x</p:attrName>
                                        </p:attrNameLst>
                                      </p:cBhvr>
                                      <p:tavLst>
                                        <p:tav tm="0">
                                          <p:val>
                                            <p:strVal val="#ppt_x"/>
                                          </p:val>
                                        </p:tav>
                                        <p:tav tm="100000">
                                          <p:val>
                                            <p:strVal val="#ppt_x"/>
                                          </p:val>
                                        </p:tav>
                                      </p:tavLst>
                                    </p:anim>
                                    <p:anim calcmode="lin" valueType="num">
                                      <p:cBhvr>
                                        <p:cTn id="108" dur="1000" fill="hold"/>
                                        <p:tgtEl>
                                          <p:spTgt spid="58"/>
                                        </p:tgtEl>
                                        <p:attrNameLst>
                                          <p:attrName>ppt_y</p:attrName>
                                        </p:attrNameLst>
                                      </p:cBhvr>
                                      <p:tavLst>
                                        <p:tav tm="0">
                                          <p:val>
                                            <p:strVal val="#ppt_y-.1"/>
                                          </p:val>
                                        </p:tav>
                                        <p:tav tm="100000">
                                          <p:val>
                                            <p:strVal val="#ppt_y"/>
                                          </p:val>
                                        </p:tav>
                                      </p:tavLst>
                                    </p:anim>
                                  </p:childTnLst>
                                </p:cTn>
                              </p:par>
                            </p:childTnLst>
                          </p:cTn>
                        </p:par>
                        <p:par>
                          <p:cTn id="109" fill="hold">
                            <p:stCondLst>
                              <p:cond delay="23000"/>
                            </p:stCondLst>
                            <p:childTnLst>
                              <p:par>
                                <p:cTn id="110" presetID="42" presetClass="entr" presetSubtype="0" fill="hold" grpId="0" nodeType="afterEffect">
                                  <p:stCondLst>
                                    <p:cond delay="2000"/>
                                  </p:stCondLst>
                                  <p:childTnLst>
                                    <p:set>
                                      <p:cBhvr>
                                        <p:cTn id="111" dur="1" fill="hold">
                                          <p:stCondLst>
                                            <p:cond delay="0"/>
                                          </p:stCondLst>
                                        </p:cTn>
                                        <p:tgtEl>
                                          <p:spTgt spid="77"/>
                                        </p:tgtEl>
                                        <p:attrNameLst>
                                          <p:attrName>style.visibility</p:attrName>
                                        </p:attrNameLst>
                                      </p:cBhvr>
                                      <p:to>
                                        <p:strVal val="visible"/>
                                      </p:to>
                                    </p:set>
                                    <p:animEffect transition="in" filter="fade">
                                      <p:cBhvr>
                                        <p:cTn id="112" dur="1000"/>
                                        <p:tgtEl>
                                          <p:spTgt spid="77"/>
                                        </p:tgtEl>
                                      </p:cBhvr>
                                    </p:animEffect>
                                    <p:anim calcmode="lin" valueType="num">
                                      <p:cBhvr>
                                        <p:cTn id="113" dur="1000" fill="hold"/>
                                        <p:tgtEl>
                                          <p:spTgt spid="77"/>
                                        </p:tgtEl>
                                        <p:attrNameLst>
                                          <p:attrName>ppt_x</p:attrName>
                                        </p:attrNameLst>
                                      </p:cBhvr>
                                      <p:tavLst>
                                        <p:tav tm="0">
                                          <p:val>
                                            <p:strVal val="#ppt_x"/>
                                          </p:val>
                                        </p:tav>
                                        <p:tav tm="100000">
                                          <p:val>
                                            <p:strVal val="#ppt_x"/>
                                          </p:val>
                                        </p:tav>
                                      </p:tavLst>
                                    </p:anim>
                                    <p:anim calcmode="lin" valueType="num">
                                      <p:cBhvr>
                                        <p:cTn id="114" dur="1000" fill="hold"/>
                                        <p:tgtEl>
                                          <p:spTgt spid="77"/>
                                        </p:tgtEl>
                                        <p:attrNameLst>
                                          <p:attrName>ppt_y</p:attrName>
                                        </p:attrNameLst>
                                      </p:cBhvr>
                                      <p:tavLst>
                                        <p:tav tm="0">
                                          <p:val>
                                            <p:strVal val="#ppt_y+.1"/>
                                          </p:val>
                                        </p:tav>
                                        <p:tav tm="100000">
                                          <p:val>
                                            <p:strVal val="#ppt_y"/>
                                          </p:val>
                                        </p:tav>
                                      </p:tavLst>
                                    </p:anim>
                                  </p:childTnLst>
                                </p:cTn>
                              </p:par>
                            </p:childTnLst>
                          </p:cTn>
                        </p:par>
                        <p:par>
                          <p:cTn id="115" fill="hold">
                            <p:stCondLst>
                              <p:cond delay="26000"/>
                            </p:stCondLst>
                            <p:childTnLst>
                              <p:par>
                                <p:cTn id="116" presetID="47" presetClass="entr" presetSubtype="0" fill="hold" nodeType="afterEffect">
                                  <p:stCondLst>
                                    <p:cond delay="500"/>
                                  </p:stCondLst>
                                  <p:childTnLst>
                                    <p:set>
                                      <p:cBhvr>
                                        <p:cTn id="117" dur="1" fill="hold">
                                          <p:stCondLst>
                                            <p:cond delay="0"/>
                                          </p:stCondLst>
                                        </p:cTn>
                                        <p:tgtEl>
                                          <p:spTgt spid="60"/>
                                        </p:tgtEl>
                                        <p:attrNameLst>
                                          <p:attrName>style.visibility</p:attrName>
                                        </p:attrNameLst>
                                      </p:cBhvr>
                                      <p:to>
                                        <p:strVal val="visible"/>
                                      </p:to>
                                    </p:set>
                                    <p:animEffect transition="in" filter="fade">
                                      <p:cBhvr>
                                        <p:cTn id="118" dur="1000"/>
                                        <p:tgtEl>
                                          <p:spTgt spid="60"/>
                                        </p:tgtEl>
                                      </p:cBhvr>
                                    </p:animEffect>
                                    <p:anim calcmode="lin" valueType="num">
                                      <p:cBhvr>
                                        <p:cTn id="119" dur="1000" fill="hold"/>
                                        <p:tgtEl>
                                          <p:spTgt spid="60"/>
                                        </p:tgtEl>
                                        <p:attrNameLst>
                                          <p:attrName>ppt_x</p:attrName>
                                        </p:attrNameLst>
                                      </p:cBhvr>
                                      <p:tavLst>
                                        <p:tav tm="0">
                                          <p:val>
                                            <p:strVal val="#ppt_x"/>
                                          </p:val>
                                        </p:tav>
                                        <p:tav tm="100000">
                                          <p:val>
                                            <p:strVal val="#ppt_x"/>
                                          </p:val>
                                        </p:tav>
                                      </p:tavLst>
                                    </p:anim>
                                    <p:anim calcmode="lin" valueType="num">
                                      <p:cBhvr>
                                        <p:cTn id="120" dur="1000" fill="hold"/>
                                        <p:tgtEl>
                                          <p:spTgt spid="60"/>
                                        </p:tgtEl>
                                        <p:attrNameLst>
                                          <p:attrName>ppt_y</p:attrName>
                                        </p:attrNameLst>
                                      </p:cBhvr>
                                      <p:tavLst>
                                        <p:tav tm="0">
                                          <p:val>
                                            <p:strVal val="#ppt_y-.1"/>
                                          </p:val>
                                        </p:tav>
                                        <p:tav tm="100000">
                                          <p:val>
                                            <p:strVal val="#ppt_y"/>
                                          </p:val>
                                        </p:tav>
                                      </p:tavLst>
                                    </p:anim>
                                  </p:childTnLst>
                                </p:cTn>
                              </p:par>
                            </p:childTnLst>
                          </p:cTn>
                        </p:par>
                        <p:par>
                          <p:cTn id="121" fill="hold">
                            <p:stCondLst>
                              <p:cond delay="27500"/>
                            </p:stCondLst>
                            <p:childTnLst>
                              <p:par>
                                <p:cTn id="122" presetID="42" presetClass="entr" presetSubtype="0" fill="hold" grpId="0" nodeType="afterEffect">
                                  <p:stCondLst>
                                    <p:cond delay="500"/>
                                  </p:stCondLst>
                                  <p:childTnLst>
                                    <p:set>
                                      <p:cBhvr>
                                        <p:cTn id="123" dur="1" fill="hold">
                                          <p:stCondLst>
                                            <p:cond delay="0"/>
                                          </p:stCondLst>
                                        </p:cTn>
                                        <p:tgtEl>
                                          <p:spTgt spid="61"/>
                                        </p:tgtEl>
                                        <p:attrNameLst>
                                          <p:attrName>style.visibility</p:attrName>
                                        </p:attrNameLst>
                                      </p:cBhvr>
                                      <p:to>
                                        <p:strVal val="visible"/>
                                      </p:to>
                                    </p:set>
                                    <p:animEffect transition="in" filter="fade">
                                      <p:cBhvr>
                                        <p:cTn id="124" dur="1000"/>
                                        <p:tgtEl>
                                          <p:spTgt spid="61"/>
                                        </p:tgtEl>
                                      </p:cBhvr>
                                    </p:animEffect>
                                    <p:anim calcmode="lin" valueType="num">
                                      <p:cBhvr>
                                        <p:cTn id="125" dur="1000" fill="hold"/>
                                        <p:tgtEl>
                                          <p:spTgt spid="61"/>
                                        </p:tgtEl>
                                        <p:attrNameLst>
                                          <p:attrName>ppt_x</p:attrName>
                                        </p:attrNameLst>
                                      </p:cBhvr>
                                      <p:tavLst>
                                        <p:tav tm="0">
                                          <p:val>
                                            <p:strVal val="#ppt_x"/>
                                          </p:val>
                                        </p:tav>
                                        <p:tav tm="100000">
                                          <p:val>
                                            <p:strVal val="#ppt_x"/>
                                          </p:val>
                                        </p:tav>
                                      </p:tavLst>
                                    </p:anim>
                                    <p:anim calcmode="lin" valueType="num">
                                      <p:cBhvr>
                                        <p:cTn id="126" dur="1000" fill="hold"/>
                                        <p:tgtEl>
                                          <p:spTgt spid="61"/>
                                        </p:tgtEl>
                                        <p:attrNameLst>
                                          <p:attrName>ppt_y</p:attrName>
                                        </p:attrNameLst>
                                      </p:cBhvr>
                                      <p:tavLst>
                                        <p:tav tm="0">
                                          <p:val>
                                            <p:strVal val="#ppt_y+.1"/>
                                          </p:val>
                                        </p:tav>
                                        <p:tav tm="100000">
                                          <p:val>
                                            <p:strVal val="#ppt_y"/>
                                          </p:val>
                                        </p:tav>
                                      </p:tavLst>
                                    </p:anim>
                                  </p:childTnLst>
                                </p:cTn>
                              </p:par>
                            </p:childTnLst>
                          </p:cTn>
                        </p:par>
                        <p:par>
                          <p:cTn id="127" fill="hold">
                            <p:stCondLst>
                              <p:cond delay="29000"/>
                            </p:stCondLst>
                            <p:childTnLst>
                              <p:par>
                                <p:cTn id="128" presetID="47" presetClass="entr" presetSubtype="0" fill="hold" grpId="0" nodeType="afterEffect">
                                  <p:stCondLst>
                                    <p:cond delay="1000"/>
                                  </p:stCondLst>
                                  <p:childTnLst>
                                    <p:set>
                                      <p:cBhvr>
                                        <p:cTn id="129" dur="1" fill="hold">
                                          <p:stCondLst>
                                            <p:cond delay="0"/>
                                          </p:stCondLst>
                                        </p:cTn>
                                        <p:tgtEl>
                                          <p:spTgt spid="78"/>
                                        </p:tgtEl>
                                        <p:attrNameLst>
                                          <p:attrName>style.visibility</p:attrName>
                                        </p:attrNameLst>
                                      </p:cBhvr>
                                      <p:to>
                                        <p:strVal val="visible"/>
                                      </p:to>
                                    </p:set>
                                    <p:animEffect transition="in" filter="fade">
                                      <p:cBhvr>
                                        <p:cTn id="130" dur="1000"/>
                                        <p:tgtEl>
                                          <p:spTgt spid="78"/>
                                        </p:tgtEl>
                                      </p:cBhvr>
                                    </p:animEffect>
                                    <p:anim calcmode="lin" valueType="num">
                                      <p:cBhvr>
                                        <p:cTn id="131" dur="1000" fill="hold"/>
                                        <p:tgtEl>
                                          <p:spTgt spid="78"/>
                                        </p:tgtEl>
                                        <p:attrNameLst>
                                          <p:attrName>ppt_x</p:attrName>
                                        </p:attrNameLst>
                                      </p:cBhvr>
                                      <p:tavLst>
                                        <p:tav tm="0">
                                          <p:val>
                                            <p:strVal val="#ppt_x"/>
                                          </p:val>
                                        </p:tav>
                                        <p:tav tm="100000">
                                          <p:val>
                                            <p:strVal val="#ppt_x"/>
                                          </p:val>
                                        </p:tav>
                                      </p:tavLst>
                                    </p:anim>
                                    <p:anim calcmode="lin" valueType="num">
                                      <p:cBhvr>
                                        <p:cTn id="132" dur="1000" fill="hold"/>
                                        <p:tgtEl>
                                          <p:spTgt spid="78"/>
                                        </p:tgtEl>
                                        <p:attrNameLst>
                                          <p:attrName>ppt_y</p:attrName>
                                        </p:attrNameLst>
                                      </p:cBhvr>
                                      <p:tavLst>
                                        <p:tav tm="0">
                                          <p:val>
                                            <p:strVal val="#ppt_y-.1"/>
                                          </p:val>
                                        </p:tav>
                                        <p:tav tm="100000">
                                          <p:val>
                                            <p:strVal val="#ppt_y"/>
                                          </p:val>
                                        </p:tav>
                                      </p:tavLst>
                                    </p:anim>
                                  </p:childTnLst>
                                </p:cTn>
                              </p:par>
                            </p:childTnLst>
                          </p:cTn>
                        </p:par>
                        <p:par>
                          <p:cTn id="133" fill="hold">
                            <p:stCondLst>
                              <p:cond delay="31000"/>
                            </p:stCondLst>
                            <p:childTnLst>
                              <p:par>
                                <p:cTn id="134" presetID="47" presetClass="entr" presetSubtype="0" fill="hold" nodeType="afterEffect">
                                  <p:stCondLst>
                                    <p:cond delay="0"/>
                                  </p:stCondLst>
                                  <p:childTnLst>
                                    <p:set>
                                      <p:cBhvr>
                                        <p:cTn id="135" dur="1" fill="hold">
                                          <p:stCondLst>
                                            <p:cond delay="0"/>
                                          </p:stCondLst>
                                        </p:cTn>
                                        <p:tgtEl>
                                          <p:spTgt spid="59"/>
                                        </p:tgtEl>
                                        <p:attrNameLst>
                                          <p:attrName>style.visibility</p:attrName>
                                        </p:attrNameLst>
                                      </p:cBhvr>
                                      <p:to>
                                        <p:strVal val="visible"/>
                                      </p:to>
                                    </p:set>
                                    <p:animEffect transition="in" filter="fade">
                                      <p:cBhvr>
                                        <p:cTn id="136" dur="1000"/>
                                        <p:tgtEl>
                                          <p:spTgt spid="59"/>
                                        </p:tgtEl>
                                      </p:cBhvr>
                                    </p:animEffect>
                                    <p:anim calcmode="lin" valueType="num">
                                      <p:cBhvr>
                                        <p:cTn id="137" dur="1000" fill="hold"/>
                                        <p:tgtEl>
                                          <p:spTgt spid="59"/>
                                        </p:tgtEl>
                                        <p:attrNameLst>
                                          <p:attrName>ppt_x</p:attrName>
                                        </p:attrNameLst>
                                      </p:cBhvr>
                                      <p:tavLst>
                                        <p:tav tm="0">
                                          <p:val>
                                            <p:strVal val="#ppt_x"/>
                                          </p:val>
                                        </p:tav>
                                        <p:tav tm="100000">
                                          <p:val>
                                            <p:strVal val="#ppt_x"/>
                                          </p:val>
                                        </p:tav>
                                      </p:tavLst>
                                    </p:anim>
                                    <p:anim calcmode="lin" valueType="num">
                                      <p:cBhvr>
                                        <p:cTn id="138" dur="1000" fill="hold"/>
                                        <p:tgtEl>
                                          <p:spTgt spid="59"/>
                                        </p:tgtEl>
                                        <p:attrNameLst>
                                          <p:attrName>ppt_y</p:attrName>
                                        </p:attrNameLst>
                                      </p:cBhvr>
                                      <p:tavLst>
                                        <p:tav tm="0">
                                          <p:val>
                                            <p:strVal val="#ppt_y-.1"/>
                                          </p:val>
                                        </p:tav>
                                        <p:tav tm="100000">
                                          <p:val>
                                            <p:strVal val="#ppt_y"/>
                                          </p:val>
                                        </p:tav>
                                      </p:tavLst>
                                    </p:anim>
                                  </p:childTnLst>
                                </p:cTn>
                              </p:par>
                            </p:childTnLst>
                          </p:cTn>
                        </p:par>
                        <p:par>
                          <p:cTn id="139" fill="hold">
                            <p:stCondLst>
                              <p:cond delay="32000"/>
                            </p:stCondLst>
                            <p:childTnLst>
                              <p:par>
                                <p:cTn id="140" presetID="2" presetClass="entr" presetSubtype="2" fill="hold" grpId="0" nodeType="afterEffect">
                                  <p:stCondLst>
                                    <p:cond delay="0"/>
                                  </p:stCondLst>
                                  <p:childTnLst>
                                    <p:set>
                                      <p:cBhvr>
                                        <p:cTn id="141" dur="1" fill="hold">
                                          <p:stCondLst>
                                            <p:cond delay="0"/>
                                          </p:stCondLst>
                                        </p:cTn>
                                        <p:tgtEl>
                                          <p:spTgt spid="71"/>
                                        </p:tgtEl>
                                        <p:attrNameLst>
                                          <p:attrName>style.visibility</p:attrName>
                                        </p:attrNameLst>
                                      </p:cBhvr>
                                      <p:to>
                                        <p:strVal val="visible"/>
                                      </p:to>
                                    </p:set>
                                    <p:anim calcmode="lin" valueType="num">
                                      <p:cBhvr additive="base">
                                        <p:cTn id="142" dur="500" fill="hold"/>
                                        <p:tgtEl>
                                          <p:spTgt spid="71"/>
                                        </p:tgtEl>
                                        <p:attrNameLst>
                                          <p:attrName>ppt_x</p:attrName>
                                        </p:attrNameLst>
                                      </p:cBhvr>
                                      <p:tavLst>
                                        <p:tav tm="0">
                                          <p:val>
                                            <p:strVal val="1+#ppt_w/2"/>
                                          </p:val>
                                        </p:tav>
                                        <p:tav tm="100000">
                                          <p:val>
                                            <p:strVal val="#ppt_x"/>
                                          </p:val>
                                        </p:tav>
                                      </p:tavLst>
                                    </p:anim>
                                    <p:anim calcmode="lin" valueType="num">
                                      <p:cBhvr additive="base">
                                        <p:cTn id="143" dur="500" fill="hold"/>
                                        <p:tgtEl>
                                          <p:spTgt spid="71"/>
                                        </p:tgtEl>
                                        <p:attrNameLst>
                                          <p:attrName>ppt_y</p:attrName>
                                        </p:attrNameLst>
                                      </p:cBhvr>
                                      <p:tavLst>
                                        <p:tav tm="0">
                                          <p:val>
                                            <p:strVal val="#ppt_y"/>
                                          </p:val>
                                        </p:tav>
                                        <p:tav tm="100000">
                                          <p:val>
                                            <p:strVal val="#ppt_y"/>
                                          </p:val>
                                        </p:tav>
                                      </p:tavLst>
                                    </p:anim>
                                  </p:childTnLst>
                                </p:cTn>
                              </p:par>
                            </p:childTnLst>
                          </p:cTn>
                        </p:par>
                        <p:par>
                          <p:cTn id="144" fill="hold">
                            <p:stCondLst>
                              <p:cond delay="32500"/>
                            </p:stCondLst>
                            <p:childTnLst>
                              <p:par>
                                <p:cTn id="145" presetID="47" presetClass="entr" presetSubtype="0" fill="hold" grpId="0"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fade">
                                      <p:cBhvr>
                                        <p:cTn id="147" dur="1000"/>
                                        <p:tgtEl>
                                          <p:spTgt spid="80"/>
                                        </p:tgtEl>
                                      </p:cBhvr>
                                    </p:animEffect>
                                    <p:anim calcmode="lin" valueType="num">
                                      <p:cBhvr>
                                        <p:cTn id="148" dur="1000" fill="hold"/>
                                        <p:tgtEl>
                                          <p:spTgt spid="80"/>
                                        </p:tgtEl>
                                        <p:attrNameLst>
                                          <p:attrName>ppt_x</p:attrName>
                                        </p:attrNameLst>
                                      </p:cBhvr>
                                      <p:tavLst>
                                        <p:tav tm="0">
                                          <p:val>
                                            <p:strVal val="#ppt_x"/>
                                          </p:val>
                                        </p:tav>
                                        <p:tav tm="100000">
                                          <p:val>
                                            <p:strVal val="#ppt_x"/>
                                          </p:val>
                                        </p:tav>
                                      </p:tavLst>
                                    </p:anim>
                                    <p:anim calcmode="lin" valueType="num">
                                      <p:cBhvr>
                                        <p:cTn id="149" dur="1000" fill="hold"/>
                                        <p:tgtEl>
                                          <p:spTgt spid="80"/>
                                        </p:tgtEl>
                                        <p:attrNameLst>
                                          <p:attrName>ppt_y</p:attrName>
                                        </p:attrNameLst>
                                      </p:cBhvr>
                                      <p:tavLst>
                                        <p:tav tm="0">
                                          <p:val>
                                            <p:strVal val="#ppt_y-.1"/>
                                          </p:val>
                                        </p:tav>
                                        <p:tav tm="100000">
                                          <p:val>
                                            <p:strVal val="#ppt_y"/>
                                          </p:val>
                                        </p:tav>
                                      </p:tavLst>
                                    </p:anim>
                                  </p:childTnLst>
                                </p:cTn>
                              </p:par>
                            </p:childTnLst>
                          </p:cTn>
                        </p:par>
                        <p:par>
                          <p:cTn id="150" fill="hold">
                            <p:stCondLst>
                              <p:cond delay="33500"/>
                            </p:stCondLst>
                            <p:childTnLst>
                              <p:par>
                                <p:cTn id="151" presetID="31" presetClass="exit" presetSubtype="0" fill="hold" nodeType="afterEffect">
                                  <p:stCondLst>
                                    <p:cond delay="0"/>
                                  </p:stCondLst>
                                  <p:childTnLst>
                                    <p:anim calcmode="lin" valueType="num">
                                      <p:cBhvr>
                                        <p:cTn id="152" dur="2000"/>
                                        <p:tgtEl>
                                          <p:spTgt spid="36"/>
                                        </p:tgtEl>
                                        <p:attrNameLst>
                                          <p:attrName>ppt_w</p:attrName>
                                        </p:attrNameLst>
                                      </p:cBhvr>
                                      <p:tavLst>
                                        <p:tav tm="0">
                                          <p:val>
                                            <p:strVal val="ppt_w"/>
                                          </p:val>
                                        </p:tav>
                                        <p:tav tm="100000">
                                          <p:val>
                                            <p:fltVal val="0"/>
                                          </p:val>
                                        </p:tav>
                                      </p:tavLst>
                                    </p:anim>
                                    <p:anim calcmode="lin" valueType="num">
                                      <p:cBhvr>
                                        <p:cTn id="153" dur="2000"/>
                                        <p:tgtEl>
                                          <p:spTgt spid="36"/>
                                        </p:tgtEl>
                                        <p:attrNameLst>
                                          <p:attrName>ppt_h</p:attrName>
                                        </p:attrNameLst>
                                      </p:cBhvr>
                                      <p:tavLst>
                                        <p:tav tm="0">
                                          <p:val>
                                            <p:strVal val="ppt_h"/>
                                          </p:val>
                                        </p:tav>
                                        <p:tav tm="100000">
                                          <p:val>
                                            <p:fltVal val="0"/>
                                          </p:val>
                                        </p:tav>
                                      </p:tavLst>
                                    </p:anim>
                                    <p:anim calcmode="lin" valueType="num">
                                      <p:cBhvr>
                                        <p:cTn id="154" dur="2000"/>
                                        <p:tgtEl>
                                          <p:spTgt spid="36"/>
                                        </p:tgtEl>
                                        <p:attrNameLst>
                                          <p:attrName>style.rotation</p:attrName>
                                        </p:attrNameLst>
                                      </p:cBhvr>
                                      <p:tavLst>
                                        <p:tav tm="0">
                                          <p:val>
                                            <p:fltVal val="0"/>
                                          </p:val>
                                        </p:tav>
                                        <p:tav tm="100000">
                                          <p:val>
                                            <p:fltVal val="90"/>
                                          </p:val>
                                        </p:tav>
                                      </p:tavLst>
                                    </p:anim>
                                    <p:animEffect transition="out" filter="fade">
                                      <p:cBhvr>
                                        <p:cTn id="155" dur="2000"/>
                                        <p:tgtEl>
                                          <p:spTgt spid="36"/>
                                        </p:tgtEl>
                                      </p:cBhvr>
                                    </p:animEffect>
                                    <p:set>
                                      <p:cBhvr>
                                        <p:cTn id="156" dur="1" fill="hold">
                                          <p:stCondLst>
                                            <p:cond delay="1999"/>
                                          </p:stCondLst>
                                        </p:cTn>
                                        <p:tgtEl>
                                          <p:spTgt spid="36"/>
                                        </p:tgtEl>
                                        <p:attrNameLst>
                                          <p:attrName>style.visibility</p:attrName>
                                        </p:attrNameLst>
                                      </p:cBhvr>
                                      <p:to>
                                        <p:strVal val="hidden"/>
                                      </p:to>
                                    </p:set>
                                  </p:childTnLst>
                                </p:cTn>
                              </p:par>
                            </p:childTnLst>
                          </p:cTn>
                        </p:par>
                      </p:childTnLst>
                    </p:cTn>
                  </p:par>
                  <p:par>
                    <p:cTn id="157" fill="hold">
                      <p:stCondLst>
                        <p:cond delay="indefinite"/>
                      </p:stCondLst>
                      <p:childTnLst>
                        <p:par>
                          <p:cTn id="158" fill="hold">
                            <p:stCondLst>
                              <p:cond delay="0"/>
                            </p:stCondLst>
                            <p:childTnLst>
                              <p:par>
                                <p:cTn id="159" presetID="31" presetClass="entr" presetSubtype="0" fill="hold" grpId="0" nodeType="clickEffect">
                                  <p:stCondLst>
                                    <p:cond delay="0"/>
                                  </p:stCondLst>
                                  <p:childTnLst>
                                    <p:set>
                                      <p:cBhvr>
                                        <p:cTn id="160" dur="1" fill="hold">
                                          <p:stCondLst>
                                            <p:cond delay="0"/>
                                          </p:stCondLst>
                                        </p:cTn>
                                        <p:tgtEl>
                                          <p:spTgt spid="5"/>
                                        </p:tgtEl>
                                        <p:attrNameLst>
                                          <p:attrName>style.visibility</p:attrName>
                                        </p:attrNameLst>
                                      </p:cBhvr>
                                      <p:to>
                                        <p:strVal val="visible"/>
                                      </p:to>
                                    </p:set>
                                    <p:anim calcmode="lin" valueType="num">
                                      <p:cBhvr>
                                        <p:cTn id="161" dur="1000" fill="hold"/>
                                        <p:tgtEl>
                                          <p:spTgt spid="5"/>
                                        </p:tgtEl>
                                        <p:attrNameLst>
                                          <p:attrName>ppt_w</p:attrName>
                                        </p:attrNameLst>
                                      </p:cBhvr>
                                      <p:tavLst>
                                        <p:tav tm="0">
                                          <p:val>
                                            <p:fltVal val="0"/>
                                          </p:val>
                                        </p:tav>
                                        <p:tav tm="100000">
                                          <p:val>
                                            <p:strVal val="#ppt_w"/>
                                          </p:val>
                                        </p:tav>
                                      </p:tavLst>
                                    </p:anim>
                                    <p:anim calcmode="lin" valueType="num">
                                      <p:cBhvr>
                                        <p:cTn id="162" dur="1000" fill="hold"/>
                                        <p:tgtEl>
                                          <p:spTgt spid="5"/>
                                        </p:tgtEl>
                                        <p:attrNameLst>
                                          <p:attrName>ppt_h</p:attrName>
                                        </p:attrNameLst>
                                      </p:cBhvr>
                                      <p:tavLst>
                                        <p:tav tm="0">
                                          <p:val>
                                            <p:fltVal val="0"/>
                                          </p:val>
                                        </p:tav>
                                        <p:tav tm="100000">
                                          <p:val>
                                            <p:strVal val="#ppt_h"/>
                                          </p:val>
                                        </p:tav>
                                      </p:tavLst>
                                    </p:anim>
                                    <p:anim calcmode="lin" valueType="num">
                                      <p:cBhvr>
                                        <p:cTn id="163" dur="1000" fill="hold"/>
                                        <p:tgtEl>
                                          <p:spTgt spid="5"/>
                                        </p:tgtEl>
                                        <p:attrNameLst>
                                          <p:attrName>style.rotation</p:attrName>
                                        </p:attrNameLst>
                                      </p:cBhvr>
                                      <p:tavLst>
                                        <p:tav tm="0">
                                          <p:val>
                                            <p:fltVal val="90"/>
                                          </p:val>
                                        </p:tav>
                                        <p:tav tm="100000">
                                          <p:val>
                                            <p:fltVal val="0"/>
                                          </p:val>
                                        </p:tav>
                                      </p:tavLst>
                                    </p:anim>
                                    <p:animEffect transition="in" filter="fade">
                                      <p:cBhvr>
                                        <p:cTn id="164" dur="1000"/>
                                        <p:tgtEl>
                                          <p:spTgt spid="5"/>
                                        </p:tgtEl>
                                      </p:cBhvr>
                                    </p:animEffect>
                                  </p:childTnLst>
                                </p:cTn>
                              </p:par>
                            </p:childTnLst>
                          </p:cTn>
                        </p:par>
                      </p:childTnLst>
                    </p:cTn>
                  </p:par>
                  <p:par>
                    <p:cTn id="165" fill="hold">
                      <p:stCondLst>
                        <p:cond delay="indefinite"/>
                      </p:stCondLst>
                      <p:childTnLst>
                        <p:par>
                          <p:cTn id="166" fill="hold">
                            <p:stCondLst>
                              <p:cond delay="0"/>
                            </p:stCondLst>
                            <p:childTnLst>
                              <p:par>
                                <p:cTn id="167" presetID="42" presetClass="entr" presetSubtype="0" fill="hold" grpId="0" nodeType="clickEffect">
                                  <p:stCondLst>
                                    <p:cond delay="0"/>
                                  </p:stCondLst>
                                  <p:childTnLst>
                                    <p:set>
                                      <p:cBhvr>
                                        <p:cTn id="168" dur="1" fill="hold">
                                          <p:stCondLst>
                                            <p:cond delay="0"/>
                                          </p:stCondLst>
                                        </p:cTn>
                                        <p:tgtEl>
                                          <p:spTgt spid="6"/>
                                        </p:tgtEl>
                                        <p:attrNameLst>
                                          <p:attrName>style.visibility</p:attrName>
                                        </p:attrNameLst>
                                      </p:cBhvr>
                                      <p:to>
                                        <p:strVal val="visible"/>
                                      </p:to>
                                    </p:set>
                                    <p:animEffect transition="in" filter="fade">
                                      <p:cBhvr>
                                        <p:cTn id="169" dur="1000"/>
                                        <p:tgtEl>
                                          <p:spTgt spid="6"/>
                                        </p:tgtEl>
                                      </p:cBhvr>
                                    </p:animEffect>
                                    <p:anim calcmode="lin" valueType="num">
                                      <p:cBhvr>
                                        <p:cTn id="170" dur="1000" fill="hold"/>
                                        <p:tgtEl>
                                          <p:spTgt spid="6"/>
                                        </p:tgtEl>
                                        <p:attrNameLst>
                                          <p:attrName>ppt_x</p:attrName>
                                        </p:attrNameLst>
                                      </p:cBhvr>
                                      <p:tavLst>
                                        <p:tav tm="0">
                                          <p:val>
                                            <p:strVal val="#ppt_x"/>
                                          </p:val>
                                        </p:tav>
                                        <p:tav tm="100000">
                                          <p:val>
                                            <p:strVal val="#ppt_x"/>
                                          </p:val>
                                        </p:tav>
                                      </p:tavLst>
                                    </p:anim>
                                    <p:anim calcmode="lin" valueType="num">
                                      <p:cBhvr>
                                        <p:cTn id="17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2" fill="hold">
                      <p:stCondLst>
                        <p:cond delay="indefinite"/>
                      </p:stCondLst>
                      <p:childTnLst>
                        <p:par>
                          <p:cTn id="173" fill="hold">
                            <p:stCondLst>
                              <p:cond delay="0"/>
                            </p:stCondLst>
                            <p:childTnLst>
                              <p:par>
                                <p:cTn id="174" presetID="31" presetClass="entr" presetSubtype="0" fill="hold" grpId="0" nodeType="clickEffect">
                                  <p:stCondLst>
                                    <p:cond delay="0"/>
                                  </p:stCondLst>
                                  <p:childTnLst>
                                    <p:set>
                                      <p:cBhvr>
                                        <p:cTn id="175" dur="1" fill="hold">
                                          <p:stCondLst>
                                            <p:cond delay="0"/>
                                          </p:stCondLst>
                                        </p:cTn>
                                        <p:tgtEl>
                                          <p:spTgt spid="35"/>
                                        </p:tgtEl>
                                        <p:attrNameLst>
                                          <p:attrName>style.visibility</p:attrName>
                                        </p:attrNameLst>
                                      </p:cBhvr>
                                      <p:to>
                                        <p:strVal val="visible"/>
                                      </p:to>
                                    </p:set>
                                    <p:anim calcmode="lin" valueType="num">
                                      <p:cBhvr>
                                        <p:cTn id="176" dur="1000" fill="hold"/>
                                        <p:tgtEl>
                                          <p:spTgt spid="35"/>
                                        </p:tgtEl>
                                        <p:attrNameLst>
                                          <p:attrName>ppt_w</p:attrName>
                                        </p:attrNameLst>
                                      </p:cBhvr>
                                      <p:tavLst>
                                        <p:tav tm="0">
                                          <p:val>
                                            <p:fltVal val="0"/>
                                          </p:val>
                                        </p:tav>
                                        <p:tav tm="100000">
                                          <p:val>
                                            <p:strVal val="#ppt_w"/>
                                          </p:val>
                                        </p:tav>
                                      </p:tavLst>
                                    </p:anim>
                                    <p:anim calcmode="lin" valueType="num">
                                      <p:cBhvr>
                                        <p:cTn id="177" dur="1000" fill="hold"/>
                                        <p:tgtEl>
                                          <p:spTgt spid="35"/>
                                        </p:tgtEl>
                                        <p:attrNameLst>
                                          <p:attrName>ppt_h</p:attrName>
                                        </p:attrNameLst>
                                      </p:cBhvr>
                                      <p:tavLst>
                                        <p:tav tm="0">
                                          <p:val>
                                            <p:fltVal val="0"/>
                                          </p:val>
                                        </p:tav>
                                        <p:tav tm="100000">
                                          <p:val>
                                            <p:strVal val="#ppt_h"/>
                                          </p:val>
                                        </p:tav>
                                      </p:tavLst>
                                    </p:anim>
                                    <p:anim calcmode="lin" valueType="num">
                                      <p:cBhvr>
                                        <p:cTn id="178" dur="1000" fill="hold"/>
                                        <p:tgtEl>
                                          <p:spTgt spid="35"/>
                                        </p:tgtEl>
                                        <p:attrNameLst>
                                          <p:attrName>style.rotation</p:attrName>
                                        </p:attrNameLst>
                                      </p:cBhvr>
                                      <p:tavLst>
                                        <p:tav tm="0">
                                          <p:val>
                                            <p:fltVal val="90"/>
                                          </p:val>
                                        </p:tav>
                                        <p:tav tm="100000">
                                          <p:val>
                                            <p:fltVal val="0"/>
                                          </p:val>
                                        </p:tav>
                                      </p:tavLst>
                                    </p:anim>
                                    <p:animEffect transition="in" filter="fade">
                                      <p:cBhvr>
                                        <p:cTn id="179" dur="1000"/>
                                        <p:tgtEl>
                                          <p:spTgt spid="35"/>
                                        </p:tgtEl>
                                      </p:cBhvr>
                                    </p:animEffect>
                                  </p:childTnLst>
                                </p:cTn>
                              </p:par>
                              <p:par>
                                <p:cTn id="180" presetID="1" presetClass="exit" presetSubtype="0" fill="hold" grpId="1" nodeType="withEffect">
                                  <p:stCondLst>
                                    <p:cond delay="0"/>
                                  </p:stCondLst>
                                  <p:childTnLst>
                                    <p:set>
                                      <p:cBhvr>
                                        <p:cTn id="181" dur="1" fill="hold">
                                          <p:stCondLst>
                                            <p:cond delay="0"/>
                                          </p:stCondLst>
                                        </p:cTn>
                                        <p:tgtEl>
                                          <p:spTgt spid="5"/>
                                        </p:tgtEl>
                                        <p:attrNameLst>
                                          <p:attrName>style.visibility</p:attrName>
                                        </p:attrNameLst>
                                      </p:cBhvr>
                                      <p:to>
                                        <p:strVal val="hidden"/>
                                      </p:to>
                                    </p:set>
                                  </p:childTnLst>
                                </p:cTn>
                              </p:par>
                            </p:childTnLst>
                          </p:cTn>
                        </p:par>
                      </p:childTnLst>
                    </p:cTn>
                  </p:par>
                  <p:par>
                    <p:cTn id="182" fill="hold">
                      <p:stCondLst>
                        <p:cond delay="indefinite"/>
                      </p:stCondLst>
                      <p:childTnLst>
                        <p:par>
                          <p:cTn id="183" fill="hold">
                            <p:stCondLst>
                              <p:cond delay="0"/>
                            </p:stCondLst>
                            <p:childTnLst>
                              <p:par>
                                <p:cTn id="184" presetID="42" presetClass="entr" presetSubtype="0" fill="hold" grpId="0" nodeType="clickEffect">
                                  <p:stCondLst>
                                    <p:cond delay="0"/>
                                  </p:stCondLst>
                                  <p:childTnLst>
                                    <p:set>
                                      <p:cBhvr>
                                        <p:cTn id="185" dur="1" fill="hold">
                                          <p:stCondLst>
                                            <p:cond delay="0"/>
                                          </p:stCondLst>
                                        </p:cTn>
                                        <p:tgtEl>
                                          <p:spTgt spid="3"/>
                                        </p:tgtEl>
                                        <p:attrNameLst>
                                          <p:attrName>style.visibility</p:attrName>
                                        </p:attrNameLst>
                                      </p:cBhvr>
                                      <p:to>
                                        <p:strVal val="visible"/>
                                      </p:to>
                                    </p:set>
                                    <p:animEffect transition="in" filter="fade">
                                      <p:cBhvr>
                                        <p:cTn id="186" dur="1000"/>
                                        <p:tgtEl>
                                          <p:spTgt spid="3"/>
                                        </p:tgtEl>
                                      </p:cBhvr>
                                    </p:animEffect>
                                    <p:anim calcmode="lin" valueType="num">
                                      <p:cBhvr>
                                        <p:cTn id="187" dur="1000" fill="hold"/>
                                        <p:tgtEl>
                                          <p:spTgt spid="3"/>
                                        </p:tgtEl>
                                        <p:attrNameLst>
                                          <p:attrName>ppt_x</p:attrName>
                                        </p:attrNameLst>
                                      </p:cBhvr>
                                      <p:tavLst>
                                        <p:tav tm="0">
                                          <p:val>
                                            <p:strVal val="#ppt_x"/>
                                          </p:val>
                                        </p:tav>
                                        <p:tav tm="100000">
                                          <p:val>
                                            <p:strVal val="#ppt_x"/>
                                          </p:val>
                                        </p:tav>
                                      </p:tavLst>
                                    </p:anim>
                                    <p:anim calcmode="lin" valueType="num">
                                      <p:cBhvr>
                                        <p:cTn id="18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19388">
                <p:cTn id="189" fill="hold" display="0">
                  <p:stCondLst>
                    <p:cond delay="indefinite"/>
                  </p:stCondLst>
                  <p:endCondLst>
                    <p:cond evt="onStopAudio" delay="0">
                      <p:tgtEl>
                        <p:sldTgt/>
                      </p:tgtEl>
                    </p:cond>
                  </p:endCondLst>
                </p:cTn>
                <p:tgtEl>
                  <p:spTgt spid="2"/>
                </p:tgtEl>
              </p:cMediaNode>
            </p:audio>
          </p:childTnLst>
        </p:cTn>
      </p:par>
    </p:tnLst>
    <p:bldLst>
      <p:bldP spid="61" grpId="0" animBg="1"/>
      <p:bldP spid="67" grpId="0" animBg="1"/>
      <p:bldP spid="71"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5" grpId="0" animBg="1"/>
      <p:bldP spid="5" grpId="1" animBg="1"/>
      <p:bldP spid="69" grpId="0" animBg="1"/>
      <p:bldP spid="68" grpId="0" animBg="1"/>
      <p:bldP spid="3" grpId="0" animBg="1"/>
      <p:bldP spid="6" grpId="0"/>
      <p:bldP spid="3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2261302" y="2981865"/>
            <a:ext cx="4907113" cy="461665"/>
          </a:xfrm>
          <a:prstGeom prst="rect">
            <a:avLst/>
          </a:prstGeom>
          <a:noFill/>
        </p:spPr>
        <p:txBody>
          <a:bodyPr wrap="none" rtlCol="0">
            <a:spAutoFit/>
          </a:bodyPr>
          <a:lstStyle/>
          <a:p>
            <a:r>
              <a:rPr lang="ja-JP" altLang="en-US" sz="2400" b="1" dirty="0">
                <a:latin typeface="AR P丸ゴシック体E" panose="020F0900000000000000" pitchFamily="50" charset="-128"/>
                <a:ea typeface="AR P丸ゴシック体E" panose="020F0900000000000000" pitchFamily="50" charset="-128"/>
              </a:rPr>
              <a:t>持続可能な世界のための</a:t>
            </a:r>
            <a:r>
              <a:rPr lang="en-US" altLang="ja-JP" sz="2400" b="1" dirty="0">
                <a:latin typeface="AR P丸ゴシック体E" panose="020F0900000000000000" pitchFamily="50" charset="-128"/>
                <a:ea typeface="AR P丸ゴシック体E" panose="020F0900000000000000" pitchFamily="50" charset="-128"/>
              </a:rPr>
              <a:t>4</a:t>
            </a:r>
            <a:r>
              <a:rPr lang="ja-JP" altLang="en-US" sz="2400" b="1" dirty="0" err="1">
                <a:latin typeface="AR P丸ゴシック体E" panose="020F0900000000000000" pitchFamily="50" charset="-128"/>
                <a:ea typeface="AR P丸ゴシック体E" panose="020F0900000000000000" pitchFamily="50" charset="-128"/>
              </a:rPr>
              <a:t>つの</a:t>
            </a:r>
            <a:r>
              <a:rPr lang="ja-JP" altLang="en-US" sz="2400" b="1" dirty="0">
                <a:latin typeface="AR P丸ゴシック体E" panose="020F0900000000000000" pitchFamily="50" charset="-128"/>
                <a:ea typeface="AR P丸ゴシック体E" panose="020F0900000000000000" pitchFamily="50" charset="-128"/>
              </a:rPr>
              <a:t>視点</a:t>
            </a:r>
          </a:p>
        </p:txBody>
      </p:sp>
      <p:sp>
        <p:nvSpPr>
          <p:cNvPr id="10" name="テキスト ボックス 9"/>
          <p:cNvSpPr txBox="1"/>
          <p:nvPr/>
        </p:nvSpPr>
        <p:spPr>
          <a:xfrm>
            <a:off x="2375687" y="3457471"/>
            <a:ext cx="4491935" cy="415498"/>
          </a:xfrm>
          <a:prstGeom prst="rect">
            <a:avLst/>
          </a:prstGeom>
          <a:noFill/>
        </p:spPr>
        <p:txBody>
          <a:bodyPr wrap="none" rtlCol="0">
            <a:spAutoFit/>
          </a:bodyPr>
          <a:lstStyle/>
          <a:p>
            <a:r>
              <a:rPr lang="ja-JP" altLang="en-US" sz="2100" dirty="0">
                <a:latin typeface="HGPｺﾞｼｯｸE" panose="020B0900000000000000" pitchFamily="50" charset="-128"/>
                <a:ea typeface="HGPｺﾞｼｯｸE" panose="020B0900000000000000" pitchFamily="50" charset="-128"/>
              </a:rPr>
              <a:t>（教科領域の学びをつなぐ</a:t>
            </a:r>
            <a:r>
              <a:rPr lang="en-US" altLang="ja-JP" sz="2100" dirty="0">
                <a:latin typeface="HGPｺﾞｼｯｸE" panose="020B0900000000000000" pitchFamily="50" charset="-128"/>
                <a:ea typeface="HGPｺﾞｼｯｸE" panose="020B0900000000000000" pitchFamily="50" charset="-128"/>
              </a:rPr>
              <a:t>4</a:t>
            </a:r>
            <a:r>
              <a:rPr lang="ja-JP" altLang="en-US" sz="2100" dirty="0" err="1">
                <a:latin typeface="HGPｺﾞｼｯｸE" panose="020B0900000000000000" pitchFamily="50" charset="-128"/>
                <a:ea typeface="HGPｺﾞｼｯｸE" panose="020B0900000000000000" pitchFamily="50" charset="-128"/>
              </a:rPr>
              <a:t>つの</a:t>
            </a:r>
            <a:r>
              <a:rPr lang="ja-JP" altLang="en-US" sz="2100" dirty="0">
                <a:latin typeface="HGPｺﾞｼｯｸE" panose="020B0900000000000000" pitchFamily="50" charset="-128"/>
                <a:ea typeface="HGPｺﾞｼｯｸE" panose="020B0900000000000000" pitchFamily="50" charset="-128"/>
              </a:rPr>
              <a:t>視点）</a:t>
            </a:r>
          </a:p>
        </p:txBody>
      </p:sp>
      <p:pic>
        <p:nvPicPr>
          <p:cNvPr id="2" name="図 1"/>
          <p:cNvPicPr>
            <a:picLocks noChangeAspect="1"/>
          </p:cNvPicPr>
          <p:nvPr/>
        </p:nvPicPr>
        <p:blipFill rotWithShape="1">
          <a:blip r:embed="rId3" cstate="email">
            <a:extLst>
              <a:ext uri="{28A0092B-C50C-407E-A947-70E740481C1C}">
                <a14:useLocalDpi xmlns:a14="http://schemas.microsoft.com/office/drawing/2010/main"/>
              </a:ext>
            </a:extLst>
          </a:blip>
          <a:srcRect l="9126" r="11348"/>
          <a:stretch/>
        </p:blipFill>
        <p:spPr>
          <a:xfrm>
            <a:off x="251520" y="437899"/>
            <a:ext cx="8707429" cy="6156331"/>
          </a:xfrm>
          <a:prstGeom prst="rect">
            <a:avLst/>
          </a:prstGeom>
        </p:spPr>
      </p:pic>
    </p:spTree>
    <p:extLst>
      <p:ext uri="{BB962C8B-B14F-4D97-AF65-F5344CB8AC3E}">
        <p14:creationId xmlns:p14="http://schemas.microsoft.com/office/powerpoint/2010/main" val="22402246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80FE72F4-DCB5-47B6-9C4E-AD8CED70A0DA}"/>
              </a:ext>
            </a:extLst>
          </p:cNvPr>
          <p:cNvSpPr/>
          <p:nvPr/>
        </p:nvSpPr>
        <p:spPr>
          <a:xfrm>
            <a:off x="351693" y="263769"/>
            <a:ext cx="8440615" cy="6330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pic>
        <p:nvPicPr>
          <p:cNvPr id="60" name="図 59">
            <a:extLst>
              <a:ext uri="{FF2B5EF4-FFF2-40B4-BE49-F238E27FC236}">
                <a16:creationId xmlns:a16="http://schemas.microsoft.com/office/drawing/2014/main" id="{B9BFA46F-1F06-42D4-B863-4A311B81161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6924" y="643067"/>
            <a:ext cx="7570155" cy="5843503"/>
          </a:xfrm>
          <a:prstGeom prst="rect">
            <a:avLst/>
          </a:prstGeom>
        </p:spPr>
      </p:pic>
      <p:sp>
        <p:nvSpPr>
          <p:cNvPr id="2" name="テキスト ボックス 1">
            <a:extLst>
              <a:ext uri="{FF2B5EF4-FFF2-40B4-BE49-F238E27FC236}">
                <a16:creationId xmlns:a16="http://schemas.microsoft.com/office/drawing/2014/main" id="{D2BD53E4-8283-446C-8FFB-0251F799C7BC}"/>
              </a:ext>
            </a:extLst>
          </p:cNvPr>
          <p:cNvSpPr txBox="1"/>
          <p:nvPr/>
        </p:nvSpPr>
        <p:spPr>
          <a:xfrm>
            <a:off x="2511464" y="639825"/>
            <a:ext cx="841897" cy="249748"/>
          </a:xfrm>
          <a:prstGeom prst="rect">
            <a:avLst/>
          </a:prstGeom>
          <a:noFill/>
        </p:spPr>
        <p:txBody>
          <a:bodyPr wrap="none" rtlCol="0">
            <a:spAutoFit/>
          </a:bodyPr>
          <a:lstStyle/>
          <a:p>
            <a:r>
              <a:rPr lang="ja-JP" altLang="en-US" sz="1023" dirty="0"/>
              <a:t>２８年度版</a:t>
            </a:r>
          </a:p>
        </p:txBody>
      </p:sp>
      <p:sp>
        <p:nvSpPr>
          <p:cNvPr id="3" name="テキスト ボックス 2">
            <a:extLst>
              <a:ext uri="{FF2B5EF4-FFF2-40B4-BE49-F238E27FC236}">
                <a16:creationId xmlns:a16="http://schemas.microsoft.com/office/drawing/2014/main" id="{29D1E821-0177-40E2-AF00-A2EB829A2B15}"/>
              </a:ext>
            </a:extLst>
          </p:cNvPr>
          <p:cNvSpPr txBox="1"/>
          <p:nvPr/>
        </p:nvSpPr>
        <p:spPr>
          <a:xfrm>
            <a:off x="583865" y="286320"/>
            <a:ext cx="8925841" cy="348109"/>
          </a:xfrm>
          <a:prstGeom prst="rect">
            <a:avLst/>
          </a:prstGeom>
          <a:noFill/>
        </p:spPr>
        <p:txBody>
          <a:bodyPr wrap="none" rtlCol="0">
            <a:spAutoFit/>
          </a:bodyPr>
          <a:lstStyle/>
          <a:p>
            <a:r>
              <a:rPr kumimoji="1" lang="ja-JP" altLang="en-US" sz="1662" dirty="0">
                <a:solidFill>
                  <a:srgbClr val="C00000"/>
                </a:solidFill>
              </a:rPr>
              <a:t>これは、ＥＳＤカレンダーと</a:t>
            </a:r>
            <a:r>
              <a:rPr kumimoji="1" lang="ja-JP" altLang="en-US" sz="1662">
                <a:solidFill>
                  <a:srgbClr val="C00000"/>
                </a:solidFill>
              </a:rPr>
              <a:t>いって、教科横断的な学習</a:t>
            </a:r>
            <a:r>
              <a:rPr kumimoji="1" lang="ja-JP" altLang="en-US" sz="1662" dirty="0">
                <a:solidFill>
                  <a:srgbClr val="C00000"/>
                </a:solidFill>
              </a:rPr>
              <a:t>指導のイメージマップなんですよ。</a:t>
            </a:r>
          </a:p>
        </p:txBody>
      </p:sp>
    </p:spTree>
    <p:extLst>
      <p:ext uri="{BB962C8B-B14F-4D97-AF65-F5344CB8AC3E}">
        <p14:creationId xmlns:p14="http://schemas.microsoft.com/office/powerpoint/2010/main" val="311194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EEE69B7C-4958-470A-9923-E48CC0696EAC}"/>
              </a:ext>
            </a:extLst>
          </p:cNvPr>
          <p:cNvSpPr/>
          <p:nvPr/>
        </p:nvSpPr>
        <p:spPr>
          <a:xfrm>
            <a:off x="351693" y="263769"/>
            <a:ext cx="8440615" cy="6330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pic>
        <p:nvPicPr>
          <p:cNvPr id="2" name="図 1">
            <a:extLst>
              <a:ext uri="{FF2B5EF4-FFF2-40B4-BE49-F238E27FC236}">
                <a16:creationId xmlns:a16="http://schemas.microsoft.com/office/drawing/2014/main" id="{28776A73-6696-4FC3-A0D3-3416EB9A4F88}"/>
              </a:ext>
            </a:extLst>
          </p:cNvPr>
          <p:cNvPicPr/>
          <p:nvPr/>
        </p:nvPicPr>
        <p:blipFill rotWithShape="1">
          <a:blip r:embed="rId3" cstate="email">
            <a:extLst>
              <a:ext uri="{28A0092B-C50C-407E-A947-70E740481C1C}">
                <a14:useLocalDpi xmlns:a14="http://schemas.microsoft.com/office/drawing/2010/main"/>
              </a:ext>
            </a:extLst>
          </a:blip>
          <a:srcRect/>
          <a:stretch/>
        </p:blipFill>
        <p:spPr bwMode="auto">
          <a:xfrm>
            <a:off x="766549" y="605668"/>
            <a:ext cx="7701121" cy="5626166"/>
          </a:xfrm>
          <a:prstGeom prst="rect">
            <a:avLst/>
          </a:prstGeom>
          <a:ln>
            <a:noFill/>
          </a:ln>
          <a:extLst>
            <a:ext uri="{53640926-AAD7-44D8-BBD7-CCE9431645EC}">
              <a14:shadowObscured xmlns:a14="http://schemas.microsoft.com/office/drawing/2010/main"/>
            </a:ext>
          </a:extLst>
        </p:spPr>
      </p:pic>
      <p:sp>
        <p:nvSpPr>
          <p:cNvPr id="3" name="テキスト ボックス 2">
            <a:extLst>
              <a:ext uri="{FF2B5EF4-FFF2-40B4-BE49-F238E27FC236}">
                <a16:creationId xmlns:a16="http://schemas.microsoft.com/office/drawing/2014/main" id="{83CFBA63-EEED-403A-9C2E-4910F179B9A1}"/>
              </a:ext>
            </a:extLst>
          </p:cNvPr>
          <p:cNvSpPr txBox="1"/>
          <p:nvPr/>
        </p:nvSpPr>
        <p:spPr>
          <a:xfrm>
            <a:off x="849741" y="304961"/>
            <a:ext cx="8286243" cy="348109"/>
          </a:xfrm>
          <a:prstGeom prst="rect">
            <a:avLst/>
          </a:prstGeom>
          <a:noFill/>
        </p:spPr>
        <p:txBody>
          <a:bodyPr wrap="none" rtlCol="0">
            <a:spAutoFit/>
          </a:bodyPr>
          <a:lstStyle/>
          <a:p>
            <a:r>
              <a:rPr lang="ja-JP" altLang="en-US" sz="1662" b="1" dirty="0">
                <a:solidFill>
                  <a:srgbClr val="FF0000"/>
                </a:solidFill>
              </a:rPr>
              <a:t>ＥＳＤカレンダーと、この具体的な指導計画がセットになっていることが重要です。</a:t>
            </a:r>
          </a:p>
        </p:txBody>
      </p:sp>
    </p:spTree>
    <p:extLst>
      <p:ext uri="{BB962C8B-B14F-4D97-AF65-F5344CB8AC3E}">
        <p14:creationId xmlns:p14="http://schemas.microsoft.com/office/powerpoint/2010/main" val="1604245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6E52201A-C091-42E7-9078-229D93B847D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51552" y="2254027"/>
            <a:ext cx="3915750" cy="2936813"/>
          </a:xfrm>
          <a:prstGeom prst="rect">
            <a:avLst/>
          </a:prstGeom>
        </p:spPr>
      </p:pic>
      <p:pic>
        <p:nvPicPr>
          <p:cNvPr id="1026" name="Picture 2" descr="RIMG1145">
            <a:extLst>
              <a:ext uri="{FF2B5EF4-FFF2-40B4-BE49-F238E27FC236}">
                <a16:creationId xmlns:a16="http://schemas.microsoft.com/office/drawing/2014/main" id="{1AB26DCA-0F5B-45A9-8B10-FA3DF06F4A2F}"/>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47008" y="899891"/>
            <a:ext cx="3478054" cy="258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吹き出し: 角を丸めた四角形 6">
            <a:extLst>
              <a:ext uri="{FF2B5EF4-FFF2-40B4-BE49-F238E27FC236}">
                <a16:creationId xmlns:a16="http://schemas.microsoft.com/office/drawing/2014/main" id="{3B37D3E9-6C96-47E6-8876-FB075F9CB242}"/>
              </a:ext>
            </a:extLst>
          </p:cNvPr>
          <p:cNvSpPr/>
          <p:nvPr/>
        </p:nvSpPr>
        <p:spPr>
          <a:xfrm>
            <a:off x="180630" y="3963460"/>
            <a:ext cx="4957411" cy="2465519"/>
          </a:xfrm>
          <a:prstGeom prst="wedgeRoundRectCallout">
            <a:avLst>
              <a:gd name="adj1" fmla="val -26041"/>
              <a:gd name="adj2" fmla="val -70891"/>
              <a:gd name="adj3" fmla="val 16667"/>
            </a:avLst>
          </a:prstGeom>
          <a:solidFill>
            <a:srgbClr val="B3FC9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6" name="テキスト ボックス 5">
            <a:extLst>
              <a:ext uri="{FF2B5EF4-FFF2-40B4-BE49-F238E27FC236}">
                <a16:creationId xmlns:a16="http://schemas.microsoft.com/office/drawing/2014/main" id="{F8B51584-1063-4DF8-9A18-37955C07C1D7}"/>
              </a:ext>
            </a:extLst>
          </p:cNvPr>
          <p:cNvSpPr txBox="1"/>
          <p:nvPr/>
        </p:nvSpPr>
        <p:spPr>
          <a:xfrm>
            <a:off x="232683" y="4227062"/>
            <a:ext cx="4830168" cy="2081339"/>
          </a:xfrm>
          <a:prstGeom prst="rect">
            <a:avLst/>
          </a:prstGeom>
          <a:noFill/>
        </p:spPr>
        <p:txBody>
          <a:bodyPr wrap="none" rtlCol="0">
            <a:spAutoFit/>
          </a:bodyPr>
          <a:lstStyle/>
          <a:p>
            <a:r>
              <a:rPr lang="ja-JP" altLang="en-US" sz="2585" b="1" dirty="0"/>
              <a:t>江東区立八名川小学校の取り</a:t>
            </a:r>
            <a:endParaRPr lang="en-US" altLang="ja-JP" sz="2585" b="1" dirty="0"/>
          </a:p>
          <a:p>
            <a:r>
              <a:rPr lang="ja-JP" altLang="en-US" sz="2585" b="1" dirty="0"/>
              <a:t>組みについては承知している。</a:t>
            </a:r>
            <a:endParaRPr lang="en-US" altLang="ja-JP" sz="2585" b="1" dirty="0"/>
          </a:p>
          <a:p>
            <a:r>
              <a:rPr lang="ja-JP" altLang="en-US" sz="2585" b="1" dirty="0"/>
              <a:t>ＥＳＤカレンダーは、ユネスコ</a:t>
            </a:r>
            <a:endParaRPr lang="en-US" altLang="ja-JP" sz="2585" b="1" dirty="0"/>
          </a:p>
          <a:p>
            <a:r>
              <a:rPr lang="ja-JP" altLang="en-US" sz="2585" b="1" dirty="0"/>
              <a:t>スクールだけでなく全国の学校</a:t>
            </a:r>
            <a:endParaRPr lang="en-US" altLang="ja-JP" sz="2585" b="1" dirty="0"/>
          </a:p>
          <a:p>
            <a:r>
              <a:rPr lang="ja-JP" altLang="en-US" sz="2585" b="1" dirty="0"/>
              <a:t>教育に広めていきたい。</a:t>
            </a:r>
          </a:p>
        </p:txBody>
      </p:sp>
      <p:sp>
        <p:nvSpPr>
          <p:cNvPr id="8" name="テキスト ボックス 7">
            <a:extLst>
              <a:ext uri="{FF2B5EF4-FFF2-40B4-BE49-F238E27FC236}">
                <a16:creationId xmlns:a16="http://schemas.microsoft.com/office/drawing/2014/main" id="{859E45EE-6915-41BE-BAA1-92ECA3D62C69}"/>
              </a:ext>
            </a:extLst>
          </p:cNvPr>
          <p:cNvSpPr txBox="1"/>
          <p:nvPr/>
        </p:nvSpPr>
        <p:spPr>
          <a:xfrm>
            <a:off x="641552" y="371873"/>
            <a:ext cx="8250977" cy="376385"/>
          </a:xfrm>
          <a:prstGeom prst="rect">
            <a:avLst/>
          </a:prstGeom>
          <a:noFill/>
        </p:spPr>
        <p:txBody>
          <a:bodyPr wrap="none" rtlCol="0">
            <a:spAutoFit/>
          </a:bodyPr>
          <a:lstStyle/>
          <a:p>
            <a:r>
              <a:rPr lang="ja-JP" altLang="en-US" sz="1846" b="1" dirty="0"/>
              <a:t>平成２６年１０月８日　参議院予算委員会にて（</a:t>
            </a:r>
            <a:r>
              <a:rPr lang="ja-JP" altLang="en-US" sz="1846" dirty="0"/>
              <a:t>ＮＨＫ国会中継画面より</a:t>
            </a:r>
            <a:r>
              <a:rPr lang="ja-JP" altLang="en-US" sz="1846" b="1" dirty="0"/>
              <a:t>）</a:t>
            </a:r>
          </a:p>
        </p:txBody>
      </p:sp>
      <p:sp>
        <p:nvSpPr>
          <p:cNvPr id="9" name="吹き出し: 角を丸めた四角形 8">
            <a:extLst>
              <a:ext uri="{FF2B5EF4-FFF2-40B4-BE49-F238E27FC236}">
                <a16:creationId xmlns:a16="http://schemas.microsoft.com/office/drawing/2014/main" id="{FB5B463F-8EA9-41DE-A723-4DBB2520CA05}"/>
              </a:ext>
            </a:extLst>
          </p:cNvPr>
          <p:cNvSpPr/>
          <p:nvPr/>
        </p:nvSpPr>
        <p:spPr>
          <a:xfrm>
            <a:off x="4238250" y="840642"/>
            <a:ext cx="4429053" cy="1128442"/>
          </a:xfrm>
          <a:prstGeom prst="wedgeRoundRectCallout">
            <a:avLst>
              <a:gd name="adj1" fmla="val -2707"/>
              <a:gd name="adj2" fmla="val 93102"/>
              <a:gd name="adj3" fmla="val 16667"/>
            </a:avLst>
          </a:prstGeom>
          <a:solidFill>
            <a:srgbClr val="B3FC9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215" dirty="0">
                <a:solidFill>
                  <a:schemeClr val="tx1"/>
                </a:solidFill>
                <a:latin typeface="ＭＳ ゴシック" panose="020B0609070205080204" pitchFamily="49" charset="-128"/>
                <a:ea typeface="ＭＳ ゴシック" panose="020B0609070205080204" pitchFamily="49" charset="-128"/>
              </a:rPr>
              <a:t>持続可能な開発のための教育を視野に、ＥＳＤカレンダーの</a:t>
            </a:r>
            <a:endParaRPr lang="en-US" altLang="ja-JP" sz="2215" dirty="0">
              <a:solidFill>
                <a:schemeClr val="tx1"/>
              </a:solidFill>
              <a:latin typeface="ＭＳ ゴシック" panose="020B0609070205080204" pitchFamily="49" charset="-128"/>
              <a:ea typeface="ＭＳ ゴシック" panose="020B0609070205080204" pitchFamily="49" charset="-128"/>
            </a:endParaRPr>
          </a:p>
          <a:p>
            <a:r>
              <a:rPr lang="ja-JP" altLang="en-US" sz="2215" dirty="0">
                <a:solidFill>
                  <a:schemeClr val="tx1"/>
                </a:solidFill>
                <a:latin typeface="ＭＳ ゴシック" panose="020B0609070205080204" pitchFamily="49" charset="-128"/>
                <a:ea typeface="ＭＳ ゴシック" panose="020B0609070205080204" pitchFamily="49" charset="-128"/>
              </a:rPr>
              <a:t>活用をしてはいかがか。</a:t>
            </a:r>
          </a:p>
        </p:txBody>
      </p:sp>
      <p:sp>
        <p:nvSpPr>
          <p:cNvPr id="10" name="テキスト ボックス 9">
            <a:extLst>
              <a:ext uri="{FF2B5EF4-FFF2-40B4-BE49-F238E27FC236}">
                <a16:creationId xmlns:a16="http://schemas.microsoft.com/office/drawing/2014/main" id="{C574F090-1A91-47EA-AF94-47618A16E16A}"/>
              </a:ext>
            </a:extLst>
          </p:cNvPr>
          <p:cNvSpPr txBox="1"/>
          <p:nvPr/>
        </p:nvSpPr>
        <p:spPr>
          <a:xfrm>
            <a:off x="6064935" y="5311616"/>
            <a:ext cx="2743059" cy="348109"/>
          </a:xfrm>
          <a:prstGeom prst="rect">
            <a:avLst/>
          </a:prstGeom>
          <a:noFill/>
        </p:spPr>
        <p:txBody>
          <a:bodyPr wrap="none" rtlCol="0">
            <a:spAutoFit/>
          </a:bodyPr>
          <a:lstStyle/>
          <a:p>
            <a:r>
              <a:rPr lang="ja-JP" altLang="en-US" sz="1662" dirty="0"/>
              <a:t>（公明党荒木参議院議員）</a:t>
            </a:r>
          </a:p>
        </p:txBody>
      </p:sp>
      <p:cxnSp>
        <p:nvCxnSpPr>
          <p:cNvPr id="12" name="直線コネクタ 11">
            <a:extLst>
              <a:ext uri="{FF2B5EF4-FFF2-40B4-BE49-F238E27FC236}">
                <a16:creationId xmlns:a16="http://schemas.microsoft.com/office/drawing/2014/main" id="{CED8E360-166C-467A-846F-7FEAF76F20E1}"/>
              </a:ext>
            </a:extLst>
          </p:cNvPr>
          <p:cNvCxnSpPr>
            <a:cxnSpLocks/>
          </p:cNvCxnSpPr>
          <p:nvPr/>
        </p:nvCxnSpPr>
        <p:spPr>
          <a:xfrm>
            <a:off x="355910" y="6262472"/>
            <a:ext cx="3284601" cy="0"/>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B80060EA-9337-4EB0-8515-BA5C6AAAB6E3}"/>
              </a:ext>
            </a:extLst>
          </p:cNvPr>
          <p:cNvCxnSpPr>
            <a:cxnSpLocks/>
          </p:cNvCxnSpPr>
          <p:nvPr/>
        </p:nvCxnSpPr>
        <p:spPr>
          <a:xfrm>
            <a:off x="2928297" y="5831360"/>
            <a:ext cx="1782690" cy="0"/>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DA3AEE87-90FF-46FF-9131-9A7E5C199F21}"/>
              </a:ext>
            </a:extLst>
          </p:cNvPr>
          <p:cNvCxnSpPr/>
          <p:nvPr/>
        </p:nvCxnSpPr>
        <p:spPr>
          <a:xfrm>
            <a:off x="327227" y="5437856"/>
            <a:ext cx="2859489" cy="0"/>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テキスト ボックス 1">
            <a:extLst>
              <a:ext uri="{FF2B5EF4-FFF2-40B4-BE49-F238E27FC236}">
                <a16:creationId xmlns:a16="http://schemas.microsoft.com/office/drawing/2014/main" id="{3E993C05-BEA3-4DB1-99CD-611847F5570A}"/>
              </a:ext>
            </a:extLst>
          </p:cNvPr>
          <p:cNvSpPr txBox="1"/>
          <p:nvPr/>
        </p:nvSpPr>
        <p:spPr>
          <a:xfrm>
            <a:off x="5186078" y="5833235"/>
            <a:ext cx="3595856" cy="859659"/>
          </a:xfrm>
          <a:prstGeom prst="rect">
            <a:avLst/>
          </a:prstGeom>
          <a:solidFill>
            <a:srgbClr val="FFFF00"/>
          </a:solidFill>
        </p:spPr>
        <p:txBody>
          <a:bodyPr wrap="none" rtlCol="0">
            <a:spAutoFit/>
          </a:bodyPr>
          <a:lstStyle/>
          <a:p>
            <a:r>
              <a:rPr kumimoji="1" lang="ja-JP" altLang="en-US" sz="1662" dirty="0"/>
              <a:t>これがカリキュラム・マネジメント</a:t>
            </a:r>
            <a:endParaRPr kumimoji="1" lang="en-US" altLang="ja-JP" sz="1662" dirty="0"/>
          </a:p>
          <a:p>
            <a:r>
              <a:rPr lang="ja-JP" altLang="en-US" sz="1662" dirty="0"/>
              <a:t>として、指導要領に示されていく。</a:t>
            </a:r>
            <a:endParaRPr lang="en-US" altLang="ja-JP" sz="1662" dirty="0"/>
          </a:p>
          <a:p>
            <a:r>
              <a:rPr kumimoji="1" lang="ja-JP" altLang="en-US" sz="1662" dirty="0"/>
              <a:t>でも、カリ・マネってへたな命名！</a:t>
            </a:r>
            <a:endParaRPr kumimoji="1" lang="en-US" altLang="ja-JP" sz="1662" dirty="0"/>
          </a:p>
        </p:txBody>
      </p:sp>
    </p:spTree>
    <p:extLst>
      <p:ext uri="{BB962C8B-B14F-4D97-AF65-F5344CB8AC3E}">
        <p14:creationId xmlns:p14="http://schemas.microsoft.com/office/powerpoint/2010/main" val="1813023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1000"/>
                                        <p:tgtEl>
                                          <p:spTgt spid="2"/>
                                        </p:tgtEl>
                                      </p:cBhvr>
                                    </p:animEffect>
                                    <p:anim calcmode="lin" valueType="num">
                                      <p:cBhvr>
                                        <p:cTn id="35" dur="1000" fill="hold"/>
                                        <p:tgtEl>
                                          <p:spTgt spid="2"/>
                                        </p:tgtEl>
                                        <p:attrNameLst>
                                          <p:attrName>ppt_x</p:attrName>
                                        </p:attrNameLst>
                                      </p:cBhvr>
                                      <p:tavLst>
                                        <p:tav tm="0">
                                          <p:val>
                                            <p:strVal val="#ppt_x"/>
                                          </p:val>
                                        </p:tav>
                                        <p:tav tm="100000">
                                          <p:val>
                                            <p:strVal val="#ppt_x"/>
                                          </p:val>
                                        </p:tav>
                                      </p:tavLst>
                                    </p:anim>
                                    <p:anim calcmode="lin" valueType="num">
                                      <p:cBhvr>
                                        <p:cTn id="3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7DFEC8EF-59F8-4B1A-BBF1-DE28E2AFAEBC}"/>
              </a:ext>
            </a:extLst>
          </p:cNvPr>
          <p:cNvSpPr/>
          <p:nvPr/>
        </p:nvSpPr>
        <p:spPr>
          <a:xfrm>
            <a:off x="350637" y="263769"/>
            <a:ext cx="8440615" cy="6330462"/>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pic>
        <p:nvPicPr>
          <p:cNvPr id="2" name="図 1">
            <a:extLst>
              <a:ext uri="{FF2B5EF4-FFF2-40B4-BE49-F238E27FC236}">
                <a16:creationId xmlns:a16="http://schemas.microsoft.com/office/drawing/2014/main" id="{81BDDBBF-E9F6-4436-9971-C54B069D5E6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80765" y="3093600"/>
            <a:ext cx="7982471" cy="3003082"/>
          </a:xfrm>
          <a:prstGeom prst="rect">
            <a:avLst/>
          </a:prstGeom>
        </p:spPr>
      </p:pic>
      <p:pic>
        <p:nvPicPr>
          <p:cNvPr id="4" name="図 3">
            <a:extLst>
              <a:ext uri="{FF2B5EF4-FFF2-40B4-BE49-F238E27FC236}">
                <a16:creationId xmlns:a16="http://schemas.microsoft.com/office/drawing/2014/main" id="{47EC9EBA-D0B7-470C-BCAA-A70D6E05B05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96424" y="425918"/>
            <a:ext cx="5570409" cy="1836944"/>
          </a:xfrm>
          <a:prstGeom prst="rect">
            <a:avLst/>
          </a:prstGeom>
        </p:spPr>
      </p:pic>
      <p:cxnSp>
        <p:nvCxnSpPr>
          <p:cNvPr id="6" name="直線コネクタ 5">
            <a:extLst>
              <a:ext uri="{FF2B5EF4-FFF2-40B4-BE49-F238E27FC236}">
                <a16:creationId xmlns:a16="http://schemas.microsoft.com/office/drawing/2014/main" id="{06DBDF3D-0F49-415C-BAC9-AE305B447E5A}"/>
              </a:ext>
            </a:extLst>
          </p:cNvPr>
          <p:cNvCxnSpPr/>
          <p:nvPr/>
        </p:nvCxnSpPr>
        <p:spPr>
          <a:xfrm>
            <a:off x="7272998" y="3533397"/>
            <a:ext cx="114614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DEF19B8E-E8FF-4C7B-93DA-AC6744E12AD2}"/>
              </a:ext>
            </a:extLst>
          </p:cNvPr>
          <p:cNvCxnSpPr>
            <a:cxnSpLocks/>
          </p:cNvCxnSpPr>
          <p:nvPr/>
        </p:nvCxnSpPr>
        <p:spPr>
          <a:xfrm>
            <a:off x="972153" y="3913965"/>
            <a:ext cx="718044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9C4C2A8E-C8DB-407C-B475-1A29A909231F}"/>
              </a:ext>
            </a:extLst>
          </p:cNvPr>
          <p:cNvCxnSpPr>
            <a:cxnSpLocks/>
          </p:cNvCxnSpPr>
          <p:nvPr/>
        </p:nvCxnSpPr>
        <p:spPr>
          <a:xfrm>
            <a:off x="2447979" y="4331553"/>
            <a:ext cx="155539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962FD83B-895F-4381-B783-688DD9048A26}"/>
              </a:ext>
            </a:extLst>
          </p:cNvPr>
          <p:cNvCxnSpPr>
            <a:cxnSpLocks/>
          </p:cNvCxnSpPr>
          <p:nvPr/>
        </p:nvCxnSpPr>
        <p:spPr>
          <a:xfrm>
            <a:off x="2064990" y="4695833"/>
            <a:ext cx="250627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9C0DA142-47B0-423C-8E44-49DA3B8C86AB}"/>
              </a:ext>
            </a:extLst>
          </p:cNvPr>
          <p:cNvCxnSpPr>
            <a:cxnSpLocks/>
          </p:cNvCxnSpPr>
          <p:nvPr/>
        </p:nvCxnSpPr>
        <p:spPr>
          <a:xfrm flipV="1">
            <a:off x="3381629" y="5540636"/>
            <a:ext cx="4270305" cy="14807"/>
          </a:xfrm>
          <a:prstGeom prst="line">
            <a:avLst/>
          </a:prstGeom>
          <a:ln w="114300" cmpd="thickThin">
            <a:solidFill>
              <a:srgbClr val="FF0000"/>
            </a:solidFill>
          </a:ln>
        </p:spPr>
        <p:style>
          <a:lnRef idx="1">
            <a:schemeClr val="accent1"/>
          </a:lnRef>
          <a:fillRef idx="0">
            <a:schemeClr val="accent1"/>
          </a:fillRef>
          <a:effectRef idx="0">
            <a:schemeClr val="accent1"/>
          </a:effectRef>
          <a:fontRef idx="minor">
            <a:schemeClr val="tx1"/>
          </a:fontRef>
        </p:style>
      </p:cxnSp>
      <p:sp>
        <p:nvSpPr>
          <p:cNvPr id="32" name="正方形/長方形 31">
            <a:extLst>
              <a:ext uri="{FF2B5EF4-FFF2-40B4-BE49-F238E27FC236}">
                <a16:creationId xmlns:a16="http://schemas.microsoft.com/office/drawing/2014/main" id="{8F12F480-E344-4897-8281-F6627B9265EC}"/>
              </a:ext>
            </a:extLst>
          </p:cNvPr>
          <p:cNvSpPr/>
          <p:nvPr/>
        </p:nvSpPr>
        <p:spPr>
          <a:xfrm>
            <a:off x="6820233" y="4765431"/>
            <a:ext cx="1696280" cy="37612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34" name="正方形/長方形 33">
            <a:extLst>
              <a:ext uri="{FF2B5EF4-FFF2-40B4-BE49-F238E27FC236}">
                <a16:creationId xmlns:a16="http://schemas.microsoft.com/office/drawing/2014/main" id="{33C9333B-180D-46C6-8E9D-CB72D9B1DD03}"/>
              </a:ext>
            </a:extLst>
          </p:cNvPr>
          <p:cNvSpPr/>
          <p:nvPr/>
        </p:nvSpPr>
        <p:spPr>
          <a:xfrm>
            <a:off x="880579" y="5185984"/>
            <a:ext cx="2273034" cy="37612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36" name="正方形/長方形 35">
            <a:extLst>
              <a:ext uri="{FF2B5EF4-FFF2-40B4-BE49-F238E27FC236}">
                <a16:creationId xmlns:a16="http://schemas.microsoft.com/office/drawing/2014/main" id="{A21AFA0C-44BC-45FE-BAF5-CDBA99EE80C0}"/>
              </a:ext>
            </a:extLst>
          </p:cNvPr>
          <p:cNvSpPr/>
          <p:nvPr/>
        </p:nvSpPr>
        <p:spPr>
          <a:xfrm>
            <a:off x="3061577" y="3556354"/>
            <a:ext cx="5170987" cy="37612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cxnSp>
        <p:nvCxnSpPr>
          <p:cNvPr id="37" name="直線コネクタ 36">
            <a:extLst>
              <a:ext uri="{FF2B5EF4-FFF2-40B4-BE49-F238E27FC236}">
                <a16:creationId xmlns:a16="http://schemas.microsoft.com/office/drawing/2014/main" id="{31193F85-70B8-4065-A56A-B3CEFAF83EBA}"/>
              </a:ext>
            </a:extLst>
          </p:cNvPr>
          <p:cNvCxnSpPr>
            <a:cxnSpLocks/>
          </p:cNvCxnSpPr>
          <p:nvPr/>
        </p:nvCxnSpPr>
        <p:spPr>
          <a:xfrm>
            <a:off x="6997929" y="5141557"/>
            <a:ext cx="152088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66B2D1D5-D558-419F-BC9C-46A66B53F9D8}"/>
              </a:ext>
            </a:extLst>
          </p:cNvPr>
          <p:cNvCxnSpPr>
            <a:cxnSpLocks/>
          </p:cNvCxnSpPr>
          <p:nvPr/>
        </p:nvCxnSpPr>
        <p:spPr>
          <a:xfrm>
            <a:off x="972153" y="5555442"/>
            <a:ext cx="208942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493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additive="base">
                                        <p:cTn id="29" dur="500" fill="hold"/>
                                        <p:tgtEl>
                                          <p:spTgt spid="37"/>
                                        </p:tgtEl>
                                        <p:attrNameLst>
                                          <p:attrName>ppt_x</p:attrName>
                                        </p:attrNameLst>
                                      </p:cBhvr>
                                      <p:tavLst>
                                        <p:tav tm="0">
                                          <p:val>
                                            <p:strVal val="#ppt_x"/>
                                          </p:val>
                                        </p:tav>
                                        <p:tav tm="100000">
                                          <p:val>
                                            <p:strVal val="#ppt_x"/>
                                          </p:val>
                                        </p:tav>
                                      </p:tavLst>
                                    </p:anim>
                                    <p:anim calcmode="lin" valueType="num">
                                      <p:cBhvr additive="base">
                                        <p:cTn id="30" dur="500" fill="hold"/>
                                        <p:tgtEl>
                                          <p:spTgt spid="3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9"/>
                                        </p:tgtEl>
                                        <p:attrNameLst>
                                          <p:attrName>style.visibility</p:attrName>
                                        </p:attrNameLst>
                                      </p:cBhvr>
                                      <p:to>
                                        <p:strVal val="visible"/>
                                      </p:to>
                                    </p:set>
                                    <p:anim calcmode="lin" valueType="num">
                                      <p:cBhvr additive="base">
                                        <p:cTn id="33" dur="500" fill="hold"/>
                                        <p:tgtEl>
                                          <p:spTgt spid="39"/>
                                        </p:tgtEl>
                                        <p:attrNameLst>
                                          <p:attrName>ppt_x</p:attrName>
                                        </p:attrNameLst>
                                      </p:cBhvr>
                                      <p:tavLst>
                                        <p:tav tm="0">
                                          <p:val>
                                            <p:strVal val="#ppt_x"/>
                                          </p:val>
                                        </p:tav>
                                        <p:tav tm="100000">
                                          <p:val>
                                            <p:strVal val="#ppt_x"/>
                                          </p:val>
                                        </p:tav>
                                      </p:tavLst>
                                    </p:anim>
                                    <p:anim calcmode="lin" valueType="num">
                                      <p:cBhvr additive="base">
                                        <p:cTn id="34"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additive="base">
                                        <p:cTn id="46" dur="500" fill="hold"/>
                                        <p:tgtEl>
                                          <p:spTgt spid="36"/>
                                        </p:tgtEl>
                                        <p:attrNameLst>
                                          <p:attrName>ppt_x</p:attrName>
                                        </p:attrNameLst>
                                      </p:cBhvr>
                                      <p:tavLst>
                                        <p:tav tm="0">
                                          <p:val>
                                            <p:strVal val="#ppt_x"/>
                                          </p:val>
                                        </p:tav>
                                        <p:tav tm="100000">
                                          <p:val>
                                            <p:strVal val="#ppt_x"/>
                                          </p:val>
                                        </p:tav>
                                      </p:tavLst>
                                    </p:anim>
                                    <p:anim calcmode="lin" valueType="num">
                                      <p:cBhvr additive="base">
                                        <p:cTn id="47"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fade">
                                      <p:cBhvr>
                                        <p:cTn id="52" dur="1000"/>
                                        <p:tgtEl>
                                          <p:spTgt spid="32"/>
                                        </p:tgtEl>
                                      </p:cBhvr>
                                    </p:animEffect>
                                    <p:anim calcmode="lin" valueType="num">
                                      <p:cBhvr>
                                        <p:cTn id="53" dur="1000" fill="hold"/>
                                        <p:tgtEl>
                                          <p:spTgt spid="32"/>
                                        </p:tgtEl>
                                        <p:attrNameLst>
                                          <p:attrName>ppt_x</p:attrName>
                                        </p:attrNameLst>
                                      </p:cBhvr>
                                      <p:tavLst>
                                        <p:tav tm="0">
                                          <p:val>
                                            <p:strVal val="#ppt_x"/>
                                          </p:val>
                                        </p:tav>
                                        <p:tav tm="100000">
                                          <p:val>
                                            <p:strVal val="#ppt_x"/>
                                          </p:val>
                                        </p:tav>
                                      </p:tavLst>
                                    </p:anim>
                                    <p:anim calcmode="lin" valueType="num">
                                      <p:cBhvr>
                                        <p:cTn id="54" dur="1000" fill="hold"/>
                                        <p:tgtEl>
                                          <p:spTgt spid="32"/>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四角形: 角を丸くする 4">
            <a:extLst>
              <a:ext uri="{FF2B5EF4-FFF2-40B4-BE49-F238E27FC236}">
                <a16:creationId xmlns:a16="http://schemas.microsoft.com/office/drawing/2014/main" id="{B0BF4FA9-A28B-48CA-AB1F-1CD0D3BE1B57}"/>
              </a:ext>
            </a:extLst>
          </p:cNvPr>
          <p:cNvSpPr/>
          <p:nvPr/>
        </p:nvSpPr>
        <p:spPr>
          <a:xfrm>
            <a:off x="6406616" y="1467629"/>
            <a:ext cx="695778" cy="394153"/>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4" name="四角形: 角を丸くする 3">
            <a:extLst>
              <a:ext uri="{FF2B5EF4-FFF2-40B4-BE49-F238E27FC236}">
                <a16:creationId xmlns:a16="http://schemas.microsoft.com/office/drawing/2014/main" id="{14E715E4-BD79-4809-8124-B8E5C32719A0}"/>
              </a:ext>
            </a:extLst>
          </p:cNvPr>
          <p:cNvSpPr/>
          <p:nvPr/>
        </p:nvSpPr>
        <p:spPr>
          <a:xfrm>
            <a:off x="1268840" y="1453365"/>
            <a:ext cx="4652825" cy="394153"/>
          </a:xfrm>
          <a:prstGeom prst="roundRect">
            <a:avLst/>
          </a:prstGeom>
          <a:solidFill>
            <a:srgbClr val="FFE7E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6" name="正方形/長方形 5">
            <a:extLst>
              <a:ext uri="{FF2B5EF4-FFF2-40B4-BE49-F238E27FC236}">
                <a16:creationId xmlns:a16="http://schemas.microsoft.com/office/drawing/2014/main" id="{8401FFEF-88BB-4F3E-9E5E-D3391C8ECEB0}"/>
              </a:ext>
            </a:extLst>
          </p:cNvPr>
          <p:cNvSpPr/>
          <p:nvPr/>
        </p:nvSpPr>
        <p:spPr>
          <a:xfrm>
            <a:off x="6116330" y="449999"/>
            <a:ext cx="1291141" cy="39415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14" name="四角形: 角を丸くする 13">
            <a:extLst>
              <a:ext uri="{FF2B5EF4-FFF2-40B4-BE49-F238E27FC236}">
                <a16:creationId xmlns:a16="http://schemas.microsoft.com/office/drawing/2014/main" id="{A041F2D8-7350-4773-8CFB-73C81C2D2DAE}"/>
              </a:ext>
            </a:extLst>
          </p:cNvPr>
          <p:cNvSpPr/>
          <p:nvPr/>
        </p:nvSpPr>
        <p:spPr>
          <a:xfrm>
            <a:off x="1253752" y="1852178"/>
            <a:ext cx="4652825" cy="32768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8" name="四角形: 角を丸くする 7">
            <a:extLst>
              <a:ext uri="{FF2B5EF4-FFF2-40B4-BE49-F238E27FC236}">
                <a16:creationId xmlns:a16="http://schemas.microsoft.com/office/drawing/2014/main" id="{046209A0-660D-4056-A786-AD1DDA66B049}"/>
              </a:ext>
            </a:extLst>
          </p:cNvPr>
          <p:cNvSpPr/>
          <p:nvPr/>
        </p:nvSpPr>
        <p:spPr>
          <a:xfrm>
            <a:off x="713302" y="3538338"/>
            <a:ext cx="7287697" cy="364227"/>
          </a:xfrm>
          <a:prstGeom prst="roundRect">
            <a:avLst/>
          </a:prstGeom>
          <a:solidFill>
            <a:srgbClr val="FFE7E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16" name="四角形: 角を丸くする 15">
            <a:extLst>
              <a:ext uri="{FF2B5EF4-FFF2-40B4-BE49-F238E27FC236}">
                <a16:creationId xmlns:a16="http://schemas.microsoft.com/office/drawing/2014/main" id="{F839C8DE-3152-425C-8E80-B654606EE7BA}"/>
              </a:ext>
            </a:extLst>
          </p:cNvPr>
          <p:cNvSpPr/>
          <p:nvPr/>
        </p:nvSpPr>
        <p:spPr>
          <a:xfrm>
            <a:off x="1231954" y="2512207"/>
            <a:ext cx="3589322" cy="32768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15" name="四角形: 角を丸くする 14">
            <a:extLst>
              <a:ext uri="{FF2B5EF4-FFF2-40B4-BE49-F238E27FC236}">
                <a16:creationId xmlns:a16="http://schemas.microsoft.com/office/drawing/2014/main" id="{07EBBED3-C35D-4E43-9AA1-6F62F9516626}"/>
              </a:ext>
            </a:extLst>
          </p:cNvPr>
          <p:cNvSpPr/>
          <p:nvPr/>
        </p:nvSpPr>
        <p:spPr>
          <a:xfrm>
            <a:off x="1253751" y="2178522"/>
            <a:ext cx="5266134" cy="34766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2" name="正方形/長方形 1">
            <a:extLst>
              <a:ext uri="{FF2B5EF4-FFF2-40B4-BE49-F238E27FC236}">
                <a16:creationId xmlns:a16="http://schemas.microsoft.com/office/drawing/2014/main" id="{81BD585C-B7ED-4E0E-A1E3-1B717DD249E9}"/>
              </a:ext>
            </a:extLst>
          </p:cNvPr>
          <p:cNvSpPr/>
          <p:nvPr/>
        </p:nvSpPr>
        <p:spPr>
          <a:xfrm>
            <a:off x="184273" y="471423"/>
            <a:ext cx="8775454" cy="4182683"/>
          </a:xfrm>
          <a:prstGeom prst="rect">
            <a:avLst/>
          </a:prstGeom>
        </p:spPr>
        <p:txBody>
          <a:bodyPr wrap="square">
            <a:spAutoFit/>
          </a:bodyPr>
          <a:lstStyle/>
          <a:p>
            <a:r>
              <a:rPr lang="ja-JP" altLang="en-US" sz="1846" b="1" dirty="0"/>
              <a:t>　</a:t>
            </a:r>
            <a:r>
              <a:rPr lang="ja-JP" altLang="en-US" sz="2215" b="1" dirty="0"/>
              <a:t>◎</a:t>
            </a:r>
            <a:r>
              <a:rPr lang="ja-JP" altLang="en-US" sz="2215" b="1" u="sng" dirty="0"/>
              <a:t>主体的・対話的で深い学びの実現</a:t>
            </a:r>
            <a:r>
              <a:rPr lang="ja-JP" altLang="en-US" sz="2215" b="1" dirty="0"/>
              <a:t>に向けた</a:t>
            </a:r>
            <a:r>
              <a:rPr lang="ja-JP" altLang="en-US" sz="1015" b="1" dirty="0"/>
              <a:t>　</a:t>
            </a:r>
            <a:r>
              <a:rPr lang="ja-JP" altLang="en-US" sz="2215" b="1" dirty="0"/>
              <a:t>授業改善</a:t>
            </a:r>
            <a:r>
              <a:rPr lang="ja-JP" altLang="en-US" sz="1108" b="1" dirty="0"/>
              <a:t>　</a:t>
            </a:r>
            <a:r>
              <a:rPr lang="ja-JP" altLang="en-US" sz="2215" b="1" dirty="0"/>
              <a:t>を</a:t>
            </a:r>
            <a:endParaRPr lang="en-US" altLang="ja-JP" sz="2215" b="1" dirty="0"/>
          </a:p>
          <a:p>
            <a:r>
              <a:rPr lang="ja-JP" altLang="en-US" sz="2215" b="1" dirty="0"/>
              <a:t>　　通して、生きる力を育むことを目指す。</a:t>
            </a:r>
            <a:endParaRPr lang="en-US" altLang="ja-JP" sz="2215" b="1" dirty="0"/>
          </a:p>
          <a:p>
            <a:endParaRPr lang="en-US" altLang="ja-JP" sz="2215" b="1" dirty="0"/>
          </a:p>
          <a:p>
            <a:r>
              <a:rPr lang="ja-JP" altLang="en-US" sz="2215" b="1" dirty="0"/>
              <a:t>　　・　基礎的・基本的な知識・技能の習得　と 活用</a:t>
            </a:r>
            <a:endParaRPr lang="en-US" altLang="ja-JP" sz="2215" b="1" dirty="0"/>
          </a:p>
          <a:p>
            <a:r>
              <a:rPr lang="ja-JP" altLang="en-US" sz="2215" b="1" dirty="0"/>
              <a:t>　　・　思考力・判断力・表現力等の育成 </a:t>
            </a:r>
            <a:endParaRPr lang="en-US" altLang="ja-JP" sz="2215" b="1" dirty="0"/>
          </a:p>
          <a:p>
            <a:r>
              <a:rPr lang="ja-JP" altLang="en-US" sz="2215" b="1" dirty="0"/>
              <a:t>　　・　主体的学習態度や多様な人々との協働</a:t>
            </a:r>
            <a:endParaRPr lang="en-US" altLang="ja-JP" sz="2215" b="1" dirty="0"/>
          </a:p>
          <a:p>
            <a:r>
              <a:rPr lang="ja-JP" altLang="en-US" sz="2215" b="1" dirty="0"/>
              <a:t>　　・　豊かな心や創造性の涵養</a:t>
            </a:r>
            <a:endParaRPr lang="en-US" altLang="ja-JP" sz="2215" b="1" dirty="0"/>
          </a:p>
          <a:p>
            <a:endParaRPr lang="en-US" altLang="ja-JP" sz="2215" b="1" dirty="0"/>
          </a:p>
          <a:p>
            <a:r>
              <a:rPr lang="ja-JP" altLang="en-US" sz="2215" b="1" dirty="0"/>
              <a:t>　　などが、どうしたら自然に身についてくるの。</a:t>
            </a:r>
            <a:endParaRPr lang="en-US" altLang="ja-JP" sz="2215" b="1" dirty="0"/>
          </a:p>
          <a:p>
            <a:r>
              <a:rPr lang="ja-JP" altLang="en-US" sz="2215" b="1" dirty="0"/>
              <a:t>　　詰め込み教育をすると</a:t>
            </a:r>
            <a:r>
              <a:rPr lang="ja-JP" altLang="en-US" sz="2215" b="1" u="sng" dirty="0"/>
              <a:t>主体性</a:t>
            </a:r>
            <a:r>
              <a:rPr lang="ja-JP" altLang="en-US" sz="2215" b="1" dirty="0"/>
              <a:t>も、</a:t>
            </a:r>
            <a:r>
              <a:rPr lang="ja-JP" altLang="en-US" sz="2215" b="1" u="sng" dirty="0"/>
              <a:t>豊かな心</a:t>
            </a:r>
            <a:r>
              <a:rPr lang="ja-JP" altLang="en-US" sz="2215" b="1" dirty="0"/>
              <a:t>も育ちにくい。</a:t>
            </a:r>
            <a:endParaRPr lang="en-US" altLang="ja-JP" sz="2215" b="1" dirty="0"/>
          </a:p>
          <a:p>
            <a:r>
              <a:rPr lang="ja-JP" altLang="en-US" sz="2215" b="1" dirty="0"/>
              <a:t>　　別々にやろうとしても</a:t>
            </a:r>
            <a:r>
              <a:rPr lang="ja-JP" altLang="en-US" sz="2215" b="1" u="sng" dirty="0"/>
              <a:t>時間ばかりかかる</a:t>
            </a:r>
            <a:r>
              <a:rPr lang="ja-JP" altLang="en-US" sz="2215" b="1" dirty="0"/>
              <a:t>！</a:t>
            </a:r>
            <a:endParaRPr lang="en-US" altLang="ja-JP" sz="2215" b="1" dirty="0"/>
          </a:p>
          <a:p>
            <a:r>
              <a:rPr lang="ja-JP" altLang="en-US" sz="2215" b="1" dirty="0">
                <a:latin typeface="AR丸ゴシック体E" panose="020F0909000000000000" pitchFamily="49" charset="-128"/>
                <a:ea typeface="AR丸ゴシック体E" panose="020F0909000000000000" pitchFamily="49" charset="-128"/>
              </a:rPr>
              <a:t>　　</a:t>
            </a:r>
            <a:r>
              <a:rPr lang="ja-JP" altLang="en-US" sz="2215" b="1" u="sng" dirty="0">
                <a:latin typeface="AR丸ゴシック体E" panose="020F0909000000000000" pitchFamily="49" charset="-128"/>
                <a:ea typeface="AR丸ゴシック体E" panose="020F0909000000000000" pitchFamily="49" charset="-128"/>
              </a:rPr>
              <a:t>問題の本質も見えない</a:t>
            </a:r>
            <a:r>
              <a:rPr lang="ja-JP" altLang="en-US" sz="2215" b="1" dirty="0"/>
              <a:t>！だから</a:t>
            </a:r>
            <a:endParaRPr lang="en-US" altLang="ja-JP" sz="2215" b="1" dirty="0"/>
          </a:p>
        </p:txBody>
      </p:sp>
      <p:sp>
        <p:nvSpPr>
          <p:cNvPr id="3" name="四角形: 角を丸くする 2">
            <a:extLst>
              <a:ext uri="{FF2B5EF4-FFF2-40B4-BE49-F238E27FC236}">
                <a16:creationId xmlns:a16="http://schemas.microsoft.com/office/drawing/2014/main" id="{80B10A41-72A0-4248-8187-61F808F425D1}"/>
              </a:ext>
            </a:extLst>
          </p:cNvPr>
          <p:cNvSpPr/>
          <p:nvPr/>
        </p:nvSpPr>
        <p:spPr>
          <a:xfrm>
            <a:off x="4619352" y="5145385"/>
            <a:ext cx="4080009" cy="139895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215" b="1" u="sng" dirty="0">
                <a:solidFill>
                  <a:schemeClr val="tx1"/>
                </a:solidFill>
              </a:rPr>
              <a:t>問題解決的な学習過程</a:t>
            </a:r>
            <a:r>
              <a:rPr lang="ja-JP" altLang="en-US" sz="2215" b="1" dirty="0">
                <a:solidFill>
                  <a:schemeClr val="tx1"/>
                </a:solidFill>
              </a:rPr>
              <a:t>を重視して、その中に、</a:t>
            </a:r>
            <a:r>
              <a:rPr lang="ja-JP" altLang="en-US" sz="2215" b="1" u="sng" dirty="0">
                <a:solidFill>
                  <a:schemeClr val="tx1"/>
                </a:solidFill>
              </a:rPr>
              <a:t>対話的な</a:t>
            </a:r>
            <a:endParaRPr lang="en-US" altLang="ja-JP" sz="2215" b="1" u="sng" dirty="0">
              <a:solidFill>
                <a:schemeClr val="tx1"/>
              </a:solidFill>
            </a:endParaRPr>
          </a:p>
          <a:p>
            <a:r>
              <a:rPr lang="ja-JP" altLang="en-US" sz="2215" b="1" u="sng" dirty="0">
                <a:solidFill>
                  <a:schemeClr val="tx1"/>
                </a:solidFill>
              </a:rPr>
              <a:t>協働場面</a:t>
            </a:r>
            <a:r>
              <a:rPr lang="ja-JP" altLang="en-US" sz="2215" b="1" dirty="0">
                <a:solidFill>
                  <a:schemeClr val="tx1"/>
                </a:solidFill>
              </a:rPr>
              <a:t>を位置づけること。</a:t>
            </a:r>
          </a:p>
        </p:txBody>
      </p:sp>
      <p:sp>
        <p:nvSpPr>
          <p:cNvPr id="10" name="四角形: 角を丸くする 9">
            <a:extLst>
              <a:ext uri="{FF2B5EF4-FFF2-40B4-BE49-F238E27FC236}">
                <a16:creationId xmlns:a16="http://schemas.microsoft.com/office/drawing/2014/main" id="{76380C26-6454-44B8-8821-0013B84809EC}"/>
              </a:ext>
            </a:extLst>
          </p:cNvPr>
          <p:cNvSpPr/>
          <p:nvPr/>
        </p:nvSpPr>
        <p:spPr>
          <a:xfrm>
            <a:off x="379810" y="5145384"/>
            <a:ext cx="4080009" cy="139895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215" b="1" dirty="0">
                <a:solidFill>
                  <a:schemeClr val="tx1"/>
                </a:solidFill>
              </a:rPr>
              <a:t>ＥＳＤカレンダーを工夫して、</a:t>
            </a:r>
            <a:endParaRPr lang="en-US" altLang="ja-JP" sz="2215" b="1" dirty="0">
              <a:solidFill>
                <a:schemeClr val="tx1"/>
              </a:solidFill>
            </a:endParaRPr>
          </a:p>
          <a:p>
            <a:r>
              <a:rPr lang="ja-JP" altLang="en-US" sz="2215" b="1" dirty="0">
                <a:solidFill>
                  <a:schemeClr val="tx1"/>
                </a:solidFill>
              </a:rPr>
              <a:t>その中で学習をつなげカリキュラム・マネジメントすること。</a:t>
            </a:r>
          </a:p>
        </p:txBody>
      </p:sp>
      <p:sp>
        <p:nvSpPr>
          <p:cNvPr id="7" name="テキスト ボックス 6">
            <a:extLst>
              <a:ext uri="{FF2B5EF4-FFF2-40B4-BE49-F238E27FC236}">
                <a16:creationId xmlns:a16="http://schemas.microsoft.com/office/drawing/2014/main" id="{B7B9276D-B53E-4387-A499-0EA4228437A6}"/>
              </a:ext>
            </a:extLst>
          </p:cNvPr>
          <p:cNvSpPr txBox="1"/>
          <p:nvPr/>
        </p:nvSpPr>
        <p:spPr>
          <a:xfrm>
            <a:off x="1006352" y="4796791"/>
            <a:ext cx="2956259" cy="348109"/>
          </a:xfrm>
          <a:prstGeom prst="rect">
            <a:avLst/>
          </a:prstGeom>
          <a:solidFill>
            <a:srgbClr val="FF0000"/>
          </a:solidFill>
        </p:spPr>
        <p:txBody>
          <a:bodyPr wrap="none" rtlCol="0">
            <a:spAutoFit/>
          </a:bodyPr>
          <a:lstStyle/>
          <a:p>
            <a:r>
              <a:rPr kumimoji="1" lang="ja-JP" altLang="en-US" sz="1662" b="1" dirty="0"/>
              <a:t>カリキュラム・マネジメント</a:t>
            </a:r>
          </a:p>
        </p:txBody>
      </p:sp>
      <p:sp>
        <p:nvSpPr>
          <p:cNvPr id="13" name="テキスト ボックス 12">
            <a:extLst>
              <a:ext uri="{FF2B5EF4-FFF2-40B4-BE49-F238E27FC236}">
                <a16:creationId xmlns:a16="http://schemas.microsoft.com/office/drawing/2014/main" id="{7FEEB062-616E-49ED-BB5F-B290A44378C1}"/>
              </a:ext>
            </a:extLst>
          </p:cNvPr>
          <p:cNvSpPr txBox="1"/>
          <p:nvPr/>
        </p:nvSpPr>
        <p:spPr>
          <a:xfrm>
            <a:off x="5206257" y="4796791"/>
            <a:ext cx="2743059" cy="348109"/>
          </a:xfrm>
          <a:prstGeom prst="rect">
            <a:avLst/>
          </a:prstGeom>
          <a:solidFill>
            <a:srgbClr val="FF0000"/>
          </a:solidFill>
        </p:spPr>
        <p:txBody>
          <a:bodyPr wrap="none" rtlCol="0">
            <a:spAutoFit/>
          </a:bodyPr>
          <a:lstStyle/>
          <a:p>
            <a:r>
              <a:rPr lang="ja-JP" altLang="en-US" sz="1662" b="1" dirty="0"/>
              <a:t>主体的・対話的で深い学び</a:t>
            </a:r>
            <a:endParaRPr kumimoji="1" lang="ja-JP" altLang="en-US" sz="1662" b="1" dirty="0"/>
          </a:p>
        </p:txBody>
      </p:sp>
    </p:spTree>
    <p:extLst>
      <p:ext uri="{BB962C8B-B14F-4D97-AF65-F5344CB8AC3E}">
        <p14:creationId xmlns:p14="http://schemas.microsoft.com/office/powerpoint/2010/main" val="797195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1000"/>
                                        <p:tgtEl>
                                          <p:spTgt spid="2">
                                            <p:txEl>
                                              <p:pRg st="3" end="3"/>
                                            </p:txEl>
                                          </p:spTgt>
                                        </p:tgtEl>
                                      </p:cBhvr>
                                    </p:animEffect>
                                    <p:anim calcmode="lin" valueType="num">
                                      <p:cBhvr>
                                        <p:cTn id="8"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Effect transition="in" filter="fade">
                                      <p:cBhvr>
                                        <p:cTn id="13" dur="1000"/>
                                        <p:tgtEl>
                                          <p:spTgt spid="2">
                                            <p:txEl>
                                              <p:pRg st="4" end="4"/>
                                            </p:txEl>
                                          </p:spTgt>
                                        </p:tgtEl>
                                      </p:cBhvr>
                                    </p:animEffect>
                                    <p:anim calcmode="lin" valueType="num">
                                      <p:cBhvr>
                                        <p:cTn id="14"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animEffect transition="in" filter="fade">
                                      <p:cBhvr>
                                        <p:cTn id="19" dur="1000"/>
                                        <p:tgtEl>
                                          <p:spTgt spid="2">
                                            <p:txEl>
                                              <p:pRg st="5" end="5"/>
                                            </p:txEl>
                                          </p:spTgt>
                                        </p:tgtEl>
                                      </p:cBhvr>
                                    </p:animEffect>
                                    <p:anim calcmode="lin" valueType="num">
                                      <p:cBhvr>
                                        <p:cTn id="20"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fade">
                                      <p:cBhvr>
                                        <p:cTn id="25" dur="1000"/>
                                        <p:tgtEl>
                                          <p:spTgt spid="2">
                                            <p:txEl>
                                              <p:pRg st="6" end="6"/>
                                            </p:txEl>
                                          </p:spTgt>
                                        </p:tgtEl>
                                      </p:cBhvr>
                                    </p:animEffect>
                                    <p:anim calcmode="lin" valueType="num">
                                      <p:cBhvr>
                                        <p:cTn id="26"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27"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Effect transition="in" filter="fade">
                                      <p:cBhvr>
                                        <p:cTn id="31" dur="1000"/>
                                        <p:tgtEl>
                                          <p:spTgt spid="2">
                                            <p:txEl>
                                              <p:pRg st="8" end="8"/>
                                            </p:txEl>
                                          </p:spTgt>
                                        </p:tgtEl>
                                      </p:cBhvr>
                                    </p:animEffect>
                                    <p:anim calcmode="lin" valueType="num">
                                      <p:cBhvr>
                                        <p:cTn id="32"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33" dur="1000" fill="hold"/>
                                        <p:tgtEl>
                                          <p:spTgt spid="2">
                                            <p:txEl>
                                              <p:pRg st="8" end="8"/>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000"/>
                                        <p:tgtEl>
                                          <p:spTgt spid="4"/>
                                        </p:tgtEl>
                                      </p:cBhvr>
                                    </p:animEffect>
                                    <p:anim calcmode="lin" valueType="num">
                                      <p:cBhvr>
                                        <p:cTn id="37" dur="1000" fill="hold"/>
                                        <p:tgtEl>
                                          <p:spTgt spid="4"/>
                                        </p:tgtEl>
                                        <p:attrNameLst>
                                          <p:attrName>ppt_x</p:attrName>
                                        </p:attrNameLst>
                                      </p:cBhvr>
                                      <p:tavLst>
                                        <p:tav tm="0">
                                          <p:val>
                                            <p:strVal val="#ppt_x"/>
                                          </p:val>
                                        </p:tav>
                                        <p:tav tm="100000">
                                          <p:val>
                                            <p:strVal val="#ppt_x"/>
                                          </p:val>
                                        </p:tav>
                                      </p:tavLst>
                                    </p:anim>
                                    <p:anim calcmode="lin" valueType="num">
                                      <p:cBhvr>
                                        <p:cTn id="3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2">
                                            <p:txEl>
                                              <p:pRg st="9" end="9"/>
                                            </p:txEl>
                                          </p:spTgt>
                                        </p:tgtEl>
                                        <p:attrNameLst>
                                          <p:attrName>style.visibility</p:attrName>
                                        </p:attrNameLst>
                                      </p:cBhvr>
                                      <p:to>
                                        <p:strVal val="visible"/>
                                      </p:to>
                                    </p:set>
                                    <p:animEffect transition="in" filter="fade">
                                      <p:cBhvr>
                                        <p:cTn id="43" dur="1000"/>
                                        <p:tgtEl>
                                          <p:spTgt spid="2">
                                            <p:txEl>
                                              <p:pRg st="9" end="9"/>
                                            </p:txEl>
                                          </p:spTgt>
                                        </p:tgtEl>
                                      </p:cBhvr>
                                    </p:animEffect>
                                    <p:anim calcmode="lin" valueType="num">
                                      <p:cBhvr>
                                        <p:cTn id="44"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45" dur="1000" fill="hold"/>
                                        <p:tgtEl>
                                          <p:spTgt spid="2">
                                            <p:txEl>
                                              <p:pRg st="9" end="9"/>
                                            </p:txEl>
                                          </p:spTgt>
                                        </p:tgtEl>
                                        <p:attrNameLst>
                                          <p:attrName>ppt_y</p:attrName>
                                        </p:attrNameLst>
                                      </p:cBhvr>
                                      <p:tavLst>
                                        <p:tav tm="0">
                                          <p:val>
                                            <p:strVal val="#ppt_y+.1"/>
                                          </p:val>
                                        </p:tav>
                                        <p:tav tm="100000">
                                          <p:val>
                                            <p:strVal val="#ppt_y"/>
                                          </p:val>
                                        </p:tav>
                                      </p:tavLst>
                                    </p:anim>
                                  </p:childTnLst>
                                </p:cTn>
                              </p:par>
                            </p:childTnLst>
                          </p:cTn>
                        </p:par>
                        <p:par>
                          <p:cTn id="46" fill="hold">
                            <p:stCondLst>
                              <p:cond delay="1000"/>
                            </p:stCondLst>
                            <p:childTnLst>
                              <p:par>
                                <p:cTn id="47" presetID="42" presetClass="entr" presetSubtype="0"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1000"/>
                                        <p:tgtEl>
                                          <p:spTgt spid="8"/>
                                        </p:tgtEl>
                                      </p:cBhvr>
                                    </p:animEffect>
                                    <p:anim calcmode="lin" valueType="num">
                                      <p:cBhvr>
                                        <p:cTn id="50" dur="1000" fill="hold"/>
                                        <p:tgtEl>
                                          <p:spTgt spid="8"/>
                                        </p:tgtEl>
                                        <p:attrNameLst>
                                          <p:attrName>ppt_x</p:attrName>
                                        </p:attrNameLst>
                                      </p:cBhvr>
                                      <p:tavLst>
                                        <p:tav tm="0">
                                          <p:val>
                                            <p:strVal val="#ppt_x"/>
                                          </p:val>
                                        </p:tav>
                                        <p:tav tm="100000">
                                          <p:val>
                                            <p:strVal val="#ppt_x"/>
                                          </p:val>
                                        </p:tav>
                                      </p:tavLst>
                                    </p:anim>
                                    <p:anim calcmode="lin" valueType="num">
                                      <p:cBhvr>
                                        <p:cTn id="5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5"/>
                                        </p:tgtEl>
                                        <p:attrNameLst>
                                          <p:attrName>style.visibility</p:attrName>
                                        </p:attrNameLst>
                                      </p:cBhvr>
                                      <p:to>
                                        <p:strVal val="visible"/>
                                      </p:to>
                                    </p:set>
                                    <p:animEffect transition="in" filter="fade">
                                      <p:cBhvr>
                                        <p:cTn id="56" dur="1000"/>
                                        <p:tgtEl>
                                          <p:spTgt spid="5"/>
                                        </p:tgtEl>
                                      </p:cBhvr>
                                    </p:animEffect>
                                    <p:anim calcmode="lin" valueType="num">
                                      <p:cBhvr>
                                        <p:cTn id="57" dur="1000" fill="hold"/>
                                        <p:tgtEl>
                                          <p:spTgt spid="5"/>
                                        </p:tgtEl>
                                        <p:attrNameLst>
                                          <p:attrName>ppt_x</p:attrName>
                                        </p:attrNameLst>
                                      </p:cBhvr>
                                      <p:tavLst>
                                        <p:tav tm="0">
                                          <p:val>
                                            <p:strVal val="#ppt_x"/>
                                          </p:val>
                                        </p:tav>
                                        <p:tav tm="100000">
                                          <p:val>
                                            <p:strVal val="#ppt_x"/>
                                          </p:val>
                                        </p:tav>
                                      </p:tavLst>
                                    </p:anim>
                                    <p:anim calcmode="lin" valueType="num">
                                      <p:cBhvr>
                                        <p:cTn id="58" dur="1000" fill="hold"/>
                                        <p:tgtEl>
                                          <p:spTgt spid="5"/>
                                        </p:tgtEl>
                                        <p:attrNameLst>
                                          <p:attrName>ppt_y</p:attrName>
                                        </p:attrNameLst>
                                      </p:cBhvr>
                                      <p:tavLst>
                                        <p:tav tm="0">
                                          <p:val>
                                            <p:strVal val="#ppt_y+.1"/>
                                          </p:val>
                                        </p:tav>
                                        <p:tav tm="100000">
                                          <p:val>
                                            <p:strVal val="#ppt_y"/>
                                          </p:val>
                                        </p:tav>
                                      </p:tavLst>
                                    </p:anim>
                                  </p:childTnLst>
                                </p:cTn>
                              </p:par>
                            </p:childTnLst>
                          </p:cTn>
                        </p:par>
                        <p:par>
                          <p:cTn id="59" fill="hold">
                            <p:stCondLst>
                              <p:cond delay="1000"/>
                            </p:stCondLst>
                            <p:childTnLst>
                              <p:par>
                                <p:cTn id="60" presetID="42" presetClass="entr" presetSubtype="0" fill="hold" nodeType="afterEffect">
                                  <p:stCondLst>
                                    <p:cond delay="0"/>
                                  </p:stCondLst>
                                  <p:childTnLst>
                                    <p:set>
                                      <p:cBhvr>
                                        <p:cTn id="61" dur="1" fill="hold">
                                          <p:stCondLst>
                                            <p:cond delay="0"/>
                                          </p:stCondLst>
                                        </p:cTn>
                                        <p:tgtEl>
                                          <p:spTgt spid="2">
                                            <p:txEl>
                                              <p:pRg st="10" end="10"/>
                                            </p:txEl>
                                          </p:spTgt>
                                        </p:tgtEl>
                                        <p:attrNameLst>
                                          <p:attrName>style.visibility</p:attrName>
                                        </p:attrNameLst>
                                      </p:cBhvr>
                                      <p:to>
                                        <p:strVal val="visible"/>
                                      </p:to>
                                    </p:set>
                                    <p:animEffect transition="in" filter="fade">
                                      <p:cBhvr>
                                        <p:cTn id="62" dur="1000"/>
                                        <p:tgtEl>
                                          <p:spTgt spid="2">
                                            <p:txEl>
                                              <p:pRg st="10" end="10"/>
                                            </p:txEl>
                                          </p:spTgt>
                                        </p:tgtEl>
                                      </p:cBhvr>
                                    </p:animEffect>
                                    <p:anim calcmode="lin" valueType="num">
                                      <p:cBhvr>
                                        <p:cTn id="63"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64" dur="1000" fill="hold"/>
                                        <p:tgtEl>
                                          <p:spTgt spid="2">
                                            <p:txEl>
                                              <p:pRg st="10" end="10"/>
                                            </p:txEl>
                                          </p:spTgt>
                                        </p:tgtEl>
                                        <p:attrNameLst>
                                          <p:attrName>ppt_y</p:attrName>
                                        </p:attrNameLst>
                                      </p:cBhvr>
                                      <p:tavLst>
                                        <p:tav tm="0">
                                          <p:val>
                                            <p:strVal val="#ppt_y+.1"/>
                                          </p:val>
                                        </p:tav>
                                        <p:tav tm="100000">
                                          <p:val>
                                            <p:strVal val="#ppt_y"/>
                                          </p:val>
                                        </p:tav>
                                      </p:tavLst>
                                    </p:anim>
                                  </p:childTnLst>
                                </p:cTn>
                              </p:par>
                            </p:childTnLst>
                          </p:cTn>
                        </p:par>
                        <p:par>
                          <p:cTn id="65" fill="hold">
                            <p:stCondLst>
                              <p:cond delay="2000"/>
                            </p:stCondLst>
                            <p:childTnLst>
                              <p:par>
                                <p:cTn id="66" presetID="42" presetClass="entr" presetSubtype="0" fill="hold" nodeType="afterEffect">
                                  <p:stCondLst>
                                    <p:cond delay="0"/>
                                  </p:stCondLst>
                                  <p:childTnLst>
                                    <p:set>
                                      <p:cBhvr>
                                        <p:cTn id="67" dur="1" fill="hold">
                                          <p:stCondLst>
                                            <p:cond delay="0"/>
                                          </p:stCondLst>
                                        </p:cTn>
                                        <p:tgtEl>
                                          <p:spTgt spid="2">
                                            <p:txEl>
                                              <p:pRg st="11" end="11"/>
                                            </p:txEl>
                                          </p:spTgt>
                                        </p:tgtEl>
                                        <p:attrNameLst>
                                          <p:attrName>style.visibility</p:attrName>
                                        </p:attrNameLst>
                                      </p:cBhvr>
                                      <p:to>
                                        <p:strVal val="visible"/>
                                      </p:to>
                                    </p:set>
                                    <p:animEffect transition="in" filter="fade">
                                      <p:cBhvr>
                                        <p:cTn id="68" dur="1000"/>
                                        <p:tgtEl>
                                          <p:spTgt spid="2">
                                            <p:txEl>
                                              <p:pRg st="11" end="11"/>
                                            </p:txEl>
                                          </p:spTgt>
                                        </p:tgtEl>
                                      </p:cBhvr>
                                    </p:animEffect>
                                    <p:anim calcmode="lin" valueType="num">
                                      <p:cBhvr>
                                        <p:cTn id="69" dur="1000" fill="hold"/>
                                        <p:tgtEl>
                                          <p:spTgt spid="2">
                                            <p:txEl>
                                              <p:pRg st="11" end="11"/>
                                            </p:txEl>
                                          </p:spTgt>
                                        </p:tgtEl>
                                        <p:attrNameLst>
                                          <p:attrName>ppt_x</p:attrName>
                                        </p:attrNameLst>
                                      </p:cBhvr>
                                      <p:tavLst>
                                        <p:tav tm="0">
                                          <p:val>
                                            <p:strVal val="#ppt_x"/>
                                          </p:val>
                                        </p:tav>
                                        <p:tav tm="100000">
                                          <p:val>
                                            <p:strVal val="#ppt_x"/>
                                          </p:val>
                                        </p:tav>
                                      </p:tavLst>
                                    </p:anim>
                                    <p:anim calcmode="lin" valueType="num">
                                      <p:cBhvr>
                                        <p:cTn id="70" dur="1000" fill="hold"/>
                                        <p:tgtEl>
                                          <p:spTgt spid="2">
                                            <p:txEl>
                                              <p:pRg st="11" end="11"/>
                                            </p:txEl>
                                          </p:spTgt>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0"/>
                                        </p:tgtEl>
                                        <p:attrNameLst>
                                          <p:attrName>style.visibility</p:attrName>
                                        </p:attrNameLst>
                                      </p:cBhvr>
                                      <p:to>
                                        <p:strVal val="visible"/>
                                      </p:to>
                                    </p:set>
                                    <p:animEffect transition="in" filter="fade">
                                      <p:cBhvr>
                                        <p:cTn id="73" dur="1000"/>
                                        <p:tgtEl>
                                          <p:spTgt spid="10"/>
                                        </p:tgtEl>
                                      </p:cBhvr>
                                    </p:animEffect>
                                    <p:anim calcmode="lin" valueType="num">
                                      <p:cBhvr>
                                        <p:cTn id="74" dur="1000" fill="hold"/>
                                        <p:tgtEl>
                                          <p:spTgt spid="10"/>
                                        </p:tgtEl>
                                        <p:attrNameLst>
                                          <p:attrName>ppt_x</p:attrName>
                                        </p:attrNameLst>
                                      </p:cBhvr>
                                      <p:tavLst>
                                        <p:tav tm="0">
                                          <p:val>
                                            <p:strVal val="#ppt_x"/>
                                          </p:val>
                                        </p:tav>
                                        <p:tav tm="100000">
                                          <p:val>
                                            <p:strVal val="#ppt_x"/>
                                          </p:val>
                                        </p:tav>
                                      </p:tavLst>
                                    </p:anim>
                                    <p:anim calcmode="lin" valueType="num">
                                      <p:cBhvr>
                                        <p:cTn id="75" dur="1000" fill="hold"/>
                                        <p:tgtEl>
                                          <p:spTgt spid="10"/>
                                        </p:tgtEl>
                                        <p:attrNameLst>
                                          <p:attrName>ppt_y</p:attrName>
                                        </p:attrNameLst>
                                      </p:cBhvr>
                                      <p:tavLst>
                                        <p:tav tm="0">
                                          <p:val>
                                            <p:strVal val="#ppt_y+.1"/>
                                          </p:val>
                                        </p:tav>
                                        <p:tav tm="100000">
                                          <p:val>
                                            <p:strVal val="#ppt_y"/>
                                          </p:val>
                                        </p:tav>
                                      </p:tavLst>
                                    </p:anim>
                                  </p:childTnLst>
                                </p:cTn>
                              </p:par>
                            </p:childTnLst>
                          </p:cTn>
                        </p:par>
                        <p:par>
                          <p:cTn id="76" fill="hold">
                            <p:stCondLst>
                              <p:cond delay="3000"/>
                            </p:stCondLst>
                            <p:childTnLst>
                              <p:par>
                                <p:cTn id="77" presetID="42" presetClass="entr" presetSubtype="0" fill="hold" grpId="0" nodeType="afterEffect">
                                  <p:stCondLst>
                                    <p:cond delay="0"/>
                                  </p:stCondLst>
                                  <p:childTnLst>
                                    <p:set>
                                      <p:cBhvr>
                                        <p:cTn id="78" dur="1" fill="hold">
                                          <p:stCondLst>
                                            <p:cond delay="0"/>
                                          </p:stCondLst>
                                        </p:cTn>
                                        <p:tgtEl>
                                          <p:spTgt spid="7"/>
                                        </p:tgtEl>
                                        <p:attrNameLst>
                                          <p:attrName>style.visibility</p:attrName>
                                        </p:attrNameLst>
                                      </p:cBhvr>
                                      <p:to>
                                        <p:strVal val="visible"/>
                                      </p:to>
                                    </p:set>
                                    <p:animEffect transition="in" filter="fade">
                                      <p:cBhvr>
                                        <p:cTn id="79" dur="1000"/>
                                        <p:tgtEl>
                                          <p:spTgt spid="7"/>
                                        </p:tgtEl>
                                      </p:cBhvr>
                                    </p:animEffect>
                                    <p:anim calcmode="lin" valueType="num">
                                      <p:cBhvr>
                                        <p:cTn id="80" dur="1000" fill="hold"/>
                                        <p:tgtEl>
                                          <p:spTgt spid="7"/>
                                        </p:tgtEl>
                                        <p:attrNameLst>
                                          <p:attrName>ppt_x</p:attrName>
                                        </p:attrNameLst>
                                      </p:cBhvr>
                                      <p:tavLst>
                                        <p:tav tm="0">
                                          <p:val>
                                            <p:strVal val="#ppt_x"/>
                                          </p:val>
                                        </p:tav>
                                        <p:tav tm="100000">
                                          <p:val>
                                            <p:strVal val="#ppt_x"/>
                                          </p:val>
                                        </p:tav>
                                      </p:tavLst>
                                    </p:anim>
                                    <p:anim calcmode="lin" valueType="num">
                                      <p:cBhvr>
                                        <p:cTn id="8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42" presetClass="entr" presetSubtype="0" fill="hold" grpId="0" nodeType="clickEffect">
                                  <p:stCondLst>
                                    <p:cond delay="0"/>
                                  </p:stCondLst>
                                  <p:childTnLst>
                                    <p:set>
                                      <p:cBhvr>
                                        <p:cTn id="85" dur="1" fill="hold">
                                          <p:stCondLst>
                                            <p:cond delay="0"/>
                                          </p:stCondLst>
                                        </p:cTn>
                                        <p:tgtEl>
                                          <p:spTgt spid="3"/>
                                        </p:tgtEl>
                                        <p:attrNameLst>
                                          <p:attrName>style.visibility</p:attrName>
                                        </p:attrNameLst>
                                      </p:cBhvr>
                                      <p:to>
                                        <p:strVal val="visible"/>
                                      </p:to>
                                    </p:set>
                                    <p:animEffect transition="in" filter="fade">
                                      <p:cBhvr>
                                        <p:cTn id="86" dur="1000"/>
                                        <p:tgtEl>
                                          <p:spTgt spid="3"/>
                                        </p:tgtEl>
                                      </p:cBhvr>
                                    </p:animEffect>
                                    <p:anim calcmode="lin" valueType="num">
                                      <p:cBhvr>
                                        <p:cTn id="87" dur="1000" fill="hold"/>
                                        <p:tgtEl>
                                          <p:spTgt spid="3"/>
                                        </p:tgtEl>
                                        <p:attrNameLst>
                                          <p:attrName>ppt_x</p:attrName>
                                        </p:attrNameLst>
                                      </p:cBhvr>
                                      <p:tavLst>
                                        <p:tav tm="0">
                                          <p:val>
                                            <p:strVal val="#ppt_x"/>
                                          </p:val>
                                        </p:tav>
                                        <p:tav tm="100000">
                                          <p:val>
                                            <p:strVal val="#ppt_x"/>
                                          </p:val>
                                        </p:tav>
                                      </p:tavLst>
                                    </p:anim>
                                    <p:anim calcmode="lin" valueType="num">
                                      <p:cBhvr>
                                        <p:cTn id="88" dur="1000" fill="hold"/>
                                        <p:tgtEl>
                                          <p:spTgt spid="3"/>
                                        </p:tgtEl>
                                        <p:attrNameLst>
                                          <p:attrName>ppt_y</p:attrName>
                                        </p:attrNameLst>
                                      </p:cBhvr>
                                      <p:tavLst>
                                        <p:tav tm="0">
                                          <p:val>
                                            <p:strVal val="#ppt_y+.1"/>
                                          </p:val>
                                        </p:tav>
                                        <p:tav tm="100000">
                                          <p:val>
                                            <p:strVal val="#ppt_y"/>
                                          </p:val>
                                        </p:tav>
                                      </p:tavLst>
                                    </p:anim>
                                  </p:childTnLst>
                                </p:cTn>
                              </p:par>
                            </p:childTnLst>
                          </p:cTn>
                        </p:par>
                        <p:par>
                          <p:cTn id="89" fill="hold">
                            <p:stCondLst>
                              <p:cond delay="1000"/>
                            </p:stCondLst>
                            <p:childTnLst>
                              <p:par>
                                <p:cTn id="90" presetID="42" presetClass="entr" presetSubtype="0" fill="hold" grpId="0" nodeType="afterEffect">
                                  <p:stCondLst>
                                    <p:cond delay="0"/>
                                  </p:stCondLst>
                                  <p:childTnLst>
                                    <p:set>
                                      <p:cBhvr>
                                        <p:cTn id="91" dur="1" fill="hold">
                                          <p:stCondLst>
                                            <p:cond delay="0"/>
                                          </p:stCondLst>
                                        </p:cTn>
                                        <p:tgtEl>
                                          <p:spTgt spid="14"/>
                                        </p:tgtEl>
                                        <p:attrNameLst>
                                          <p:attrName>style.visibility</p:attrName>
                                        </p:attrNameLst>
                                      </p:cBhvr>
                                      <p:to>
                                        <p:strVal val="visible"/>
                                      </p:to>
                                    </p:set>
                                    <p:animEffect transition="in" filter="fade">
                                      <p:cBhvr>
                                        <p:cTn id="92" dur="1000"/>
                                        <p:tgtEl>
                                          <p:spTgt spid="14"/>
                                        </p:tgtEl>
                                      </p:cBhvr>
                                    </p:animEffect>
                                    <p:anim calcmode="lin" valueType="num">
                                      <p:cBhvr>
                                        <p:cTn id="93" dur="1000" fill="hold"/>
                                        <p:tgtEl>
                                          <p:spTgt spid="14"/>
                                        </p:tgtEl>
                                        <p:attrNameLst>
                                          <p:attrName>ppt_x</p:attrName>
                                        </p:attrNameLst>
                                      </p:cBhvr>
                                      <p:tavLst>
                                        <p:tav tm="0">
                                          <p:val>
                                            <p:strVal val="#ppt_x"/>
                                          </p:val>
                                        </p:tav>
                                        <p:tav tm="100000">
                                          <p:val>
                                            <p:strVal val="#ppt_x"/>
                                          </p:val>
                                        </p:tav>
                                      </p:tavLst>
                                    </p:anim>
                                    <p:anim calcmode="lin" valueType="num">
                                      <p:cBhvr>
                                        <p:cTn id="94" dur="1000" fill="hold"/>
                                        <p:tgtEl>
                                          <p:spTgt spid="14"/>
                                        </p:tgtEl>
                                        <p:attrNameLst>
                                          <p:attrName>ppt_y</p:attrName>
                                        </p:attrNameLst>
                                      </p:cBhvr>
                                      <p:tavLst>
                                        <p:tav tm="0">
                                          <p:val>
                                            <p:strVal val="#ppt_y+.1"/>
                                          </p:val>
                                        </p:tav>
                                        <p:tav tm="100000">
                                          <p:val>
                                            <p:strVal val="#ppt_y"/>
                                          </p:val>
                                        </p:tav>
                                      </p:tavLst>
                                    </p:anim>
                                  </p:childTnLst>
                                </p:cTn>
                              </p:par>
                            </p:childTnLst>
                          </p:cTn>
                        </p:par>
                        <p:par>
                          <p:cTn id="95" fill="hold">
                            <p:stCondLst>
                              <p:cond delay="2000"/>
                            </p:stCondLst>
                            <p:childTnLst>
                              <p:par>
                                <p:cTn id="96" presetID="42"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1000" fill="hold"/>
                                        <p:tgtEl>
                                          <p:spTgt spid="15"/>
                                        </p:tgtEl>
                                        <p:attrNameLst>
                                          <p:attrName>ppt_y</p:attrName>
                                        </p:attrNameLst>
                                      </p:cBhvr>
                                      <p:tavLst>
                                        <p:tav tm="0">
                                          <p:val>
                                            <p:strVal val="#ppt_y+.1"/>
                                          </p:val>
                                        </p:tav>
                                        <p:tav tm="100000">
                                          <p:val>
                                            <p:strVal val="#ppt_y"/>
                                          </p:val>
                                        </p:tav>
                                      </p:tavLst>
                                    </p:anim>
                                  </p:childTnLst>
                                </p:cTn>
                              </p:par>
                            </p:childTnLst>
                          </p:cTn>
                        </p:par>
                        <p:par>
                          <p:cTn id="101" fill="hold">
                            <p:stCondLst>
                              <p:cond delay="3000"/>
                            </p:stCondLst>
                            <p:childTnLst>
                              <p:par>
                                <p:cTn id="102" presetID="42" presetClass="entr" presetSubtype="0"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Effect transition="in" filter="fade">
                                      <p:cBhvr>
                                        <p:cTn id="104" dur="1000"/>
                                        <p:tgtEl>
                                          <p:spTgt spid="16"/>
                                        </p:tgtEl>
                                      </p:cBhvr>
                                    </p:animEffect>
                                    <p:anim calcmode="lin" valueType="num">
                                      <p:cBhvr>
                                        <p:cTn id="105" dur="1000" fill="hold"/>
                                        <p:tgtEl>
                                          <p:spTgt spid="16"/>
                                        </p:tgtEl>
                                        <p:attrNameLst>
                                          <p:attrName>ppt_x</p:attrName>
                                        </p:attrNameLst>
                                      </p:cBhvr>
                                      <p:tavLst>
                                        <p:tav tm="0">
                                          <p:val>
                                            <p:strVal val="#ppt_x"/>
                                          </p:val>
                                        </p:tav>
                                        <p:tav tm="100000">
                                          <p:val>
                                            <p:strVal val="#ppt_x"/>
                                          </p:val>
                                        </p:tav>
                                      </p:tavLst>
                                    </p:anim>
                                    <p:anim calcmode="lin" valueType="num">
                                      <p:cBhvr>
                                        <p:cTn id="10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42" presetClass="entr" presetSubtype="0" fill="hold" grpId="0" nodeType="clickEffect">
                                  <p:stCondLst>
                                    <p:cond delay="0"/>
                                  </p:stCondLst>
                                  <p:childTnLst>
                                    <p:set>
                                      <p:cBhvr>
                                        <p:cTn id="110" dur="1" fill="hold">
                                          <p:stCondLst>
                                            <p:cond delay="0"/>
                                          </p:stCondLst>
                                        </p:cTn>
                                        <p:tgtEl>
                                          <p:spTgt spid="13"/>
                                        </p:tgtEl>
                                        <p:attrNameLst>
                                          <p:attrName>style.visibility</p:attrName>
                                        </p:attrNameLst>
                                      </p:cBhvr>
                                      <p:to>
                                        <p:strVal val="visible"/>
                                      </p:to>
                                    </p:set>
                                    <p:animEffect transition="in" filter="fade">
                                      <p:cBhvr>
                                        <p:cTn id="111" dur="1000"/>
                                        <p:tgtEl>
                                          <p:spTgt spid="13"/>
                                        </p:tgtEl>
                                      </p:cBhvr>
                                    </p:animEffect>
                                    <p:anim calcmode="lin" valueType="num">
                                      <p:cBhvr>
                                        <p:cTn id="112" dur="1000" fill="hold"/>
                                        <p:tgtEl>
                                          <p:spTgt spid="13"/>
                                        </p:tgtEl>
                                        <p:attrNameLst>
                                          <p:attrName>ppt_x</p:attrName>
                                        </p:attrNameLst>
                                      </p:cBhvr>
                                      <p:tavLst>
                                        <p:tav tm="0">
                                          <p:val>
                                            <p:strVal val="#ppt_x"/>
                                          </p:val>
                                        </p:tav>
                                        <p:tav tm="100000">
                                          <p:val>
                                            <p:strVal val="#ppt_x"/>
                                          </p:val>
                                        </p:tav>
                                      </p:tavLst>
                                    </p:anim>
                                    <p:anim calcmode="lin" valueType="num">
                                      <p:cBhvr>
                                        <p:cTn id="11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14" grpId="0" animBg="1"/>
      <p:bldP spid="8" grpId="0" animBg="1"/>
      <p:bldP spid="16" grpId="0" animBg="1"/>
      <p:bldP spid="15" grpId="0" animBg="1"/>
      <p:bldP spid="3" grpId="0" animBg="1"/>
      <p:bldP spid="10" grpId="0" animBg="1"/>
      <p:bldP spid="7" grpId="0" animBg="1"/>
      <p:bldP spid="1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4385AF7D-32BB-4A77-BFEB-B04F6602DB0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2292" t="27222" r="2633" b="11943"/>
          <a:stretch/>
        </p:blipFill>
        <p:spPr>
          <a:xfrm>
            <a:off x="351692" y="466117"/>
            <a:ext cx="8480832" cy="5969852"/>
          </a:xfrm>
          <a:prstGeom prst="rect">
            <a:avLst/>
          </a:prstGeom>
        </p:spPr>
      </p:pic>
      <p:sp>
        <p:nvSpPr>
          <p:cNvPr id="3" name="テキスト ボックス 2">
            <a:extLst>
              <a:ext uri="{FF2B5EF4-FFF2-40B4-BE49-F238E27FC236}">
                <a16:creationId xmlns:a16="http://schemas.microsoft.com/office/drawing/2014/main" id="{6BDFFA80-0C84-49E3-8CF9-8CB9BCD8BA1A}"/>
              </a:ext>
            </a:extLst>
          </p:cNvPr>
          <p:cNvSpPr txBox="1"/>
          <p:nvPr/>
        </p:nvSpPr>
        <p:spPr>
          <a:xfrm>
            <a:off x="550162" y="836713"/>
            <a:ext cx="1797287" cy="348109"/>
          </a:xfrm>
          <a:prstGeom prst="rect">
            <a:avLst/>
          </a:prstGeom>
          <a:noFill/>
        </p:spPr>
        <p:txBody>
          <a:bodyPr wrap="none" rtlCol="0">
            <a:spAutoFit/>
          </a:bodyPr>
          <a:lstStyle/>
          <a:p>
            <a:r>
              <a:rPr lang="ja-JP" altLang="en-US" sz="1662" dirty="0">
                <a:highlight>
                  <a:srgbClr val="FFFF00"/>
                </a:highlight>
                <a:latin typeface="AR P丸ゴシック体E" panose="020F0900000000000000" pitchFamily="50" charset="-128"/>
                <a:ea typeface="AR P丸ゴシック体E" panose="020F0900000000000000" pitchFamily="50" charset="-128"/>
              </a:rPr>
              <a:t>学びに火をつける</a:t>
            </a:r>
            <a:endParaRPr kumimoji="1" lang="ja-JP" altLang="en-US" sz="1662" dirty="0">
              <a:highlight>
                <a:srgbClr val="FFFF00"/>
              </a:highlight>
              <a:latin typeface="AR P丸ゴシック体E" panose="020F0900000000000000" pitchFamily="50" charset="-128"/>
              <a:ea typeface="AR P丸ゴシック体E" panose="020F0900000000000000" pitchFamily="50" charset="-128"/>
            </a:endParaRPr>
          </a:p>
        </p:txBody>
      </p:sp>
      <p:sp>
        <p:nvSpPr>
          <p:cNvPr id="4" name="四角形: 角を丸くする 3">
            <a:extLst>
              <a:ext uri="{FF2B5EF4-FFF2-40B4-BE49-F238E27FC236}">
                <a16:creationId xmlns:a16="http://schemas.microsoft.com/office/drawing/2014/main" id="{0507AA64-37B5-4715-8E20-8A5657E8F508}"/>
              </a:ext>
            </a:extLst>
          </p:cNvPr>
          <p:cNvSpPr/>
          <p:nvPr/>
        </p:nvSpPr>
        <p:spPr>
          <a:xfrm>
            <a:off x="384458" y="859495"/>
            <a:ext cx="2159771" cy="5051638"/>
          </a:xfrm>
          <a:prstGeom prst="roundRect">
            <a:avLst>
              <a:gd name="adj" fmla="val 8417"/>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Tree>
    <p:extLst>
      <p:ext uri="{BB962C8B-B14F-4D97-AF65-F5344CB8AC3E}">
        <p14:creationId xmlns:p14="http://schemas.microsoft.com/office/powerpoint/2010/main" val="998472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96" name="図 28"/>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587090" y="5146881"/>
            <a:ext cx="1105125" cy="1105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角丸四角形 1"/>
          <p:cNvSpPr/>
          <p:nvPr/>
        </p:nvSpPr>
        <p:spPr>
          <a:xfrm>
            <a:off x="2595265" y="1588027"/>
            <a:ext cx="1953288" cy="2061456"/>
          </a:xfrm>
          <a:prstGeom prst="roundRect">
            <a:avLst>
              <a:gd name="adj" fmla="val 8880"/>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58294" tIns="29148" rIns="58294" bIns="29148"/>
          <a:lstStyle/>
          <a:p>
            <a:pPr defTabSz="815763">
              <a:defRPr/>
            </a:pPr>
            <a:r>
              <a:rPr lang="ja-JP" altLang="en-US" sz="681" dirty="0">
                <a:solidFill>
                  <a:schemeClr val="tx1"/>
                </a:solidFill>
                <a:latin typeface="AR P丸ゴシック体E" panose="020F0900000000000000" pitchFamily="50" charset="-128"/>
                <a:ea typeface="AR P丸ゴシック体E" panose="020F0900000000000000" pitchFamily="50" charset="-128"/>
              </a:rPr>
              <a:t>　</a:t>
            </a:r>
            <a:endParaRPr lang="en-US" altLang="ja-JP" sz="1363" dirty="0">
              <a:solidFill>
                <a:schemeClr val="tx1"/>
              </a:solidFill>
              <a:latin typeface="+mn-ea"/>
            </a:endParaRPr>
          </a:p>
          <a:p>
            <a:pPr defTabSz="815763">
              <a:defRPr/>
            </a:pPr>
            <a:r>
              <a:rPr lang="ja-JP" altLang="en-US" sz="1292" dirty="0">
                <a:solidFill>
                  <a:schemeClr val="tx1"/>
                </a:solidFill>
                <a:latin typeface="+mn-ea"/>
              </a:rPr>
              <a:t>「</a:t>
            </a:r>
            <a:r>
              <a:rPr lang="ja-JP" altLang="en-US" sz="1363" dirty="0">
                <a:solidFill>
                  <a:schemeClr val="tx1"/>
                </a:solidFill>
                <a:latin typeface="+mn-ea"/>
              </a:rPr>
              <a:t>計画する→調べる」というステップ。予想を立て、何時間で、どんな方法で、だれに聞いて、どこに行って、どうやって調べるか、どのようにまとめ、それを誰に伝えるかなど</a:t>
            </a:r>
            <a:endParaRPr lang="en-US" altLang="ja-JP" sz="1363" dirty="0">
              <a:solidFill>
                <a:schemeClr val="tx1"/>
              </a:solidFill>
              <a:latin typeface="+mn-ea"/>
            </a:endParaRPr>
          </a:p>
          <a:p>
            <a:pPr defTabSz="815763">
              <a:defRPr/>
            </a:pPr>
            <a:endParaRPr lang="en-US" altLang="ja-JP" sz="1363" dirty="0">
              <a:solidFill>
                <a:schemeClr val="tx1"/>
              </a:solidFill>
              <a:latin typeface="+mn-ea"/>
            </a:endParaRPr>
          </a:p>
          <a:p>
            <a:pPr defTabSz="815763">
              <a:defRPr/>
            </a:pPr>
            <a:endParaRPr lang="en-US" altLang="ja-JP" sz="1363" dirty="0">
              <a:solidFill>
                <a:schemeClr val="tx1"/>
              </a:solidFill>
            </a:endParaRPr>
          </a:p>
          <a:p>
            <a:pPr defTabSz="815763">
              <a:defRPr/>
            </a:pPr>
            <a:endParaRPr lang="en-US" altLang="ja-JP" sz="1363" dirty="0">
              <a:solidFill>
                <a:schemeClr val="tx1"/>
              </a:solidFill>
            </a:endParaRPr>
          </a:p>
        </p:txBody>
      </p:sp>
      <p:pic>
        <p:nvPicPr>
          <p:cNvPr id="3074" name="図 15"/>
          <p:cNvPicPr>
            <a:picLocks noChangeAspect="1"/>
          </p:cNvPicPr>
          <p:nvPr/>
        </p:nvPicPr>
        <p:blipFill>
          <a:blip r:embed="rId4" cstate="email">
            <a:extLst>
              <a:ext uri="{28A0092B-C50C-407E-A947-70E740481C1C}">
                <a14:useLocalDpi xmlns:a14="http://schemas.microsoft.com/office/drawing/2010/main"/>
              </a:ext>
            </a:extLst>
          </a:blip>
          <a:srcRect r="16971" b="12401"/>
          <a:stretch>
            <a:fillRect/>
          </a:stretch>
        </p:blipFill>
        <p:spPr bwMode="auto">
          <a:xfrm>
            <a:off x="4796395" y="3757700"/>
            <a:ext cx="2912283" cy="224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角丸四角形 2"/>
          <p:cNvSpPr/>
          <p:nvPr/>
        </p:nvSpPr>
        <p:spPr>
          <a:xfrm>
            <a:off x="4632871" y="1588028"/>
            <a:ext cx="2024935" cy="2024935"/>
          </a:xfrm>
          <a:prstGeom prst="roundRect">
            <a:avLst>
              <a:gd name="adj" fmla="val 8880"/>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58294" tIns="29148" rIns="58294" bIns="29148"/>
          <a:lstStyle/>
          <a:p>
            <a:pPr defTabSz="815763">
              <a:defRPr/>
            </a:pPr>
            <a:endParaRPr lang="en-US" altLang="ja-JP" sz="681" dirty="0">
              <a:solidFill>
                <a:schemeClr val="tx1"/>
              </a:solidFill>
            </a:endParaRPr>
          </a:p>
          <a:p>
            <a:pPr defTabSz="815763">
              <a:defRPr/>
            </a:pPr>
            <a:r>
              <a:rPr lang="ja-JP" altLang="en-US" sz="1363" dirty="0">
                <a:solidFill>
                  <a:schemeClr val="tx1"/>
                </a:solidFill>
                <a:latin typeface="+mn-ea"/>
              </a:rPr>
              <a:t>ポートフォリオ等を活用しながら、効率よくまとめる。</a:t>
            </a:r>
            <a:endParaRPr lang="en-US" altLang="ja-JP" sz="1363" dirty="0">
              <a:solidFill>
                <a:schemeClr val="tx1"/>
              </a:solidFill>
              <a:latin typeface="+mn-ea"/>
            </a:endParaRPr>
          </a:p>
          <a:p>
            <a:pPr defTabSz="815763">
              <a:defRPr/>
            </a:pPr>
            <a:r>
              <a:rPr lang="ja-JP" altLang="en-US" sz="1363" dirty="0">
                <a:solidFill>
                  <a:schemeClr val="tx1"/>
                </a:solidFill>
                <a:latin typeface="+mn-ea"/>
              </a:rPr>
              <a:t>発表練習では、助言カード等を活用する。友達と練習の交流をさせることで、説得力のある結論が導き出せる。</a:t>
            </a:r>
            <a:endParaRPr lang="en-US" altLang="ja-JP" sz="1363" dirty="0">
              <a:solidFill>
                <a:schemeClr val="tx1"/>
              </a:solidFill>
              <a:latin typeface="+mn-ea"/>
            </a:endParaRPr>
          </a:p>
        </p:txBody>
      </p:sp>
      <p:sp>
        <p:nvSpPr>
          <p:cNvPr id="4" name="角丸四角形 3"/>
          <p:cNvSpPr/>
          <p:nvPr/>
        </p:nvSpPr>
        <p:spPr>
          <a:xfrm>
            <a:off x="6780900" y="1588028"/>
            <a:ext cx="1901844" cy="2024935"/>
          </a:xfrm>
          <a:prstGeom prst="roundRect">
            <a:avLst>
              <a:gd name="adj" fmla="val 8880"/>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58294" tIns="29148" rIns="58294" bIns="29148" anchor="b"/>
          <a:lstStyle/>
          <a:p>
            <a:pPr defTabSz="815763">
              <a:defRPr/>
            </a:pPr>
            <a:r>
              <a:rPr lang="ja-JP" altLang="en-US" sz="681" dirty="0">
                <a:solidFill>
                  <a:schemeClr val="tx1"/>
                </a:solidFill>
              </a:rPr>
              <a:t>　</a:t>
            </a:r>
            <a:r>
              <a:rPr lang="ja-JP" altLang="en-US" sz="1363" dirty="0">
                <a:solidFill>
                  <a:schemeClr val="tx1"/>
                </a:solidFill>
                <a:latin typeface="+mn-ea"/>
              </a:rPr>
              <a:t>○○報告会、八名川まつり（ＥＳＤ学習まつり）など、子どもたちが、学年や学校・地域を越えて発表したり、行動したりする場を設定する。自ら考えたことを進んで実行させる。</a:t>
            </a:r>
            <a:endParaRPr lang="en-US" altLang="ja-JP" sz="1363" dirty="0">
              <a:solidFill>
                <a:schemeClr val="tx1"/>
              </a:solidFill>
              <a:latin typeface="+mn-ea"/>
            </a:endParaRPr>
          </a:p>
        </p:txBody>
      </p:sp>
      <p:sp>
        <p:nvSpPr>
          <p:cNvPr id="8" name="角丸四角形 7"/>
          <p:cNvSpPr/>
          <p:nvPr/>
        </p:nvSpPr>
        <p:spPr>
          <a:xfrm>
            <a:off x="503190" y="1588028"/>
            <a:ext cx="1953288" cy="2024935"/>
          </a:xfrm>
          <a:prstGeom prst="roundRect">
            <a:avLst>
              <a:gd name="adj" fmla="val 8880"/>
            </a:avLst>
          </a:prstGeom>
          <a:solidFill>
            <a:schemeClr val="accent6">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lIns="58294" tIns="29148" rIns="58294" bIns="29148"/>
          <a:lstStyle/>
          <a:p>
            <a:pPr defTabSz="815763">
              <a:defRPr/>
            </a:pPr>
            <a:r>
              <a:rPr lang="ja-JP" altLang="en-US" sz="681" dirty="0">
                <a:solidFill>
                  <a:schemeClr val="tx1"/>
                </a:solidFill>
              </a:rPr>
              <a:t>　</a:t>
            </a:r>
            <a:endParaRPr lang="en-US" altLang="ja-JP" sz="681" dirty="0">
              <a:solidFill>
                <a:schemeClr val="tx1"/>
              </a:solidFill>
            </a:endParaRPr>
          </a:p>
          <a:p>
            <a:pPr defTabSz="815763">
              <a:defRPr/>
            </a:pPr>
            <a:r>
              <a:rPr lang="ja-JP" altLang="en-US" sz="1363" b="1" dirty="0">
                <a:solidFill>
                  <a:schemeClr val="tx1"/>
                </a:solidFill>
                <a:latin typeface="+mn-ea"/>
              </a:rPr>
              <a:t>単元全体に関わる大きな問題意識を共有することが重要。目標に向けて、教師の仕掛ける能力が成否を分ける。</a:t>
            </a:r>
            <a:endParaRPr lang="en-US" altLang="ja-JP" sz="1363" b="1" dirty="0">
              <a:solidFill>
                <a:schemeClr val="tx1"/>
              </a:solidFill>
              <a:latin typeface="+mn-ea"/>
            </a:endParaRPr>
          </a:p>
          <a:p>
            <a:pPr defTabSz="815763">
              <a:defRPr/>
            </a:pPr>
            <a:r>
              <a:rPr lang="ja-JP" altLang="en-US" sz="1363" b="1" dirty="0">
                <a:solidFill>
                  <a:schemeClr val="tx1"/>
                </a:solidFill>
                <a:latin typeface="+mn-ea"/>
              </a:rPr>
              <a:t>下に示した「火をつける３つのステップ」を意識して指導する。</a:t>
            </a:r>
            <a:endParaRPr lang="en-US" altLang="ja-JP" sz="1363" b="1" dirty="0">
              <a:solidFill>
                <a:schemeClr val="tx1"/>
              </a:solidFill>
              <a:latin typeface="+mn-ea"/>
            </a:endParaRPr>
          </a:p>
          <a:p>
            <a:pPr defTabSz="815763">
              <a:defRPr/>
            </a:pPr>
            <a:endParaRPr lang="en-US" altLang="ja-JP" sz="1363" dirty="0">
              <a:solidFill>
                <a:schemeClr val="tx1"/>
              </a:solidFill>
            </a:endParaRPr>
          </a:p>
          <a:p>
            <a:pPr defTabSz="815763">
              <a:defRPr/>
            </a:pPr>
            <a:endParaRPr lang="en-US" altLang="ja-JP" sz="1363" dirty="0">
              <a:solidFill>
                <a:schemeClr val="tx1"/>
              </a:solidFill>
            </a:endParaRPr>
          </a:p>
        </p:txBody>
      </p:sp>
      <p:sp>
        <p:nvSpPr>
          <p:cNvPr id="3082" name="正方形/長方形 12"/>
          <p:cNvSpPr>
            <a:spLocks noChangeArrowheads="1"/>
          </p:cNvSpPr>
          <p:nvPr/>
        </p:nvSpPr>
        <p:spPr bwMode="auto">
          <a:xfrm>
            <a:off x="337109" y="1125417"/>
            <a:ext cx="2045753" cy="354584"/>
          </a:xfrm>
          <a:prstGeom prst="rect">
            <a:avLst/>
          </a:prstGeom>
          <a:solidFill>
            <a:srgbClr val="FFFF00"/>
          </a:solidFill>
          <a:ln>
            <a:noFill/>
          </a:ln>
        </p:spPr>
        <p:txBody>
          <a:bodyPr wrap="none">
            <a:spAutoFit/>
          </a:bodyPr>
          <a:lstStyle/>
          <a:p>
            <a:r>
              <a:rPr lang="en-US" altLang="ja-JP" sz="1704" dirty="0">
                <a:latin typeface="AR P丸ゴシック体E" panose="020F0900000000000000" pitchFamily="50" charset="-128"/>
                <a:ea typeface="AR P丸ゴシック体E" panose="020F0900000000000000" pitchFamily="50" charset="-128"/>
              </a:rPr>
              <a:t>【</a:t>
            </a:r>
            <a:r>
              <a:rPr lang="ja-JP" altLang="en-US" sz="1704" b="1" dirty="0">
                <a:latin typeface="AR P丸ゴシック体E" panose="020F0900000000000000" pitchFamily="50" charset="-128"/>
                <a:ea typeface="AR P丸ゴシック体E" panose="020F0900000000000000" pitchFamily="50" charset="-128"/>
              </a:rPr>
              <a:t>学びに火をつける</a:t>
            </a:r>
            <a:r>
              <a:rPr lang="en-US" altLang="ja-JP" sz="1704" dirty="0">
                <a:latin typeface="AR P丸ゴシック体E" panose="020F0900000000000000" pitchFamily="50" charset="-128"/>
                <a:ea typeface="AR P丸ゴシック体E" panose="020F0900000000000000" pitchFamily="50" charset="-128"/>
              </a:rPr>
              <a:t>】</a:t>
            </a:r>
            <a:endParaRPr lang="ja-JP" altLang="en-US" sz="1704" dirty="0">
              <a:latin typeface="AR P丸ゴシック体E" panose="020F0900000000000000" pitchFamily="50" charset="-128"/>
              <a:ea typeface="AR P丸ゴシック体E" panose="020F0900000000000000" pitchFamily="50" charset="-128"/>
            </a:endParaRPr>
          </a:p>
        </p:txBody>
      </p:sp>
      <p:sp>
        <p:nvSpPr>
          <p:cNvPr id="3083" name="正方形/長方形 13"/>
          <p:cNvSpPr>
            <a:spLocks noChangeArrowheads="1"/>
          </p:cNvSpPr>
          <p:nvPr/>
        </p:nvSpPr>
        <p:spPr bwMode="auto">
          <a:xfrm>
            <a:off x="2995056" y="1125417"/>
            <a:ext cx="1010213" cy="354584"/>
          </a:xfrm>
          <a:prstGeom prst="rect">
            <a:avLst/>
          </a:prstGeom>
          <a:solidFill>
            <a:srgbClr val="FFFFCC"/>
          </a:solidFill>
          <a:ln>
            <a:noFill/>
          </a:ln>
        </p:spPr>
        <p:txBody>
          <a:bodyPr wrap="none">
            <a:spAutoFit/>
          </a:bodyPr>
          <a:lstStyle/>
          <a:p>
            <a:r>
              <a:rPr lang="en-US" altLang="ja-JP" sz="1704" dirty="0">
                <a:latin typeface="AR P丸ゴシック体E" panose="020F0900000000000000" pitchFamily="50" charset="-128"/>
                <a:ea typeface="AR P丸ゴシック体E" panose="020F0900000000000000" pitchFamily="50" charset="-128"/>
              </a:rPr>
              <a:t>【</a:t>
            </a:r>
            <a:r>
              <a:rPr lang="ja-JP" altLang="en-US" sz="1704" dirty="0">
                <a:latin typeface="AR P丸ゴシック体E" panose="020F0900000000000000" pitchFamily="50" charset="-128"/>
                <a:ea typeface="AR P丸ゴシック体E" panose="020F0900000000000000" pitchFamily="50" charset="-128"/>
              </a:rPr>
              <a:t>調べる</a:t>
            </a:r>
            <a:r>
              <a:rPr lang="en-US" altLang="ja-JP" sz="1704" dirty="0">
                <a:latin typeface="AR P丸ゴシック体E" panose="020F0900000000000000" pitchFamily="50" charset="-128"/>
                <a:ea typeface="AR P丸ゴシック体E" panose="020F0900000000000000" pitchFamily="50" charset="-128"/>
              </a:rPr>
              <a:t>】</a:t>
            </a:r>
            <a:endParaRPr lang="ja-JP" altLang="en-US" sz="1704" dirty="0">
              <a:latin typeface="AR P丸ゴシック体E" panose="020F0900000000000000" pitchFamily="50" charset="-128"/>
              <a:ea typeface="AR P丸ゴシック体E" panose="020F0900000000000000" pitchFamily="50" charset="-128"/>
            </a:endParaRPr>
          </a:p>
        </p:txBody>
      </p:sp>
      <p:sp>
        <p:nvSpPr>
          <p:cNvPr id="3084" name="正方形/長方形 14"/>
          <p:cNvSpPr>
            <a:spLocks noChangeArrowheads="1"/>
          </p:cNvSpPr>
          <p:nvPr/>
        </p:nvSpPr>
        <p:spPr bwMode="auto">
          <a:xfrm>
            <a:off x="4488429" y="1125417"/>
            <a:ext cx="2389862" cy="354584"/>
          </a:xfrm>
          <a:prstGeom prst="rect">
            <a:avLst/>
          </a:prstGeom>
          <a:solidFill>
            <a:srgbClr val="FFFFCC"/>
          </a:solidFill>
          <a:ln>
            <a:noFill/>
          </a:ln>
        </p:spPr>
        <p:txBody>
          <a:bodyPr wrap="square">
            <a:spAutoFit/>
          </a:bodyPr>
          <a:lstStyle/>
          <a:p>
            <a:pPr eaLnBrk="1" hangingPunct="1"/>
            <a:r>
              <a:rPr lang="en-US" altLang="ja-JP" sz="1292" dirty="0">
                <a:latin typeface="AR P丸ゴシック体E" panose="020F0900000000000000" pitchFamily="50" charset="-128"/>
                <a:ea typeface="AR P丸ゴシック体E" panose="020F0900000000000000" pitchFamily="50" charset="-128"/>
              </a:rPr>
              <a:t>【</a:t>
            </a:r>
            <a:r>
              <a:rPr lang="ja-JP" altLang="en-US" sz="1704" dirty="0">
                <a:latin typeface="AR P丸ゴシック体E" panose="020F0900000000000000" pitchFamily="50" charset="-128"/>
                <a:ea typeface="AR P丸ゴシック体E" panose="020F0900000000000000" pitchFamily="50" charset="-128"/>
              </a:rPr>
              <a:t>まとめる</a:t>
            </a:r>
            <a:r>
              <a:rPr lang="ja-JP" altLang="en-US" sz="1015" dirty="0">
                <a:latin typeface="AR P丸ゴシック体E" panose="020F0900000000000000" pitchFamily="50" charset="-128"/>
                <a:ea typeface="AR P丸ゴシック体E" panose="020F0900000000000000" pitchFamily="50" charset="-128"/>
              </a:rPr>
              <a:t>・</a:t>
            </a:r>
            <a:r>
              <a:rPr lang="ja-JP" altLang="en-US" sz="1704" dirty="0">
                <a:latin typeface="AR P丸ゴシック体E" panose="020F0900000000000000" pitchFamily="50" charset="-128"/>
                <a:ea typeface="AR P丸ゴシック体E" panose="020F0900000000000000" pitchFamily="50" charset="-128"/>
              </a:rPr>
              <a:t>実行する</a:t>
            </a:r>
            <a:r>
              <a:rPr lang="en-US" altLang="ja-JP" sz="1292" dirty="0">
                <a:latin typeface="AR P丸ゴシック体E" panose="020F0900000000000000" pitchFamily="50" charset="-128"/>
                <a:ea typeface="AR P丸ゴシック体E" panose="020F0900000000000000" pitchFamily="50" charset="-128"/>
              </a:rPr>
              <a:t>】</a:t>
            </a:r>
          </a:p>
        </p:txBody>
      </p:sp>
      <p:sp>
        <p:nvSpPr>
          <p:cNvPr id="3085" name="正方形/長方形 15"/>
          <p:cNvSpPr>
            <a:spLocks noChangeArrowheads="1"/>
          </p:cNvSpPr>
          <p:nvPr/>
        </p:nvSpPr>
        <p:spPr bwMode="auto">
          <a:xfrm>
            <a:off x="7204284" y="1125417"/>
            <a:ext cx="1208985" cy="354584"/>
          </a:xfrm>
          <a:prstGeom prst="rect">
            <a:avLst/>
          </a:prstGeom>
          <a:solidFill>
            <a:srgbClr val="FFFFCC"/>
          </a:solidFill>
          <a:ln>
            <a:noFill/>
          </a:ln>
        </p:spPr>
        <p:txBody>
          <a:bodyPr wrap="none">
            <a:spAutoFit/>
          </a:bodyPr>
          <a:lstStyle/>
          <a:p>
            <a:r>
              <a:rPr lang="en-US" altLang="ja-JP" sz="1704" dirty="0">
                <a:latin typeface="AR P丸ゴシック体E" panose="020F0900000000000000" pitchFamily="50" charset="-128"/>
                <a:ea typeface="AR P丸ゴシック体E" panose="020F0900000000000000" pitchFamily="50" charset="-128"/>
              </a:rPr>
              <a:t>【</a:t>
            </a:r>
            <a:r>
              <a:rPr lang="ja-JP" altLang="en-US" sz="1704" dirty="0">
                <a:latin typeface="AR P丸ゴシック体E" panose="020F0900000000000000" pitchFamily="50" charset="-128"/>
                <a:ea typeface="AR P丸ゴシック体E" panose="020F0900000000000000" pitchFamily="50" charset="-128"/>
              </a:rPr>
              <a:t>伝え合う</a:t>
            </a:r>
            <a:r>
              <a:rPr lang="en-US" altLang="ja-JP" sz="1704" dirty="0">
                <a:latin typeface="AR P丸ゴシック体E" panose="020F0900000000000000" pitchFamily="50" charset="-128"/>
                <a:ea typeface="AR P丸ゴシック体E" panose="020F0900000000000000" pitchFamily="50" charset="-128"/>
              </a:rPr>
              <a:t>】</a:t>
            </a:r>
            <a:endParaRPr lang="ja-JP" altLang="en-US" sz="1704" dirty="0">
              <a:latin typeface="AR P丸ゴシック体E" panose="020F0900000000000000" pitchFamily="50" charset="-128"/>
              <a:ea typeface="AR P丸ゴシック体E" panose="020F0900000000000000" pitchFamily="50" charset="-128"/>
            </a:endParaRPr>
          </a:p>
        </p:txBody>
      </p:sp>
      <p:sp>
        <p:nvSpPr>
          <p:cNvPr id="18" name="テキスト ボックス 1"/>
          <p:cNvSpPr txBox="1">
            <a:spLocks noChangeArrowheads="1"/>
          </p:cNvSpPr>
          <p:nvPr/>
        </p:nvSpPr>
        <p:spPr bwMode="auto">
          <a:xfrm>
            <a:off x="400390" y="4244656"/>
            <a:ext cx="1348605" cy="2269339"/>
          </a:xfrm>
          <a:prstGeom prst="rect">
            <a:avLst/>
          </a:prstGeom>
          <a:solidFill>
            <a:schemeClr val="accent6">
              <a:lumMod val="40000"/>
              <a:lumOff val="60000"/>
            </a:schemeClr>
          </a:solidFill>
          <a:ln>
            <a:solidFill>
              <a:schemeClr val="tx1">
                <a:lumMod val="65000"/>
                <a:lumOff val="35000"/>
              </a:schemeClr>
            </a:solidFill>
          </a:ln>
        </p:spPr>
        <p:txBody>
          <a:bodyPr>
            <a:spAutoFit/>
          </a:bodyPr>
          <a:lstStyle>
            <a:lvl1pPr>
              <a:defRPr kumimoji="1" sz="1900">
                <a:solidFill>
                  <a:schemeClr val="tx1"/>
                </a:solidFill>
                <a:latin typeface="Arial" panose="020B0604020202020204" pitchFamily="34" charset="0"/>
                <a:ea typeface="ＭＳ Ｐゴシック" panose="020B0600070205080204" pitchFamily="50" charset="-128"/>
              </a:defRPr>
            </a:lvl1pPr>
            <a:lvl2pPr marL="742950" indent="-285750">
              <a:defRPr kumimoji="1" sz="1900">
                <a:solidFill>
                  <a:schemeClr val="tx1"/>
                </a:solidFill>
                <a:latin typeface="Arial" panose="020B0604020202020204" pitchFamily="34" charset="0"/>
                <a:ea typeface="ＭＳ Ｐゴシック" panose="020B0600070205080204" pitchFamily="50" charset="-128"/>
              </a:defRPr>
            </a:lvl2pPr>
            <a:lvl3pPr marL="1143000" indent="-228600">
              <a:defRPr kumimoji="1" sz="1900">
                <a:solidFill>
                  <a:schemeClr val="tx1"/>
                </a:solidFill>
                <a:latin typeface="Arial" panose="020B0604020202020204" pitchFamily="34" charset="0"/>
                <a:ea typeface="ＭＳ Ｐゴシック" panose="020B0600070205080204" pitchFamily="50" charset="-128"/>
              </a:defRPr>
            </a:lvl3pPr>
            <a:lvl4pPr marL="1600200" indent="-228600">
              <a:defRPr kumimoji="1" sz="1900">
                <a:solidFill>
                  <a:schemeClr val="tx1"/>
                </a:solidFill>
                <a:latin typeface="Arial" panose="020B0604020202020204" pitchFamily="34" charset="0"/>
                <a:ea typeface="ＭＳ Ｐゴシック" panose="020B0600070205080204" pitchFamily="50" charset="-128"/>
              </a:defRPr>
            </a:lvl4pPr>
            <a:lvl5pPr marL="2057400" indent="-228600">
              <a:defRPr kumimoji="1" sz="19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eaLnBrk="1" hangingPunct="1">
              <a:lnSpc>
                <a:spcPct val="150000"/>
              </a:lnSpc>
              <a:defRPr/>
            </a:pPr>
            <a:r>
              <a:rPr lang="ja-JP" altLang="en-US" sz="1193" b="1" dirty="0">
                <a:latin typeface="+mn-ea"/>
                <a:ea typeface="+mn-ea"/>
              </a:rPr>
              <a:t>①体験活動や資料をもとに基本的な事実と出会い</a:t>
            </a:r>
            <a:r>
              <a:rPr lang="en-US" altLang="ja-JP" sz="1193" b="1" dirty="0">
                <a:latin typeface="+mn-ea"/>
                <a:ea typeface="+mn-ea"/>
              </a:rPr>
              <a:t>, </a:t>
            </a:r>
            <a:r>
              <a:rPr lang="ja-JP" altLang="en-US" sz="1193" b="1" dirty="0">
                <a:latin typeface="+mn-ea"/>
                <a:ea typeface="+mn-ea"/>
              </a:rPr>
              <a:t>共有する</a:t>
            </a:r>
            <a:endParaRPr lang="en-US" altLang="ja-JP" sz="1193" b="1" dirty="0">
              <a:latin typeface="+mn-ea"/>
              <a:ea typeface="+mn-ea"/>
            </a:endParaRPr>
          </a:p>
          <a:p>
            <a:pPr eaLnBrk="1" hangingPunct="1">
              <a:lnSpc>
                <a:spcPct val="150000"/>
              </a:lnSpc>
              <a:defRPr/>
            </a:pPr>
            <a:r>
              <a:rPr lang="ja-JP" altLang="en-US" sz="1193" b="1" dirty="0">
                <a:latin typeface="+mn-ea"/>
                <a:ea typeface="+mn-ea"/>
              </a:rPr>
              <a:t>②多様な気づきや感想を共有する</a:t>
            </a:r>
            <a:endParaRPr lang="en-US" altLang="ja-JP" sz="1193" b="1" dirty="0">
              <a:latin typeface="+mn-ea"/>
              <a:ea typeface="+mn-ea"/>
            </a:endParaRPr>
          </a:p>
          <a:p>
            <a:pPr eaLnBrk="1" hangingPunct="1">
              <a:lnSpc>
                <a:spcPct val="150000"/>
              </a:lnSpc>
              <a:defRPr/>
            </a:pPr>
            <a:endParaRPr lang="en-US" altLang="ja-JP" sz="1193" b="1" dirty="0">
              <a:latin typeface="+mn-ea"/>
              <a:ea typeface="+mn-ea"/>
            </a:endParaRPr>
          </a:p>
        </p:txBody>
      </p:sp>
      <p:sp>
        <p:nvSpPr>
          <p:cNvPr id="19" name="正方形/長方形 18"/>
          <p:cNvSpPr>
            <a:spLocks noChangeArrowheads="1"/>
          </p:cNvSpPr>
          <p:nvPr/>
        </p:nvSpPr>
        <p:spPr bwMode="auto">
          <a:xfrm>
            <a:off x="1805805" y="4248715"/>
            <a:ext cx="1458321" cy="2270686"/>
          </a:xfrm>
          <a:prstGeom prst="rect">
            <a:avLst/>
          </a:prstGeom>
          <a:solidFill>
            <a:schemeClr val="accent6">
              <a:lumMod val="40000"/>
              <a:lumOff val="60000"/>
            </a:schemeClr>
          </a:solidFill>
          <a:ln>
            <a:solidFill>
              <a:schemeClr val="tx1">
                <a:lumMod val="65000"/>
                <a:lumOff val="35000"/>
              </a:schemeClr>
            </a:solidFill>
          </a:ln>
        </p:spPr>
        <p:txBody>
          <a:bodyPr wrap="square">
            <a:spAutoFit/>
          </a:bodyPr>
          <a:lstStyle/>
          <a:p>
            <a:pPr eaLnBrk="1" hangingPunct="1">
              <a:lnSpc>
                <a:spcPct val="150000"/>
              </a:lnSpc>
              <a:defRPr/>
            </a:pPr>
            <a:r>
              <a:rPr lang="ja-JP" altLang="en-US" sz="1193" b="1" dirty="0">
                <a:latin typeface="+mn-ea"/>
              </a:rPr>
              <a:t>①教師が提示したり、子どもが調べたりして合った矛盾する事実や意表をつく話や資料等から疑問を感じ、書き出す</a:t>
            </a:r>
            <a:endParaRPr lang="en-US" altLang="ja-JP" sz="1193" b="1" dirty="0">
              <a:latin typeface="+mn-ea"/>
            </a:endParaRPr>
          </a:p>
          <a:p>
            <a:pPr eaLnBrk="1" hangingPunct="1">
              <a:lnSpc>
                <a:spcPct val="150000"/>
              </a:lnSpc>
              <a:defRPr/>
            </a:pPr>
            <a:endParaRPr lang="en-US" altLang="ja-JP" sz="1200" b="1" dirty="0">
              <a:latin typeface="+mn-ea"/>
            </a:endParaRPr>
          </a:p>
        </p:txBody>
      </p:sp>
      <p:sp>
        <p:nvSpPr>
          <p:cNvPr id="20" name="正方形/長方形 6"/>
          <p:cNvSpPr>
            <a:spLocks noChangeArrowheads="1"/>
          </p:cNvSpPr>
          <p:nvPr/>
        </p:nvSpPr>
        <p:spPr bwMode="auto">
          <a:xfrm>
            <a:off x="478844" y="3961950"/>
            <a:ext cx="1270151" cy="275909"/>
          </a:xfrm>
          <a:prstGeom prst="rect">
            <a:avLst/>
          </a:prstGeom>
          <a:solidFill>
            <a:srgbClr val="FFFF00"/>
          </a:solidFill>
          <a:ln>
            <a:noFill/>
          </a:ln>
        </p:spPr>
        <p:txBody>
          <a:bodyPr>
            <a:spAutoFit/>
          </a:bodyPr>
          <a:lstStyle/>
          <a:p>
            <a:pPr>
              <a:defRPr/>
            </a:pPr>
            <a:r>
              <a:rPr lang="ja-JP" altLang="en-US" sz="1193" b="1" dirty="0">
                <a:latin typeface="+mj-ea"/>
                <a:ea typeface="+mj-ea"/>
              </a:rPr>
              <a:t>１</a:t>
            </a:r>
            <a:r>
              <a:rPr lang="en-US" altLang="ja-JP" sz="1193" dirty="0">
                <a:latin typeface="HGS創英角ﾎﾟｯﾌﾟ体" panose="040B0A00000000000000" pitchFamily="50" charset="-128"/>
                <a:ea typeface="HGS創英角ﾎﾟｯﾌﾟ体" panose="040B0A00000000000000" pitchFamily="50" charset="-128"/>
              </a:rPr>
              <a:t>,</a:t>
            </a:r>
            <a:r>
              <a:rPr lang="ja-JP" altLang="en-US" sz="1193" dirty="0">
                <a:latin typeface="HGS創英角ﾎﾟｯﾌﾟ体" panose="040B0A00000000000000" pitchFamily="50" charset="-128"/>
                <a:ea typeface="HGS創英角ﾎﾟｯﾌﾟ体" panose="040B0A00000000000000" pitchFamily="50" charset="-128"/>
              </a:rPr>
              <a:t> 出 会 う　</a:t>
            </a:r>
            <a:r>
              <a:rPr lang="ja-JP" altLang="en-US" sz="1193" b="1" dirty="0">
                <a:latin typeface="+mj-ea"/>
                <a:ea typeface="+mj-ea"/>
              </a:rPr>
              <a:t>　</a:t>
            </a:r>
          </a:p>
        </p:txBody>
      </p:sp>
      <p:sp>
        <p:nvSpPr>
          <p:cNvPr id="21" name="正方形/長方形 9"/>
          <p:cNvSpPr>
            <a:spLocks noChangeArrowheads="1"/>
          </p:cNvSpPr>
          <p:nvPr/>
        </p:nvSpPr>
        <p:spPr bwMode="auto">
          <a:xfrm>
            <a:off x="1934308" y="3964655"/>
            <a:ext cx="1099715" cy="275909"/>
          </a:xfrm>
          <a:prstGeom prst="rect">
            <a:avLst/>
          </a:prstGeom>
          <a:solidFill>
            <a:srgbClr val="FFFF00"/>
          </a:solidFill>
          <a:ln>
            <a:noFill/>
          </a:ln>
        </p:spPr>
        <p:txBody>
          <a:bodyPr>
            <a:spAutoFit/>
          </a:bodyPr>
          <a:lstStyle/>
          <a:p>
            <a:pPr>
              <a:defRPr/>
            </a:pPr>
            <a:r>
              <a:rPr lang="ja-JP" altLang="en-US" sz="1193" b="1" dirty="0">
                <a:latin typeface="+mj-ea"/>
                <a:ea typeface="+mj-ea"/>
              </a:rPr>
              <a:t>２</a:t>
            </a:r>
            <a:r>
              <a:rPr lang="en-US" altLang="ja-JP" sz="1193" dirty="0">
                <a:latin typeface="HGS創英角ﾎﾟｯﾌﾟ体" panose="040B0A00000000000000" pitchFamily="50" charset="-128"/>
                <a:ea typeface="HGS創英角ﾎﾟｯﾌﾟ体" panose="040B0A00000000000000" pitchFamily="50" charset="-128"/>
              </a:rPr>
              <a:t>,</a:t>
            </a:r>
            <a:r>
              <a:rPr lang="ja-JP" altLang="en-US" sz="1193" dirty="0">
                <a:latin typeface="HGS創英角ﾎﾟｯﾌﾟ体" panose="040B0A00000000000000" pitchFamily="50" charset="-128"/>
                <a:ea typeface="HGS創英角ﾎﾟｯﾌﾟ体" panose="040B0A00000000000000" pitchFamily="50" charset="-128"/>
              </a:rPr>
              <a:t> 気 付 く</a:t>
            </a:r>
            <a:r>
              <a:rPr lang="ja-JP" altLang="en-US" sz="1193" b="1" dirty="0">
                <a:latin typeface="+mj-ea"/>
                <a:ea typeface="+mj-ea"/>
              </a:rPr>
              <a:t>　　</a:t>
            </a:r>
          </a:p>
        </p:txBody>
      </p:sp>
      <p:sp>
        <p:nvSpPr>
          <p:cNvPr id="22" name="正方形/長方形 21"/>
          <p:cNvSpPr>
            <a:spLocks noChangeArrowheads="1"/>
          </p:cNvSpPr>
          <p:nvPr/>
        </p:nvSpPr>
        <p:spPr bwMode="auto">
          <a:xfrm>
            <a:off x="3311021" y="4244656"/>
            <a:ext cx="1400007" cy="2269339"/>
          </a:xfrm>
          <a:prstGeom prst="rect">
            <a:avLst/>
          </a:prstGeom>
          <a:solidFill>
            <a:schemeClr val="accent6">
              <a:lumMod val="40000"/>
              <a:lumOff val="60000"/>
            </a:schemeClr>
          </a:solidFill>
          <a:ln>
            <a:solidFill>
              <a:schemeClr val="tx1">
                <a:lumMod val="65000"/>
                <a:lumOff val="35000"/>
              </a:schemeClr>
            </a:solidFill>
          </a:ln>
        </p:spPr>
        <p:txBody>
          <a:bodyPr>
            <a:spAutoFit/>
          </a:bodyPr>
          <a:lstStyle/>
          <a:p>
            <a:pPr eaLnBrk="1" hangingPunct="1">
              <a:lnSpc>
                <a:spcPct val="150000"/>
              </a:lnSpc>
              <a:defRPr/>
            </a:pPr>
            <a:r>
              <a:rPr lang="ja-JP" altLang="en-US" sz="1193" b="1" dirty="0">
                <a:latin typeface="+mn-ea"/>
              </a:rPr>
              <a:t>①グループや学級全体で疑問を出し合い、分類・整理して学習問題化する</a:t>
            </a:r>
          </a:p>
          <a:p>
            <a:pPr eaLnBrk="1" hangingPunct="1">
              <a:lnSpc>
                <a:spcPct val="150000"/>
              </a:lnSpc>
              <a:defRPr/>
            </a:pPr>
            <a:r>
              <a:rPr lang="ja-JP" altLang="en-US" sz="1193" b="1" dirty="0">
                <a:latin typeface="+mn-ea"/>
              </a:rPr>
              <a:t>②問題について予想をする</a:t>
            </a:r>
            <a:endParaRPr lang="en-US" altLang="ja-JP" sz="1193" b="1" dirty="0">
              <a:latin typeface="+mn-ea"/>
            </a:endParaRPr>
          </a:p>
          <a:p>
            <a:pPr eaLnBrk="1" hangingPunct="1">
              <a:lnSpc>
                <a:spcPct val="150000"/>
              </a:lnSpc>
              <a:defRPr/>
            </a:pPr>
            <a:endParaRPr lang="en-US" altLang="ja-JP" sz="1193" b="1" dirty="0">
              <a:latin typeface="+mn-ea"/>
            </a:endParaRPr>
          </a:p>
        </p:txBody>
      </p:sp>
      <p:sp>
        <p:nvSpPr>
          <p:cNvPr id="23" name="正方形/長方形 10"/>
          <p:cNvSpPr>
            <a:spLocks noChangeArrowheads="1"/>
          </p:cNvSpPr>
          <p:nvPr/>
        </p:nvSpPr>
        <p:spPr bwMode="auto">
          <a:xfrm>
            <a:off x="3286225" y="3948423"/>
            <a:ext cx="1481496" cy="275909"/>
          </a:xfrm>
          <a:prstGeom prst="rect">
            <a:avLst/>
          </a:prstGeom>
          <a:solidFill>
            <a:srgbClr val="FFFF00"/>
          </a:solidFill>
          <a:ln>
            <a:noFill/>
          </a:ln>
        </p:spPr>
        <p:txBody>
          <a:bodyPr wrap="none">
            <a:spAutoFit/>
          </a:bodyPr>
          <a:lstStyle/>
          <a:p>
            <a:pPr>
              <a:defRPr/>
            </a:pPr>
            <a:r>
              <a:rPr lang="ja-JP" altLang="en-US" sz="1193" b="1" dirty="0">
                <a:latin typeface="+mj-ea"/>
                <a:ea typeface="+mj-ea"/>
              </a:rPr>
              <a:t>３</a:t>
            </a:r>
            <a:r>
              <a:rPr lang="en-US" altLang="ja-JP" sz="1193" dirty="0">
                <a:latin typeface="HGS創英角ﾎﾟｯﾌﾟ体" panose="040B0A00000000000000" pitchFamily="50" charset="-128"/>
                <a:ea typeface="HGS創英角ﾎﾟｯﾌﾟ体" panose="040B0A00000000000000" pitchFamily="50" charset="-128"/>
              </a:rPr>
              <a:t>,</a:t>
            </a:r>
            <a:r>
              <a:rPr lang="ja-JP" altLang="en-US" sz="1193" dirty="0">
                <a:latin typeface="HGS創英角ﾎﾟｯﾌﾟ体" panose="040B0A00000000000000" pitchFamily="50" charset="-128"/>
                <a:ea typeface="HGS創英角ﾎﾟｯﾌﾟ体" panose="040B0A00000000000000" pitchFamily="50" charset="-128"/>
              </a:rPr>
              <a:t> 問題意識をもつ</a:t>
            </a:r>
          </a:p>
        </p:txBody>
      </p:sp>
      <p:sp>
        <p:nvSpPr>
          <p:cNvPr id="24" name="右中かっこ 23"/>
          <p:cNvSpPr/>
          <p:nvPr/>
        </p:nvSpPr>
        <p:spPr>
          <a:xfrm rot="16200000">
            <a:off x="2428633" y="1675347"/>
            <a:ext cx="417972" cy="4317551"/>
          </a:xfrm>
          <a:prstGeom prst="rightBrace">
            <a:avLst>
              <a:gd name="adj1" fmla="val 8333"/>
              <a:gd name="adj2" fmla="val 17794"/>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sz="1534"/>
          </a:p>
        </p:txBody>
      </p:sp>
      <p:sp>
        <p:nvSpPr>
          <p:cNvPr id="3093" name="テキスト ボックス 11"/>
          <p:cNvSpPr txBox="1">
            <a:spLocks noChangeArrowheads="1"/>
          </p:cNvSpPr>
          <p:nvPr/>
        </p:nvSpPr>
        <p:spPr bwMode="auto">
          <a:xfrm>
            <a:off x="5076240" y="4011846"/>
            <a:ext cx="2293664" cy="1587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ja-JP" altLang="en-US" sz="1363" dirty="0"/>
              <a:t>　</a:t>
            </a:r>
            <a:r>
              <a:rPr lang="ja-JP" altLang="en-US" sz="1193" dirty="0"/>
              <a:t>学びのコーディネーターとして指導計画をデザインし、</a:t>
            </a:r>
            <a:endParaRPr lang="en-US" altLang="ja-JP" sz="1193" dirty="0"/>
          </a:p>
          <a:p>
            <a:r>
              <a:rPr lang="ja-JP" altLang="en-US" sz="1193" dirty="0"/>
              <a:t>地域にある素材を生かし、主体的で対話的な学びづくり</a:t>
            </a:r>
            <a:endParaRPr lang="en-US" altLang="ja-JP" sz="1193" dirty="0"/>
          </a:p>
          <a:p>
            <a:r>
              <a:rPr lang="ja-JP" altLang="en-US" sz="1193" dirty="0"/>
              <a:t>をします。それができないと、教師としてやっていかれな</a:t>
            </a:r>
            <a:endParaRPr lang="en-US" altLang="ja-JP" sz="1193" dirty="0"/>
          </a:p>
          <a:p>
            <a:r>
              <a:rPr lang="ja-JP" altLang="en-US" sz="1193" dirty="0"/>
              <a:t>い時代になりました。先生方、がんばりましょう！</a:t>
            </a:r>
            <a:endParaRPr lang="en-US" altLang="ja-JP" sz="1193" dirty="0"/>
          </a:p>
        </p:txBody>
      </p:sp>
      <p:pic>
        <p:nvPicPr>
          <p:cNvPr id="3094" name="図 6"/>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1238741" y="605993"/>
            <a:ext cx="3585909" cy="514012"/>
          </a:xfrm>
          <a:prstGeom prst="rect">
            <a:avLst/>
          </a:prstGeom>
          <a:solidFill>
            <a:srgbClr val="FFFF00"/>
          </a:solidFill>
          <a:ln>
            <a:noFill/>
          </a:ln>
        </p:spPr>
      </p:pic>
      <p:pic>
        <p:nvPicPr>
          <p:cNvPr id="3095" name="図 27"/>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4632872" y="605993"/>
            <a:ext cx="1769283" cy="51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円/楕円 29"/>
          <p:cNvSpPr/>
          <p:nvPr/>
        </p:nvSpPr>
        <p:spPr>
          <a:xfrm>
            <a:off x="6780901" y="5501282"/>
            <a:ext cx="380098" cy="284059"/>
          </a:xfrm>
          <a:prstGeom prst="ellipse">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534"/>
          </a:p>
        </p:txBody>
      </p:sp>
      <p:sp>
        <p:nvSpPr>
          <p:cNvPr id="31" name="円/楕円 30"/>
          <p:cNvSpPr/>
          <p:nvPr/>
        </p:nvSpPr>
        <p:spPr>
          <a:xfrm>
            <a:off x="7143413" y="5514806"/>
            <a:ext cx="189373" cy="155557"/>
          </a:xfrm>
          <a:prstGeom prst="ellipse">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534"/>
          </a:p>
        </p:txBody>
      </p:sp>
      <p:sp>
        <p:nvSpPr>
          <p:cNvPr id="6" name="右矢印 5"/>
          <p:cNvSpPr/>
          <p:nvPr/>
        </p:nvSpPr>
        <p:spPr>
          <a:xfrm>
            <a:off x="6954041" y="1199036"/>
            <a:ext cx="284059" cy="200194"/>
          </a:xfrm>
          <a:prstGeom prst="right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534">
              <a:latin typeface="AR P丸ゴシック体E" panose="020F0900000000000000" pitchFamily="50" charset="-128"/>
              <a:ea typeface="AR P丸ゴシック体E" panose="020F0900000000000000" pitchFamily="50" charset="-128"/>
            </a:endParaRPr>
          </a:p>
        </p:txBody>
      </p:sp>
      <p:sp>
        <p:nvSpPr>
          <p:cNvPr id="5" name="右矢印 4"/>
          <p:cNvSpPr/>
          <p:nvPr/>
        </p:nvSpPr>
        <p:spPr>
          <a:xfrm>
            <a:off x="4204075" y="1210634"/>
            <a:ext cx="286765" cy="193431"/>
          </a:xfrm>
          <a:prstGeom prst="right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534">
              <a:latin typeface="AR P丸ゴシック体E" panose="020F0900000000000000" pitchFamily="50" charset="-128"/>
              <a:ea typeface="AR P丸ゴシック体E" panose="020F0900000000000000" pitchFamily="50" charset="-128"/>
            </a:endParaRPr>
          </a:p>
        </p:txBody>
      </p:sp>
      <p:sp>
        <p:nvSpPr>
          <p:cNvPr id="9" name="右矢印 8"/>
          <p:cNvSpPr/>
          <p:nvPr/>
        </p:nvSpPr>
        <p:spPr>
          <a:xfrm>
            <a:off x="2663549" y="1186286"/>
            <a:ext cx="285413" cy="193431"/>
          </a:xfrm>
          <a:prstGeom prst="right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534">
              <a:latin typeface="AR P丸ゴシック体E" panose="020F0900000000000000" pitchFamily="50" charset="-128"/>
              <a:ea typeface="AR P丸ゴシック体E" panose="020F0900000000000000" pitchFamily="50" charset="-128"/>
            </a:endParaRPr>
          </a:p>
        </p:txBody>
      </p:sp>
      <p:pic>
        <p:nvPicPr>
          <p:cNvPr id="12" name="図 11">
            <a:extLst>
              <a:ext uri="{FF2B5EF4-FFF2-40B4-BE49-F238E27FC236}">
                <a16:creationId xmlns:a16="http://schemas.microsoft.com/office/drawing/2014/main" id="{2DFE681E-A49D-4E81-B002-47B86B9CADB7}"/>
              </a:ext>
            </a:extLst>
          </p:cNvPr>
          <p:cNvPicPr>
            <a:picLocks noChangeAspect="1"/>
          </p:cNvPicPr>
          <p:nvPr/>
        </p:nvPicPr>
        <p:blipFill>
          <a:blip r:embed="rId7"/>
          <a:stretch>
            <a:fillRect/>
          </a:stretch>
        </p:blipFill>
        <p:spPr>
          <a:xfrm>
            <a:off x="314664" y="6572023"/>
            <a:ext cx="4424261" cy="295919"/>
          </a:xfrm>
          <a:prstGeom prst="rect">
            <a:avLst/>
          </a:prstGeom>
        </p:spPr>
      </p:pic>
    </p:spTree>
    <p:extLst>
      <p:ext uri="{BB962C8B-B14F-4D97-AF65-F5344CB8AC3E}">
        <p14:creationId xmlns:p14="http://schemas.microsoft.com/office/powerpoint/2010/main" val="2027944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082"/>
                                        </p:tgtEl>
                                        <p:attrNameLst>
                                          <p:attrName>style.visibility</p:attrName>
                                        </p:attrNameLst>
                                      </p:cBhvr>
                                      <p:to>
                                        <p:strVal val="visible"/>
                                      </p:to>
                                    </p:set>
                                    <p:animEffect transition="in" filter="fade">
                                      <p:cBhvr>
                                        <p:cTn id="7" dur="1000"/>
                                        <p:tgtEl>
                                          <p:spTgt spid="3082"/>
                                        </p:tgtEl>
                                      </p:cBhvr>
                                    </p:animEffect>
                                    <p:anim calcmode="lin" valueType="num">
                                      <p:cBhvr>
                                        <p:cTn id="8" dur="1000" fill="hold"/>
                                        <p:tgtEl>
                                          <p:spTgt spid="3082"/>
                                        </p:tgtEl>
                                        <p:attrNameLst>
                                          <p:attrName>ppt_x</p:attrName>
                                        </p:attrNameLst>
                                      </p:cBhvr>
                                      <p:tavLst>
                                        <p:tav tm="0">
                                          <p:val>
                                            <p:strVal val="#ppt_x"/>
                                          </p:val>
                                        </p:tav>
                                        <p:tav tm="100000">
                                          <p:val>
                                            <p:strVal val="#ppt_x"/>
                                          </p:val>
                                        </p:tav>
                                      </p:tavLst>
                                    </p:anim>
                                    <p:anim calcmode="lin" valueType="num">
                                      <p:cBhvr>
                                        <p:cTn id="9" dur="1000" fill="hold"/>
                                        <p:tgtEl>
                                          <p:spTgt spid="308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1000"/>
                                        <p:tgtEl>
                                          <p:spTgt spid="20"/>
                                        </p:tgtEl>
                                      </p:cBhvr>
                                    </p:animEffect>
                                    <p:anim calcmode="lin" valueType="num">
                                      <p:cBhvr>
                                        <p:cTn id="15" dur="1000" fill="hold"/>
                                        <p:tgtEl>
                                          <p:spTgt spid="20"/>
                                        </p:tgtEl>
                                        <p:attrNameLst>
                                          <p:attrName>ppt_x</p:attrName>
                                        </p:attrNameLst>
                                      </p:cBhvr>
                                      <p:tavLst>
                                        <p:tav tm="0">
                                          <p:val>
                                            <p:strVal val="#ppt_x"/>
                                          </p:val>
                                        </p:tav>
                                        <p:tav tm="100000">
                                          <p:val>
                                            <p:strVal val="#ppt_x"/>
                                          </p:val>
                                        </p:tav>
                                      </p:tavLst>
                                    </p:anim>
                                    <p:anim calcmode="lin" valueType="num">
                                      <p:cBhvr>
                                        <p:cTn id="16" dur="1000" fill="hold"/>
                                        <p:tgtEl>
                                          <p:spTgt spid="20"/>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1000"/>
                                        <p:tgtEl>
                                          <p:spTgt spid="19"/>
                                        </p:tgtEl>
                                      </p:cBhvr>
                                    </p:animEffect>
                                    <p:anim calcmode="lin" valueType="num">
                                      <p:cBhvr>
                                        <p:cTn id="32" dur="1000" fill="hold"/>
                                        <p:tgtEl>
                                          <p:spTgt spid="19"/>
                                        </p:tgtEl>
                                        <p:attrNameLst>
                                          <p:attrName>ppt_x</p:attrName>
                                        </p:attrNameLst>
                                      </p:cBhvr>
                                      <p:tavLst>
                                        <p:tav tm="0">
                                          <p:val>
                                            <p:strVal val="#ppt_x"/>
                                          </p:val>
                                        </p:tav>
                                        <p:tav tm="100000">
                                          <p:val>
                                            <p:strVal val="#ppt_x"/>
                                          </p:val>
                                        </p:tav>
                                      </p:tavLst>
                                    </p:anim>
                                    <p:anim calcmode="lin" valueType="num">
                                      <p:cBhvr>
                                        <p:cTn id="3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fade">
                                      <p:cBhvr>
                                        <p:cTn id="38" dur="1000"/>
                                        <p:tgtEl>
                                          <p:spTgt spid="23"/>
                                        </p:tgtEl>
                                      </p:cBhvr>
                                    </p:animEffect>
                                    <p:anim calcmode="lin" valueType="num">
                                      <p:cBhvr>
                                        <p:cTn id="39" dur="1000" fill="hold"/>
                                        <p:tgtEl>
                                          <p:spTgt spid="23"/>
                                        </p:tgtEl>
                                        <p:attrNameLst>
                                          <p:attrName>ppt_x</p:attrName>
                                        </p:attrNameLst>
                                      </p:cBhvr>
                                      <p:tavLst>
                                        <p:tav tm="0">
                                          <p:val>
                                            <p:strVal val="#ppt_x"/>
                                          </p:val>
                                        </p:tav>
                                        <p:tav tm="100000">
                                          <p:val>
                                            <p:strVal val="#ppt_x"/>
                                          </p:val>
                                        </p:tav>
                                      </p:tavLst>
                                    </p:anim>
                                    <p:anim calcmode="lin" valueType="num">
                                      <p:cBhvr>
                                        <p:cTn id="40" dur="1000" fill="hold"/>
                                        <p:tgtEl>
                                          <p:spTgt spid="2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2" grpId="0" animBg="1"/>
      <p:bldP spid="18" grpId="0" animBg="1"/>
      <p:bldP spid="19" grpId="0" animBg="1"/>
      <p:bldP spid="20" grpId="0" animBg="1"/>
      <p:bldP spid="21" grpId="0" animBg="1"/>
      <p:bldP spid="22" grpId="0" animBg="1"/>
      <p:bldP spid="2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FE46BD7D-C369-48E9-8060-B750F982A8B8}"/>
              </a:ext>
            </a:extLst>
          </p:cNvPr>
          <p:cNvSpPr/>
          <p:nvPr/>
        </p:nvSpPr>
        <p:spPr>
          <a:xfrm>
            <a:off x="350637" y="263769"/>
            <a:ext cx="8440615" cy="6330462"/>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grpSp>
        <p:nvGrpSpPr>
          <p:cNvPr id="9" name="グループ化 8">
            <a:extLst>
              <a:ext uri="{FF2B5EF4-FFF2-40B4-BE49-F238E27FC236}">
                <a16:creationId xmlns:a16="http://schemas.microsoft.com/office/drawing/2014/main" id="{B5F018B1-657F-4940-860F-CB97E1A8D434}"/>
              </a:ext>
            </a:extLst>
          </p:cNvPr>
          <p:cNvGrpSpPr/>
          <p:nvPr/>
        </p:nvGrpSpPr>
        <p:grpSpPr>
          <a:xfrm>
            <a:off x="685085" y="375671"/>
            <a:ext cx="7771719" cy="6106658"/>
            <a:chOff x="522508" y="0"/>
            <a:chExt cx="8419362" cy="6615546"/>
          </a:xfrm>
        </p:grpSpPr>
        <p:pic>
          <p:nvPicPr>
            <p:cNvPr id="2" name="図 1">
              <a:extLst>
                <a:ext uri="{FF2B5EF4-FFF2-40B4-BE49-F238E27FC236}">
                  <a16:creationId xmlns:a16="http://schemas.microsoft.com/office/drawing/2014/main" id="{F3AD0A64-21ED-4361-8E36-9FEE7B7A8C4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22508" y="1670592"/>
              <a:ext cx="8419362" cy="4944954"/>
            </a:xfrm>
            <a:prstGeom prst="rect">
              <a:avLst/>
            </a:prstGeom>
          </p:spPr>
        </p:pic>
        <p:pic>
          <p:nvPicPr>
            <p:cNvPr id="3" name="図 2">
              <a:extLst>
                <a:ext uri="{FF2B5EF4-FFF2-40B4-BE49-F238E27FC236}">
                  <a16:creationId xmlns:a16="http://schemas.microsoft.com/office/drawing/2014/main" id="{530CD2DB-D33D-4AF9-82F2-6B216C31EB1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22508" y="0"/>
              <a:ext cx="8419362" cy="1670592"/>
            </a:xfrm>
            <a:prstGeom prst="rect">
              <a:avLst/>
            </a:prstGeom>
          </p:spPr>
        </p:pic>
      </p:grpSp>
      <p:cxnSp>
        <p:nvCxnSpPr>
          <p:cNvPr id="10" name="直線コネクタ 9">
            <a:extLst>
              <a:ext uri="{FF2B5EF4-FFF2-40B4-BE49-F238E27FC236}">
                <a16:creationId xmlns:a16="http://schemas.microsoft.com/office/drawing/2014/main" id="{F39BA900-4D12-45A3-818E-536E49ED6BA2}"/>
              </a:ext>
            </a:extLst>
          </p:cNvPr>
          <p:cNvCxnSpPr>
            <a:cxnSpLocks/>
          </p:cNvCxnSpPr>
          <p:nvPr/>
        </p:nvCxnSpPr>
        <p:spPr>
          <a:xfrm>
            <a:off x="3975235" y="2892207"/>
            <a:ext cx="349323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40B2A8CF-0681-4BFB-AFD3-5D1D52AE194B}"/>
              </a:ext>
            </a:extLst>
          </p:cNvPr>
          <p:cNvCxnSpPr>
            <a:cxnSpLocks/>
          </p:cNvCxnSpPr>
          <p:nvPr/>
        </p:nvCxnSpPr>
        <p:spPr>
          <a:xfrm>
            <a:off x="1512647" y="3201696"/>
            <a:ext cx="329035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BDE62A09-2A56-48F4-A1A0-6EE6CFBBAD7E}"/>
              </a:ext>
            </a:extLst>
          </p:cNvPr>
          <p:cNvCxnSpPr>
            <a:cxnSpLocks/>
          </p:cNvCxnSpPr>
          <p:nvPr/>
        </p:nvCxnSpPr>
        <p:spPr>
          <a:xfrm flipV="1">
            <a:off x="1613541" y="3547707"/>
            <a:ext cx="3811405" cy="1"/>
          </a:xfrm>
          <a:prstGeom prst="line">
            <a:avLst/>
          </a:prstGeom>
          <a:ln w="114300" cmpd="thickThi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9E5F72FD-1097-4E9C-A8DE-98D964B084E9}"/>
              </a:ext>
            </a:extLst>
          </p:cNvPr>
          <p:cNvCxnSpPr>
            <a:cxnSpLocks/>
          </p:cNvCxnSpPr>
          <p:nvPr/>
        </p:nvCxnSpPr>
        <p:spPr>
          <a:xfrm>
            <a:off x="4660849" y="4519056"/>
            <a:ext cx="290218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A1B04E42-E74C-4B6C-9CC8-A536B116A2D1}"/>
              </a:ext>
            </a:extLst>
          </p:cNvPr>
          <p:cNvCxnSpPr>
            <a:cxnSpLocks/>
          </p:cNvCxnSpPr>
          <p:nvPr/>
        </p:nvCxnSpPr>
        <p:spPr>
          <a:xfrm>
            <a:off x="1706737" y="4855200"/>
            <a:ext cx="275864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98D22257-4C4B-42F1-AC3E-00F289D0BB4C}"/>
              </a:ext>
            </a:extLst>
          </p:cNvPr>
          <p:cNvCxnSpPr>
            <a:cxnSpLocks/>
          </p:cNvCxnSpPr>
          <p:nvPr/>
        </p:nvCxnSpPr>
        <p:spPr>
          <a:xfrm>
            <a:off x="2068153" y="5512679"/>
            <a:ext cx="549487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F9C9E4CD-4875-4563-A908-3F57BA5FDA01}"/>
              </a:ext>
            </a:extLst>
          </p:cNvPr>
          <p:cNvCxnSpPr>
            <a:cxnSpLocks/>
          </p:cNvCxnSpPr>
          <p:nvPr/>
        </p:nvCxnSpPr>
        <p:spPr>
          <a:xfrm>
            <a:off x="1779193" y="5832534"/>
            <a:ext cx="578383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1D858420-4828-4F5B-A8A6-F59C3E21C1D0}"/>
              </a:ext>
            </a:extLst>
          </p:cNvPr>
          <p:cNvCxnSpPr>
            <a:cxnSpLocks/>
          </p:cNvCxnSpPr>
          <p:nvPr/>
        </p:nvCxnSpPr>
        <p:spPr>
          <a:xfrm>
            <a:off x="1706737" y="6161274"/>
            <a:ext cx="585629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A161345B-D3F5-411F-A0DC-E7A05BACA7FA}"/>
              </a:ext>
            </a:extLst>
          </p:cNvPr>
          <p:cNvCxnSpPr>
            <a:cxnSpLocks/>
          </p:cNvCxnSpPr>
          <p:nvPr/>
        </p:nvCxnSpPr>
        <p:spPr>
          <a:xfrm>
            <a:off x="1706737" y="6482329"/>
            <a:ext cx="166580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7455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additive="base">
                                        <p:cTn id="24" dur="500" fill="hold"/>
                                        <p:tgtEl>
                                          <p:spTgt spid="16"/>
                                        </p:tgtEl>
                                        <p:attrNameLst>
                                          <p:attrName>ppt_x</p:attrName>
                                        </p:attrNameLst>
                                      </p:cBhvr>
                                      <p:tavLst>
                                        <p:tav tm="0">
                                          <p:val>
                                            <p:strVal val="#ppt_x"/>
                                          </p:val>
                                        </p:tav>
                                        <p:tav tm="100000">
                                          <p:val>
                                            <p:strVal val="#ppt_x"/>
                                          </p:val>
                                        </p:tav>
                                      </p:tavLst>
                                    </p:anim>
                                    <p:anim calcmode="lin" valueType="num">
                                      <p:cBhvr additive="base">
                                        <p:cTn id="25" dur="500" fill="hold"/>
                                        <p:tgtEl>
                                          <p:spTgt spid="16"/>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20"/>
                                        </p:tgtEl>
                                        <p:attrNameLst>
                                          <p:attrName>style.visibility</p:attrName>
                                        </p:attrNameLst>
                                      </p:cBhvr>
                                      <p:to>
                                        <p:strVal val="visible"/>
                                      </p:to>
                                    </p:set>
                                    <p:anim calcmode="lin" valueType="num">
                                      <p:cBhvr additive="base">
                                        <p:cTn id="28" dur="500" fill="hold"/>
                                        <p:tgtEl>
                                          <p:spTgt spid="20"/>
                                        </p:tgtEl>
                                        <p:attrNameLst>
                                          <p:attrName>ppt_x</p:attrName>
                                        </p:attrNameLst>
                                      </p:cBhvr>
                                      <p:tavLst>
                                        <p:tav tm="0">
                                          <p:val>
                                            <p:strVal val="#ppt_x"/>
                                          </p:val>
                                        </p:tav>
                                        <p:tav tm="100000">
                                          <p:val>
                                            <p:strVal val="#ppt_x"/>
                                          </p:val>
                                        </p:tav>
                                      </p:tavLst>
                                    </p:anim>
                                    <p:anim calcmode="lin" valueType="num">
                                      <p:cBhvr additive="base">
                                        <p:cTn id="29"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additive="base">
                                        <p:cTn id="34" dur="500" fill="hold"/>
                                        <p:tgtEl>
                                          <p:spTgt spid="22"/>
                                        </p:tgtEl>
                                        <p:attrNameLst>
                                          <p:attrName>ppt_x</p:attrName>
                                        </p:attrNameLst>
                                      </p:cBhvr>
                                      <p:tavLst>
                                        <p:tav tm="0">
                                          <p:val>
                                            <p:strVal val="#ppt_x"/>
                                          </p:val>
                                        </p:tav>
                                        <p:tav tm="100000">
                                          <p:val>
                                            <p:strVal val="#ppt_x"/>
                                          </p:val>
                                        </p:tav>
                                      </p:tavLst>
                                    </p:anim>
                                    <p:anim calcmode="lin" valueType="num">
                                      <p:cBhvr additive="base">
                                        <p:cTn id="35" dur="500" fill="hold"/>
                                        <p:tgtEl>
                                          <p:spTgt spid="22"/>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additive="base">
                                        <p:cTn id="38" dur="500" fill="hold"/>
                                        <p:tgtEl>
                                          <p:spTgt spid="24"/>
                                        </p:tgtEl>
                                        <p:attrNameLst>
                                          <p:attrName>ppt_x</p:attrName>
                                        </p:attrNameLst>
                                      </p:cBhvr>
                                      <p:tavLst>
                                        <p:tav tm="0">
                                          <p:val>
                                            <p:strVal val="#ppt_x"/>
                                          </p:val>
                                        </p:tav>
                                        <p:tav tm="100000">
                                          <p:val>
                                            <p:strVal val="#ppt_x"/>
                                          </p:val>
                                        </p:tav>
                                      </p:tavLst>
                                    </p:anim>
                                    <p:anim calcmode="lin" valueType="num">
                                      <p:cBhvr additive="base">
                                        <p:cTn id="39" dur="500" fill="hold"/>
                                        <p:tgtEl>
                                          <p:spTgt spid="24"/>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additive="base">
                                        <p:cTn id="42" dur="500" fill="hold"/>
                                        <p:tgtEl>
                                          <p:spTgt spid="26"/>
                                        </p:tgtEl>
                                        <p:attrNameLst>
                                          <p:attrName>ppt_x</p:attrName>
                                        </p:attrNameLst>
                                      </p:cBhvr>
                                      <p:tavLst>
                                        <p:tav tm="0">
                                          <p:val>
                                            <p:strVal val="#ppt_x"/>
                                          </p:val>
                                        </p:tav>
                                        <p:tav tm="100000">
                                          <p:val>
                                            <p:strVal val="#ppt_x"/>
                                          </p:val>
                                        </p:tav>
                                      </p:tavLst>
                                    </p:anim>
                                    <p:anim calcmode="lin" valueType="num">
                                      <p:cBhvr additive="base">
                                        <p:cTn id="43" dur="500" fill="hold"/>
                                        <p:tgtEl>
                                          <p:spTgt spid="26"/>
                                        </p:tgtEl>
                                        <p:attrNameLst>
                                          <p:attrName>ppt_y</p:attrName>
                                        </p:attrNameLst>
                                      </p:cBhvr>
                                      <p:tavLst>
                                        <p:tav tm="0">
                                          <p:val>
                                            <p:strVal val="1+#ppt_h/2"/>
                                          </p:val>
                                        </p:tav>
                                        <p:tav tm="100000">
                                          <p:val>
                                            <p:strVal val="#ppt_y"/>
                                          </p:val>
                                        </p:tav>
                                      </p:tavLst>
                                    </p:anim>
                                  </p:childTnLst>
                                </p:cTn>
                              </p:par>
                              <p:par>
                                <p:cTn id="44" presetID="2" presetClass="entr" presetSubtype="4" fill="hold"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additive="base">
                                        <p:cTn id="46" dur="500" fill="hold"/>
                                        <p:tgtEl>
                                          <p:spTgt spid="28"/>
                                        </p:tgtEl>
                                        <p:attrNameLst>
                                          <p:attrName>ppt_x</p:attrName>
                                        </p:attrNameLst>
                                      </p:cBhvr>
                                      <p:tavLst>
                                        <p:tav tm="0">
                                          <p:val>
                                            <p:strVal val="#ppt_x"/>
                                          </p:val>
                                        </p:tav>
                                        <p:tav tm="100000">
                                          <p:val>
                                            <p:strVal val="#ppt_x"/>
                                          </p:val>
                                        </p:tav>
                                      </p:tavLst>
                                    </p:anim>
                                    <p:anim calcmode="lin" valueType="num">
                                      <p:cBhvr additive="base">
                                        <p:cTn id="47"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AFCDE4D2-CB59-4A27-83B8-EE3E04031A0C}"/>
              </a:ext>
            </a:extLst>
          </p:cNvPr>
          <p:cNvSpPr/>
          <p:nvPr/>
        </p:nvSpPr>
        <p:spPr>
          <a:xfrm>
            <a:off x="975999" y="817974"/>
            <a:ext cx="7192003" cy="24585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19" dirty="0"/>
          </a:p>
        </p:txBody>
      </p:sp>
      <p:sp>
        <p:nvSpPr>
          <p:cNvPr id="7" name="正方形/長方形 6">
            <a:extLst>
              <a:ext uri="{FF2B5EF4-FFF2-40B4-BE49-F238E27FC236}">
                <a16:creationId xmlns:a16="http://schemas.microsoft.com/office/drawing/2014/main" id="{2586891B-7FDA-4B85-92AA-0C27A77BA437}"/>
              </a:ext>
            </a:extLst>
          </p:cNvPr>
          <p:cNvSpPr/>
          <p:nvPr/>
        </p:nvSpPr>
        <p:spPr>
          <a:xfrm>
            <a:off x="676333" y="3281021"/>
            <a:ext cx="7791337" cy="3155675"/>
          </a:xfrm>
          <a:prstGeom prst="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19" b="1" dirty="0"/>
          </a:p>
        </p:txBody>
      </p:sp>
      <p:sp>
        <p:nvSpPr>
          <p:cNvPr id="3" name="正方形/長方形 2">
            <a:extLst>
              <a:ext uri="{FF2B5EF4-FFF2-40B4-BE49-F238E27FC236}">
                <a16:creationId xmlns:a16="http://schemas.microsoft.com/office/drawing/2014/main" id="{BE6CDB7F-9197-4928-AA39-1AFE39984726}"/>
              </a:ext>
            </a:extLst>
          </p:cNvPr>
          <p:cNvSpPr/>
          <p:nvPr/>
        </p:nvSpPr>
        <p:spPr>
          <a:xfrm>
            <a:off x="676333" y="593222"/>
            <a:ext cx="7791337" cy="2692261"/>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19" dirty="0"/>
          </a:p>
        </p:txBody>
      </p:sp>
      <p:sp>
        <p:nvSpPr>
          <p:cNvPr id="4" name="正方形/長方形 3">
            <a:extLst>
              <a:ext uri="{FF2B5EF4-FFF2-40B4-BE49-F238E27FC236}">
                <a16:creationId xmlns:a16="http://schemas.microsoft.com/office/drawing/2014/main" id="{3CA2666C-59DA-4E7D-B753-3B23E83B8EC4}"/>
              </a:ext>
            </a:extLst>
          </p:cNvPr>
          <p:cNvSpPr/>
          <p:nvPr/>
        </p:nvSpPr>
        <p:spPr>
          <a:xfrm>
            <a:off x="976003" y="817973"/>
            <a:ext cx="7192003" cy="53940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94" dirty="0"/>
          </a:p>
        </p:txBody>
      </p:sp>
      <p:sp>
        <p:nvSpPr>
          <p:cNvPr id="2" name="テキスト ボックス 1"/>
          <p:cNvSpPr txBox="1">
            <a:spLocks noChangeArrowheads="1"/>
          </p:cNvSpPr>
          <p:nvPr/>
        </p:nvSpPr>
        <p:spPr bwMode="auto">
          <a:xfrm>
            <a:off x="1275663" y="509964"/>
            <a:ext cx="6864380" cy="3944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ltLang="ja-JP" sz="3196" b="1" dirty="0">
              <a:latin typeface="HG創英角ﾎﾟｯﾌﾟ体" panose="040B0A09000000000000" pitchFamily="49" charset="-128"/>
              <a:ea typeface="HG創英角ﾎﾟｯﾌﾟ体" panose="040B0A09000000000000" pitchFamily="49" charset="-128"/>
            </a:endParaRPr>
          </a:p>
          <a:p>
            <a:r>
              <a:rPr lang="ja-JP" altLang="en-US" sz="3196" b="1" dirty="0">
                <a:latin typeface="HG創英角ﾎﾟｯﾌﾟ体" panose="040B0A09000000000000" pitchFamily="49" charset="-128"/>
                <a:ea typeface="HG創英角ﾎﾟｯﾌﾟ体" panose="040B0A09000000000000" pitchFamily="49" charset="-128"/>
              </a:rPr>
              <a:t>教育課程の</a:t>
            </a:r>
            <a:r>
              <a:rPr lang="ja-JP" altLang="en-US" sz="3196" dirty="0">
                <a:solidFill>
                  <a:schemeClr val="accent1">
                    <a:lumMod val="75000"/>
                  </a:schemeClr>
                </a:solidFill>
                <a:latin typeface="HG創英角ﾎﾟｯﾌﾟ体" panose="040B0A09000000000000" pitchFamily="49" charset="-128"/>
                <a:ea typeface="HG創英角ﾎﾟｯﾌﾟ体" panose="040B0A09000000000000" pitchFamily="49" charset="-128"/>
              </a:rPr>
              <a:t>編</a:t>
            </a:r>
            <a:r>
              <a:rPr lang="ja-JP" altLang="en-US" sz="3196" b="1" dirty="0">
                <a:solidFill>
                  <a:schemeClr val="accent1">
                    <a:lumMod val="75000"/>
                  </a:schemeClr>
                </a:solidFill>
                <a:latin typeface="HG創英角ﾎﾟｯﾌﾟ体" panose="040B0A09000000000000" pitchFamily="49" charset="-128"/>
                <a:ea typeface="HG創英角ﾎﾟｯﾌﾟ体" panose="040B0A09000000000000" pitchFamily="49" charset="-128"/>
              </a:rPr>
              <a:t>成</a:t>
            </a:r>
            <a:r>
              <a:rPr lang="ja-JP" altLang="en-US" sz="3196" b="1" dirty="0">
                <a:latin typeface="HG創英角ﾎﾟｯﾌﾟ体" panose="040B0A09000000000000" pitchFamily="49" charset="-128"/>
                <a:ea typeface="HG創英角ﾎﾟｯﾌﾟ体" panose="040B0A09000000000000" pitchFamily="49" charset="-128"/>
              </a:rPr>
              <a:t>において</a:t>
            </a:r>
            <a:endParaRPr lang="en-US" altLang="ja-JP" sz="3196" b="1" dirty="0">
              <a:latin typeface="HG創英角ﾎﾟｯﾌﾟ体" panose="040B0A09000000000000" pitchFamily="49" charset="-128"/>
              <a:ea typeface="HG創英角ﾎﾟｯﾌﾟ体" panose="040B0A09000000000000" pitchFamily="49" charset="-128"/>
            </a:endParaRPr>
          </a:p>
          <a:p>
            <a:endParaRPr lang="en-US" altLang="ja-JP" sz="1704" b="1" dirty="0">
              <a:latin typeface="HG創英角ﾎﾟｯﾌﾟ体" panose="040B0A09000000000000" pitchFamily="49" charset="-128"/>
              <a:ea typeface="HG創英角ﾎﾟｯﾌﾟ体" panose="040B0A09000000000000" pitchFamily="49" charset="-128"/>
            </a:endParaRPr>
          </a:p>
          <a:p>
            <a:r>
              <a:rPr lang="ja-JP" altLang="en-US" sz="3196" b="1" dirty="0">
                <a:latin typeface="HG創英角ﾎﾟｯﾌﾟ体" panose="040B0A09000000000000" pitchFamily="49" charset="-128"/>
                <a:ea typeface="HG創英角ﾎﾟｯﾌﾟ体" panose="040B0A09000000000000" pitchFamily="49" charset="-128"/>
              </a:rPr>
              <a:t>　</a:t>
            </a:r>
            <a:r>
              <a:rPr lang="ja-JP" altLang="en-US" sz="2386" b="1" dirty="0">
                <a:latin typeface="HG創英角ﾎﾟｯﾌﾟ体" panose="040B0A09000000000000" pitchFamily="49" charset="-128"/>
                <a:ea typeface="HG創英角ﾎﾟｯﾌﾟ体" panose="040B0A09000000000000" pitchFamily="49" charset="-128"/>
              </a:rPr>
              <a:t>総合的な学習の時間の目標と関連を図り</a:t>
            </a:r>
            <a:endParaRPr lang="en-US" altLang="ja-JP" sz="2386" b="1" dirty="0">
              <a:latin typeface="HG創英角ﾎﾟｯﾌﾟ体" panose="040B0A09000000000000" pitchFamily="49" charset="-128"/>
              <a:ea typeface="HG創英角ﾎﾟｯﾌﾟ体" panose="040B0A09000000000000" pitchFamily="49" charset="-128"/>
            </a:endParaRPr>
          </a:p>
          <a:p>
            <a:r>
              <a:rPr lang="ja-JP" altLang="en-US" sz="3196" b="1" dirty="0">
                <a:latin typeface="HG創英角ﾎﾟｯﾌﾟ体" panose="040B0A09000000000000" pitchFamily="49" charset="-128"/>
                <a:ea typeface="HG創英角ﾎﾟｯﾌﾟ体" panose="040B0A09000000000000" pitchFamily="49" charset="-128"/>
              </a:rPr>
              <a:t>①</a:t>
            </a:r>
            <a:r>
              <a:rPr lang="ja-JP" altLang="en-US" sz="3196" b="1" u="sng" dirty="0">
                <a:latin typeface="HG創英角ﾎﾟｯﾌﾟ体" panose="040B0A09000000000000" pitchFamily="49" charset="-128"/>
                <a:ea typeface="HG創英角ﾎﾟｯﾌﾟ体" panose="040B0A09000000000000" pitchFamily="49" charset="-128"/>
              </a:rPr>
              <a:t>教科横断的に学ぶ</a:t>
            </a:r>
            <a:endParaRPr lang="en-US" altLang="ja-JP" sz="3196" b="1" u="sng" dirty="0">
              <a:latin typeface="HG創英角ﾎﾟｯﾌﾟ体" panose="040B0A09000000000000" pitchFamily="49" charset="-128"/>
              <a:ea typeface="HG創英角ﾎﾟｯﾌﾟ体" panose="040B0A09000000000000" pitchFamily="49" charset="-128"/>
            </a:endParaRPr>
          </a:p>
          <a:p>
            <a:r>
              <a:rPr lang="ja-JP" altLang="en-US" sz="1743" b="1" dirty="0">
                <a:latin typeface="HG創英角ﾎﾟｯﾌﾟ体" panose="040B0A09000000000000" pitchFamily="49" charset="-128"/>
                <a:ea typeface="HG創英角ﾎﾟｯﾌﾟ体" panose="040B0A09000000000000" pitchFamily="49" charset="-128"/>
              </a:rPr>
              <a:t>　　</a:t>
            </a:r>
            <a:r>
              <a:rPr lang="ja-JP" altLang="en-US" sz="2323" b="1" dirty="0">
                <a:latin typeface="HG創英角ﾎﾟｯﾌﾟ体" panose="040B0A09000000000000" pitchFamily="49" charset="-128"/>
                <a:ea typeface="HG創英角ﾎﾟｯﾌﾟ体" panose="040B0A09000000000000" pitchFamily="49" charset="-128"/>
              </a:rPr>
              <a:t>（</a:t>
            </a:r>
            <a:r>
              <a:rPr lang="ja-JP" altLang="en-US" sz="2831" b="1" u="sng" dirty="0">
                <a:solidFill>
                  <a:srgbClr val="FF0000"/>
                </a:solidFill>
                <a:latin typeface="HG創英角ﾎﾟｯﾌﾟ体" panose="040B0A09000000000000" pitchFamily="49" charset="-128"/>
                <a:ea typeface="HG創英角ﾎﾟｯﾌﾟ体" panose="040B0A09000000000000" pitchFamily="49" charset="-128"/>
              </a:rPr>
              <a:t>カリキュラム・マネジメント</a:t>
            </a:r>
            <a:r>
              <a:rPr lang="ja-JP" altLang="en-US" sz="2323" b="1" u="sng" dirty="0">
                <a:latin typeface="HG創英角ﾎﾟｯﾌﾟ体" panose="040B0A09000000000000" pitchFamily="49" charset="-128"/>
                <a:ea typeface="HG創英角ﾎﾟｯﾌﾟ体" panose="040B0A09000000000000" pitchFamily="49" charset="-128"/>
              </a:rPr>
              <a:t>）</a:t>
            </a:r>
            <a:endParaRPr lang="en-US" altLang="ja-JP" sz="2323" b="1" u="sng" dirty="0">
              <a:latin typeface="HG創英角ﾎﾟｯﾌﾟ体" panose="040B0A09000000000000" pitchFamily="49" charset="-128"/>
              <a:ea typeface="HG創英角ﾎﾟｯﾌﾟ体" panose="040B0A09000000000000" pitchFamily="49" charset="-128"/>
            </a:endParaRPr>
          </a:p>
          <a:p>
            <a:r>
              <a:rPr lang="ja-JP" altLang="en-US" sz="1704" b="1" dirty="0">
                <a:latin typeface="HG創英角ﾎﾟｯﾌﾟ体" panose="040B0A09000000000000" pitchFamily="49" charset="-128"/>
                <a:ea typeface="HG創英角ﾎﾟｯﾌﾟ体" panose="040B0A09000000000000" pitchFamily="49" charset="-128"/>
              </a:rPr>
              <a:t>　　　　　　　　　　　　　　　</a:t>
            </a:r>
            <a:endParaRPr lang="en-US" altLang="ja-JP" sz="1704" b="1" dirty="0">
              <a:latin typeface="HG創英角ﾎﾟｯﾌﾟ体" panose="040B0A09000000000000" pitchFamily="49" charset="-128"/>
              <a:ea typeface="HG創英角ﾎﾟｯﾌﾟ体" panose="040B0A09000000000000" pitchFamily="49" charset="-128"/>
            </a:endParaRPr>
          </a:p>
          <a:p>
            <a:r>
              <a:rPr lang="ja-JP" altLang="en-US" sz="3196" b="1" dirty="0">
                <a:latin typeface="HG創英角ﾎﾟｯﾌﾟ体" panose="040B0A09000000000000" pitchFamily="49" charset="-128"/>
                <a:ea typeface="HG創英角ﾎﾟｯﾌﾟ体" panose="040B0A09000000000000" pitchFamily="49" charset="-128"/>
              </a:rPr>
              <a:t>教育課程の</a:t>
            </a:r>
            <a:r>
              <a:rPr lang="ja-JP" altLang="en-US" sz="3196" b="1" dirty="0">
                <a:solidFill>
                  <a:srgbClr val="EF53DC"/>
                </a:solidFill>
                <a:latin typeface="HG創英角ﾎﾟｯﾌﾟ体" panose="040B0A09000000000000" pitchFamily="49" charset="-128"/>
                <a:ea typeface="HG創英角ﾎﾟｯﾌﾟ体" panose="040B0A09000000000000" pitchFamily="49" charset="-128"/>
              </a:rPr>
              <a:t>実</a:t>
            </a:r>
            <a:r>
              <a:rPr lang="ja-JP" altLang="en-US" sz="3196" dirty="0">
                <a:solidFill>
                  <a:srgbClr val="EF53DC"/>
                </a:solidFill>
                <a:latin typeface="HG創英角ﾎﾟｯﾌﾟ体" panose="040B0A09000000000000" pitchFamily="49" charset="-128"/>
                <a:ea typeface="HG創英角ﾎﾟｯﾌﾟ体" panose="040B0A09000000000000" pitchFamily="49" charset="-128"/>
              </a:rPr>
              <a:t>施</a:t>
            </a:r>
            <a:r>
              <a:rPr lang="ja-JP" altLang="en-US" sz="3196" b="1" dirty="0">
                <a:latin typeface="HG創英角ﾎﾟｯﾌﾟ体" panose="040B0A09000000000000" pitchFamily="49" charset="-128"/>
                <a:ea typeface="HG創英角ﾎﾟｯﾌﾟ体" panose="040B0A09000000000000" pitchFamily="49" charset="-128"/>
              </a:rPr>
              <a:t>において</a:t>
            </a:r>
            <a:endParaRPr lang="en-US" altLang="ja-JP" sz="3196" b="1" dirty="0">
              <a:latin typeface="HG創英角ﾎﾟｯﾌﾟ体" panose="040B0A09000000000000" pitchFamily="49" charset="-128"/>
              <a:ea typeface="HG創英角ﾎﾟｯﾌﾟ体" panose="040B0A09000000000000" pitchFamily="49" charset="-128"/>
            </a:endParaRPr>
          </a:p>
          <a:p>
            <a:r>
              <a:rPr lang="ja-JP" altLang="en-US" sz="1704" b="1" dirty="0">
                <a:latin typeface="HG創英角ﾎﾟｯﾌﾟ体" panose="040B0A09000000000000" pitchFamily="49" charset="-128"/>
                <a:ea typeface="HG創英角ﾎﾟｯﾌﾟ体" panose="040B0A09000000000000" pitchFamily="49" charset="-128"/>
              </a:rPr>
              <a:t>　　　　　　　　　　　　　　　　　（</a:t>
            </a:r>
            <a:r>
              <a:rPr lang="ja-JP" altLang="en-US" sz="1704" dirty="0">
                <a:latin typeface="HG創英角ﾎﾟｯﾌﾟ体" panose="040B0A09000000000000" pitchFamily="49" charset="-128"/>
                <a:ea typeface="HG創英角ﾎﾟｯﾌﾟ体" panose="040B0A09000000000000" pitchFamily="49" charset="-128"/>
              </a:rPr>
              <a:t>総則 第１の２、</a:t>
            </a:r>
            <a:r>
              <a:rPr lang="ja-JP" altLang="en-US" sz="1704" u="sng" dirty="0">
                <a:latin typeface="HG創英角ﾎﾟｯﾌﾟ体" panose="040B0A09000000000000" pitchFamily="49" charset="-128"/>
                <a:ea typeface="HG創英角ﾎﾟｯﾌﾟ体" panose="040B0A09000000000000" pitchFamily="49" charset="-128"/>
              </a:rPr>
              <a:t>第３の１</a:t>
            </a:r>
            <a:r>
              <a:rPr lang="ja-JP" altLang="en-US" sz="1704" b="1" dirty="0">
                <a:latin typeface="HG創英角ﾎﾟｯﾌﾟ体" panose="040B0A09000000000000" pitchFamily="49" charset="-128"/>
                <a:ea typeface="HG創英角ﾎﾟｯﾌﾟ体" panose="040B0A09000000000000" pitchFamily="49" charset="-128"/>
              </a:rPr>
              <a:t>）</a:t>
            </a:r>
            <a:endParaRPr lang="en-US" altLang="ja-JP" sz="1704" b="1" dirty="0">
              <a:latin typeface="HG創英角ﾎﾟｯﾌﾟ体" panose="040B0A09000000000000" pitchFamily="49" charset="-128"/>
              <a:ea typeface="HG創英角ﾎﾟｯﾌﾟ体" panose="040B0A09000000000000" pitchFamily="49" charset="-128"/>
            </a:endParaRPr>
          </a:p>
          <a:p>
            <a:r>
              <a:rPr lang="ja-JP" altLang="en-US" sz="1108" b="1" dirty="0">
                <a:latin typeface="HG創英角ﾎﾟｯﾌﾟ体" panose="040B0A09000000000000" pitchFamily="49" charset="-128"/>
                <a:ea typeface="HG創英角ﾎﾟｯﾌﾟ体" panose="040B0A09000000000000" pitchFamily="49" charset="-128"/>
              </a:rPr>
              <a:t>　</a:t>
            </a:r>
            <a:endParaRPr lang="en-US" altLang="ja-JP" sz="1108" b="1" dirty="0">
              <a:latin typeface="HG創英角ﾎﾟｯﾌﾟ体" panose="040B0A09000000000000" pitchFamily="49" charset="-128"/>
              <a:ea typeface="HG創英角ﾎﾟｯﾌﾟ体" panose="040B0A09000000000000" pitchFamily="49" charset="-128"/>
            </a:endParaRPr>
          </a:p>
        </p:txBody>
      </p:sp>
      <p:cxnSp>
        <p:nvCxnSpPr>
          <p:cNvPr id="5" name="直線コネクタ 4">
            <a:extLst>
              <a:ext uri="{FF2B5EF4-FFF2-40B4-BE49-F238E27FC236}">
                <a16:creationId xmlns:a16="http://schemas.microsoft.com/office/drawing/2014/main" id="{97E88055-6767-4A4C-A79A-B3628B8BD803}"/>
              </a:ext>
            </a:extLst>
          </p:cNvPr>
          <p:cNvCxnSpPr>
            <a:cxnSpLocks/>
          </p:cNvCxnSpPr>
          <p:nvPr/>
        </p:nvCxnSpPr>
        <p:spPr>
          <a:xfrm>
            <a:off x="975996" y="3281020"/>
            <a:ext cx="7192008"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 name="テキスト ボックス 5">
            <a:extLst>
              <a:ext uri="{FF2B5EF4-FFF2-40B4-BE49-F238E27FC236}">
                <a16:creationId xmlns:a16="http://schemas.microsoft.com/office/drawing/2014/main" id="{65D523BB-2D5D-4DDB-9FE8-F8699536F863}"/>
              </a:ext>
            </a:extLst>
          </p:cNvPr>
          <p:cNvSpPr txBox="1"/>
          <p:nvPr/>
        </p:nvSpPr>
        <p:spPr>
          <a:xfrm>
            <a:off x="3509109" y="264962"/>
            <a:ext cx="1890261" cy="348109"/>
          </a:xfrm>
          <a:prstGeom prst="rect">
            <a:avLst/>
          </a:prstGeom>
          <a:noFill/>
        </p:spPr>
        <p:txBody>
          <a:bodyPr wrap="none" rtlCol="0">
            <a:spAutoFit/>
          </a:bodyPr>
          <a:lstStyle/>
          <a:p>
            <a:r>
              <a:rPr lang="ja-JP" altLang="en-US" sz="1662" b="1"/>
              <a:t>学習指導要領総則</a:t>
            </a:r>
          </a:p>
        </p:txBody>
      </p:sp>
      <p:sp>
        <p:nvSpPr>
          <p:cNvPr id="10" name="テキスト ボックス 9">
            <a:extLst>
              <a:ext uri="{FF2B5EF4-FFF2-40B4-BE49-F238E27FC236}">
                <a16:creationId xmlns:a16="http://schemas.microsoft.com/office/drawing/2014/main" id="{FD88E691-4354-4A00-9379-A63EB187F7FC}"/>
              </a:ext>
            </a:extLst>
          </p:cNvPr>
          <p:cNvSpPr txBox="1"/>
          <p:nvPr/>
        </p:nvSpPr>
        <p:spPr>
          <a:xfrm>
            <a:off x="4446642" y="1472514"/>
            <a:ext cx="4220308" cy="603883"/>
          </a:xfrm>
          <a:prstGeom prst="rect">
            <a:avLst/>
          </a:prstGeom>
          <a:noFill/>
        </p:spPr>
        <p:txBody>
          <a:bodyPr wrap="square">
            <a:spAutoFit/>
          </a:bodyPr>
          <a:lstStyle/>
          <a:p>
            <a:r>
              <a:rPr lang="ja-JP" altLang="en-US" sz="1662" dirty="0">
                <a:latin typeface="HG創英角ﾎﾟｯﾌﾟ体" panose="040B0A09000000000000" pitchFamily="49" charset="-128"/>
                <a:ea typeface="HG創英角ﾎﾟｯﾌﾟ体" panose="040B0A09000000000000" pitchFamily="49" charset="-128"/>
              </a:rPr>
              <a:t>（総則 </a:t>
            </a:r>
            <a:r>
              <a:rPr lang="ja-JP" altLang="en-US" sz="1662" u="sng" dirty="0">
                <a:latin typeface="HG創英角ﾎﾟｯﾌﾟ体" panose="040B0A09000000000000" pitchFamily="49" charset="-128"/>
                <a:ea typeface="HG創英角ﾎﾟｯﾌﾟ体" panose="040B0A09000000000000" pitchFamily="49" charset="-128"/>
              </a:rPr>
              <a:t>第１の４</a:t>
            </a:r>
            <a:r>
              <a:rPr lang="ja-JP" altLang="en-US" sz="1662" dirty="0">
                <a:latin typeface="HG創英角ﾎﾟｯﾌﾟ体" panose="040B0A09000000000000" pitchFamily="49" charset="-128"/>
                <a:ea typeface="HG創英角ﾎﾟｯﾌﾟ体" panose="040B0A09000000000000" pitchFamily="49" charset="-128"/>
              </a:rPr>
              <a:t> 第２の</a:t>
            </a:r>
            <a:r>
              <a:rPr lang="en-US" altLang="ja-JP" sz="1662" dirty="0">
                <a:latin typeface="HG創英角ﾎﾟｯﾌﾟ体" panose="040B0A09000000000000" pitchFamily="49" charset="-128"/>
                <a:ea typeface="HG創英角ﾎﾟｯﾌﾟ体" panose="040B0A09000000000000" pitchFamily="49" charset="-128"/>
              </a:rPr>
              <a:t>1.2.3.4</a:t>
            </a:r>
            <a:r>
              <a:rPr lang="ja-JP" altLang="en-US" sz="1662" dirty="0">
                <a:latin typeface="HG創英角ﾎﾟｯﾌﾟ体" panose="040B0A09000000000000" pitchFamily="49" charset="-128"/>
                <a:ea typeface="HG創英角ﾎﾟｯﾌﾟ体" panose="040B0A09000000000000" pitchFamily="49" charset="-128"/>
              </a:rPr>
              <a:t>）</a:t>
            </a:r>
            <a:endParaRPr lang="en-US" altLang="ja-JP" sz="1662" dirty="0">
              <a:latin typeface="HG創英角ﾎﾟｯﾌﾟ体" panose="040B0A09000000000000" pitchFamily="49" charset="-128"/>
              <a:ea typeface="HG創英角ﾎﾟｯﾌﾟ体" panose="040B0A09000000000000" pitchFamily="49" charset="-128"/>
            </a:endParaRPr>
          </a:p>
          <a:p>
            <a:r>
              <a:rPr lang="en-US" altLang="ja-JP" sz="1662" dirty="0">
                <a:latin typeface="HG創英角ﾎﾟｯﾌﾟ体" panose="040B0A09000000000000" pitchFamily="49" charset="-128"/>
                <a:ea typeface="HG創英角ﾎﾟｯﾌﾟ体" panose="040B0A09000000000000" pitchFamily="49" charset="-128"/>
              </a:rPr>
              <a:t>  </a:t>
            </a:r>
          </a:p>
        </p:txBody>
      </p:sp>
    </p:spTree>
    <p:extLst>
      <p:ext uri="{BB962C8B-B14F-4D97-AF65-F5344CB8AC3E}">
        <p14:creationId xmlns:p14="http://schemas.microsoft.com/office/powerpoint/2010/main" val="2805025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xEl>
                                              <p:pRg st="9" end="9"/>
                                            </p:txEl>
                                          </p:spTgt>
                                        </p:tgtEl>
                                        <p:attrNameLst>
                                          <p:attrName>style.visibility</p:attrName>
                                        </p:attrNameLst>
                                      </p:cBhvr>
                                      <p:to>
                                        <p:strVal val="visible"/>
                                      </p:to>
                                    </p:set>
                                    <p:anim calcmode="lin" valueType="num">
                                      <p:cBhvr additive="base">
                                        <p:cTn id="7" dur="500" fill="hold"/>
                                        <p:tgtEl>
                                          <p:spTgt spid="2">
                                            <p:txEl>
                                              <p:pRg st="9" end="9"/>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 calcmode="lin" valueType="num">
                                      <p:cBhvr additive="base">
                                        <p:cTn id="13"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 calcmode="lin" valueType="num">
                                      <p:cBhvr additive="base">
                                        <p:cTn id="25" dur="500" fill="hold"/>
                                        <p:tgtEl>
                                          <p:spTgt spid="2">
                                            <p:txEl>
                                              <p:pRg st="5" end="5"/>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F655494C-6B67-4A6B-A8A1-C56FB5450C51}"/>
              </a:ext>
            </a:extLst>
          </p:cNvPr>
          <p:cNvSpPr/>
          <p:nvPr/>
        </p:nvSpPr>
        <p:spPr>
          <a:xfrm>
            <a:off x="350637" y="263769"/>
            <a:ext cx="8440615" cy="6330462"/>
          </a:xfrm>
          <a:prstGeom prst="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pic>
        <p:nvPicPr>
          <p:cNvPr id="4" name="図 3">
            <a:extLst>
              <a:ext uri="{FF2B5EF4-FFF2-40B4-BE49-F238E27FC236}">
                <a16:creationId xmlns:a16="http://schemas.microsoft.com/office/drawing/2014/main" id="{A26186B2-9FF2-4DBF-A250-B62F5606433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32688" y="263771"/>
            <a:ext cx="7658747" cy="6255435"/>
          </a:xfrm>
          <a:prstGeom prst="rect">
            <a:avLst/>
          </a:prstGeom>
        </p:spPr>
      </p:pic>
      <p:cxnSp>
        <p:nvCxnSpPr>
          <p:cNvPr id="10" name="直線コネクタ 9">
            <a:extLst>
              <a:ext uri="{FF2B5EF4-FFF2-40B4-BE49-F238E27FC236}">
                <a16:creationId xmlns:a16="http://schemas.microsoft.com/office/drawing/2014/main" id="{C04C976C-BF53-49E0-8EE4-27338DA8140C}"/>
              </a:ext>
            </a:extLst>
          </p:cNvPr>
          <p:cNvCxnSpPr>
            <a:cxnSpLocks/>
          </p:cNvCxnSpPr>
          <p:nvPr/>
        </p:nvCxnSpPr>
        <p:spPr>
          <a:xfrm>
            <a:off x="7272999" y="1870449"/>
            <a:ext cx="69301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CB1CDCB5-821A-4DFF-A1AC-4B5B1455D5F8}"/>
              </a:ext>
            </a:extLst>
          </p:cNvPr>
          <p:cNvCxnSpPr>
            <a:cxnSpLocks/>
          </p:cNvCxnSpPr>
          <p:nvPr/>
        </p:nvCxnSpPr>
        <p:spPr>
          <a:xfrm>
            <a:off x="1807330" y="2206593"/>
            <a:ext cx="367092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691C189C-8B5E-47AA-A667-87BD1C8CC441}"/>
              </a:ext>
            </a:extLst>
          </p:cNvPr>
          <p:cNvCxnSpPr>
            <a:cxnSpLocks/>
          </p:cNvCxnSpPr>
          <p:nvPr/>
        </p:nvCxnSpPr>
        <p:spPr>
          <a:xfrm>
            <a:off x="2543294" y="2827052"/>
            <a:ext cx="454312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228FA7B9-E8D6-40F6-A1EE-C0CDEC86CD27}"/>
              </a:ext>
            </a:extLst>
          </p:cNvPr>
          <p:cNvCxnSpPr>
            <a:cxnSpLocks/>
          </p:cNvCxnSpPr>
          <p:nvPr/>
        </p:nvCxnSpPr>
        <p:spPr>
          <a:xfrm>
            <a:off x="7272999" y="2827052"/>
            <a:ext cx="69301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731C365A-479B-44CD-97D9-51A8D712D4A9}"/>
              </a:ext>
            </a:extLst>
          </p:cNvPr>
          <p:cNvCxnSpPr>
            <a:cxnSpLocks/>
          </p:cNvCxnSpPr>
          <p:nvPr/>
        </p:nvCxnSpPr>
        <p:spPr>
          <a:xfrm>
            <a:off x="1807330" y="3148387"/>
            <a:ext cx="56122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08348155-0232-4396-85B4-0CE25291F57F}"/>
              </a:ext>
            </a:extLst>
          </p:cNvPr>
          <p:cNvCxnSpPr>
            <a:cxnSpLocks/>
          </p:cNvCxnSpPr>
          <p:nvPr/>
        </p:nvCxnSpPr>
        <p:spPr>
          <a:xfrm>
            <a:off x="2543295" y="3148387"/>
            <a:ext cx="69301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253A0604-5E56-47FF-9191-2BA879A162D1}"/>
              </a:ext>
            </a:extLst>
          </p:cNvPr>
          <p:cNvCxnSpPr>
            <a:cxnSpLocks/>
          </p:cNvCxnSpPr>
          <p:nvPr/>
        </p:nvCxnSpPr>
        <p:spPr>
          <a:xfrm>
            <a:off x="3486568" y="3145429"/>
            <a:ext cx="1991689" cy="296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FBFEBB87-8EAB-4047-AE1E-3A4D1833F81E}"/>
              </a:ext>
            </a:extLst>
          </p:cNvPr>
          <p:cNvCxnSpPr>
            <a:cxnSpLocks/>
          </p:cNvCxnSpPr>
          <p:nvPr/>
        </p:nvCxnSpPr>
        <p:spPr>
          <a:xfrm>
            <a:off x="1807330" y="4504810"/>
            <a:ext cx="323556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67E7E1F9-0468-480E-A00F-89636BB03A75}"/>
              </a:ext>
            </a:extLst>
          </p:cNvPr>
          <p:cNvCxnSpPr>
            <a:cxnSpLocks/>
          </p:cNvCxnSpPr>
          <p:nvPr/>
        </p:nvCxnSpPr>
        <p:spPr>
          <a:xfrm>
            <a:off x="5694456" y="4490005"/>
            <a:ext cx="205832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8583D279-2E45-4502-A3B8-E17DB52D0575}"/>
              </a:ext>
            </a:extLst>
          </p:cNvPr>
          <p:cNvCxnSpPr>
            <a:cxnSpLocks/>
          </p:cNvCxnSpPr>
          <p:nvPr/>
        </p:nvCxnSpPr>
        <p:spPr>
          <a:xfrm>
            <a:off x="2368555" y="4826149"/>
            <a:ext cx="253218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820FE686-D261-4FE8-990D-AEB81011ED50}"/>
              </a:ext>
            </a:extLst>
          </p:cNvPr>
          <p:cNvCxnSpPr>
            <a:cxnSpLocks/>
          </p:cNvCxnSpPr>
          <p:nvPr/>
        </p:nvCxnSpPr>
        <p:spPr>
          <a:xfrm>
            <a:off x="6899834" y="4826149"/>
            <a:ext cx="373164" cy="444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1" name="正方形/長方形 30">
            <a:extLst>
              <a:ext uri="{FF2B5EF4-FFF2-40B4-BE49-F238E27FC236}">
                <a16:creationId xmlns:a16="http://schemas.microsoft.com/office/drawing/2014/main" id="{7D6DAA9D-F300-4318-B44A-3BCA6BA21DF3}"/>
              </a:ext>
            </a:extLst>
          </p:cNvPr>
          <p:cNvSpPr/>
          <p:nvPr/>
        </p:nvSpPr>
        <p:spPr>
          <a:xfrm>
            <a:off x="3043187" y="4852798"/>
            <a:ext cx="2772695" cy="31394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19" name="正方形/長方形 18">
            <a:extLst>
              <a:ext uri="{FF2B5EF4-FFF2-40B4-BE49-F238E27FC236}">
                <a16:creationId xmlns:a16="http://schemas.microsoft.com/office/drawing/2014/main" id="{E98C534E-1195-4A8F-A8A8-C474337D604C}"/>
              </a:ext>
            </a:extLst>
          </p:cNvPr>
          <p:cNvSpPr/>
          <p:nvPr/>
        </p:nvSpPr>
        <p:spPr>
          <a:xfrm>
            <a:off x="1807331" y="892371"/>
            <a:ext cx="4204018" cy="37228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Tree>
    <p:extLst>
      <p:ext uri="{BB962C8B-B14F-4D97-AF65-F5344CB8AC3E}">
        <p14:creationId xmlns:p14="http://schemas.microsoft.com/office/powerpoint/2010/main" val="581133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ppt_x"/>
                                          </p:val>
                                        </p:tav>
                                        <p:tav tm="100000">
                                          <p:val>
                                            <p:strVal val="#ppt_x"/>
                                          </p:val>
                                        </p:tav>
                                      </p:tavLst>
                                    </p:anim>
                                    <p:anim calcmode="lin" valueType="num">
                                      <p:cBhvr additive="base">
                                        <p:cTn id="15" dur="500" fill="hold"/>
                                        <p:tgtEl>
                                          <p:spTgt spid="10"/>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ppt_x"/>
                                          </p:val>
                                        </p:tav>
                                        <p:tav tm="100000">
                                          <p:val>
                                            <p:strVal val="#ppt_x"/>
                                          </p:val>
                                        </p:tav>
                                      </p:tavLst>
                                    </p:anim>
                                    <p:anim calcmode="lin" valueType="num">
                                      <p:cBhvr additive="base">
                                        <p:cTn id="1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500" fill="hold"/>
                                        <p:tgtEl>
                                          <p:spTgt spid="15"/>
                                        </p:tgtEl>
                                        <p:attrNameLst>
                                          <p:attrName>ppt_x</p:attrName>
                                        </p:attrNameLst>
                                      </p:cBhvr>
                                      <p:tavLst>
                                        <p:tav tm="0">
                                          <p:val>
                                            <p:strVal val="#ppt_x"/>
                                          </p:val>
                                        </p:tav>
                                        <p:tav tm="100000">
                                          <p:val>
                                            <p:strVal val="#ppt_x"/>
                                          </p:val>
                                        </p:tav>
                                      </p:tavLst>
                                    </p:anim>
                                    <p:anim calcmode="lin" valueType="num">
                                      <p:cBhvr additive="base">
                                        <p:cTn id="2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additive="base">
                                        <p:cTn id="30" dur="500" fill="hold"/>
                                        <p:tgtEl>
                                          <p:spTgt spid="17"/>
                                        </p:tgtEl>
                                        <p:attrNameLst>
                                          <p:attrName>ppt_x</p:attrName>
                                        </p:attrNameLst>
                                      </p:cBhvr>
                                      <p:tavLst>
                                        <p:tav tm="0">
                                          <p:val>
                                            <p:strVal val="#ppt_x"/>
                                          </p:val>
                                        </p:tav>
                                        <p:tav tm="100000">
                                          <p:val>
                                            <p:strVal val="#ppt_x"/>
                                          </p:val>
                                        </p:tav>
                                      </p:tavLst>
                                    </p:anim>
                                    <p:anim calcmode="lin" valueType="num">
                                      <p:cBhvr additive="base">
                                        <p:cTn id="31"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additive="base">
                                        <p:cTn id="36" dur="500" fill="hold"/>
                                        <p:tgtEl>
                                          <p:spTgt spid="18"/>
                                        </p:tgtEl>
                                        <p:attrNameLst>
                                          <p:attrName>ppt_x</p:attrName>
                                        </p:attrNameLst>
                                      </p:cBhvr>
                                      <p:tavLst>
                                        <p:tav tm="0">
                                          <p:val>
                                            <p:strVal val="#ppt_x"/>
                                          </p:val>
                                        </p:tav>
                                        <p:tav tm="100000">
                                          <p:val>
                                            <p:strVal val="#ppt_x"/>
                                          </p:val>
                                        </p:tav>
                                      </p:tavLst>
                                    </p:anim>
                                    <p:anim calcmode="lin" valueType="num">
                                      <p:cBhvr additive="base">
                                        <p:cTn id="3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additive="base">
                                        <p:cTn id="42" dur="500" fill="hold"/>
                                        <p:tgtEl>
                                          <p:spTgt spid="20"/>
                                        </p:tgtEl>
                                        <p:attrNameLst>
                                          <p:attrName>ppt_x</p:attrName>
                                        </p:attrNameLst>
                                      </p:cBhvr>
                                      <p:tavLst>
                                        <p:tav tm="0">
                                          <p:val>
                                            <p:strVal val="#ppt_x"/>
                                          </p:val>
                                        </p:tav>
                                        <p:tav tm="100000">
                                          <p:val>
                                            <p:strVal val="#ppt_x"/>
                                          </p:val>
                                        </p:tav>
                                      </p:tavLst>
                                    </p:anim>
                                    <p:anim calcmode="lin" valueType="num">
                                      <p:cBhvr additive="base">
                                        <p:cTn id="43"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additive="base">
                                        <p:cTn id="48" dur="500" fill="hold"/>
                                        <p:tgtEl>
                                          <p:spTgt spid="21"/>
                                        </p:tgtEl>
                                        <p:attrNameLst>
                                          <p:attrName>ppt_x</p:attrName>
                                        </p:attrNameLst>
                                      </p:cBhvr>
                                      <p:tavLst>
                                        <p:tav tm="0">
                                          <p:val>
                                            <p:strVal val="#ppt_x"/>
                                          </p:val>
                                        </p:tav>
                                        <p:tav tm="100000">
                                          <p:val>
                                            <p:strVal val="#ppt_x"/>
                                          </p:val>
                                        </p:tav>
                                      </p:tavLst>
                                    </p:anim>
                                    <p:anim calcmode="lin" valueType="num">
                                      <p:cBhvr additive="base">
                                        <p:cTn id="49"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additive="base">
                                        <p:cTn id="54" dur="500" fill="hold"/>
                                        <p:tgtEl>
                                          <p:spTgt spid="23"/>
                                        </p:tgtEl>
                                        <p:attrNameLst>
                                          <p:attrName>ppt_x</p:attrName>
                                        </p:attrNameLst>
                                      </p:cBhvr>
                                      <p:tavLst>
                                        <p:tav tm="0">
                                          <p:val>
                                            <p:strVal val="#ppt_x"/>
                                          </p:val>
                                        </p:tav>
                                        <p:tav tm="100000">
                                          <p:val>
                                            <p:strVal val="#ppt_x"/>
                                          </p:val>
                                        </p:tav>
                                      </p:tavLst>
                                    </p:anim>
                                    <p:anim calcmode="lin" valueType="num">
                                      <p:cBhvr additive="base">
                                        <p:cTn id="55"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additive="base">
                                        <p:cTn id="60" dur="500" fill="hold"/>
                                        <p:tgtEl>
                                          <p:spTgt spid="25"/>
                                        </p:tgtEl>
                                        <p:attrNameLst>
                                          <p:attrName>ppt_x</p:attrName>
                                        </p:attrNameLst>
                                      </p:cBhvr>
                                      <p:tavLst>
                                        <p:tav tm="0">
                                          <p:val>
                                            <p:strVal val="#ppt_x"/>
                                          </p:val>
                                        </p:tav>
                                        <p:tav tm="100000">
                                          <p:val>
                                            <p:strVal val="#ppt_x"/>
                                          </p:val>
                                        </p:tav>
                                      </p:tavLst>
                                    </p:anim>
                                    <p:anim calcmode="lin" valueType="num">
                                      <p:cBhvr additive="base">
                                        <p:cTn id="61"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nodeType="clickEffect">
                                  <p:stCondLst>
                                    <p:cond delay="0"/>
                                  </p:stCondLst>
                                  <p:childTnLst>
                                    <p:set>
                                      <p:cBhvr>
                                        <p:cTn id="65" dur="1" fill="hold">
                                          <p:stCondLst>
                                            <p:cond delay="0"/>
                                          </p:stCondLst>
                                        </p:cTn>
                                        <p:tgtEl>
                                          <p:spTgt spid="27"/>
                                        </p:tgtEl>
                                        <p:attrNameLst>
                                          <p:attrName>style.visibility</p:attrName>
                                        </p:attrNameLst>
                                      </p:cBhvr>
                                      <p:to>
                                        <p:strVal val="visible"/>
                                      </p:to>
                                    </p:set>
                                    <p:anim calcmode="lin" valueType="num">
                                      <p:cBhvr additive="base">
                                        <p:cTn id="66" dur="500" fill="hold"/>
                                        <p:tgtEl>
                                          <p:spTgt spid="27"/>
                                        </p:tgtEl>
                                        <p:attrNameLst>
                                          <p:attrName>ppt_x</p:attrName>
                                        </p:attrNameLst>
                                      </p:cBhvr>
                                      <p:tavLst>
                                        <p:tav tm="0">
                                          <p:val>
                                            <p:strVal val="#ppt_x"/>
                                          </p:val>
                                        </p:tav>
                                        <p:tav tm="100000">
                                          <p:val>
                                            <p:strVal val="#ppt_x"/>
                                          </p:val>
                                        </p:tav>
                                      </p:tavLst>
                                    </p:anim>
                                    <p:anim calcmode="lin" valueType="num">
                                      <p:cBhvr additive="base">
                                        <p:cTn id="67"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nodeType="clickEffect">
                                  <p:stCondLst>
                                    <p:cond delay="0"/>
                                  </p:stCondLst>
                                  <p:childTnLst>
                                    <p:set>
                                      <p:cBhvr>
                                        <p:cTn id="71" dur="1" fill="hold">
                                          <p:stCondLst>
                                            <p:cond delay="0"/>
                                          </p:stCondLst>
                                        </p:cTn>
                                        <p:tgtEl>
                                          <p:spTgt spid="29"/>
                                        </p:tgtEl>
                                        <p:attrNameLst>
                                          <p:attrName>style.visibility</p:attrName>
                                        </p:attrNameLst>
                                      </p:cBhvr>
                                      <p:to>
                                        <p:strVal val="visible"/>
                                      </p:to>
                                    </p:set>
                                    <p:anim calcmode="lin" valueType="num">
                                      <p:cBhvr additive="base">
                                        <p:cTn id="72" dur="500" fill="hold"/>
                                        <p:tgtEl>
                                          <p:spTgt spid="29"/>
                                        </p:tgtEl>
                                        <p:attrNameLst>
                                          <p:attrName>ppt_x</p:attrName>
                                        </p:attrNameLst>
                                      </p:cBhvr>
                                      <p:tavLst>
                                        <p:tav tm="0">
                                          <p:val>
                                            <p:strVal val="#ppt_x"/>
                                          </p:val>
                                        </p:tav>
                                        <p:tav tm="100000">
                                          <p:val>
                                            <p:strVal val="#ppt_x"/>
                                          </p:val>
                                        </p:tav>
                                      </p:tavLst>
                                    </p:anim>
                                    <p:anim calcmode="lin" valueType="num">
                                      <p:cBhvr additive="base">
                                        <p:cTn id="73"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42" presetClass="entr" presetSubtype="0" fill="hold" grpId="0" nodeType="click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AFCDE4D2-CB59-4A27-83B8-EE3E04031A0C}"/>
              </a:ext>
            </a:extLst>
          </p:cNvPr>
          <p:cNvSpPr/>
          <p:nvPr/>
        </p:nvSpPr>
        <p:spPr>
          <a:xfrm>
            <a:off x="975999" y="817974"/>
            <a:ext cx="7192003" cy="24585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19" dirty="0"/>
          </a:p>
        </p:txBody>
      </p:sp>
      <p:sp>
        <p:nvSpPr>
          <p:cNvPr id="7" name="正方形/長方形 6">
            <a:extLst>
              <a:ext uri="{FF2B5EF4-FFF2-40B4-BE49-F238E27FC236}">
                <a16:creationId xmlns:a16="http://schemas.microsoft.com/office/drawing/2014/main" id="{2586891B-7FDA-4B85-92AA-0C27A77BA437}"/>
              </a:ext>
            </a:extLst>
          </p:cNvPr>
          <p:cNvSpPr/>
          <p:nvPr/>
        </p:nvSpPr>
        <p:spPr>
          <a:xfrm>
            <a:off x="676333" y="3281021"/>
            <a:ext cx="7791337" cy="3155675"/>
          </a:xfrm>
          <a:prstGeom prst="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19" b="1" dirty="0"/>
          </a:p>
        </p:txBody>
      </p:sp>
      <p:sp>
        <p:nvSpPr>
          <p:cNvPr id="3" name="正方形/長方形 2">
            <a:extLst>
              <a:ext uri="{FF2B5EF4-FFF2-40B4-BE49-F238E27FC236}">
                <a16:creationId xmlns:a16="http://schemas.microsoft.com/office/drawing/2014/main" id="{BE6CDB7F-9197-4928-AA39-1AFE39984726}"/>
              </a:ext>
            </a:extLst>
          </p:cNvPr>
          <p:cNvSpPr/>
          <p:nvPr/>
        </p:nvSpPr>
        <p:spPr>
          <a:xfrm>
            <a:off x="676333" y="593222"/>
            <a:ext cx="7791337" cy="2692261"/>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19" dirty="0"/>
          </a:p>
        </p:txBody>
      </p:sp>
      <p:sp>
        <p:nvSpPr>
          <p:cNvPr id="4" name="正方形/長方形 3">
            <a:extLst>
              <a:ext uri="{FF2B5EF4-FFF2-40B4-BE49-F238E27FC236}">
                <a16:creationId xmlns:a16="http://schemas.microsoft.com/office/drawing/2014/main" id="{3CA2666C-59DA-4E7D-B753-3B23E83B8EC4}"/>
              </a:ext>
            </a:extLst>
          </p:cNvPr>
          <p:cNvSpPr/>
          <p:nvPr/>
        </p:nvSpPr>
        <p:spPr>
          <a:xfrm>
            <a:off x="976003" y="817973"/>
            <a:ext cx="7192003" cy="53940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94" dirty="0"/>
          </a:p>
        </p:txBody>
      </p:sp>
      <p:sp>
        <p:nvSpPr>
          <p:cNvPr id="2" name="テキスト ボックス 1"/>
          <p:cNvSpPr txBox="1">
            <a:spLocks noChangeArrowheads="1"/>
          </p:cNvSpPr>
          <p:nvPr/>
        </p:nvSpPr>
        <p:spPr bwMode="auto">
          <a:xfrm>
            <a:off x="1275663" y="509964"/>
            <a:ext cx="6888424" cy="563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ltLang="ja-JP" sz="3196" b="1" dirty="0">
              <a:latin typeface="HG創英角ﾎﾟｯﾌﾟ体" panose="040B0A09000000000000" pitchFamily="49" charset="-128"/>
              <a:ea typeface="HG創英角ﾎﾟｯﾌﾟ体" panose="040B0A09000000000000" pitchFamily="49" charset="-128"/>
            </a:endParaRPr>
          </a:p>
          <a:p>
            <a:r>
              <a:rPr lang="ja-JP" altLang="en-US" sz="3196" b="1" dirty="0">
                <a:latin typeface="HG創英角ﾎﾟｯﾌﾟ体" panose="040B0A09000000000000" pitchFamily="49" charset="-128"/>
                <a:ea typeface="HG創英角ﾎﾟｯﾌﾟ体" panose="040B0A09000000000000" pitchFamily="49" charset="-128"/>
              </a:rPr>
              <a:t>教育課程の</a:t>
            </a:r>
            <a:r>
              <a:rPr lang="ja-JP" altLang="en-US" sz="3196" dirty="0">
                <a:solidFill>
                  <a:schemeClr val="accent1">
                    <a:lumMod val="75000"/>
                  </a:schemeClr>
                </a:solidFill>
                <a:latin typeface="HG創英角ﾎﾟｯﾌﾟ体" panose="040B0A09000000000000" pitchFamily="49" charset="-128"/>
                <a:ea typeface="HG創英角ﾎﾟｯﾌﾟ体" panose="040B0A09000000000000" pitchFamily="49" charset="-128"/>
              </a:rPr>
              <a:t>編</a:t>
            </a:r>
            <a:r>
              <a:rPr lang="ja-JP" altLang="en-US" sz="3196" b="1" dirty="0">
                <a:solidFill>
                  <a:schemeClr val="accent1">
                    <a:lumMod val="75000"/>
                  </a:schemeClr>
                </a:solidFill>
                <a:latin typeface="HG創英角ﾎﾟｯﾌﾟ体" panose="040B0A09000000000000" pitchFamily="49" charset="-128"/>
                <a:ea typeface="HG創英角ﾎﾟｯﾌﾟ体" panose="040B0A09000000000000" pitchFamily="49" charset="-128"/>
              </a:rPr>
              <a:t>成</a:t>
            </a:r>
            <a:r>
              <a:rPr lang="ja-JP" altLang="en-US" sz="3196" b="1" dirty="0">
                <a:latin typeface="HG創英角ﾎﾟｯﾌﾟ体" panose="040B0A09000000000000" pitchFamily="49" charset="-128"/>
                <a:ea typeface="HG創英角ﾎﾟｯﾌﾟ体" panose="040B0A09000000000000" pitchFamily="49" charset="-128"/>
              </a:rPr>
              <a:t>において</a:t>
            </a:r>
            <a:endParaRPr lang="en-US" altLang="ja-JP" sz="3196" b="1" dirty="0">
              <a:latin typeface="HG創英角ﾎﾟｯﾌﾟ体" panose="040B0A09000000000000" pitchFamily="49" charset="-128"/>
              <a:ea typeface="HG創英角ﾎﾟｯﾌﾟ体" panose="040B0A09000000000000" pitchFamily="49" charset="-128"/>
            </a:endParaRPr>
          </a:p>
          <a:p>
            <a:endParaRPr lang="en-US" altLang="ja-JP" sz="1704" b="1" dirty="0">
              <a:latin typeface="HG創英角ﾎﾟｯﾌﾟ体" panose="040B0A09000000000000" pitchFamily="49" charset="-128"/>
              <a:ea typeface="HG創英角ﾎﾟｯﾌﾟ体" panose="040B0A09000000000000" pitchFamily="49" charset="-128"/>
            </a:endParaRPr>
          </a:p>
          <a:p>
            <a:r>
              <a:rPr lang="ja-JP" altLang="en-US" sz="3196" b="1" dirty="0">
                <a:latin typeface="HG創英角ﾎﾟｯﾌﾟ体" panose="040B0A09000000000000" pitchFamily="49" charset="-128"/>
                <a:ea typeface="HG創英角ﾎﾟｯﾌﾟ体" panose="040B0A09000000000000" pitchFamily="49" charset="-128"/>
              </a:rPr>
              <a:t>　</a:t>
            </a:r>
            <a:r>
              <a:rPr lang="ja-JP" altLang="en-US" sz="2386" b="1" dirty="0">
                <a:latin typeface="HG創英角ﾎﾟｯﾌﾟ体" panose="040B0A09000000000000" pitchFamily="49" charset="-128"/>
                <a:ea typeface="HG創英角ﾎﾟｯﾌﾟ体" panose="040B0A09000000000000" pitchFamily="49" charset="-128"/>
              </a:rPr>
              <a:t>総合的な学習の時間の目標と関連を図り</a:t>
            </a:r>
            <a:endParaRPr lang="en-US" altLang="ja-JP" sz="2386" b="1" dirty="0">
              <a:latin typeface="HG創英角ﾎﾟｯﾌﾟ体" panose="040B0A09000000000000" pitchFamily="49" charset="-128"/>
              <a:ea typeface="HG創英角ﾎﾟｯﾌﾟ体" panose="040B0A09000000000000" pitchFamily="49" charset="-128"/>
            </a:endParaRPr>
          </a:p>
          <a:p>
            <a:r>
              <a:rPr lang="ja-JP" altLang="en-US" sz="3196" b="1" dirty="0">
                <a:latin typeface="HG創英角ﾎﾟｯﾌﾟ体" panose="040B0A09000000000000" pitchFamily="49" charset="-128"/>
                <a:ea typeface="HG創英角ﾎﾟｯﾌﾟ体" panose="040B0A09000000000000" pitchFamily="49" charset="-128"/>
              </a:rPr>
              <a:t>①</a:t>
            </a:r>
            <a:r>
              <a:rPr lang="ja-JP" altLang="en-US" sz="3196" b="1" u="sng" dirty="0">
                <a:latin typeface="HG創英角ﾎﾟｯﾌﾟ体" panose="040B0A09000000000000" pitchFamily="49" charset="-128"/>
                <a:ea typeface="HG創英角ﾎﾟｯﾌﾟ体" panose="040B0A09000000000000" pitchFamily="49" charset="-128"/>
              </a:rPr>
              <a:t>教科横断的に学ぶ</a:t>
            </a:r>
            <a:endParaRPr lang="en-US" altLang="ja-JP" sz="3196" b="1" u="sng" dirty="0">
              <a:latin typeface="HG創英角ﾎﾟｯﾌﾟ体" panose="040B0A09000000000000" pitchFamily="49" charset="-128"/>
              <a:ea typeface="HG創英角ﾎﾟｯﾌﾟ体" panose="040B0A09000000000000" pitchFamily="49" charset="-128"/>
            </a:endParaRPr>
          </a:p>
          <a:p>
            <a:r>
              <a:rPr lang="ja-JP" altLang="en-US" sz="1743" b="1" dirty="0">
                <a:latin typeface="HG創英角ﾎﾟｯﾌﾟ体" panose="040B0A09000000000000" pitchFamily="49" charset="-128"/>
                <a:ea typeface="HG創英角ﾎﾟｯﾌﾟ体" panose="040B0A09000000000000" pitchFamily="49" charset="-128"/>
              </a:rPr>
              <a:t>　　</a:t>
            </a:r>
            <a:r>
              <a:rPr lang="ja-JP" altLang="en-US" sz="2323" b="1" dirty="0">
                <a:latin typeface="HG創英角ﾎﾟｯﾌﾟ体" panose="040B0A09000000000000" pitchFamily="49" charset="-128"/>
                <a:ea typeface="HG創英角ﾎﾟｯﾌﾟ体" panose="040B0A09000000000000" pitchFamily="49" charset="-128"/>
              </a:rPr>
              <a:t>（</a:t>
            </a:r>
            <a:r>
              <a:rPr lang="ja-JP" altLang="en-US" sz="2831" b="1" u="sng" dirty="0">
                <a:solidFill>
                  <a:srgbClr val="FF0000"/>
                </a:solidFill>
                <a:latin typeface="HG創英角ﾎﾟｯﾌﾟ体" panose="040B0A09000000000000" pitchFamily="49" charset="-128"/>
                <a:ea typeface="HG創英角ﾎﾟｯﾌﾟ体" panose="040B0A09000000000000" pitchFamily="49" charset="-128"/>
              </a:rPr>
              <a:t>カリキュラム・マネジメント</a:t>
            </a:r>
            <a:r>
              <a:rPr lang="ja-JP" altLang="en-US" sz="2323" b="1" u="sng" dirty="0">
                <a:latin typeface="HG創英角ﾎﾟｯﾌﾟ体" panose="040B0A09000000000000" pitchFamily="49" charset="-128"/>
                <a:ea typeface="HG創英角ﾎﾟｯﾌﾟ体" panose="040B0A09000000000000" pitchFamily="49" charset="-128"/>
              </a:rPr>
              <a:t>）</a:t>
            </a:r>
            <a:endParaRPr lang="en-US" altLang="ja-JP" sz="2323" b="1" u="sng" dirty="0">
              <a:latin typeface="HG創英角ﾎﾟｯﾌﾟ体" panose="040B0A09000000000000" pitchFamily="49" charset="-128"/>
              <a:ea typeface="HG創英角ﾎﾟｯﾌﾟ体" panose="040B0A09000000000000" pitchFamily="49" charset="-128"/>
            </a:endParaRPr>
          </a:p>
          <a:p>
            <a:r>
              <a:rPr lang="ja-JP" altLang="en-US" sz="1704" b="1" dirty="0">
                <a:latin typeface="HG創英角ﾎﾟｯﾌﾟ体" panose="040B0A09000000000000" pitchFamily="49" charset="-128"/>
                <a:ea typeface="HG創英角ﾎﾟｯﾌﾟ体" panose="040B0A09000000000000" pitchFamily="49" charset="-128"/>
              </a:rPr>
              <a:t>　　　　　　　　　　　　　　　</a:t>
            </a:r>
            <a:endParaRPr lang="en-US" altLang="ja-JP" sz="1704" b="1" dirty="0">
              <a:latin typeface="HG創英角ﾎﾟｯﾌﾟ体" panose="040B0A09000000000000" pitchFamily="49" charset="-128"/>
              <a:ea typeface="HG創英角ﾎﾟｯﾌﾟ体" panose="040B0A09000000000000" pitchFamily="49" charset="-128"/>
            </a:endParaRPr>
          </a:p>
          <a:p>
            <a:r>
              <a:rPr lang="ja-JP" altLang="en-US" sz="3196" b="1" dirty="0">
                <a:latin typeface="HG創英角ﾎﾟｯﾌﾟ体" panose="040B0A09000000000000" pitchFamily="49" charset="-128"/>
                <a:ea typeface="HG創英角ﾎﾟｯﾌﾟ体" panose="040B0A09000000000000" pitchFamily="49" charset="-128"/>
              </a:rPr>
              <a:t>教育課程の</a:t>
            </a:r>
            <a:r>
              <a:rPr lang="ja-JP" altLang="en-US" sz="3196" b="1" dirty="0">
                <a:solidFill>
                  <a:srgbClr val="EF53DC"/>
                </a:solidFill>
                <a:latin typeface="HG創英角ﾎﾟｯﾌﾟ体" panose="040B0A09000000000000" pitchFamily="49" charset="-128"/>
                <a:ea typeface="HG創英角ﾎﾟｯﾌﾟ体" panose="040B0A09000000000000" pitchFamily="49" charset="-128"/>
              </a:rPr>
              <a:t>実</a:t>
            </a:r>
            <a:r>
              <a:rPr lang="ja-JP" altLang="en-US" sz="3196" dirty="0">
                <a:solidFill>
                  <a:srgbClr val="EF53DC"/>
                </a:solidFill>
                <a:latin typeface="HG創英角ﾎﾟｯﾌﾟ体" panose="040B0A09000000000000" pitchFamily="49" charset="-128"/>
                <a:ea typeface="HG創英角ﾎﾟｯﾌﾟ体" panose="040B0A09000000000000" pitchFamily="49" charset="-128"/>
              </a:rPr>
              <a:t>施</a:t>
            </a:r>
            <a:r>
              <a:rPr lang="ja-JP" altLang="en-US" sz="3196" b="1" dirty="0">
                <a:latin typeface="HG創英角ﾎﾟｯﾌﾟ体" panose="040B0A09000000000000" pitchFamily="49" charset="-128"/>
                <a:ea typeface="HG創英角ﾎﾟｯﾌﾟ体" panose="040B0A09000000000000" pitchFamily="49" charset="-128"/>
              </a:rPr>
              <a:t>において</a:t>
            </a:r>
            <a:endParaRPr lang="en-US" altLang="ja-JP" sz="3196" b="1" dirty="0">
              <a:latin typeface="HG創英角ﾎﾟｯﾌﾟ体" panose="040B0A09000000000000" pitchFamily="49" charset="-128"/>
              <a:ea typeface="HG創英角ﾎﾟｯﾌﾟ体" panose="040B0A09000000000000" pitchFamily="49" charset="-128"/>
            </a:endParaRPr>
          </a:p>
          <a:p>
            <a:r>
              <a:rPr lang="ja-JP" altLang="en-US" sz="1704" b="1" dirty="0">
                <a:latin typeface="HG創英角ﾎﾟｯﾌﾟ体" panose="040B0A09000000000000" pitchFamily="49" charset="-128"/>
                <a:ea typeface="HG創英角ﾎﾟｯﾌﾟ体" panose="040B0A09000000000000" pitchFamily="49" charset="-128"/>
              </a:rPr>
              <a:t>　　　　　　　　　　　　　　　　　（</a:t>
            </a:r>
            <a:r>
              <a:rPr lang="ja-JP" altLang="en-US" sz="1704" dirty="0">
                <a:latin typeface="HG創英角ﾎﾟｯﾌﾟ体" panose="040B0A09000000000000" pitchFamily="49" charset="-128"/>
                <a:ea typeface="HG創英角ﾎﾟｯﾌﾟ体" panose="040B0A09000000000000" pitchFamily="49" charset="-128"/>
              </a:rPr>
              <a:t>総則 第１の２、</a:t>
            </a:r>
            <a:r>
              <a:rPr lang="ja-JP" altLang="en-US" sz="1704" u="sng" dirty="0">
                <a:latin typeface="HG創英角ﾎﾟｯﾌﾟ体" panose="040B0A09000000000000" pitchFamily="49" charset="-128"/>
                <a:ea typeface="HG創英角ﾎﾟｯﾌﾟ体" panose="040B0A09000000000000" pitchFamily="49" charset="-128"/>
              </a:rPr>
              <a:t>第３の１</a:t>
            </a:r>
            <a:r>
              <a:rPr lang="ja-JP" altLang="en-US" sz="1704" b="1" dirty="0">
                <a:latin typeface="HG創英角ﾎﾟｯﾌﾟ体" panose="040B0A09000000000000" pitchFamily="49" charset="-128"/>
                <a:ea typeface="HG創英角ﾎﾟｯﾌﾟ体" panose="040B0A09000000000000" pitchFamily="49" charset="-128"/>
              </a:rPr>
              <a:t>）</a:t>
            </a:r>
            <a:endParaRPr lang="en-US" altLang="ja-JP" sz="1108" b="1" dirty="0">
              <a:latin typeface="HG創英角ﾎﾟｯﾌﾟ体" panose="040B0A09000000000000" pitchFamily="49" charset="-128"/>
              <a:ea typeface="HG創英角ﾎﾟｯﾌﾟ体" panose="040B0A09000000000000" pitchFamily="49" charset="-128"/>
            </a:endParaRPr>
          </a:p>
          <a:p>
            <a:r>
              <a:rPr lang="ja-JP" altLang="en-US" sz="3196" b="1" dirty="0">
                <a:latin typeface="HG創英角ﾎﾟｯﾌﾟ体" panose="040B0A09000000000000" pitchFamily="49" charset="-128"/>
                <a:ea typeface="HG創英角ﾎﾟｯﾌﾟ体" panose="040B0A09000000000000" pitchFamily="49" charset="-128"/>
              </a:rPr>
              <a:t>②</a:t>
            </a:r>
            <a:r>
              <a:rPr lang="ja-JP" altLang="en-US" sz="3196" b="1" u="sng" dirty="0">
                <a:solidFill>
                  <a:srgbClr val="FF0000"/>
                </a:solidFill>
                <a:latin typeface="HG創英角ﾎﾟｯﾌﾟ体" panose="040B0A09000000000000" pitchFamily="49" charset="-128"/>
                <a:ea typeface="HG創英角ﾎﾟｯﾌﾟ体" panose="040B0A09000000000000" pitchFamily="49" charset="-128"/>
              </a:rPr>
              <a:t>主体的・対話的で深い学び</a:t>
            </a:r>
            <a:endParaRPr lang="en-US" altLang="ja-JP" sz="3196" b="1" u="sng" dirty="0">
              <a:solidFill>
                <a:srgbClr val="FF0000"/>
              </a:solidFill>
              <a:latin typeface="HG創英角ﾎﾟｯﾌﾟ体" panose="040B0A09000000000000" pitchFamily="49" charset="-128"/>
              <a:ea typeface="HG創英角ﾎﾟｯﾌﾟ体" panose="040B0A09000000000000" pitchFamily="49" charset="-128"/>
            </a:endParaRPr>
          </a:p>
          <a:p>
            <a:r>
              <a:rPr lang="ja-JP" altLang="en-US" sz="2386" b="1" dirty="0">
                <a:latin typeface="HG創英角ﾎﾟｯﾌﾟ体" panose="040B0A09000000000000" pitchFamily="49" charset="-128"/>
                <a:ea typeface="HG創英角ﾎﾟｯﾌﾟ体" panose="040B0A09000000000000" pitchFamily="49" charset="-128"/>
              </a:rPr>
              <a:t>　に向けた、単元を通じた授業改善　</a:t>
            </a:r>
            <a:endParaRPr lang="en-US" altLang="ja-JP" sz="2727" b="1" dirty="0">
              <a:latin typeface="HG創英角ﾎﾟｯﾌﾟ体" panose="040B0A09000000000000" pitchFamily="49" charset="-128"/>
              <a:ea typeface="HG創英角ﾎﾟｯﾌﾟ体" panose="040B0A09000000000000" pitchFamily="49" charset="-128"/>
            </a:endParaRPr>
          </a:p>
          <a:p>
            <a:r>
              <a:rPr lang="ja-JP" altLang="en-US" sz="3196" b="1" dirty="0">
                <a:latin typeface="HG創英角ﾎﾟｯﾌﾟ体" panose="040B0A09000000000000" pitchFamily="49" charset="-128"/>
                <a:ea typeface="HG創英角ﾎﾟｯﾌﾟ体" panose="040B0A09000000000000" pitchFamily="49" charset="-128"/>
              </a:rPr>
              <a:t>　</a:t>
            </a:r>
            <a:r>
              <a:rPr lang="en-US" altLang="ja-JP" sz="3196" b="1" u="sng" dirty="0">
                <a:latin typeface="HG創英角ﾎﾟｯﾌﾟ体" panose="040B0A09000000000000" pitchFamily="49" charset="-128"/>
                <a:ea typeface="HG創英角ﾎﾟｯﾌﾟ体" panose="040B0A09000000000000" pitchFamily="49" charset="-128"/>
              </a:rPr>
              <a:t>《</a:t>
            </a:r>
            <a:r>
              <a:rPr lang="ja-JP" altLang="en-US" sz="3196" b="1" u="sng" dirty="0">
                <a:latin typeface="HG創英角ﾎﾟｯﾌﾟ体" panose="040B0A09000000000000" pitchFamily="49" charset="-128"/>
                <a:ea typeface="HG創英角ﾎﾟｯﾌﾟ体" panose="040B0A09000000000000" pitchFamily="49" charset="-128"/>
              </a:rPr>
              <a:t>探究的な学び</a:t>
            </a:r>
            <a:r>
              <a:rPr lang="en-US" altLang="ja-JP" sz="3196" b="1" u="sng" dirty="0">
                <a:latin typeface="HG創英角ﾎﾟｯﾌﾟ体" panose="040B0A09000000000000" pitchFamily="49" charset="-128"/>
                <a:ea typeface="HG創英角ﾎﾟｯﾌﾟ体" panose="040B0A09000000000000" pitchFamily="49" charset="-128"/>
              </a:rPr>
              <a:t>》</a:t>
            </a:r>
            <a:r>
              <a:rPr lang="ja-JP" altLang="en-US" sz="1704" b="1" u="sng" dirty="0">
                <a:latin typeface="HG創英角ﾎﾟｯﾌﾟ体" panose="040B0A09000000000000" pitchFamily="49" charset="-128"/>
                <a:ea typeface="HG創英角ﾎﾟｯﾌﾟ体" panose="040B0A09000000000000" pitchFamily="49" charset="-128"/>
              </a:rPr>
              <a:t>を通して</a:t>
            </a:r>
            <a:endParaRPr lang="en-US" altLang="ja-JP" sz="1704" b="1" u="sng" dirty="0">
              <a:latin typeface="HG創英角ﾎﾟｯﾌﾟ体" panose="040B0A09000000000000" pitchFamily="49" charset="-128"/>
              <a:ea typeface="HG創英角ﾎﾟｯﾌﾟ体" panose="040B0A09000000000000" pitchFamily="49" charset="-128"/>
            </a:endParaRPr>
          </a:p>
          <a:p>
            <a:r>
              <a:rPr lang="ja-JP" altLang="en-US" sz="1101" b="1" dirty="0">
                <a:latin typeface="HG創英角ﾎﾟｯﾌﾟ体" panose="040B0A09000000000000" pitchFamily="49" charset="-128"/>
                <a:ea typeface="HG創英角ﾎﾟｯﾌﾟ体" panose="040B0A09000000000000" pitchFamily="49" charset="-128"/>
              </a:rPr>
              <a:t>　　　</a:t>
            </a:r>
            <a:endParaRPr lang="en-US" altLang="ja-JP" sz="1101" b="1" dirty="0">
              <a:latin typeface="HG創英角ﾎﾟｯﾌﾟ体" panose="040B0A09000000000000" pitchFamily="49" charset="-128"/>
              <a:ea typeface="HG創英角ﾎﾟｯﾌﾟ体" panose="040B0A09000000000000" pitchFamily="49" charset="-128"/>
            </a:endParaRPr>
          </a:p>
          <a:p>
            <a:r>
              <a:rPr lang="ja-JP" altLang="en-US" sz="1101" b="1" dirty="0">
                <a:latin typeface="HG創英角ﾎﾟｯﾌﾟ体" panose="040B0A09000000000000" pitchFamily="49" charset="-128"/>
                <a:ea typeface="HG創英角ﾎﾟｯﾌﾟ体" panose="040B0A09000000000000" pitchFamily="49" charset="-128"/>
              </a:rPr>
              <a:t>　</a:t>
            </a:r>
            <a:r>
              <a:rPr lang="ja-JP" altLang="en-US" sz="2215" b="1" dirty="0">
                <a:latin typeface="HG創英角ﾎﾟｯﾌﾟ体" panose="040B0A09000000000000" pitchFamily="49" charset="-128"/>
                <a:ea typeface="HG創英角ﾎﾟｯﾌﾟ体" panose="040B0A09000000000000" pitchFamily="49" charset="-128"/>
              </a:rPr>
              <a:t>思考力・判断力・表現力、学びに向かう力や人間性</a:t>
            </a:r>
            <a:endParaRPr lang="en-US" altLang="ja-JP" sz="2215" b="1" dirty="0">
              <a:latin typeface="HG創英角ﾎﾟｯﾌﾟ体" panose="040B0A09000000000000" pitchFamily="49" charset="-128"/>
              <a:ea typeface="HG創英角ﾎﾟｯﾌﾟ体" panose="040B0A09000000000000" pitchFamily="49" charset="-128"/>
            </a:endParaRPr>
          </a:p>
        </p:txBody>
      </p:sp>
      <p:cxnSp>
        <p:nvCxnSpPr>
          <p:cNvPr id="5" name="直線コネクタ 4">
            <a:extLst>
              <a:ext uri="{FF2B5EF4-FFF2-40B4-BE49-F238E27FC236}">
                <a16:creationId xmlns:a16="http://schemas.microsoft.com/office/drawing/2014/main" id="{97E88055-6767-4A4C-A79A-B3628B8BD803}"/>
              </a:ext>
            </a:extLst>
          </p:cNvPr>
          <p:cNvCxnSpPr>
            <a:cxnSpLocks/>
          </p:cNvCxnSpPr>
          <p:nvPr/>
        </p:nvCxnSpPr>
        <p:spPr>
          <a:xfrm>
            <a:off x="975996" y="3281020"/>
            <a:ext cx="7192008"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 name="テキスト ボックス 5">
            <a:extLst>
              <a:ext uri="{FF2B5EF4-FFF2-40B4-BE49-F238E27FC236}">
                <a16:creationId xmlns:a16="http://schemas.microsoft.com/office/drawing/2014/main" id="{65D523BB-2D5D-4DDB-9FE8-F8699536F863}"/>
              </a:ext>
            </a:extLst>
          </p:cNvPr>
          <p:cNvSpPr txBox="1"/>
          <p:nvPr/>
        </p:nvSpPr>
        <p:spPr>
          <a:xfrm>
            <a:off x="3509109" y="264962"/>
            <a:ext cx="1890261" cy="348109"/>
          </a:xfrm>
          <a:prstGeom prst="rect">
            <a:avLst/>
          </a:prstGeom>
          <a:noFill/>
        </p:spPr>
        <p:txBody>
          <a:bodyPr wrap="none" rtlCol="0">
            <a:spAutoFit/>
          </a:bodyPr>
          <a:lstStyle/>
          <a:p>
            <a:r>
              <a:rPr lang="ja-JP" altLang="en-US" sz="1662" b="1"/>
              <a:t>学習指導要領総則</a:t>
            </a:r>
          </a:p>
        </p:txBody>
      </p:sp>
      <p:sp>
        <p:nvSpPr>
          <p:cNvPr id="10" name="テキスト ボックス 9">
            <a:extLst>
              <a:ext uri="{FF2B5EF4-FFF2-40B4-BE49-F238E27FC236}">
                <a16:creationId xmlns:a16="http://schemas.microsoft.com/office/drawing/2014/main" id="{FD88E691-4354-4A00-9379-A63EB187F7FC}"/>
              </a:ext>
            </a:extLst>
          </p:cNvPr>
          <p:cNvSpPr txBox="1"/>
          <p:nvPr/>
        </p:nvSpPr>
        <p:spPr>
          <a:xfrm>
            <a:off x="4446642" y="1472514"/>
            <a:ext cx="4220308" cy="603883"/>
          </a:xfrm>
          <a:prstGeom prst="rect">
            <a:avLst/>
          </a:prstGeom>
          <a:noFill/>
        </p:spPr>
        <p:txBody>
          <a:bodyPr wrap="square">
            <a:spAutoFit/>
          </a:bodyPr>
          <a:lstStyle/>
          <a:p>
            <a:r>
              <a:rPr lang="ja-JP" altLang="en-US" sz="1662" dirty="0">
                <a:latin typeface="HG創英角ﾎﾟｯﾌﾟ体" panose="040B0A09000000000000" pitchFamily="49" charset="-128"/>
                <a:ea typeface="HG創英角ﾎﾟｯﾌﾟ体" panose="040B0A09000000000000" pitchFamily="49" charset="-128"/>
              </a:rPr>
              <a:t>（総則 </a:t>
            </a:r>
            <a:r>
              <a:rPr lang="ja-JP" altLang="en-US" sz="1662" u="sng" dirty="0">
                <a:latin typeface="HG創英角ﾎﾟｯﾌﾟ体" panose="040B0A09000000000000" pitchFamily="49" charset="-128"/>
                <a:ea typeface="HG創英角ﾎﾟｯﾌﾟ体" panose="040B0A09000000000000" pitchFamily="49" charset="-128"/>
              </a:rPr>
              <a:t>第１の４</a:t>
            </a:r>
            <a:r>
              <a:rPr lang="ja-JP" altLang="en-US" sz="1662" dirty="0">
                <a:latin typeface="HG創英角ﾎﾟｯﾌﾟ体" panose="040B0A09000000000000" pitchFamily="49" charset="-128"/>
                <a:ea typeface="HG創英角ﾎﾟｯﾌﾟ体" panose="040B0A09000000000000" pitchFamily="49" charset="-128"/>
              </a:rPr>
              <a:t> 第２の</a:t>
            </a:r>
            <a:r>
              <a:rPr lang="en-US" altLang="ja-JP" sz="1662" dirty="0">
                <a:latin typeface="HG創英角ﾎﾟｯﾌﾟ体" panose="040B0A09000000000000" pitchFamily="49" charset="-128"/>
                <a:ea typeface="HG創英角ﾎﾟｯﾌﾟ体" panose="040B0A09000000000000" pitchFamily="49" charset="-128"/>
              </a:rPr>
              <a:t>1.2.3.4</a:t>
            </a:r>
            <a:r>
              <a:rPr lang="ja-JP" altLang="en-US" sz="1662" dirty="0">
                <a:latin typeface="HG創英角ﾎﾟｯﾌﾟ体" panose="040B0A09000000000000" pitchFamily="49" charset="-128"/>
                <a:ea typeface="HG創英角ﾎﾟｯﾌﾟ体" panose="040B0A09000000000000" pitchFamily="49" charset="-128"/>
              </a:rPr>
              <a:t>）</a:t>
            </a:r>
            <a:endParaRPr lang="en-US" altLang="ja-JP" sz="1662" dirty="0">
              <a:latin typeface="HG創英角ﾎﾟｯﾌﾟ体" panose="040B0A09000000000000" pitchFamily="49" charset="-128"/>
              <a:ea typeface="HG創英角ﾎﾟｯﾌﾟ体" panose="040B0A09000000000000" pitchFamily="49" charset="-128"/>
            </a:endParaRPr>
          </a:p>
          <a:p>
            <a:r>
              <a:rPr lang="en-US" altLang="ja-JP" sz="1662" dirty="0">
                <a:latin typeface="HG創英角ﾎﾟｯﾌﾟ体" panose="040B0A09000000000000" pitchFamily="49" charset="-128"/>
                <a:ea typeface="HG創英角ﾎﾟｯﾌﾟ体" panose="040B0A09000000000000" pitchFamily="49" charset="-128"/>
              </a:rPr>
              <a:t>  </a:t>
            </a:r>
          </a:p>
        </p:txBody>
      </p:sp>
    </p:spTree>
    <p:extLst>
      <p:ext uri="{BB962C8B-B14F-4D97-AF65-F5344CB8AC3E}">
        <p14:creationId xmlns:p14="http://schemas.microsoft.com/office/powerpoint/2010/main" val="2774964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xEl>
                                              <p:pRg st="9" end="9"/>
                                            </p:txEl>
                                          </p:spTgt>
                                        </p:tgtEl>
                                        <p:attrNameLst>
                                          <p:attrName>style.visibility</p:attrName>
                                        </p:attrNameLst>
                                      </p:cBhvr>
                                      <p:to>
                                        <p:strVal val="visible"/>
                                      </p:to>
                                    </p:set>
                                    <p:anim calcmode="lin" valueType="num">
                                      <p:cBhvr additive="base">
                                        <p:cTn id="7" dur="500" fill="hold"/>
                                        <p:tgtEl>
                                          <p:spTgt spid="2">
                                            <p:txEl>
                                              <p:pRg st="9" end="9"/>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9" end="9"/>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
                                            <p:txEl>
                                              <p:pRg st="10" end="10"/>
                                            </p:txEl>
                                          </p:spTgt>
                                        </p:tgtEl>
                                        <p:attrNameLst>
                                          <p:attrName>style.visibility</p:attrName>
                                        </p:attrNameLst>
                                      </p:cBhvr>
                                      <p:to>
                                        <p:strVal val="visible"/>
                                      </p:to>
                                    </p:set>
                                    <p:anim calcmode="lin" valueType="num">
                                      <p:cBhvr additive="base">
                                        <p:cTn id="11" dur="500" fill="hold"/>
                                        <p:tgtEl>
                                          <p:spTgt spid="2">
                                            <p:txEl>
                                              <p:pRg st="10" end="1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2">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2">
                                            <p:txEl>
                                              <p:pRg st="11" end="11"/>
                                            </p:txEl>
                                          </p:spTgt>
                                        </p:tgtEl>
                                        <p:attrNameLst>
                                          <p:attrName>style.visibility</p:attrName>
                                        </p:attrNameLst>
                                      </p:cBhvr>
                                      <p:to>
                                        <p:strVal val="visible"/>
                                      </p:to>
                                    </p:set>
                                    <p:anim calcmode="lin" valueType="num">
                                      <p:cBhvr additive="base">
                                        <p:cTn id="17" dur="500" fill="hold"/>
                                        <p:tgtEl>
                                          <p:spTgt spid="2">
                                            <p:txEl>
                                              <p:pRg st="11" end="1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2">
                                            <p:txEl>
                                              <p:pRg st="11" end="1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2">
                                            <p:txEl>
                                              <p:pRg st="12" end="12"/>
                                            </p:txEl>
                                          </p:spTgt>
                                        </p:tgtEl>
                                        <p:attrNameLst>
                                          <p:attrName>style.visibility</p:attrName>
                                        </p:attrNameLst>
                                      </p:cBhvr>
                                      <p:to>
                                        <p:strVal val="visible"/>
                                      </p:to>
                                    </p:set>
                                    <p:anim calcmode="lin" valueType="num">
                                      <p:cBhvr additive="base">
                                        <p:cTn id="23" dur="500" fill="hold"/>
                                        <p:tgtEl>
                                          <p:spTgt spid="2">
                                            <p:txEl>
                                              <p:pRg st="12" end="12"/>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2">
                                            <p:txEl>
                                              <p:pRg st="12" end="12"/>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2">
                                            <p:txEl>
                                              <p:pRg st="13" end="13"/>
                                            </p:txEl>
                                          </p:spTgt>
                                        </p:tgtEl>
                                        <p:attrNameLst>
                                          <p:attrName>style.visibility</p:attrName>
                                        </p:attrNameLst>
                                      </p:cBhvr>
                                      <p:to>
                                        <p:strVal val="visible"/>
                                      </p:to>
                                    </p:set>
                                    <p:anim calcmode="lin" valueType="num">
                                      <p:cBhvr additive="base">
                                        <p:cTn id="29" dur="500" fill="hold"/>
                                        <p:tgtEl>
                                          <p:spTgt spid="2">
                                            <p:txEl>
                                              <p:pRg st="13" end="13"/>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2">
                                            <p:txEl>
                                              <p:pRg st="13" end="1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3CA2666C-59DA-4E7D-B753-3B23E83B8EC4}"/>
              </a:ext>
            </a:extLst>
          </p:cNvPr>
          <p:cNvSpPr/>
          <p:nvPr/>
        </p:nvSpPr>
        <p:spPr>
          <a:xfrm>
            <a:off x="380269" y="178044"/>
            <a:ext cx="7887432" cy="61656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6" name="正方形/長方形 5">
            <a:extLst>
              <a:ext uri="{FF2B5EF4-FFF2-40B4-BE49-F238E27FC236}">
                <a16:creationId xmlns:a16="http://schemas.microsoft.com/office/drawing/2014/main" id="{04848459-A006-4D00-A43A-8BF43A7BEEF7}"/>
              </a:ext>
            </a:extLst>
          </p:cNvPr>
          <p:cNvSpPr/>
          <p:nvPr/>
        </p:nvSpPr>
        <p:spPr>
          <a:xfrm>
            <a:off x="0" y="0"/>
            <a:ext cx="9144000" cy="6858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D89D4656-EB21-4797-8706-94D907D3FA43}"/>
              </a:ext>
            </a:extLst>
          </p:cNvPr>
          <p:cNvSpPr txBox="1"/>
          <p:nvPr/>
        </p:nvSpPr>
        <p:spPr>
          <a:xfrm>
            <a:off x="490172" y="648742"/>
            <a:ext cx="8301403" cy="5693866"/>
          </a:xfrm>
          <a:prstGeom prst="rect">
            <a:avLst/>
          </a:prstGeom>
          <a:solidFill>
            <a:schemeClr val="bg1"/>
          </a:solidFill>
        </p:spPr>
        <p:txBody>
          <a:bodyPr wrap="square">
            <a:spAutoFit/>
          </a:bodyPr>
          <a:lstStyle/>
          <a:p>
            <a:r>
              <a:rPr lang="ja-JP" altLang="en-US" sz="2800" dirty="0">
                <a:latin typeface="HGP創英角ﾎﾟｯﾌﾟ体" panose="040B0A00000000000000" pitchFamily="50" charset="-128"/>
                <a:ea typeface="HGP創英角ﾎﾟｯﾌﾟ体" panose="040B0A00000000000000" pitchFamily="50" charset="-128"/>
              </a:rPr>
              <a:t>さて、Ｂ市の各小・中学校の教育は、これらの</a:t>
            </a:r>
            <a:endParaRPr lang="en-US" altLang="ja-JP" sz="2800" dirty="0">
              <a:latin typeface="HGP創英角ﾎﾟｯﾌﾟ体" panose="040B0A00000000000000" pitchFamily="50" charset="-128"/>
              <a:ea typeface="HGP創英角ﾎﾟｯﾌﾟ体" panose="040B0A00000000000000" pitchFamily="50" charset="-128"/>
            </a:endParaRPr>
          </a:p>
          <a:p>
            <a:r>
              <a:rPr lang="ja-JP" altLang="en-US" sz="2800" dirty="0">
                <a:latin typeface="HGP創英角ﾎﾟｯﾌﾟ体" panose="040B0A00000000000000" pitchFamily="50" charset="-128"/>
                <a:ea typeface="HGP創英角ﾎﾟｯﾌﾟ体" panose="040B0A00000000000000" pitchFamily="50" charset="-128"/>
              </a:rPr>
              <a:t>理念や方針をどのように捉え、具体化されているでしょうか。</a:t>
            </a:r>
            <a:endParaRPr lang="en-US" altLang="ja-JP" sz="2800" dirty="0">
              <a:latin typeface="HGP創英角ﾎﾟｯﾌﾟ体" panose="040B0A00000000000000" pitchFamily="50" charset="-128"/>
              <a:ea typeface="HGP創英角ﾎﾟｯﾌﾟ体" panose="040B0A00000000000000" pitchFamily="50" charset="-128"/>
            </a:endParaRPr>
          </a:p>
          <a:p>
            <a:endParaRPr kumimoji="1" lang="en-US" altLang="ja-JP" sz="2800" dirty="0">
              <a:latin typeface="HGP創英角ﾎﾟｯﾌﾟ体" panose="040B0A00000000000000" pitchFamily="50" charset="-128"/>
              <a:ea typeface="HGP創英角ﾎﾟｯﾌﾟ体" panose="040B0A00000000000000" pitchFamily="50" charset="-128"/>
            </a:endParaRPr>
          </a:p>
          <a:p>
            <a:r>
              <a:rPr kumimoji="1" lang="ja-JP" altLang="en-US" sz="2800" dirty="0">
                <a:latin typeface="HGP創英角ﾎﾟｯﾌﾟ体" panose="040B0A00000000000000" pitchFamily="50" charset="-128"/>
                <a:ea typeface="HGP創英角ﾎﾟｯﾌﾟ体" panose="040B0A00000000000000" pitchFamily="50" charset="-128"/>
              </a:rPr>
              <a:t>各校の教育課程あるいは経営計画やグランドデザイン</a:t>
            </a:r>
            <a:endParaRPr kumimoji="1" lang="en-US" altLang="ja-JP" sz="2800" dirty="0">
              <a:latin typeface="HGP創英角ﾎﾟｯﾌﾟ体" panose="040B0A00000000000000" pitchFamily="50" charset="-128"/>
              <a:ea typeface="HGP創英角ﾎﾟｯﾌﾟ体" panose="040B0A00000000000000" pitchFamily="50" charset="-128"/>
            </a:endParaRPr>
          </a:p>
          <a:p>
            <a:r>
              <a:rPr lang="ja-JP" altLang="en-US" sz="2800" dirty="0">
                <a:latin typeface="HGP創英角ﾎﾟｯﾌﾟ体" panose="040B0A00000000000000" pitchFamily="50" charset="-128"/>
                <a:ea typeface="HGP創英角ﾎﾟｯﾌﾟ体" panose="040B0A00000000000000" pitchFamily="50" charset="-128"/>
              </a:rPr>
              <a:t>をお出しください。</a:t>
            </a:r>
            <a:endParaRPr lang="en-US" altLang="ja-JP" sz="2800" dirty="0">
              <a:latin typeface="HGP創英角ﾎﾟｯﾌﾟ体" panose="040B0A00000000000000" pitchFamily="50" charset="-128"/>
              <a:ea typeface="HGP創英角ﾎﾟｯﾌﾟ体" panose="040B0A00000000000000" pitchFamily="50" charset="-128"/>
            </a:endParaRPr>
          </a:p>
          <a:p>
            <a:endParaRPr lang="en-US" altLang="ja-JP" sz="2800" dirty="0">
              <a:latin typeface="HGP創英角ﾎﾟｯﾌﾟ体" panose="040B0A00000000000000" pitchFamily="50" charset="-128"/>
              <a:ea typeface="HGP創英角ﾎﾟｯﾌﾟ体" panose="040B0A00000000000000" pitchFamily="50" charset="-128"/>
            </a:endParaRPr>
          </a:p>
          <a:p>
            <a:r>
              <a:rPr lang="ja-JP" altLang="en-US" sz="2800" dirty="0">
                <a:latin typeface="HGP創英角ﾎﾟｯﾌﾟ体" panose="040B0A00000000000000" pitchFamily="50" charset="-128"/>
                <a:ea typeface="HGP創英角ﾎﾟｯﾌﾟ体" panose="040B0A00000000000000" pitchFamily="50" charset="-128"/>
              </a:rPr>
              <a:t>次に、本日の「研修会資料」もお出しください。</a:t>
            </a:r>
            <a:endParaRPr lang="en-US" altLang="ja-JP" sz="2800" dirty="0">
              <a:latin typeface="HGP創英角ﾎﾟｯﾌﾟ体" panose="040B0A00000000000000" pitchFamily="50" charset="-128"/>
              <a:ea typeface="HGP創英角ﾎﾟｯﾌﾟ体" panose="040B0A00000000000000" pitchFamily="50" charset="-128"/>
            </a:endParaRPr>
          </a:p>
          <a:p>
            <a:endParaRPr lang="en-US" altLang="ja-JP" sz="2800" dirty="0">
              <a:latin typeface="HGP創英角ﾎﾟｯﾌﾟ体" panose="040B0A00000000000000" pitchFamily="50" charset="-128"/>
              <a:ea typeface="HGP創英角ﾎﾟｯﾌﾟ体" panose="040B0A00000000000000" pitchFamily="50" charset="-128"/>
            </a:endParaRPr>
          </a:p>
          <a:p>
            <a:r>
              <a:rPr lang="ja-JP" altLang="en-US" sz="2800" dirty="0">
                <a:latin typeface="HGP創英角ﾎﾟｯﾌﾟ体" panose="040B0A00000000000000" pitchFamily="50" charset="-128"/>
                <a:ea typeface="HGP創英角ﾎﾟｯﾌﾟ体" panose="040B0A00000000000000" pitchFamily="50" charset="-128"/>
              </a:rPr>
              <a:t>この資料は、学習指導要領の前文や総則に示されている</a:t>
            </a:r>
            <a:r>
              <a:rPr kumimoji="1" lang="ja-JP" altLang="en-US" sz="2800" dirty="0">
                <a:latin typeface="HGP創英角ﾎﾟｯﾌﾟ体" panose="040B0A00000000000000" pitchFamily="50" charset="-128"/>
                <a:ea typeface="HGP創英角ﾎﾟｯﾌﾟ体" panose="040B0A00000000000000" pitchFamily="50" charset="-128"/>
              </a:rPr>
              <a:t>キーワードを整理し、チェックリスト風にまとめた</a:t>
            </a:r>
            <a:endParaRPr kumimoji="1" lang="en-US" altLang="ja-JP" sz="2800" dirty="0">
              <a:latin typeface="HGP創英角ﾎﾟｯﾌﾟ体" panose="040B0A00000000000000" pitchFamily="50" charset="-128"/>
              <a:ea typeface="HGP創英角ﾎﾟｯﾌﾟ体" panose="040B0A00000000000000" pitchFamily="50" charset="-128"/>
            </a:endParaRPr>
          </a:p>
          <a:p>
            <a:r>
              <a:rPr kumimoji="1" lang="ja-JP" altLang="en-US" sz="2800" dirty="0">
                <a:latin typeface="HGP創英角ﾎﾟｯﾌﾟ体" panose="040B0A00000000000000" pitchFamily="50" charset="-128"/>
                <a:ea typeface="HGP創英角ﾎﾟｯﾌﾟ体" panose="040B0A00000000000000" pitchFamily="50" charset="-128"/>
              </a:rPr>
              <a:t>ものです。</a:t>
            </a:r>
            <a:endParaRPr kumimoji="1" lang="en-US" altLang="ja-JP" sz="2800" dirty="0">
              <a:latin typeface="HGP創英角ﾎﾟｯﾌﾟ体" panose="040B0A00000000000000" pitchFamily="50" charset="-128"/>
              <a:ea typeface="HGP創英角ﾎﾟｯﾌﾟ体" panose="040B0A00000000000000" pitchFamily="50" charset="-128"/>
            </a:endParaRPr>
          </a:p>
          <a:p>
            <a:endParaRPr kumimoji="1" lang="en-US" altLang="ja-JP" sz="2800" dirty="0">
              <a:latin typeface="HGP創英角ﾎﾟｯﾌﾟ体" panose="040B0A00000000000000" pitchFamily="50" charset="-128"/>
              <a:ea typeface="HGP創英角ﾎﾟｯﾌﾟ体" panose="040B0A00000000000000" pitchFamily="50" charset="-128"/>
            </a:endParaRPr>
          </a:p>
        </p:txBody>
      </p:sp>
    </p:spTree>
    <p:extLst>
      <p:ext uri="{BB962C8B-B14F-4D97-AF65-F5344CB8AC3E}">
        <p14:creationId xmlns:p14="http://schemas.microsoft.com/office/powerpoint/2010/main" val="1133946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2D9FEE05-B70E-4C82-94AF-332DF5EBB1E3}"/>
              </a:ext>
            </a:extLst>
          </p:cNvPr>
          <p:cNvSpPr/>
          <p:nvPr/>
        </p:nvSpPr>
        <p:spPr>
          <a:xfrm>
            <a:off x="0" y="0"/>
            <a:ext cx="9144000" cy="6858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 name="正方形/長方形 3">
            <a:extLst>
              <a:ext uri="{FF2B5EF4-FFF2-40B4-BE49-F238E27FC236}">
                <a16:creationId xmlns:a16="http://schemas.microsoft.com/office/drawing/2014/main" id="{3CA2666C-59DA-4E7D-B753-3B23E83B8EC4}"/>
              </a:ext>
            </a:extLst>
          </p:cNvPr>
          <p:cNvSpPr/>
          <p:nvPr/>
        </p:nvSpPr>
        <p:spPr>
          <a:xfrm>
            <a:off x="504094" y="473319"/>
            <a:ext cx="7887432" cy="60707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7" name="正方形/長方形 6">
            <a:extLst>
              <a:ext uri="{FF2B5EF4-FFF2-40B4-BE49-F238E27FC236}">
                <a16:creationId xmlns:a16="http://schemas.microsoft.com/office/drawing/2014/main" id="{EE099F35-27A4-4301-A430-2C86E76B97FD}"/>
              </a:ext>
            </a:extLst>
          </p:cNvPr>
          <p:cNvSpPr/>
          <p:nvPr/>
        </p:nvSpPr>
        <p:spPr>
          <a:xfrm>
            <a:off x="104775" y="468312"/>
            <a:ext cx="8824029" cy="606231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A5666BDF-97D8-4256-AA3B-E0EDB813537A}"/>
              </a:ext>
            </a:extLst>
          </p:cNvPr>
          <p:cNvSpPr/>
          <p:nvPr/>
        </p:nvSpPr>
        <p:spPr>
          <a:xfrm>
            <a:off x="742951" y="1295400"/>
            <a:ext cx="2064928" cy="441959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014B02B2-E04D-4EE6-98B0-23004E86A2E1}"/>
              </a:ext>
            </a:extLst>
          </p:cNvPr>
          <p:cNvSpPr/>
          <p:nvPr/>
        </p:nvSpPr>
        <p:spPr>
          <a:xfrm>
            <a:off x="2822575" y="1295400"/>
            <a:ext cx="2134483" cy="4419599"/>
          </a:xfrm>
          <a:prstGeom prst="rect">
            <a:avLst/>
          </a:prstGeom>
          <a:no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8CA2D25B-1C5D-4CAA-B6A9-7FD7C232974A}"/>
              </a:ext>
            </a:extLst>
          </p:cNvPr>
          <p:cNvSpPr/>
          <p:nvPr/>
        </p:nvSpPr>
        <p:spPr>
          <a:xfrm>
            <a:off x="4960589" y="1892299"/>
            <a:ext cx="2246438" cy="3817997"/>
          </a:xfrm>
          <a:prstGeom prst="rect">
            <a:avLst/>
          </a:prstGeom>
          <a:noFill/>
          <a:ln w="57150">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0B5B5CEA-5FD6-4E18-937F-CA6E19EAD589}"/>
              </a:ext>
            </a:extLst>
          </p:cNvPr>
          <p:cNvSpPr/>
          <p:nvPr/>
        </p:nvSpPr>
        <p:spPr>
          <a:xfrm>
            <a:off x="7198205" y="1887291"/>
            <a:ext cx="1616299" cy="3821405"/>
          </a:xfrm>
          <a:prstGeom prst="rect">
            <a:avLst/>
          </a:prstGeom>
          <a:noFill/>
          <a:ln w="57150">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a:extLst>
              <a:ext uri="{FF2B5EF4-FFF2-40B4-BE49-F238E27FC236}">
                <a16:creationId xmlns:a16="http://schemas.microsoft.com/office/drawing/2014/main" id="{66798A8E-C9BF-4C35-932B-7BC06C2D370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4694" y="653487"/>
            <a:ext cx="8633530" cy="5855825"/>
          </a:xfrm>
          <a:prstGeom prst="rect">
            <a:avLst/>
          </a:prstGeom>
        </p:spPr>
      </p:pic>
      <p:sp>
        <p:nvSpPr>
          <p:cNvPr id="16" name="正方形/長方形 15">
            <a:extLst>
              <a:ext uri="{FF2B5EF4-FFF2-40B4-BE49-F238E27FC236}">
                <a16:creationId xmlns:a16="http://schemas.microsoft.com/office/drawing/2014/main" id="{5A23D213-29CE-41B9-87EB-B9FE3F3CBE51}"/>
              </a:ext>
            </a:extLst>
          </p:cNvPr>
          <p:cNvSpPr/>
          <p:nvPr/>
        </p:nvSpPr>
        <p:spPr>
          <a:xfrm>
            <a:off x="4968875" y="1308100"/>
            <a:ext cx="3879851" cy="4419599"/>
          </a:xfrm>
          <a:prstGeom prst="rect">
            <a:avLst/>
          </a:prstGeom>
          <a:noFill/>
          <a:ln w="57150">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a:extLst>
              <a:ext uri="{FF2B5EF4-FFF2-40B4-BE49-F238E27FC236}">
                <a16:creationId xmlns:a16="http://schemas.microsoft.com/office/drawing/2014/main" id="{5D679B1B-DE80-432E-85A3-101F1C66F2D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5647" r="69286"/>
          <a:stretch/>
        </p:blipFill>
        <p:spPr>
          <a:xfrm>
            <a:off x="1936973" y="1632549"/>
            <a:ext cx="5635402" cy="4424909"/>
          </a:xfrm>
          <a:prstGeom prst="rect">
            <a:avLst/>
          </a:prstGeom>
          <a:ln w="57150">
            <a:solidFill>
              <a:srgbClr val="FF0000"/>
            </a:solidFill>
          </a:ln>
        </p:spPr>
      </p:pic>
      <p:grpSp>
        <p:nvGrpSpPr>
          <p:cNvPr id="5" name="グループ化 4">
            <a:extLst>
              <a:ext uri="{FF2B5EF4-FFF2-40B4-BE49-F238E27FC236}">
                <a16:creationId xmlns:a16="http://schemas.microsoft.com/office/drawing/2014/main" id="{3707D2EC-C9AF-496A-8AFF-693347EE52FF}"/>
              </a:ext>
            </a:extLst>
          </p:cNvPr>
          <p:cNvGrpSpPr/>
          <p:nvPr/>
        </p:nvGrpSpPr>
        <p:grpSpPr>
          <a:xfrm>
            <a:off x="1719044" y="1923334"/>
            <a:ext cx="5935512" cy="4462463"/>
            <a:chOff x="4432106" y="3502651"/>
            <a:chExt cx="5935512" cy="4462463"/>
          </a:xfrm>
        </p:grpSpPr>
        <p:sp>
          <p:nvSpPr>
            <p:cNvPr id="19" name="正方形/長方形 18">
              <a:extLst>
                <a:ext uri="{FF2B5EF4-FFF2-40B4-BE49-F238E27FC236}">
                  <a16:creationId xmlns:a16="http://schemas.microsoft.com/office/drawing/2014/main" id="{51A70C7D-3E6D-43BD-897F-FC6EE4BD3360}"/>
                </a:ext>
              </a:extLst>
            </p:cNvPr>
            <p:cNvSpPr/>
            <p:nvPr/>
          </p:nvSpPr>
          <p:spPr>
            <a:xfrm>
              <a:off x="4498277" y="3518026"/>
              <a:ext cx="5869341" cy="4445000"/>
            </a:xfrm>
            <a:prstGeom prst="rect">
              <a:avLst/>
            </a:prstGeom>
            <a:solidFill>
              <a:schemeClr val="bg1"/>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 name="図 19">
              <a:extLst>
                <a:ext uri="{FF2B5EF4-FFF2-40B4-BE49-F238E27FC236}">
                  <a16:creationId xmlns:a16="http://schemas.microsoft.com/office/drawing/2014/main" id="{770686B8-BAF2-4262-96B8-C3224C2583E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30252" t="10311" r="43712" b="60898"/>
            <a:stretch/>
          </p:blipFill>
          <p:spPr>
            <a:xfrm>
              <a:off x="4432106" y="3502651"/>
              <a:ext cx="5865151" cy="4462463"/>
            </a:xfrm>
            <a:prstGeom prst="rect">
              <a:avLst/>
            </a:prstGeom>
            <a:ln w="57150">
              <a:solidFill>
                <a:srgbClr val="0070C0"/>
              </a:solidFill>
            </a:ln>
          </p:spPr>
        </p:pic>
      </p:grpSp>
      <p:grpSp>
        <p:nvGrpSpPr>
          <p:cNvPr id="24" name="グループ化 23">
            <a:extLst>
              <a:ext uri="{FF2B5EF4-FFF2-40B4-BE49-F238E27FC236}">
                <a16:creationId xmlns:a16="http://schemas.microsoft.com/office/drawing/2014/main" id="{3BF57A65-2053-4AC7-B2C6-04C321A0CD06}"/>
              </a:ext>
            </a:extLst>
          </p:cNvPr>
          <p:cNvGrpSpPr/>
          <p:nvPr/>
        </p:nvGrpSpPr>
        <p:grpSpPr>
          <a:xfrm>
            <a:off x="2040799" y="1835942"/>
            <a:ext cx="5221639" cy="4445000"/>
            <a:chOff x="4010025" y="1308100"/>
            <a:chExt cx="5221639" cy="4445000"/>
          </a:xfrm>
        </p:grpSpPr>
        <p:sp>
          <p:nvSpPr>
            <p:cNvPr id="25" name="正方形/長方形 24">
              <a:extLst>
                <a:ext uri="{FF2B5EF4-FFF2-40B4-BE49-F238E27FC236}">
                  <a16:creationId xmlns:a16="http://schemas.microsoft.com/office/drawing/2014/main" id="{1ED556F3-40F3-4099-A7BC-01F65EE3D788}"/>
                </a:ext>
              </a:extLst>
            </p:cNvPr>
            <p:cNvSpPr/>
            <p:nvPr/>
          </p:nvSpPr>
          <p:spPr>
            <a:xfrm>
              <a:off x="4010025" y="1308100"/>
              <a:ext cx="5221639" cy="4445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6" name="図 25">
              <a:extLst>
                <a:ext uri="{FF2B5EF4-FFF2-40B4-BE49-F238E27FC236}">
                  <a16:creationId xmlns:a16="http://schemas.microsoft.com/office/drawing/2014/main" id="{0FC736D7-C792-46DA-B16B-79B021478E3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80340" t="13782" b="60898"/>
            <a:stretch/>
          </p:blipFill>
          <p:spPr>
            <a:xfrm>
              <a:off x="4010025" y="1308100"/>
              <a:ext cx="5069240" cy="4428148"/>
            </a:xfrm>
            <a:prstGeom prst="rect">
              <a:avLst/>
            </a:prstGeom>
            <a:ln w="57150">
              <a:solidFill>
                <a:srgbClr val="FF99FF"/>
              </a:solidFill>
            </a:ln>
          </p:spPr>
        </p:pic>
      </p:grpSp>
      <p:grpSp>
        <p:nvGrpSpPr>
          <p:cNvPr id="8" name="グループ化 7">
            <a:extLst>
              <a:ext uri="{FF2B5EF4-FFF2-40B4-BE49-F238E27FC236}">
                <a16:creationId xmlns:a16="http://schemas.microsoft.com/office/drawing/2014/main" id="{8B828C16-D8C9-4238-9936-9E4F64C88D1D}"/>
              </a:ext>
            </a:extLst>
          </p:cNvPr>
          <p:cNvGrpSpPr/>
          <p:nvPr/>
        </p:nvGrpSpPr>
        <p:grpSpPr>
          <a:xfrm>
            <a:off x="151696" y="1892299"/>
            <a:ext cx="8697030" cy="2101850"/>
            <a:chOff x="-2354082" y="2723762"/>
            <a:chExt cx="8697030" cy="2101850"/>
          </a:xfrm>
        </p:grpSpPr>
        <p:sp>
          <p:nvSpPr>
            <p:cNvPr id="29" name="正方形/長方形 28">
              <a:extLst>
                <a:ext uri="{FF2B5EF4-FFF2-40B4-BE49-F238E27FC236}">
                  <a16:creationId xmlns:a16="http://schemas.microsoft.com/office/drawing/2014/main" id="{6704613E-2F4E-4DD4-8BCD-F933C1020255}"/>
                </a:ext>
              </a:extLst>
            </p:cNvPr>
            <p:cNvSpPr/>
            <p:nvPr/>
          </p:nvSpPr>
          <p:spPr>
            <a:xfrm>
              <a:off x="-2354082" y="2723762"/>
              <a:ext cx="8633530" cy="2095500"/>
            </a:xfrm>
            <a:prstGeom prst="rect">
              <a:avLst/>
            </a:prstGeom>
            <a:solidFill>
              <a:schemeClr val="bg1"/>
            </a:solidFill>
            <a:ln w="57150">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0" name="図 29">
              <a:extLst>
                <a:ext uri="{FF2B5EF4-FFF2-40B4-BE49-F238E27FC236}">
                  <a16:creationId xmlns:a16="http://schemas.microsoft.com/office/drawing/2014/main" id="{45889436-E229-4507-83DB-2F80EEBB14A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55509" t="10591" r="-210" b="73412"/>
            <a:stretch/>
          </p:blipFill>
          <p:spPr>
            <a:xfrm>
              <a:off x="-2290582" y="2730112"/>
              <a:ext cx="8633530" cy="2095500"/>
            </a:xfrm>
            <a:prstGeom prst="rect">
              <a:avLst/>
            </a:prstGeom>
            <a:ln w="57150">
              <a:solidFill>
                <a:srgbClr val="FF99FF"/>
              </a:solidFill>
            </a:ln>
          </p:spPr>
        </p:pic>
      </p:grpSp>
      <p:grpSp>
        <p:nvGrpSpPr>
          <p:cNvPr id="27" name="グループ化 26">
            <a:extLst>
              <a:ext uri="{FF2B5EF4-FFF2-40B4-BE49-F238E27FC236}">
                <a16:creationId xmlns:a16="http://schemas.microsoft.com/office/drawing/2014/main" id="{89B3AC25-B9C7-44F4-A59D-15B50BEAE1FB}"/>
              </a:ext>
            </a:extLst>
          </p:cNvPr>
          <p:cNvGrpSpPr/>
          <p:nvPr/>
        </p:nvGrpSpPr>
        <p:grpSpPr>
          <a:xfrm>
            <a:off x="1771717" y="2382534"/>
            <a:ext cx="5869341" cy="3936920"/>
            <a:chOff x="365283" y="2144951"/>
            <a:chExt cx="5869341" cy="3936920"/>
          </a:xfrm>
        </p:grpSpPr>
        <p:sp>
          <p:nvSpPr>
            <p:cNvPr id="31" name="正方形/長方形 30">
              <a:extLst>
                <a:ext uri="{FF2B5EF4-FFF2-40B4-BE49-F238E27FC236}">
                  <a16:creationId xmlns:a16="http://schemas.microsoft.com/office/drawing/2014/main" id="{49BFEF3C-BD80-4E36-B99F-ED60C3A8DEAF}"/>
                </a:ext>
              </a:extLst>
            </p:cNvPr>
            <p:cNvSpPr/>
            <p:nvPr/>
          </p:nvSpPr>
          <p:spPr>
            <a:xfrm>
              <a:off x="365283" y="2144951"/>
              <a:ext cx="5869341" cy="3936920"/>
            </a:xfrm>
            <a:prstGeom prst="rect">
              <a:avLst/>
            </a:prstGeom>
            <a:solidFill>
              <a:schemeClr val="bg1"/>
            </a:solidFill>
            <a:ln w="57150">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5" name="図 34">
              <a:extLst>
                <a:ext uri="{FF2B5EF4-FFF2-40B4-BE49-F238E27FC236}">
                  <a16:creationId xmlns:a16="http://schemas.microsoft.com/office/drawing/2014/main" id="{3A30688D-4D25-4B98-9BFA-0BA8C2C9550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55476" t="14488" r="18984" b="61032"/>
            <a:stretch/>
          </p:blipFill>
          <p:spPr>
            <a:xfrm>
              <a:off x="385831" y="2144951"/>
              <a:ext cx="5781675" cy="3936919"/>
            </a:xfrm>
            <a:prstGeom prst="rect">
              <a:avLst/>
            </a:prstGeom>
            <a:ln w="57150">
              <a:solidFill>
                <a:srgbClr val="FF99FF"/>
              </a:solidFill>
            </a:ln>
          </p:spPr>
        </p:pic>
      </p:grpSp>
    </p:spTree>
    <p:extLst>
      <p:ext uri="{BB962C8B-B14F-4D97-AF65-F5344CB8AC3E}">
        <p14:creationId xmlns:p14="http://schemas.microsoft.com/office/powerpoint/2010/main" val="2276709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xit" presetSubtype="544" fill="hold" nodeType="clickEffect">
                                  <p:stCondLst>
                                    <p:cond delay="0"/>
                                  </p:stCondLst>
                                  <p:childTnLst>
                                    <p:anim calcmode="lin" valueType="num">
                                      <p:cBhvr>
                                        <p:cTn id="18" dur="500"/>
                                        <p:tgtEl>
                                          <p:spTgt spid="3"/>
                                        </p:tgtEl>
                                        <p:attrNameLst>
                                          <p:attrName>ppt_w</p:attrName>
                                        </p:attrNameLst>
                                      </p:cBhvr>
                                      <p:tavLst>
                                        <p:tav tm="0">
                                          <p:val>
                                            <p:strVal val="ppt_w"/>
                                          </p:val>
                                        </p:tav>
                                        <p:tav tm="100000">
                                          <p:val>
                                            <p:fltVal val="0"/>
                                          </p:val>
                                        </p:tav>
                                      </p:tavLst>
                                    </p:anim>
                                    <p:anim calcmode="lin" valueType="num">
                                      <p:cBhvr>
                                        <p:cTn id="19" dur="500"/>
                                        <p:tgtEl>
                                          <p:spTgt spid="3"/>
                                        </p:tgtEl>
                                        <p:attrNameLst>
                                          <p:attrName>ppt_h</p:attrName>
                                        </p:attrNameLst>
                                      </p:cBhvr>
                                      <p:tavLst>
                                        <p:tav tm="0">
                                          <p:val>
                                            <p:strVal val="ppt_h"/>
                                          </p:val>
                                        </p:tav>
                                        <p:tav tm="100000">
                                          <p:val>
                                            <p:fltVal val="0"/>
                                          </p:val>
                                        </p:tav>
                                      </p:tavLst>
                                    </p:anim>
                                    <p:animEffect transition="out" filter="fade">
                                      <p:cBhvr>
                                        <p:cTn id="20" dur="500"/>
                                        <p:tgtEl>
                                          <p:spTgt spid="3"/>
                                        </p:tgtEl>
                                      </p:cBhvr>
                                    </p:animEffect>
                                    <p:anim calcmode="lin" valueType="num">
                                      <p:cBhvr>
                                        <p:cTn id="21" dur="500"/>
                                        <p:tgtEl>
                                          <p:spTgt spid="3"/>
                                        </p:tgtEl>
                                        <p:attrNameLst>
                                          <p:attrName>ppt_x</p:attrName>
                                        </p:attrNameLst>
                                      </p:cBhvr>
                                      <p:tavLst>
                                        <p:tav tm="0">
                                          <p:val>
                                            <p:strVal val="ppt_x"/>
                                          </p:val>
                                        </p:tav>
                                        <p:tav tm="100000">
                                          <p:val>
                                            <p:fltVal val="0.5"/>
                                          </p:val>
                                        </p:tav>
                                      </p:tavLst>
                                    </p:anim>
                                    <p:anim calcmode="lin" valueType="num">
                                      <p:cBhvr>
                                        <p:cTn id="22" dur="500"/>
                                        <p:tgtEl>
                                          <p:spTgt spid="3"/>
                                        </p:tgtEl>
                                        <p:attrNameLst>
                                          <p:attrName>ppt_y</p:attrName>
                                        </p:attrNameLst>
                                      </p:cBhvr>
                                      <p:tavLst>
                                        <p:tav tm="0">
                                          <p:val>
                                            <p:strVal val="ppt_y"/>
                                          </p:val>
                                        </p:tav>
                                        <p:tav tm="100000">
                                          <p:val>
                                            <p:fltVal val="0.5"/>
                                          </p:val>
                                        </p:tav>
                                      </p:tavLst>
                                    </p:anim>
                                    <p:set>
                                      <p:cBhvr>
                                        <p:cTn id="23" dur="1" fill="hold">
                                          <p:stCondLst>
                                            <p:cond delay="499"/>
                                          </p:stCondLst>
                                        </p:cTn>
                                        <p:tgtEl>
                                          <p:spTgt spid="3"/>
                                        </p:tgtEl>
                                        <p:attrNameLst>
                                          <p:attrName>style.visibility</p:attrName>
                                        </p:attrNameLst>
                                      </p:cBhvr>
                                      <p:to>
                                        <p:strVal val="hidden"/>
                                      </p:to>
                                    </p:set>
                                  </p:childTnLst>
                                </p:cTn>
                              </p:par>
                              <p:par>
                                <p:cTn id="24" presetID="10" presetClass="exit" presetSubtype="0" fill="hold" grpId="1" nodeType="withEffect">
                                  <p:stCondLst>
                                    <p:cond delay="0"/>
                                  </p:stCondLst>
                                  <p:childTnLst>
                                    <p:animEffect transition="out" filter="fade">
                                      <p:cBhvr>
                                        <p:cTn id="25" dur="500"/>
                                        <p:tgtEl>
                                          <p:spTgt spid="12"/>
                                        </p:tgtEl>
                                      </p:cBhvr>
                                    </p:animEffect>
                                    <p:set>
                                      <p:cBhvr>
                                        <p:cTn id="26" dur="1" fill="hold">
                                          <p:stCondLst>
                                            <p:cond delay="499"/>
                                          </p:stCondLst>
                                        </p:cTn>
                                        <p:tgtEl>
                                          <p:spTgt spid="1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ppt_x"/>
                                          </p:val>
                                        </p:tav>
                                        <p:tav tm="100000">
                                          <p:val>
                                            <p:strVal val="#ppt_x"/>
                                          </p:val>
                                        </p:tav>
                                      </p:tavLst>
                                    </p:anim>
                                    <p:anim calcmode="lin" valueType="num">
                                      <p:cBhvr additive="base">
                                        <p:cTn id="3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53" presetClass="exit" presetSubtype="32" fill="hold" nodeType="clickEffect">
                                  <p:stCondLst>
                                    <p:cond delay="0"/>
                                  </p:stCondLst>
                                  <p:childTnLst>
                                    <p:anim calcmode="lin" valueType="num">
                                      <p:cBhvr>
                                        <p:cTn id="42" dur="500"/>
                                        <p:tgtEl>
                                          <p:spTgt spid="5"/>
                                        </p:tgtEl>
                                        <p:attrNameLst>
                                          <p:attrName>ppt_w</p:attrName>
                                        </p:attrNameLst>
                                      </p:cBhvr>
                                      <p:tavLst>
                                        <p:tav tm="0">
                                          <p:val>
                                            <p:strVal val="ppt_w"/>
                                          </p:val>
                                        </p:tav>
                                        <p:tav tm="100000">
                                          <p:val>
                                            <p:fltVal val="0"/>
                                          </p:val>
                                        </p:tav>
                                      </p:tavLst>
                                    </p:anim>
                                    <p:anim calcmode="lin" valueType="num">
                                      <p:cBhvr>
                                        <p:cTn id="43" dur="500"/>
                                        <p:tgtEl>
                                          <p:spTgt spid="5"/>
                                        </p:tgtEl>
                                        <p:attrNameLst>
                                          <p:attrName>ppt_h</p:attrName>
                                        </p:attrNameLst>
                                      </p:cBhvr>
                                      <p:tavLst>
                                        <p:tav tm="0">
                                          <p:val>
                                            <p:strVal val="ppt_h"/>
                                          </p:val>
                                        </p:tav>
                                        <p:tav tm="100000">
                                          <p:val>
                                            <p:fltVal val="0"/>
                                          </p:val>
                                        </p:tav>
                                      </p:tavLst>
                                    </p:anim>
                                    <p:animEffect transition="out" filter="fade">
                                      <p:cBhvr>
                                        <p:cTn id="44" dur="500"/>
                                        <p:tgtEl>
                                          <p:spTgt spid="5"/>
                                        </p:tgtEl>
                                      </p:cBhvr>
                                    </p:animEffect>
                                    <p:set>
                                      <p:cBhvr>
                                        <p:cTn id="45" dur="1" fill="hold">
                                          <p:stCondLst>
                                            <p:cond delay="499"/>
                                          </p:stCondLst>
                                        </p:cTn>
                                        <p:tgtEl>
                                          <p:spTgt spid="5"/>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500"/>
                                        <p:tgtEl>
                                          <p:spTgt spid="13"/>
                                        </p:tgtEl>
                                      </p:cBhvr>
                                    </p:animEffect>
                                    <p:set>
                                      <p:cBhvr>
                                        <p:cTn id="48" dur="1" fill="hold">
                                          <p:stCondLst>
                                            <p:cond delay="499"/>
                                          </p:stCondLst>
                                        </p:cTn>
                                        <p:tgtEl>
                                          <p:spTgt spid="13"/>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500" fill="hold"/>
                                        <p:tgtEl>
                                          <p:spTgt spid="16"/>
                                        </p:tgtEl>
                                        <p:attrNameLst>
                                          <p:attrName>ppt_x</p:attrName>
                                        </p:attrNameLst>
                                      </p:cBhvr>
                                      <p:tavLst>
                                        <p:tav tm="0">
                                          <p:val>
                                            <p:strVal val="#ppt_x"/>
                                          </p:val>
                                        </p:tav>
                                        <p:tav tm="100000">
                                          <p:val>
                                            <p:strVal val="#ppt_x"/>
                                          </p:val>
                                        </p:tav>
                                      </p:tavLst>
                                    </p:anim>
                                    <p:anim calcmode="lin" valueType="num">
                                      <p:cBhvr additive="base">
                                        <p:cTn id="5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additive="base">
                                        <p:cTn id="59" dur="500" fill="hold"/>
                                        <p:tgtEl>
                                          <p:spTgt spid="8"/>
                                        </p:tgtEl>
                                        <p:attrNameLst>
                                          <p:attrName>ppt_x</p:attrName>
                                        </p:attrNameLst>
                                      </p:cBhvr>
                                      <p:tavLst>
                                        <p:tav tm="0">
                                          <p:val>
                                            <p:strVal val="#ppt_x"/>
                                          </p:val>
                                        </p:tav>
                                        <p:tav tm="100000">
                                          <p:val>
                                            <p:strVal val="#ppt_x"/>
                                          </p:val>
                                        </p:tav>
                                      </p:tavLst>
                                    </p:anim>
                                    <p:anim calcmode="lin" valueType="num">
                                      <p:cBhvr additive="base">
                                        <p:cTn id="6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53" presetClass="exit" presetSubtype="32" fill="hold" nodeType="clickEffect">
                                  <p:stCondLst>
                                    <p:cond delay="0"/>
                                  </p:stCondLst>
                                  <p:childTnLst>
                                    <p:anim calcmode="lin" valueType="num">
                                      <p:cBhvr>
                                        <p:cTn id="64" dur="500"/>
                                        <p:tgtEl>
                                          <p:spTgt spid="8"/>
                                        </p:tgtEl>
                                        <p:attrNameLst>
                                          <p:attrName>ppt_w</p:attrName>
                                        </p:attrNameLst>
                                      </p:cBhvr>
                                      <p:tavLst>
                                        <p:tav tm="0">
                                          <p:val>
                                            <p:strVal val="ppt_w"/>
                                          </p:val>
                                        </p:tav>
                                        <p:tav tm="100000">
                                          <p:val>
                                            <p:fltVal val="0"/>
                                          </p:val>
                                        </p:tav>
                                      </p:tavLst>
                                    </p:anim>
                                    <p:anim calcmode="lin" valueType="num">
                                      <p:cBhvr>
                                        <p:cTn id="65" dur="500"/>
                                        <p:tgtEl>
                                          <p:spTgt spid="8"/>
                                        </p:tgtEl>
                                        <p:attrNameLst>
                                          <p:attrName>ppt_h</p:attrName>
                                        </p:attrNameLst>
                                      </p:cBhvr>
                                      <p:tavLst>
                                        <p:tav tm="0">
                                          <p:val>
                                            <p:strVal val="ppt_h"/>
                                          </p:val>
                                        </p:tav>
                                        <p:tav tm="100000">
                                          <p:val>
                                            <p:fltVal val="0"/>
                                          </p:val>
                                        </p:tav>
                                      </p:tavLst>
                                    </p:anim>
                                    <p:animEffect transition="out" filter="fade">
                                      <p:cBhvr>
                                        <p:cTn id="66" dur="500"/>
                                        <p:tgtEl>
                                          <p:spTgt spid="8"/>
                                        </p:tgtEl>
                                      </p:cBhvr>
                                    </p:animEffect>
                                    <p:set>
                                      <p:cBhvr>
                                        <p:cTn id="67" dur="1" fill="hold">
                                          <p:stCondLst>
                                            <p:cond delay="499"/>
                                          </p:stCondLst>
                                        </p:cTn>
                                        <p:tgtEl>
                                          <p:spTgt spid="8"/>
                                        </p:tgtEl>
                                        <p:attrNameLst>
                                          <p:attrName>style.visibility</p:attrName>
                                        </p:attrNameLst>
                                      </p:cBhvr>
                                      <p:to>
                                        <p:strVal val="hidden"/>
                                      </p:to>
                                    </p:set>
                                  </p:childTnLst>
                                </p:cTn>
                              </p:par>
                              <p:par>
                                <p:cTn id="68" presetID="10" presetClass="exit" presetSubtype="0" fill="hold" grpId="1" nodeType="withEffect">
                                  <p:stCondLst>
                                    <p:cond delay="0"/>
                                  </p:stCondLst>
                                  <p:childTnLst>
                                    <p:animEffect transition="out" filter="fade">
                                      <p:cBhvr>
                                        <p:cTn id="69" dur="500"/>
                                        <p:tgtEl>
                                          <p:spTgt spid="16"/>
                                        </p:tgtEl>
                                      </p:cBhvr>
                                    </p:animEffect>
                                    <p:set>
                                      <p:cBhvr>
                                        <p:cTn id="70" dur="1" fill="hold">
                                          <p:stCondLst>
                                            <p:cond delay="499"/>
                                          </p:stCondLst>
                                        </p:cTn>
                                        <p:tgtEl>
                                          <p:spTgt spid="16"/>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14"/>
                                        </p:tgtEl>
                                        <p:attrNameLst>
                                          <p:attrName>style.visibility</p:attrName>
                                        </p:attrNameLst>
                                      </p:cBhvr>
                                      <p:to>
                                        <p:strVal val="visible"/>
                                      </p:to>
                                    </p:set>
                                    <p:anim calcmode="lin" valueType="num">
                                      <p:cBhvr additive="base">
                                        <p:cTn id="75" dur="500" fill="hold"/>
                                        <p:tgtEl>
                                          <p:spTgt spid="14"/>
                                        </p:tgtEl>
                                        <p:attrNameLst>
                                          <p:attrName>ppt_x</p:attrName>
                                        </p:attrNameLst>
                                      </p:cBhvr>
                                      <p:tavLst>
                                        <p:tav tm="0">
                                          <p:val>
                                            <p:strVal val="#ppt_x"/>
                                          </p:val>
                                        </p:tav>
                                        <p:tav tm="100000">
                                          <p:val>
                                            <p:strVal val="#ppt_x"/>
                                          </p:val>
                                        </p:tav>
                                      </p:tavLst>
                                    </p:anim>
                                    <p:anim calcmode="lin" valueType="num">
                                      <p:cBhvr additive="base">
                                        <p:cTn id="7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nodeType="click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additive="base">
                                        <p:cTn id="81" dur="500" fill="hold"/>
                                        <p:tgtEl>
                                          <p:spTgt spid="27"/>
                                        </p:tgtEl>
                                        <p:attrNameLst>
                                          <p:attrName>ppt_x</p:attrName>
                                        </p:attrNameLst>
                                      </p:cBhvr>
                                      <p:tavLst>
                                        <p:tav tm="0">
                                          <p:val>
                                            <p:strVal val="#ppt_x"/>
                                          </p:val>
                                        </p:tav>
                                        <p:tav tm="100000">
                                          <p:val>
                                            <p:strVal val="#ppt_x"/>
                                          </p:val>
                                        </p:tav>
                                      </p:tavLst>
                                    </p:anim>
                                    <p:anim calcmode="lin" valueType="num">
                                      <p:cBhvr additive="base">
                                        <p:cTn id="82"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53" presetClass="exit" presetSubtype="32" fill="hold" nodeType="clickEffect">
                                  <p:stCondLst>
                                    <p:cond delay="0"/>
                                  </p:stCondLst>
                                  <p:childTnLst>
                                    <p:anim calcmode="lin" valueType="num">
                                      <p:cBhvr>
                                        <p:cTn id="86" dur="500"/>
                                        <p:tgtEl>
                                          <p:spTgt spid="27"/>
                                        </p:tgtEl>
                                        <p:attrNameLst>
                                          <p:attrName>ppt_w</p:attrName>
                                        </p:attrNameLst>
                                      </p:cBhvr>
                                      <p:tavLst>
                                        <p:tav tm="0">
                                          <p:val>
                                            <p:strVal val="ppt_w"/>
                                          </p:val>
                                        </p:tav>
                                        <p:tav tm="100000">
                                          <p:val>
                                            <p:fltVal val="0"/>
                                          </p:val>
                                        </p:tav>
                                      </p:tavLst>
                                    </p:anim>
                                    <p:anim calcmode="lin" valueType="num">
                                      <p:cBhvr>
                                        <p:cTn id="87" dur="500"/>
                                        <p:tgtEl>
                                          <p:spTgt spid="27"/>
                                        </p:tgtEl>
                                        <p:attrNameLst>
                                          <p:attrName>ppt_h</p:attrName>
                                        </p:attrNameLst>
                                      </p:cBhvr>
                                      <p:tavLst>
                                        <p:tav tm="0">
                                          <p:val>
                                            <p:strVal val="ppt_h"/>
                                          </p:val>
                                        </p:tav>
                                        <p:tav tm="100000">
                                          <p:val>
                                            <p:fltVal val="0"/>
                                          </p:val>
                                        </p:tav>
                                      </p:tavLst>
                                    </p:anim>
                                    <p:animEffect transition="out" filter="fade">
                                      <p:cBhvr>
                                        <p:cTn id="88" dur="500"/>
                                        <p:tgtEl>
                                          <p:spTgt spid="27"/>
                                        </p:tgtEl>
                                      </p:cBhvr>
                                    </p:animEffect>
                                    <p:set>
                                      <p:cBhvr>
                                        <p:cTn id="89" dur="1" fill="hold">
                                          <p:stCondLst>
                                            <p:cond delay="499"/>
                                          </p:stCondLst>
                                        </p:cTn>
                                        <p:tgtEl>
                                          <p:spTgt spid="27"/>
                                        </p:tgtEl>
                                        <p:attrNameLst>
                                          <p:attrName>style.visibility</p:attrName>
                                        </p:attrNameLst>
                                      </p:cBhvr>
                                      <p:to>
                                        <p:strVal val="hidden"/>
                                      </p:to>
                                    </p:set>
                                  </p:childTnLst>
                                </p:cTn>
                              </p:par>
                              <p:par>
                                <p:cTn id="90" presetID="10" presetClass="exit" presetSubtype="0" fill="hold" grpId="1" nodeType="withEffect">
                                  <p:stCondLst>
                                    <p:cond delay="0"/>
                                  </p:stCondLst>
                                  <p:childTnLst>
                                    <p:animEffect transition="out" filter="fade">
                                      <p:cBhvr>
                                        <p:cTn id="91" dur="500"/>
                                        <p:tgtEl>
                                          <p:spTgt spid="14"/>
                                        </p:tgtEl>
                                      </p:cBhvr>
                                    </p:animEffect>
                                    <p:set>
                                      <p:cBhvr>
                                        <p:cTn id="92" dur="1" fill="hold">
                                          <p:stCondLst>
                                            <p:cond delay="499"/>
                                          </p:stCondLst>
                                        </p:cTn>
                                        <p:tgtEl>
                                          <p:spTgt spid="14"/>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15"/>
                                        </p:tgtEl>
                                        <p:attrNameLst>
                                          <p:attrName>style.visibility</p:attrName>
                                        </p:attrNameLst>
                                      </p:cBhvr>
                                      <p:to>
                                        <p:strVal val="visible"/>
                                      </p:to>
                                    </p:set>
                                    <p:anim calcmode="lin" valueType="num">
                                      <p:cBhvr additive="base">
                                        <p:cTn id="97" dur="500" fill="hold"/>
                                        <p:tgtEl>
                                          <p:spTgt spid="15"/>
                                        </p:tgtEl>
                                        <p:attrNameLst>
                                          <p:attrName>ppt_x</p:attrName>
                                        </p:attrNameLst>
                                      </p:cBhvr>
                                      <p:tavLst>
                                        <p:tav tm="0">
                                          <p:val>
                                            <p:strVal val="#ppt_x"/>
                                          </p:val>
                                        </p:tav>
                                        <p:tav tm="100000">
                                          <p:val>
                                            <p:strVal val="#ppt_x"/>
                                          </p:val>
                                        </p:tav>
                                      </p:tavLst>
                                    </p:anim>
                                    <p:anim calcmode="lin" valueType="num">
                                      <p:cBhvr additive="base">
                                        <p:cTn id="9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nodeType="clickEffect">
                                  <p:stCondLst>
                                    <p:cond delay="0"/>
                                  </p:stCondLst>
                                  <p:childTnLst>
                                    <p:set>
                                      <p:cBhvr>
                                        <p:cTn id="102" dur="1" fill="hold">
                                          <p:stCondLst>
                                            <p:cond delay="0"/>
                                          </p:stCondLst>
                                        </p:cTn>
                                        <p:tgtEl>
                                          <p:spTgt spid="24"/>
                                        </p:tgtEl>
                                        <p:attrNameLst>
                                          <p:attrName>style.visibility</p:attrName>
                                        </p:attrNameLst>
                                      </p:cBhvr>
                                      <p:to>
                                        <p:strVal val="visible"/>
                                      </p:to>
                                    </p:set>
                                    <p:anim calcmode="lin" valueType="num">
                                      <p:cBhvr additive="base">
                                        <p:cTn id="103" dur="500" fill="hold"/>
                                        <p:tgtEl>
                                          <p:spTgt spid="24"/>
                                        </p:tgtEl>
                                        <p:attrNameLst>
                                          <p:attrName>ppt_x</p:attrName>
                                        </p:attrNameLst>
                                      </p:cBhvr>
                                      <p:tavLst>
                                        <p:tav tm="0">
                                          <p:val>
                                            <p:strVal val="#ppt_x"/>
                                          </p:val>
                                        </p:tav>
                                        <p:tav tm="100000">
                                          <p:val>
                                            <p:strVal val="#ppt_x"/>
                                          </p:val>
                                        </p:tav>
                                      </p:tavLst>
                                    </p:anim>
                                    <p:anim calcmode="lin" valueType="num">
                                      <p:cBhvr additive="base">
                                        <p:cTn id="10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53" presetClass="exit" presetSubtype="32" fill="hold" nodeType="clickEffect">
                                  <p:stCondLst>
                                    <p:cond delay="0"/>
                                  </p:stCondLst>
                                  <p:childTnLst>
                                    <p:anim calcmode="lin" valueType="num">
                                      <p:cBhvr>
                                        <p:cTn id="108" dur="500"/>
                                        <p:tgtEl>
                                          <p:spTgt spid="24"/>
                                        </p:tgtEl>
                                        <p:attrNameLst>
                                          <p:attrName>ppt_w</p:attrName>
                                        </p:attrNameLst>
                                      </p:cBhvr>
                                      <p:tavLst>
                                        <p:tav tm="0">
                                          <p:val>
                                            <p:strVal val="ppt_w"/>
                                          </p:val>
                                        </p:tav>
                                        <p:tav tm="100000">
                                          <p:val>
                                            <p:fltVal val="0"/>
                                          </p:val>
                                        </p:tav>
                                      </p:tavLst>
                                    </p:anim>
                                    <p:anim calcmode="lin" valueType="num">
                                      <p:cBhvr>
                                        <p:cTn id="109" dur="500"/>
                                        <p:tgtEl>
                                          <p:spTgt spid="24"/>
                                        </p:tgtEl>
                                        <p:attrNameLst>
                                          <p:attrName>ppt_h</p:attrName>
                                        </p:attrNameLst>
                                      </p:cBhvr>
                                      <p:tavLst>
                                        <p:tav tm="0">
                                          <p:val>
                                            <p:strVal val="ppt_h"/>
                                          </p:val>
                                        </p:tav>
                                        <p:tav tm="100000">
                                          <p:val>
                                            <p:fltVal val="0"/>
                                          </p:val>
                                        </p:tav>
                                      </p:tavLst>
                                    </p:anim>
                                    <p:animEffect transition="out" filter="fade">
                                      <p:cBhvr>
                                        <p:cTn id="110" dur="500"/>
                                        <p:tgtEl>
                                          <p:spTgt spid="24"/>
                                        </p:tgtEl>
                                      </p:cBhvr>
                                    </p:animEffect>
                                    <p:set>
                                      <p:cBhvr>
                                        <p:cTn id="111" dur="1" fill="hold">
                                          <p:stCondLst>
                                            <p:cond delay="499"/>
                                          </p:stCondLst>
                                        </p:cTn>
                                        <p:tgtEl>
                                          <p:spTgt spid="24"/>
                                        </p:tgtEl>
                                        <p:attrNameLst>
                                          <p:attrName>style.visibility</p:attrName>
                                        </p:attrNameLst>
                                      </p:cBhvr>
                                      <p:to>
                                        <p:strVal val="hidden"/>
                                      </p:to>
                                    </p:set>
                                  </p:childTnLst>
                                </p:cTn>
                              </p:par>
                              <p:par>
                                <p:cTn id="112" presetID="2" presetClass="exit" presetSubtype="4" fill="hold" grpId="1" nodeType="withEffect">
                                  <p:stCondLst>
                                    <p:cond delay="0"/>
                                  </p:stCondLst>
                                  <p:childTnLst>
                                    <p:anim calcmode="lin" valueType="num">
                                      <p:cBhvr additive="base">
                                        <p:cTn id="113" dur="500"/>
                                        <p:tgtEl>
                                          <p:spTgt spid="15"/>
                                        </p:tgtEl>
                                        <p:attrNameLst>
                                          <p:attrName>ppt_x</p:attrName>
                                        </p:attrNameLst>
                                      </p:cBhvr>
                                      <p:tavLst>
                                        <p:tav tm="0">
                                          <p:val>
                                            <p:strVal val="ppt_x"/>
                                          </p:val>
                                        </p:tav>
                                        <p:tav tm="100000">
                                          <p:val>
                                            <p:strVal val="ppt_x"/>
                                          </p:val>
                                        </p:tav>
                                      </p:tavLst>
                                    </p:anim>
                                    <p:anim calcmode="lin" valueType="num">
                                      <p:cBhvr additive="base">
                                        <p:cTn id="114" dur="500"/>
                                        <p:tgtEl>
                                          <p:spTgt spid="15"/>
                                        </p:tgtEl>
                                        <p:attrNameLst>
                                          <p:attrName>ppt_y</p:attrName>
                                        </p:attrNameLst>
                                      </p:cBhvr>
                                      <p:tavLst>
                                        <p:tav tm="0">
                                          <p:val>
                                            <p:strVal val="ppt_y"/>
                                          </p:val>
                                        </p:tav>
                                        <p:tav tm="100000">
                                          <p:val>
                                            <p:strVal val="1+ppt_h/2"/>
                                          </p:val>
                                        </p:tav>
                                      </p:tavLst>
                                    </p:anim>
                                    <p:set>
                                      <p:cBhvr>
                                        <p:cTn id="115"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611</TotalTime>
  <Words>4136</Words>
  <Application>Microsoft Office PowerPoint</Application>
  <PresentationFormat>画面に合わせる (4:3)</PresentationFormat>
  <Paragraphs>423</Paragraphs>
  <Slides>32</Slides>
  <Notes>18</Notes>
  <HiddenSlides>0</HiddenSlides>
  <MMClips>1</MMClips>
  <ScaleCrop>false</ScaleCrop>
  <HeadingPairs>
    <vt:vector size="8" baseType="variant">
      <vt:variant>
        <vt:lpstr>使用されているフォント</vt:lpstr>
      </vt:variant>
      <vt:variant>
        <vt:i4>17</vt:i4>
      </vt:variant>
      <vt:variant>
        <vt:lpstr>テーマ</vt:lpstr>
      </vt:variant>
      <vt:variant>
        <vt:i4>1</vt:i4>
      </vt:variant>
      <vt:variant>
        <vt:lpstr>埋め込まれた OLE サーバー</vt:lpstr>
      </vt:variant>
      <vt:variant>
        <vt:i4>1</vt:i4>
      </vt:variant>
      <vt:variant>
        <vt:lpstr>スライド タイトル</vt:lpstr>
      </vt:variant>
      <vt:variant>
        <vt:i4>32</vt:i4>
      </vt:variant>
    </vt:vector>
  </HeadingPairs>
  <TitlesOfParts>
    <vt:vector size="51" baseType="lpstr">
      <vt:lpstr>AR P丸ゴシック体E</vt:lpstr>
      <vt:lpstr>AR P悠々ゴシック体E</vt:lpstr>
      <vt:lpstr>AR丸ゴシック体E</vt:lpstr>
      <vt:lpstr>ＤＦ特太ゴシック体</vt:lpstr>
      <vt:lpstr>HGPｺﾞｼｯｸE</vt:lpstr>
      <vt:lpstr>HGP創英角ﾎﾟｯﾌﾟ体</vt:lpstr>
      <vt:lpstr>HGS創英角ﾎﾟｯﾌﾟ体</vt:lpstr>
      <vt:lpstr>HG創英角ﾎﾟｯﾌﾟ体</vt:lpstr>
      <vt:lpstr>ＭＳ Ｐゴシック</vt:lpstr>
      <vt:lpstr>ＭＳ ゴシック</vt:lpstr>
      <vt:lpstr>ＭＳ 明朝</vt:lpstr>
      <vt:lpstr>游ゴシック</vt:lpstr>
      <vt:lpstr>游ゴシック Light</vt:lpstr>
      <vt:lpstr>Arial</vt:lpstr>
      <vt:lpstr>Calibri</vt:lpstr>
      <vt:lpstr>Calibri Light</vt:lpstr>
      <vt:lpstr>Times New Roman</vt:lpstr>
      <vt:lpstr>Office テーマ</vt:lpstr>
      <vt:lpstr>ブック</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総合的な学習の時間と学力との相関</vt:lpstr>
      <vt:lpstr>　　総合的な学習の時間と学力との相関</vt:lpstr>
      <vt:lpstr>　　総合的な学習の時間と学力との相関</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利夫 手島</dc:creator>
  <cp:lastModifiedBy>利夫 手島</cp:lastModifiedBy>
  <cp:revision>69</cp:revision>
  <dcterms:created xsi:type="dcterms:W3CDTF">2020-09-06T05:25:57Z</dcterms:created>
  <dcterms:modified xsi:type="dcterms:W3CDTF">2020-09-15T12:38:32Z</dcterms:modified>
</cp:coreProperties>
</file>