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144" r:id="rId3"/>
    <p:sldId id="1945" r:id="rId4"/>
    <p:sldId id="2143" r:id="rId5"/>
    <p:sldId id="2133" r:id="rId6"/>
    <p:sldId id="2141" r:id="rId7"/>
    <p:sldId id="1957" r:id="rId8"/>
    <p:sldId id="1956" r:id="rId9"/>
    <p:sldId id="1621" r:id="rId10"/>
    <p:sldId id="683" r:id="rId11"/>
    <p:sldId id="841" r:id="rId12"/>
    <p:sldId id="266" r:id="rId13"/>
    <p:sldId id="2138" r:id="rId14"/>
    <p:sldId id="2139" r:id="rId15"/>
    <p:sldId id="2134" r:id="rId16"/>
    <p:sldId id="1796" r:id="rId17"/>
    <p:sldId id="1830" r:id="rId18"/>
    <p:sldId id="1958" r:id="rId19"/>
    <p:sldId id="1959" r:id="rId20"/>
    <p:sldId id="1960" r:id="rId21"/>
    <p:sldId id="1961" r:id="rId22"/>
    <p:sldId id="1962" r:id="rId23"/>
    <p:sldId id="1963" r:id="rId24"/>
    <p:sldId id="1964" r:id="rId25"/>
    <p:sldId id="2140" r:id="rId26"/>
    <p:sldId id="2145" r:id="rId27"/>
  </p:sldIdLst>
  <p:sldSz cx="9144000" cy="6858000" type="screen4x3"/>
  <p:notesSz cx="10020300" cy="6888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79"/>
    <a:srgbClr val="FED2FA"/>
    <a:srgbClr val="FEFDD3"/>
    <a:srgbClr val="FF9999"/>
    <a:srgbClr val="CCCCFF"/>
    <a:srgbClr val="FDC3F7"/>
    <a:srgbClr val="FCEEE4"/>
    <a:srgbClr val="407E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18" autoAdjust="0"/>
    <p:restoredTop sz="93784" autoAdjust="0"/>
  </p:normalViewPr>
  <p:slideViewPr>
    <p:cSldViewPr snapToGrid="0">
      <p:cViewPr varScale="1">
        <p:scale>
          <a:sx n="62" d="100"/>
          <a:sy n="62" d="100"/>
        </p:scale>
        <p:origin x="1264" y="52"/>
      </p:cViewPr>
      <p:guideLst/>
    </p:cSldViewPr>
  </p:slideViewPr>
  <p:notesTextViewPr>
    <p:cViewPr>
      <p:scale>
        <a:sx n="1" d="1"/>
        <a:sy n="1" d="1"/>
      </p:scale>
      <p:origin x="0" y="0"/>
    </p:cViewPr>
  </p:notesTextViewPr>
  <p:notesViewPr>
    <p:cSldViewPr snapToGrid="0">
      <p:cViewPr>
        <p:scale>
          <a:sx n="100" d="100"/>
          <a:sy n="100" d="100"/>
        </p:scale>
        <p:origin x="632" y="-143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3:00.988"/>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2.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3:59.941"/>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0 182 0,'24'0'719,"1"0"-703,0 0-16,0 0 15,24 0-15,-24 0 32,0 0 93,-1 0-125,0 0 15,1 0-15,0 0 125,24 0-109,-24 0 15,-1 0-31,1 0 31,0 0 360,0 0-375,-1 0 93,1 0-47,0 0 1,0 0-47,-1 0-1,1 0 1,0 0 374,-1 0-374,0 0 15,26 0-31,-25 0 94,-1 0-78,1 0-1,0 0 63,-1 0-31,26 0-31,-25 0 15,-1 0 0,1 0 63,0 0-47,0 0-47,24 0 125,-25 0-109,1 0 46,-1 0 188,1 0-234,25 0 46,-26 0-15,1 0-47,0 0 31,-1 0 1,1 0-17,25 0 32,-26 0 219,1 0-235,0 0-15,0 0 109,23 0-125,-23 0 31,0 0 94,-1 0-125,1 0 78,0 0-78,24 0 94,-24 0-63,0 0-15,-1 0 15,1 0 0,0 0-31,0 0 16,-1 0 124,1 0-140,0 0 32,-1 0 61,0 0-77,1 0 109,0 0-109,24 0 31,-24 0-16,0 0 219,0 0-250,-1 0 0,1 0 31,0 0-31,-1 0 78,26 0 1703,-25 0-1718,-1 0-16,1 0-16,-1 0 47,1 0-31,-1 0 203,1 0-203,0 0-16,-25 25-15,25-25 109,-1 0-125,1 0 140,25 0-108,-26 0-17,1 0-15,0 0 16,-1 0 78,1 0-94,25 0 31,-26 0-15,0 0-16,1 0 15,0 0 391,-1 0-406,1 0 47,0 0 0,0 0-31,-1 0-1,26 0 1,-25 0 0,-1 0-1,1 0 17,0 0 46,-1 0-63,26 0 63,-26 0-46,0 0-1,1 0-31,0 0 125,0 0-109,24 0-1,-24 0-15,0 0 141,-1 0-141,1 0 15,0 0-15,0 0 16,-1 0 0,1 0-1,0 0 1,-1 0 62,1 0-62,-1 0-1,1 0 63,-1-25-62,1 25-16,0 0 31,0 0-31,-1 0 78,1 0-78,0 0 47,24 0-15,-24-25 30,0 25-46,0 0-1,-1 0 1,1 0-16,-25-24 94,49 24-79,-25-25 1,1 25 15,0 0-15,-25-25-1,24 25 17,1 0 61,0-49-93,0 49 16,-1-25-16,1 25 16,0 0 93,0 0-15,-1 0 15,1 0-93,0 0-1,0 0-15,-1 0 47,1 0-31,-1 0 0,0 0 46,1 0 266,25 0-328,-26 0 47,1 0-31,-25 25-1,25-25-15,0 0 16,-1 0-16,26 0 16,-25 0-16,-1 0 31,1 0 16,0 0-16,0 0-15,-1 0 187,0 0-188,1 0 1,-1 0 0,1 0-1,0 0 1,0 0-1,-1 0 1,1 24 328,0-24-344,0 0 15,-1 0-15,1 0 16,0 25 0,0-25-16,-1 0 15,-24 25-15,25-25 16,0 25-16,-1-25 16,0 0-1,1 0 1,-25 24 15,25-24-31,-1 0 16,-24 25-16,25-25 15,0 0 63,0 0-46,-1 0-32,-24 25 31,25-25-31,0 0 125,0 0-47,-1 0-78,-24 24 16,25-24 15,0 0 0,0 0-15,-1 0-1,1 0 1,-1 0 0,1 0 15,-1 0-31,1 0 16,24 0-1,-24 0 16,0 0-31,0 0 16,-1 0 437,1 0-437,25 0 62,-26 0-62,1 0-1,0 0 1,0 0 78,-1 0-63,0 0-16,1 0 48,0 0-32,-1 0-15,1 0 46,0 0 1,-1 0-32,1 0 16,0 0-31,0 0-1,-1 0-15,1 0 31,0 0-31,0 0 16,-1 0 0,26 0-1,-2 0-15,-23 0 16,0 0-16,0 0 422,-1 0-407,1 0 1,0 0-16,-1 0 16,1 0-1,0 0 1,0 0 15,-1 0 63,1 0-63,0 0-15,0 0 46,-1 0 79,1 25-125,-1-25-1,1 0 95,24 0-95,-24 0 1,0 0-1,-1 0 610,1 0-609,0 0 0,-1 0-16,1 0 15,0 0-15,0 0 16,-1 0-16,1 0 31,0 0-31,0 0 16,-1 0-1,0 0 1,1 0 15,0 0 16,-1 0-16,1 0 32,0 0-16,0 0 31,24 0-62,-24 0 62,-1 0-63,1 0 95,0 0-79,0 0 0,24 0 141,-49 25-125,25-25-16,-1 0 47,0 0-62,1 0 93,0 0-77,24 0-17,-24 0 1,0 0 78,0 0-79,-1 0 266,26 0-265,-26 0 0,1 0 718,0 0-734,0 0 16,-1 0-1,25 25 1,-24-25 78,-1 0-79,1 0 1,0 0-16,0 0 47,-1 0 0,1 0-32,0 0 1,0 0 31,-1 0 47,1 0-94,0 0 46,-1 0-30,1 0 15,0 0-31,0 0 16,-1 0 15,0 0-31,1 0 219,0 0-188,-1 0-15,1 0 15,0 0 0,0 0 1,-1 0 30,26 0-15,-25 0 0,-1 0 31,1 0 31,0 0-31,-1 0-46,1 0 77,24 0-93,-25 0-1,1 0 1,0 0 343,24 0-343,-24 0 93,0 0-93,0 0 15,-1 0-15,1 0-1</inkml:trace>
</inkml:ink>
</file>

<file path=ppt/ink/ink3.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0.159"/>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4.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1.472"/>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5.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1.691"/>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ink/ink6.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55.81395" units="1/cm"/>
          <inkml:channelProperty channel="Y" name="resolution" value="55.95855" units="1/cm"/>
          <inkml:channelProperty channel="T" name="resolution" value="1" units="1/dev"/>
        </inkml:channelProperties>
      </inkml:inkSource>
      <inkml:timestamp xml:id="ts0" timeString="2019-07-24T15:14:04.863"/>
    </inkml:context>
    <inkml:brush xml:id="br0">
      <inkml:brushProperty name="width" value="0.2" units="cm"/>
      <inkml:brushProperty name="height" value="0.4" units="cm"/>
      <inkml:brushProperty name="color" value="#FFFF00"/>
      <inkml:brushProperty name="tip" value="rectangle"/>
      <inkml:brushProperty name="rasterOp" value="maskPen"/>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1"/>
            <a:ext cx="4342130" cy="345604"/>
          </a:xfrm>
          <a:prstGeom prst="rect">
            <a:avLst/>
          </a:prstGeom>
        </p:spPr>
        <p:txBody>
          <a:bodyPr vert="horz" lIns="96616" tIns="48308" rIns="96616" bIns="48308" rtlCol="0"/>
          <a:lstStyle>
            <a:lvl1pPr algn="l">
              <a:defRPr sz="1300"/>
            </a:lvl1pPr>
          </a:lstStyle>
          <a:p>
            <a:endParaRPr kumimoji="1" lang="ja-JP" altLang="en-US"/>
          </a:p>
        </p:txBody>
      </p:sp>
      <p:sp>
        <p:nvSpPr>
          <p:cNvPr id="3" name="日付プレースホルダー 2"/>
          <p:cNvSpPr>
            <a:spLocks noGrp="1"/>
          </p:cNvSpPr>
          <p:nvPr>
            <p:ph type="dt" idx="1"/>
          </p:nvPr>
        </p:nvSpPr>
        <p:spPr>
          <a:xfrm>
            <a:off x="5675851" y="1"/>
            <a:ext cx="4342130" cy="345604"/>
          </a:xfrm>
          <a:prstGeom prst="rect">
            <a:avLst/>
          </a:prstGeom>
        </p:spPr>
        <p:txBody>
          <a:bodyPr vert="horz" lIns="96616" tIns="48308" rIns="96616" bIns="48308" rtlCol="0"/>
          <a:lstStyle>
            <a:lvl1pPr algn="r">
              <a:defRPr sz="1300"/>
            </a:lvl1pPr>
          </a:lstStyle>
          <a:p>
            <a:fld id="{10BC20B0-9C02-4CE7-8733-7F6C6565C455}" type="datetimeFigureOut">
              <a:rPr kumimoji="1" lang="ja-JP" altLang="en-US" smtClean="0"/>
              <a:t>2020/4/15</a:t>
            </a:fld>
            <a:endParaRPr kumimoji="1" lang="ja-JP" altLang="en-US"/>
          </a:p>
        </p:txBody>
      </p:sp>
      <p:sp>
        <p:nvSpPr>
          <p:cNvPr id="4" name="スライド イメージ プレースホルダー 3"/>
          <p:cNvSpPr>
            <a:spLocks noGrp="1" noRot="1" noChangeAspect="1"/>
          </p:cNvSpPr>
          <p:nvPr>
            <p:ph type="sldImg" idx="2"/>
          </p:nvPr>
        </p:nvSpPr>
        <p:spPr>
          <a:xfrm>
            <a:off x="3459163" y="860425"/>
            <a:ext cx="3101975" cy="2325688"/>
          </a:xfrm>
          <a:prstGeom prst="rect">
            <a:avLst/>
          </a:prstGeom>
          <a:noFill/>
          <a:ln w="12700">
            <a:solidFill>
              <a:prstClr val="black"/>
            </a:solidFill>
          </a:ln>
        </p:spPr>
        <p:txBody>
          <a:bodyPr vert="horz" lIns="96616" tIns="48308" rIns="96616" bIns="48308" rtlCol="0" anchor="ctr"/>
          <a:lstStyle/>
          <a:p>
            <a:endParaRPr lang="ja-JP" altLang="en-US"/>
          </a:p>
        </p:txBody>
      </p:sp>
      <p:sp>
        <p:nvSpPr>
          <p:cNvPr id="5" name="ノート プレースホルダー 4"/>
          <p:cNvSpPr>
            <a:spLocks noGrp="1"/>
          </p:cNvSpPr>
          <p:nvPr>
            <p:ph type="body" sz="quarter" idx="3"/>
          </p:nvPr>
        </p:nvSpPr>
        <p:spPr>
          <a:xfrm>
            <a:off x="1002030" y="3314928"/>
            <a:ext cx="8016240" cy="2712215"/>
          </a:xfrm>
          <a:prstGeom prst="rect">
            <a:avLst/>
          </a:prstGeom>
        </p:spPr>
        <p:txBody>
          <a:bodyPr vert="horz" lIns="96616" tIns="48308" rIns="96616" bIns="48308"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6542560"/>
            <a:ext cx="4342130" cy="345603"/>
          </a:xfrm>
          <a:prstGeom prst="rect">
            <a:avLst/>
          </a:prstGeom>
        </p:spPr>
        <p:txBody>
          <a:bodyPr vert="horz" lIns="96616" tIns="48308" rIns="96616" bIns="48308" rtlCol="0" anchor="b"/>
          <a:lstStyle>
            <a:lvl1pPr algn="l">
              <a:defRPr sz="1300"/>
            </a:lvl1pPr>
          </a:lstStyle>
          <a:p>
            <a:endParaRPr kumimoji="1" lang="ja-JP" altLang="en-US"/>
          </a:p>
        </p:txBody>
      </p:sp>
      <p:sp>
        <p:nvSpPr>
          <p:cNvPr id="7" name="スライド番号プレースホルダー 6"/>
          <p:cNvSpPr>
            <a:spLocks noGrp="1"/>
          </p:cNvSpPr>
          <p:nvPr>
            <p:ph type="sldNum" sz="quarter" idx="5"/>
          </p:nvPr>
        </p:nvSpPr>
        <p:spPr>
          <a:xfrm>
            <a:off x="5675851" y="6542560"/>
            <a:ext cx="4342130" cy="345603"/>
          </a:xfrm>
          <a:prstGeom prst="rect">
            <a:avLst/>
          </a:prstGeom>
        </p:spPr>
        <p:txBody>
          <a:bodyPr vert="horz" lIns="96616" tIns="48308" rIns="96616" bIns="48308" rtlCol="0" anchor="b"/>
          <a:lstStyle>
            <a:lvl1pPr algn="r">
              <a:defRPr sz="1300"/>
            </a:lvl1pPr>
          </a:lstStyle>
          <a:p>
            <a:fld id="{9D4F7A05-CD05-487B-AE20-5CDBB3273D2A}" type="slidenum">
              <a:rPr kumimoji="1" lang="ja-JP" altLang="en-US" smtClean="0"/>
              <a:t>‹#›</a:t>
            </a:fld>
            <a:endParaRPr kumimoji="1" lang="ja-JP" altLang="en-US"/>
          </a:p>
        </p:txBody>
      </p:sp>
    </p:spTree>
    <p:extLst>
      <p:ext uri="{BB962C8B-B14F-4D97-AF65-F5344CB8AC3E}">
        <p14:creationId xmlns:p14="http://schemas.microsoft.com/office/powerpoint/2010/main" val="1212910953"/>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3054538" y="3444081"/>
            <a:ext cx="4713049" cy="2712215"/>
          </a:xfrm>
        </p:spPr>
        <p:txBody>
          <a:bodyPr/>
          <a:lstStyle/>
          <a:p>
            <a:r>
              <a:rPr lang="en-US" altLang="ja-JP" sz="1400" dirty="0"/>
              <a:t>※</a:t>
            </a:r>
            <a:r>
              <a:rPr lang="ja-JP" altLang="en-US" sz="1400" dirty="0"/>
              <a:t>　イントロの音楽など</a:t>
            </a:r>
            <a:endParaRPr lang="en-US" altLang="ja-JP" sz="1400" dirty="0"/>
          </a:p>
          <a:p>
            <a:r>
              <a:rPr lang="ja-JP" altLang="en-US" sz="1400" dirty="0"/>
              <a:t>　　（手島の発言は、次のページから始まります。）</a:t>
            </a:r>
            <a:endParaRPr lang="en-US" altLang="ja-JP" sz="1400" dirty="0"/>
          </a:p>
          <a:p>
            <a:endParaRPr lang="en-US" altLang="ja-JP"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a:t>
            </a:fld>
            <a:endParaRPr kumimoji="1" lang="ja-JP" altLang="en-US"/>
          </a:p>
        </p:txBody>
      </p:sp>
    </p:spTree>
    <p:extLst>
      <p:ext uri="{BB962C8B-B14F-4D97-AF65-F5344CB8AC3E}">
        <p14:creationId xmlns:p14="http://schemas.microsoft.com/office/powerpoint/2010/main" val="9137334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p:cNvSpPr>
          <p:nvPr>
            <p:ph type="body" idx="1"/>
          </p:nvPr>
        </p:nvSpPr>
        <p:spPr bwMode="auto">
          <a:xfrm>
            <a:off x="1955533" y="3613797"/>
            <a:ext cx="7072964" cy="309815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lnSpcReduction="10000"/>
          </a:bodyPr>
          <a:lstStyle/>
          <a:p>
            <a:r>
              <a:rPr lang="ja-JP" altLang="en-US" sz="1400" dirty="0">
                <a:latin typeface="+mn-ea"/>
              </a:rPr>
              <a:t>２００５年に出された </a:t>
            </a:r>
            <a:r>
              <a:rPr lang="en-US" altLang="ja-JP" sz="1400" dirty="0">
                <a:latin typeface="+mn-ea"/>
              </a:rPr>
              <a:t>IPCC</a:t>
            </a:r>
            <a:r>
              <a:rPr lang="ja-JP" altLang="en-US" sz="1400" dirty="0">
                <a:latin typeface="+mn-ea"/>
              </a:rPr>
              <a:t>の報告書では、</a:t>
            </a:r>
            <a:endParaRPr lang="en-US" altLang="ja-JP" sz="1400" dirty="0">
              <a:latin typeface="+mn-ea"/>
            </a:endParaRPr>
          </a:p>
          <a:p>
            <a:endParaRPr lang="en-US" altLang="ja-JP" sz="1400" dirty="0">
              <a:latin typeface="+mn-ea"/>
            </a:endParaRPr>
          </a:p>
          <a:p>
            <a:r>
              <a:rPr lang="ja-JP" altLang="en-US" sz="1400" dirty="0">
                <a:latin typeface="+mn-ea"/>
              </a:rPr>
              <a:t>現状以上の温暖化対策をとらなかった場合、</a:t>
            </a:r>
            <a:r>
              <a:rPr lang="en-US" altLang="ja-JP" sz="1400" dirty="0">
                <a:latin typeface="+mn-ea"/>
              </a:rPr>
              <a:t>21</a:t>
            </a:r>
            <a:r>
              <a:rPr lang="ja-JP" altLang="en-US" sz="1400" dirty="0">
                <a:latin typeface="+mn-ea"/>
              </a:rPr>
              <a:t>世紀末（</a:t>
            </a:r>
            <a:r>
              <a:rPr lang="en-US" altLang="ja-JP" sz="1400" dirty="0">
                <a:latin typeface="+mn-ea"/>
              </a:rPr>
              <a:t>2081</a:t>
            </a:r>
            <a:r>
              <a:rPr lang="ja-JP" altLang="en-US" sz="1400" dirty="0">
                <a:latin typeface="+mn-ea"/>
              </a:rPr>
              <a:t>年～</a:t>
            </a:r>
            <a:r>
              <a:rPr lang="en-US" altLang="ja-JP" sz="1400" dirty="0">
                <a:latin typeface="+mn-ea"/>
              </a:rPr>
              <a:t>2100</a:t>
            </a:r>
            <a:r>
              <a:rPr lang="ja-JP" altLang="en-US" sz="1400" dirty="0">
                <a:latin typeface="+mn-ea"/>
              </a:rPr>
              <a:t>年の間）の世界の平均気温は、オレンジ色の帯のように、</a:t>
            </a:r>
            <a:r>
              <a:rPr lang="en-US" altLang="ja-JP" sz="1400" dirty="0">
                <a:latin typeface="+mn-ea"/>
              </a:rPr>
              <a:t>2.6</a:t>
            </a:r>
            <a:r>
              <a:rPr lang="ja-JP" altLang="en-US" sz="1400" dirty="0">
                <a:latin typeface="+mn-ea"/>
              </a:rPr>
              <a:t>～</a:t>
            </a:r>
            <a:r>
              <a:rPr lang="en-US" altLang="ja-JP" sz="1400" dirty="0">
                <a:latin typeface="+mn-ea"/>
              </a:rPr>
              <a:t>4.8℃</a:t>
            </a:r>
            <a:r>
              <a:rPr lang="ja-JP" altLang="en-US" sz="1400" dirty="0">
                <a:latin typeface="+mn-ea"/>
              </a:rPr>
              <a:t>上昇します。</a:t>
            </a:r>
            <a:endParaRPr lang="en-US" altLang="ja-JP" sz="1400" dirty="0">
              <a:latin typeface="+mn-ea"/>
            </a:endParaRPr>
          </a:p>
          <a:p>
            <a:endParaRPr lang="en-US" altLang="ja-JP" sz="1400" dirty="0">
              <a:latin typeface="+mn-ea"/>
            </a:endParaRPr>
          </a:p>
          <a:p>
            <a:r>
              <a:rPr lang="ja-JP" altLang="en-US" sz="1400" dirty="0">
                <a:latin typeface="+mn-ea"/>
              </a:rPr>
              <a:t>厳しい温暖化対策をとった場合でも、この青のように、</a:t>
            </a:r>
            <a:r>
              <a:rPr lang="en-US" altLang="ja-JP" sz="1400" dirty="0">
                <a:latin typeface="+mn-ea"/>
              </a:rPr>
              <a:t>0.3</a:t>
            </a:r>
            <a:r>
              <a:rPr lang="ja-JP" altLang="en-US" sz="1400" dirty="0">
                <a:latin typeface="+mn-ea"/>
              </a:rPr>
              <a:t>～</a:t>
            </a:r>
            <a:r>
              <a:rPr lang="en-US" altLang="ja-JP" sz="1400" dirty="0">
                <a:latin typeface="+mn-ea"/>
              </a:rPr>
              <a:t>1.7℃</a:t>
            </a:r>
            <a:r>
              <a:rPr lang="ja-JP" altLang="en-US" sz="1400" dirty="0">
                <a:latin typeface="+mn-ea"/>
              </a:rPr>
              <a:t>上昇する可能性が高いと予測しています。」★　</a:t>
            </a:r>
            <a:endParaRPr lang="en-US" altLang="ja-JP" sz="1400" dirty="0">
              <a:latin typeface="+mn-ea"/>
            </a:endParaRPr>
          </a:p>
          <a:p>
            <a:endParaRPr lang="en-US" altLang="ja-JP" sz="1400" dirty="0">
              <a:latin typeface="+mn-ea"/>
            </a:endParaRPr>
          </a:p>
          <a:p>
            <a:r>
              <a:rPr lang="ja-JP" altLang="en-US" sz="1400" dirty="0">
                <a:latin typeface="+mn-ea"/>
              </a:rPr>
              <a:t>　と言っている間に、もう、</a:t>
            </a:r>
            <a:r>
              <a:rPr lang="en-US" altLang="ja-JP" sz="1400" dirty="0">
                <a:latin typeface="+mn-ea"/>
              </a:rPr>
              <a:t>2020</a:t>
            </a:r>
            <a:r>
              <a:rPr lang="ja-JP" altLang="en-US" sz="1400" dirty="0">
                <a:latin typeface="+mn-ea"/>
              </a:rPr>
              <a:t>年になってしまいました。</a:t>
            </a:r>
            <a:endParaRPr lang="en-US" altLang="ja-JP" sz="1400" dirty="0">
              <a:latin typeface="+mn-ea"/>
            </a:endParaRPr>
          </a:p>
          <a:p>
            <a:endParaRPr lang="en-US" altLang="ja-JP" dirty="0"/>
          </a:p>
          <a:p>
            <a:r>
              <a:rPr lang="ja-JP" altLang="en-US" sz="1400" dirty="0">
                <a:latin typeface="+mn-ea"/>
              </a:rPr>
              <a:t>私たちの地球は、今、青、赤どちらの世界に向かって進んでいるのでしょうか。　</a:t>
            </a:r>
            <a:endParaRPr lang="en-US" altLang="ja-JP" sz="1400" dirty="0">
              <a:latin typeface="+mn-ea"/>
            </a:endParaRPr>
          </a:p>
          <a:p>
            <a:r>
              <a:rPr lang="ja-JP" altLang="en-US" sz="1400" dirty="0"/>
              <a:t>★　★　　　　　　　　　★</a:t>
            </a:r>
            <a:endParaRPr lang="en-US" altLang="ja-JP" sz="1400" dirty="0"/>
          </a:p>
          <a:p>
            <a:r>
              <a:rPr lang="ja-JP" altLang="en-US" dirty="0"/>
              <a:t>＜補足＞</a:t>
            </a:r>
            <a:endParaRPr lang="en-US" altLang="ja-JP" dirty="0"/>
          </a:p>
          <a:p>
            <a:r>
              <a:rPr lang="ja-JP" altLang="en-US" dirty="0"/>
              <a:t>＊ここでの</a:t>
            </a:r>
            <a:r>
              <a:rPr lang="en-US" altLang="ja-JP" dirty="0"/>
              <a:t>21</a:t>
            </a:r>
            <a:r>
              <a:rPr lang="ja-JP" altLang="en-US" dirty="0"/>
              <a:t>世紀末とは、</a:t>
            </a:r>
            <a:r>
              <a:rPr lang="en-US" altLang="ja-JP" dirty="0"/>
              <a:t>2081</a:t>
            </a:r>
            <a:r>
              <a:rPr lang="ja-JP" altLang="en-US" dirty="0"/>
              <a:t>年～</a:t>
            </a:r>
            <a:r>
              <a:rPr lang="en-US" altLang="ja-JP" dirty="0"/>
              <a:t>2100</a:t>
            </a:r>
            <a:r>
              <a:rPr lang="ja-JP" altLang="en-US" dirty="0"/>
              <a:t>年の</a:t>
            </a:r>
            <a:r>
              <a:rPr lang="en-US" altLang="ja-JP" dirty="0"/>
              <a:t>20</a:t>
            </a:r>
            <a:r>
              <a:rPr lang="ja-JP" altLang="en-US" dirty="0"/>
              <a:t>年間の平均値で、</a:t>
            </a:r>
            <a:endParaRPr lang="en-US" altLang="ja-JP" dirty="0"/>
          </a:p>
          <a:p>
            <a:r>
              <a:rPr lang="ja-JP" altLang="en-US" dirty="0"/>
              <a:t>下限（帯の下側）と上限（帯の上側）のそれぞれの平均値となります。</a:t>
            </a:r>
            <a:endParaRPr lang="en-US" altLang="ja-JP" dirty="0"/>
          </a:p>
        </p:txBody>
      </p:sp>
      <p:sp>
        <p:nvSpPr>
          <p:cNvPr id="98307" name="スライド番号プレースホルダー 1"/>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209"/>
              </a:spcBef>
              <a:defRPr kumimoji="1" sz="1300">
                <a:solidFill>
                  <a:schemeClr val="tx1"/>
                </a:solidFill>
                <a:latin typeface="ＭＳ Ｐゴシック" charset="-128"/>
                <a:ea typeface="ＭＳ Ｐゴシック" charset="-128"/>
              </a:defRPr>
            </a:lvl1pPr>
            <a:lvl2pPr marL="783101" indent="-299273" eaLnBrk="0" hangingPunct="0">
              <a:spcBef>
                <a:spcPts val="209"/>
              </a:spcBef>
              <a:defRPr kumimoji="1" sz="1300">
                <a:solidFill>
                  <a:schemeClr val="tx1"/>
                </a:solidFill>
                <a:latin typeface="ＭＳ Ｐゴシック" charset="-128"/>
                <a:ea typeface="ＭＳ Ｐゴシック" charset="-128"/>
              </a:defRPr>
            </a:lvl2pPr>
            <a:lvl3pPr marL="1205410" indent="-239419" eaLnBrk="0" hangingPunct="0">
              <a:spcBef>
                <a:spcPts val="209"/>
              </a:spcBef>
              <a:defRPr kumimoji="1" sz="1300">
                <a:solidFill>
                  <a:schemeClr val="tx1"/>
                </a:solidFill>
                <a:latin typeface="ＭＳ Ｐゴシック" charset="-128"/>
                <a:ea typeface="ＭＳ Ｐゴシック" charset="-128"/>
              </a:defRPr>
            </a:lvl3pPr>
            <a:lvl4pPr marL="1687574" indent="-239419" eaLnBrk="0" hangingPunct="0">
              <a:spcBef>
                <a:spcPts val="209"/>
              </a:spcBef>
              <a:defRPr kumimoji="1" sz="1300">
                <a:solidFill>
                  <a:schemeClr val="tx1"/>
                </a:solidFill>
                <a:latin typeface="ＭＳ Ｐゴシック" charset="-128"/>
                <a:ea typeface="ＭＳ Ｐゴシック" charset="-128"/>
              </a:defRPr>
            </a:lvl4pPr>
            <a:lvl5pPr marL="2171401" indent="-239419" eaLnBrk="0" hangingPunct="0">
              <a:spcBef>
                <a:spcPts val="209"/>
              </a:spcBef>
              <a:defRPr kumimoji="1" sz="1300">
                <a:solidFill>
                  <a:schemeClr val="tx1"/>
                </a:solidFill>
                <a:latin typeface="ＭＳ Ｐゴシック" charset="-128"/>
                <a:ea typeface="ＭＳ Ｐゴシック" charset="-128"/>
              </a:defRPr>
            </a:lvl5pPr>
            <a:lvl6pPr marL="2650239"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6pPr>
            <a:lvl7pPr marL="3129077"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7pPr>
            <a:lvl8pPr marL="3607916"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8pPr>
            <a:lvl9pPr marL="4086754"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9pPr>
          </a:lstStyle>
          <a:p>
            <a:pPr>
              <a:spcBef>
                <a:spcPct val="30000"/>
              </a:spcBef>
            </a:pPr>
            <a:fld id="{3A812357-6657-4AC6-8139-F36A22A5DF2C}" type="slidenum">
              <a:rPr lang="ja-JP" altLang="en-US" sz="1700"/>
              <a:pPr>
                <a:spcBef>
                  <a:spcPct val="30000"/>
                </a:spcBef>
              </a:pPr>
              <a:t>10</a:t>
            </a:fld>
            <a:endParaRPr lang="ja-JP" altLang="en-US" sz="1700"/>
          </a:p>
        </p:txBody>
      </p:sp>
      <p:sp>
        <p:nvSpPr>
          <p:cNvPr id="98308" name="スライド イメージ プレースホルダー 3"/>
          <p:cNvSpPr>
            <a:spLocks noGrp="1" noRot="1" noChangeAspect="1" noTextEdit="1"/>
          </p:cNvSpPr>
          <p:nvPr>
            <p:ph type="sldImg"/>
          </p:nvPr>
        </p:nvSpPr>
        <p:spPr bwMode="auto">
          <a:xfrm>
            <a:off x="3144838" y="566738"/>
            <a:ext cx="3775075" cy="283051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Tree>
    <p:extLst>
      <p:ext uri="{BB962C8B-B14F-4D97-AF65-F5344CB8AC3E}">
        <p14:creationId xmlns:p14="http://schemas.microsoft.com/office/powerpoint/2010/main" val="23719909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ノート プレースホルダー 2"/>
          <p:cNvSpPr>
            <a:spLocks noGrp="1"/>
          </p:cNvSpPr>
          <p:nvPr>
            <p:ph type="body" idx="1"/>
          </p:nvPr>
        </p:nvSpPr>
        <p:spPr bwMode="auto">
          <a:xfrm>
            <a:off x="1956702" y="3613797"/>
            <a:ext cx="6829960" cy="210120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endParaRPr lang="en-US" altLang="ja-JP" sz="1400" dirty="0"/>
          </a:p>
          <a:p>
            <a:pPr eaLnBrk="1" hangingPunct="1">
              <a:spcBef>
                <a:spcPct val="0"/>
              </a:spcBef>
            </a:pPr>
            <a:r>
              <a:rPr lang="ja-JP" altLang="en-US" sz="1400" dirty="0"/>
              <a:t>左側の地図は、先ほどの青いグラフをたどった時の</a:t>
            </a:r>
            <a:r>
              <a:rPr lang="en-US" altLang="ja-JP" sz="1400" dirty="0"/>
              <a:t>2100</a:t>
            </a:r>
            <a:r>
              <a:rPr lang="ja-JP" altLang="en-US" sz="1400" dirty="0"/>
              <a:t>年の世界、</a:t>
            </a:r>
            <a:endParaRPr lang="en-US" altLang="ja-JP" sz="1400" dirty="0"/>
          </a:p>
          <a:p>
            <a:pPr eaLnBrk="1" hangingPunct="1">
              <a:spcBef>
                <a:spcPct val="0"/>
              </a:spcBef>
            </a:pPr>
            <a:endParaRPr lang="en-US" altLang="ja-JP" sz="1400" dirty="0"/>
          </a:p>
          <a:p>
            <a:pPr eaLnBrk="1" hangingPunct="1">
              <a:spcBef>
                <a:spcPct val="0"/>
              </a:spcBef>
            </a:pPr>
            <a:r>
              <a:rPr lang="ja-JP" altLang="en-US" sz="1400" dirty="0"/>
              <a:t>そして右側は「有効な温暖化対策を取らなかった場合」の赤いグラフをたどった時の</a:t>
            </a:r>
            <a:r>
              <a:rPr lang="en-US" altLang="ja-JP" sz="1400" dirty="0"/>
              <a:t>2100</a:t>
            </a:r>
            <a:r>
              <a:rPr lang="ja-JP" altLang="en-US" sz="1400" dirty="0"/>
              <a:t>年の世界です。</a:t>
            </a:r>
            <a:endParaRPr lang="en-US" altLang="ja-JP" sz="1400" dirty="0"/>
          </a:p>
          <a:p>
            <a:pPr eaLnBrk="1" hangingPunct="1">
              <a:spcBef>
                <a:spcPct val="0"/>
              </a:spcBef>
            </a:pPr>
            <a:endParaRPr lang="en-US" altLang="ja-JP" sz="1400" dirty="0"/>
          </a:p>
          <a:p>
            <a:r>
              <a:rPr lang="ja-JP" altLang="en-US" sz="1400" dirty="0"/>
              <a:t>私たちの地球は、どちらの世界に向かって進んでいるのでしょうか。★</a:t>
            </a:r>
            <a:endParaRPr lang="en-US" altLang="ja-JP" sz="1400" dirty="0"/>
          </a:p>
          <a:p>
            <a:endParaRPr lang="en-US" altLang="ja-JP" dirty="0">
              <a:solidFill>
                <a:srgbClr val="0070C0"/>
              </a:solidFill>
            </a:endParaRPr>
          </a:p>
        </p:txBody>
      </p:sp>
      <p:sp>
        <p:nvSpPr>
          <p:cNvPr id="97283" name="スライド番号プレースホルダー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ts val="209"/>
              </a:spcBef>
              <a:defRPr kumimoji="1" sz="1300">
                <a:solidFill>
                  <a:schemeClr val="tx1"/>
                </a:solidFill>
                <a:latin typeface="ＭＳ Ｐゴシック" charset="-128"/>
                <a:ea typeface="ＭＳ Ｐゴシック" charset="-128"/>
              </a:defRPr>
            </a:lvl1pPr>
            <a:lvl2pPr marL="783101" indent="-299273" eaLnBrk="0" hangingPunct="0">
              <a:spcBef>
                <a:spcPts val="209"/>
              </a:spcBef>
              <a:defRPr kumimoji="1" sz="1300">
                <a:solidFill>
                  <a:schemeClr val="tx1"/>
                </a:solidFill>
                <a:latin typeface="ＭＳ Ｐゴシック" charset="-128"/>
                <a:ea typeface="ＭＳ Ｐゴシック" charset="-128"/>
              </a:defRPr>
            </a:lvl2pPr>
            <a:lvl3pPr marL="1205410" indent="-239419" eaLnBrk="0" hangingPunct="0">
              <a:spcBef>
                <a:spcPts val="209"/>
              </a:spcBef>
              <a:defRPr kumimoji="1" sz="1300">
                <a:solidFill>
                  <a:schemeClr val="tx1"/>
                </a:solidFill>
                <a:latin typeface="ＭＳ Ｐゴシック" charset="-128"/>
                <a:ea typeface="ＭＳ Ｐゴシック" charset="-128"/>
              </a:defRPr>
            </a:lvl3pPr>
            <a:lvl4pPr marL="1687574" indent="-239419" eaLnBrk="0" hangingPunct="0">
              <a:spcBef>
                <a:spcPts val="209"/>
              </a:spcBef>
              <a:defRPr kumimoji="1" sz="1300">
                <a:solidFill>
                  <a:schemeClr val="tx1"/>
                </a:solidFill>
                <a:latin typeface="ＭＳ Ｐゴシック" charset="-128"/>
                <a:ea typeface="ＭＳ Ｐゴシック" charset="-128"/>
              </a:defRPr>
            </a:lvl4pPr>
            <a:lvl5pPr marL="2171401" indent="-239419" eaLnBrk="0" hangingPunct="0">
              <a:spcBef>
                <a:spcPts val="209"/>
              </a:spcBef>
              <a:defRPr kumimoji="1" sz="1300">
                <a:solidFill>
                  <a:schemeClr val="tx1"/>
                </a:solidFill>
                <a:latin typeface="ＭＳ Ｐゴシック" charset="-128"/>
                <a:ea typeface="ＭＳ Ｐゴシック" charset="-128"/>
              </a:defRPr>
            </a:lvl5pPr>
            <a:lvl6pPr marL="2650239"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6pPr>
            <a:lvl7pPr marL="3129077"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7pPr>
            <a:lvl8pPr marL="3607916"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8pPr>
            <a:lvl9pPr marL="4086754" indent="-239419" eaLnBrk="0" fontAlgn="base" hangingPunct="0">
              <a:spcBef>
                <a:spcPts val="209"/>
              </a:spcBef>
              <a:spcAft>
                <a:spcPct val="0"/>
              </a:spcAft>
              <a:defRPr kumimoji="1" sz="1300">
                <a:solidFill>
                  <a:schemeClr val="tx1"/>
                </a:solidFill>
                <a:latin typeface="ＭＳ Ｐゴシック" charset="-128"/>
                <a:ea typeface="ＭＳ Ｐゴシック" charset="-128"/>
              </a:defRPr>
            </a:lvl9pPr>
          </a:lstStyle>
          <a:p>
            <a:pPr>
              <a:spcBef>
                <a:spcPct val="30000"/>
              </a:spcBef>
            </a:pPr>
            <a:fld id="{98D05688-E357-435B-966D-FEC0BAEF9F20}" type="slidenum">
              <a:rPr lang="ja-JP" altLang="en-US" sz="1700"/>
              <a:pPr>
                <a:spcBef>
                  <a:spcPct val="30000"/>
                </a:spcBef>
              </a:pPr>
              <a:t>11</a:t>
            </a:fld>
            <a:endParaRPr lang="en-US" altLang="ja-JP" sz="1700"/>
          </a:p>
        </p:txBody>
      </p:sp>
      <p:sp>
        <p:nvSpPr>
          <p:cNvPr id="97284" name="スライド イメージ プレースホルダー 3"/>
          <p:cNvSpPr>
            <a:spLocks noGrp="1" noRot="1" noChangeAspect="1" noTextEdit="1"/>
          </p:cNvSpPr>
          <p:nvPr>
            <p:ph type="sldImg"/>
          </p:nvPr>
        </p:nvSpPr>
        <p:spPr bwMode="auto">
          <a:xfrm>
            <a:off x="3144838" y="566738"/>
            <a:ext cx="3775075" cy="2830512"/>
          </a:xfrm>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sp>
    </p:spTree>
    <p:extLst>
      <p:ext uri="{BB962C8B-B14F-4D97-AF65-F5344CB8AC3E}">
        <p14:creationId xmlns:p14="http://schemas.microsoft.com/office/powerpoint/2010/main" val="873475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スライド イメージ プレースホルダ 1"/>
          <p:cNvSpPr>
            <a:spLocks noGrp="1" noRot="1" noChangeAspect="1" noTextEdit="1"/>
          </p:cNvSpPr>
          <p:nvPr>
            <p:ph type="sldImg"/>
          </p:nvPr>
        </p:nvSpPr>
        <p:spPr bwMode="auto">
          <a:xfrm>
            <a:off x="3490913" y="620713"/>
            <a:ext cx="2593975" cy="1946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ノート プレースホルダ 2"/>
          <p:cNvSpPr>
            <a:spLocks noGrp="1"/>
          </p:cNvSpPr>
          <p:nvPr>
            <p:ph type="body" idx="1"/>
          </p:nvPr>
        </p:nvSpPr>
        <p:spPr bwMode="auto">
          <a:xfrm>
            <a:off x="2329314" y="2711451"/>
            <a:ext cx="7449686" cy="4000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400" dirty="0"/>
              <a:t>世界の変化についてグループで出し合っていただくと、実に様々な</a:t>
            </a:r>
            <a:endParaRPr lang="en-US" altLang="ja-JP" sz="1400" dirty="0"/>
          </a:p>
          <a:p>
            <a:r>
              <a:rPr lang="ja-JP" altLang="en-US" sz="1400" dirty="0"/>
              <a:t>お声が聞こえてきます。★　</a:t>
            </a:r>
            <a:endParaRPr lang="en-US" altLang="ja-JP" sz="1400" dirty="0"/>
          </a:p>
          <a:p>
            <a:endParaRPr lang="en-US" altLang="ja-JP" sz="1400" dirty="0"/>
          </a:p>
          <a:p>
            <a:r>
              <a:rPr lang="ja-JP" altLang="en-US" sz="1400" dirty="0"/>
              <a:t>今は、新型コロナ感染症拡大の影響が、今一番大きな話題ですね。</a:t>
            </a:r>
            <a:endParaRPr lang="en-US" altLang="ja-JP" sz="1400" dirty="0"/>
          </a:p>
          <a:p>
            <a:endParaRPr lang="en-US" altLang="ja-JP" sz="1400" dirty="0"/>
          </a:p>
          <a:p>
            <a:r>
              <a:rPr lang="ja-JP" altLang="en-US" sz="1400" dirty="0"/>
              <a:t>インターネットが発達して、スマフォや、ＡＩが家電を最適化したり、自動運転ができるようになったりしましたね。</a:t>
            </a:r>
            <a:endParaRPr lang="en-US" altLang="ja-JP" sz="1400" dirty="0"/>
          </a:p>
          <a:p>
            <a:r>
              <a:rPr lang="ja-JP" altLang="en-US" sz="1400" dirty="0"/>
              <a:t>色々なつながりが世界を変えていっているようですね。</a:t>
            </a:r>
            <a:endParaRPr lang="en-US" altLang="ja-JP" sz="1400" dirty="0"/>
          </a:p>
          <a:p>
            <a:endParaRPr lang="en-US" altLang="ja-JP" sz="1400" dirty="0"/>
          </a:p>
          <a:p>
            <a:r>
              <a:rPr lang="ja-JP" altLang="en-US" sz="1400" dirty="0"/>
              <a:t>温暖化による台風や豪雨災害、　　日本国内は少子高齢化ですが、世界は人口爆発、</a:t>
            </a:r>
            <a:endParaRPr lang="en-US" altLang="ja-JP" sz="1400" dirty="0"/>
          </a:p>
          <a:p>
            <a:r>
              <a:rPr lang="ja-JP" altLang="en-US" sz="1400" dirty="0"/>
              <a:t>そして食料の不足・・・</a:t>
            </a:r>
            <a:endParaRPr lang="en-US" altLang="ja-JP" sz="1400" dirty="0"/>
          </a:p>
          <a:p>
            <a:endParaRPr lang="en-US" altLang="ja-JP" sz="1400" dirty="0"/>
          </a:p>
          <a:p>
            <a:r>
              <a:rPr lang="ja-JP" altLang="en-US" sz="1400" dirty="0"/>
              <a:t>でも、</a:t>
            </a:r>
            <a:r>
              <a:rPr lang="en-US" altLang="ja-JP" sz="1400" dirty="0"/>
              <a:t>1</a:t>
            </a:r>
            <a:r>
              <a:rPr lang="ja-JP" altLang="en-US" sz="1400" dirty="0"/>
              <a:t>月や</a:t>
            </a:r>
            <a:r>
              <a:rPr lang="en-US" altLang="ja-JP" sz="1400" dirty="0"/>
              <a:t>2</a:t>
            </a:r>
            <a:r>
              <a:rPr lang="ja-JP" altLang="en-US" sz="1400" dirty="0"/>
              <a:t>月の初めには、新型コロナウイルスの流行は、話題の中心ではありませんでした。</a:t>
            </a:r>
            <a:r>
              <a:rPr lang="ja-JP" altLang="en-US" sz="1400" b="1" dirty="0"/>
              <a:t>ほとんど、だれも</a:t>
            </a:r>
            <a:r>
              <a:rPr lang="ja-JP" altLang="en-US" sz="1400" dirty="0"/>
              <a:t>これに対する危機意識をもっていませんでした。</a:t>
            </a:r>
            <a:endParaRPr lang="en-US" altLang="ja-JP" sz="1400" dirty="0"/>
          </a:p>
          <a:p>
            <a:r>
              <a:rPr lang="ja-JP" altLang="en-US" sz="1400" dirty="0"/>
              <a:t>感染症などは遠い国の衛生上の問題と思っていた方が、多かったのではないでしょうか。</a:t>
            </a:r>
            <a:endParaRPr lang="en-US" altLang="ja-JP" sz="1400" dirty="0"/>
          </a:p>
          <a:p>
            <a:r>
              <a:rPr lang="ja-JP" altLang="en-US" sz="1400" dirty="0"/>
              <a:t>・・・大事なことは、問題意識をもつことです。★</a:t>
            </a:r>
            <a:endParaRPr lang="en-US" altLang="ja-JP" sz="1400" dirty="0"/>
          </a:p>
          <a:p>
            <a:endParaRPr lang="en-US" altLang="ja-JP" sz="1400" dirty="0"/>
          </a:p>
          <a:p>
            <a:endParaRPr lang="ja-JP" altLang="en-US" sz="1400" dirty="0"/>
          </a:p>
        </p:txBody>
      </p:sp>
      <p:sp>
        <p:nvSpPr>
          <p:cNvPr id="3891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1946">
              <a:defRPr kumimoji="1" sz="2000">
                <a:solidFill>
                  <a:schemeClr val="tx1"/>
                </a:solidFill>
                <a:latin typeface="Arial" panose="020B0604020202020204" pitchFamily="34" charset="0"/>
                <a:ea typeface="ＭＳ Ｐゴシック" panose="020B0600070205080204" pitchFamily="50" charset="-128"/>
              </a:defRPr>
            </a:lvl1pPr>
            <a:lvl2pPr marL="785001" indent="-301923" defTabSz="1351946">
              <a:defRPr kumimoji="1" sz="2000">
                <a:solidFill>
                  <a:schemeClr val="tx1"/>
                </a:solidFill>
                <a:latin typeface="Arial" panose="020B0604020202020204" pitchFamily="34" charset="0"/>
                <a:ea typeface="ＭＳ Ｐゴシック" panose="020B0600070205080204" pitchFamily="50" charset="-128"/>
              </a:defRPr>
            </a:lvl2pPr>
            <a:lvl3pPr marL="1207694" indent="-241539" defTabSz="1351946">
              <a:defRPr kumimoji="1" sz="2000">
                <a:solidFill>
                  <a:schemeClr val="tx1"/>
                </a:solidFill>
                <a:latin typeface="Arial" panose="020B0604020202020204" pitchFamily="34" charset="0"/>
                <a:ea typeface="ＭＳ Ｐゴシック" panose="020B0600070205080204" pitchFamily="50" charset="-128"/>
              </a:defRPr>
            </a:lvl3pPr>
            <a:lvl4pPr marL="1690771" indent="-241539" defTabSz="1351946">
              <a:defRPr kumimoji="1" sz="2000">
                <a:solidFill>
                  <a:schemeClr val="tx1"/>
                </a:solidFill>
                <a:latin typeface="Arial" panose="020B0604020202020204" pitchFamily="34" charset="0"/>
                <a:ea typeface="ＭＳ Ｐゴシック" panose="020B0600070205080204" pitchFamily="50" charset="-128"/>
              </a:defRPr>
            </a:lvl4pPr>
            <a:lvl5pPr marL="2173849" indent="-241539" defTabSz="1351946">
              <a:defRPr kumimoji="1" sz="2000">
                <a:solidFill>
                  <a:schemeClr val="tx1"/>
                </a:solidFill>
                <a:latin typeface="Arial" panose="020B0604020202020204" pitchFamily="34" charset="0"/>
                <a:ea typeface="ＭＳ Ｐゴシック" panose="020B0600070205080204" pitchFamily="50" charset="-128"/>
              </a:defRPr>
            </a:lvl5pPr>
            <a:lvl6pPr marL="2656926"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40004"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23081"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06159"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2C72674A-482D-4750-9048-9104B821DB9D}" type="slidenum">
              <a:rPr lang="ja-JP" altLang="en-US" sz="1300">
                <a:latin typeface="Calibri" panose="020F0502020204030204" pitchFamily="34" charset="0"/>
              </a:rPr>
              <a:pPr/>
              <a:t>12</a:t>
            </a:fld>
            <a:endParaRPr lang="ja-JP" altLang="en-US" sz="1300">
              <a:latin typeface="Calibri" panose="020F0502020204030204" pitchFamily="34" charset="0"/>
            </a:endParaRPr>
          </a:p>
        </p:txBody>
      </p:sp>
    </p:spTree>
    <p:extLst>
      <p:ext uri="{BB962C8B-B14F-4D97-AF65-F5344CB8AC3E}">
        <p14:creationId xmlns:p14="http://schemas.microsoft.com/office/powerpoint/2010/main" val="627170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317416" y="3399551"/>
            <a:ext cx="6058234" cy="2929571"/>
          </a:xfrm>
        </p:spPr>
        <p:txBody>
          <a:bodyPr/>
          <a:lstStyle/>
          <a:p>
            <a:r>
              <a:rPr kumimoji="1" lang="ja-JP" altLang="en-US" sz="1400" b="1" dirty="0"/>
              <a:t>社会の変化をもっと、大きく捉える見方があります。</a:t>
            </a:r>
            <a:endParaRPr kumimoji="1" lang="en-US" altLang="ja-JP" sz="1400" b="1" dirty="0"/>
          </a:p>
          <a:p>
            <a:endParaRPr kumimoji="1" lang="en-US" altLang="ja-JP" sz="1400" dirty="0"/>
          </a:p>
          <a:p>
            <a:r>
              <a:rPr kumimoji="1" lang="en-US" altLang="ja-JP" sz="1400" dirty="0"/>
              <a:t>Society5.0</a:t>
            </a:r>
            <a:r>
              <a:rPr kumimoji="1" lang="ja-JP" altLang="en-US" sz="1400" dirty="0"/>
              <a:t>　という言葉を聞いたことはありませんか。経団連のホームページからの資料で説明しましょう。★</a:t>
            </a:r>
            <a:endParaRPr kumimoji="1" lang="en-US" altLang="ja-JP" sz="1400" dirty="0"/>
          </a:p>
          <a:p>
            <a:endParaRPr lang="en-US" altLang="ja-JP" sz="1400" dirty="0"/>
          </a:p>
          <a:p>
            <a:r>
              <a:rPr kumimoji="1" lang="ja-JP" altLang="en-US" sz="1400" dirty="0"/>
              <a:t>大きく時代の区分をつけると、</a:t>
            </a:r>
            <a:r>
              <a:rPr kumimoji="1" lang="en-US" altLang="ja-JP" sz="1400" dirty="0"/>
              <a:t>Society</a:t>
            </a:r>
            <a:r>
              <a:rPr kumimoji="1" lang="ja-JP" altLang="en-US" sz="1400" dirty="0"/>
              <a:t>１</a:t>
            </a:r>
            <a:r>
              <a:rPr kumimoji="1" lang="en-US" altLang="ja-JP" sz="1400" dirty="0"/>
              <a:t>.0</a:t>
            </a:r>
            <a:r>
              <a:rPr kumimoji="1" lang="ja-JP" altLang="en-US" sz="1400" dirty="0"/>
              <a:t>が狩猟採集の時代、２が稲作など農業が進んだ時代、３が産業革命後の工業化が進んだ時代、　</a:t>
            </a:r>
            <a:endParaRPr kumimoji="1" lang="en-US" altLang="ja-JP" sz="1400" dirty="0"/>
          </a:p>
          <a:p>
            <a:endParaRPr lang="en-US" altLang="ja-JP" sz="1400" dirty="0"/>
          </a:p>
          <a:p>
            <a:r>
              <a:rPr kumimoji="1" lang="ja-JP" altLang="en-US" sz="1400" dirty="0"/>
              <a:t>そして</a:t>
            </a:r>
            <a:r>
              <a:rPr lang="ja-JP" altLang="en-US" sz="1400" dirty="0"/>
              <a:t>４の</a:t>
            </a:r>
            <a:r>
              <a:rPr kumimoji="1" lang="ja-JP" altLang="en-US" sz="1400" dirty="0"/>
              <a:t>コンピュータの時代、そして、今や、そこにＡＩが関わって創られる</a:t>
            </a:r>
            <a:r>
              <a:rPr lang="ja-JP" altLang="en-US" sz="1400" dirty="0"/>
              <a:t>　ＳＯＣＩＥＴＹ５．０</a:t>
            </a:r>
            <a:r>
              <a:rPr kumimoji="1" lang="ja-JP" altLang="en-US" sz="1400" dirty="0"/>
              <a:t>の超スマート社会にまで、時代は大きく変化をしているというのです。★</a:t>
            </a:r>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13</a:t>
            </a:fld>
            <a:endParaRPr kumimoji="1" lang="ja-JP" altLang="en-US"/>
          </a:p>
        </p:txBody>
      </p:sp>
    </p:spTree>
    <p:extLst>
      <p:ext uri="{BB962C8B-B14F-4D97-AF65-F5344CB8AC3E}">
        <p14:creationId xmlns:p14="http://schemas.microsoft.com/office/powerpoint/2010/main" val="36790371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465070" y="3352800"/>
            <a:ext cx="5802630" cy="3124200"/>
          </a:xfrm>
        </p:spPr>
        <p:txBody>
          <a:bodyPr/>
          <a:lstStyle/>
          <a:p>
            <a:r>
              <a:rPr kumimoji="1" lang="ja-JP" altLang="en-US" sz="1400" dirty="0"/>
              <a:t>内閣府のウェブサイトで見てみると、ＳＯＣＩＥＴＹ５．０では、</a:t>
            </a:r>
            <a:endParaRPr kumimoji="1" lang="en-US" altLang="ja-JP" sz="1400" dirty="0"/>
          </a:p>
          <a:p>
            <a:endParaRPr lang="en-US" altLang="ja-JP" sz="1400" dirty="0"/>
          </a:p>
          <a:p>
            <a:r>
              <a:rPr kumimoji="1" lang="ja-JP" altLang="en-US" sz="1400" dirty="0"/>
              <a:t>例えば、右上の図のように、過疎地のニーズにも、地図情報とドローンを使えば、こたえられるようになるとか、</a:t>
            </a:r>
            <a:endParaRPr kumimoji="1" lang="en-US" altLang="ja-JP" sz="1400" dirty="0"/>
          </a:p>
          <a:p>
            <a:endParaRPr lang="en-US" altLang="ja-JP" sz="1400" dirty="0"/>
          </a:p>
          <a:p>
            <a:r>
              <a:rPr kumimoji="1" lang="ja-JP" altLang="en-US" sz="1400" dirty="0"/>
              <a:t>右下のように、装着型のロボットを使うと、重いものを簡単に運べるようになるとか。</a:t>
            </a:r>
            <a:endParaRPr kumimoji="1" lang="en-US" altLang="ja-JP" sz="1400" dirty="0"/>
          </a:p>
          <a:p>
            <a:endParaRPr lang="en-US" altLang="ja-JP" sz="1400" dirty="0"/>
          </a:p>
          <a:p>
            <a:r>
              <a:rPr kumimoji="1" lang="ja-JP" altLang="en-US" sz="1400" dirty="0"/>
              <a:t>介護の現場など、助かりますね。超スマート社会というわけです。</a:t>
            </a:r>
            <a:endParaRPr kumimoji="1" lang="en-US" altLang="ja-JP" sz="1400" dirty="0"/>
          </a:p>
          <a:p>
            <a:endParaRPr lang="en-US" altLang="ja-JP" sz="1400" dirty="0"/>
          </a:p>
          <a:p>
            <a:r>
              <a:rPr kumimoji="1" lang="ja-JP" altLang="en-US" sz="1400" dirty="0"/>
              <a:t>では、その前のコンピュータ化した　</a:t>
            </a:r>
            <a:r>
              <a:rPr kumimoji="1" lang="en-US" altLang="ja-JP" sz="1400" dirty="0"/>
              <a:t>Society4.0</a:t>
            </a:r>
            <a:r>
              <a:rPr kumimoji="1" lang="ja-JP" altLang="en-US" sz="1400" dirty="0"/>
              <a:t>とどこが違うので</a:t>
            </a:r>
            <a:endParaRPr kumimoji="1" lang="en-US" altLang="ja-JP" sz="1400" dirty="0"/>
          </a:p>
          <a:p>
            <a:endParaRPr kumimoji="1" lang="en-US" altLang="ja-JP" sz="1400" dirty="0"/>
          </a:p>
          <a:p>
            <a:r>
              <a:rPr kumimoji="1" lang="ja-JP" altLang="en-US" sz="1400" dirty="0"/>
              <a:t>しょうか。　　★</a:t>
            </a:r>
            <a:endParaRPr kumimoji="1" lang="en-US" altLang="ja-JP" sz="1400" dirty="0"/>
          </a:p>
          <a:p>
            <a:endParaRPr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14</a:t>
            </a:fld>
            <a:endParaRPr kumimoji="1" lang="ja-JP" altLang="en-US"/>
          </a:p>
        </p:txBody>
      </p:sp>
    </p:spTree>
    <p:extLst>
      <p:ext uri="{BB962C8B-B14F-4D97-AF65-F5344CB8AC3E}">
        <p14:creationId xmlns:p14="http://schemas.microsoft.com/office/powerpoint/2010/main" val="35085820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505898" y="3444081"/>
            <a:ext cx="5341018" cy="2712215"/>
          </a:xfrm>
        </p:spPr>
        <p:txBody>
          <a:bodyPr/>
          <a:lstStyle/>
          <a:p>
            <a:r>
              <a:rPr kumimoji="1" lang="ja-JP" altLang="en-US" sz="1400" dirty="0"/>
              <a:t>ＳＯＣＩＥＴＹ４</a:t>
            </a:r>
            <a:r>
              <a:rPr kumimoji="1" lang="en-US" altLang="ja-JP" sz="1400" dirty="0"/>
              <a:t>.0 </a:t>
            </a:r>
            <a:r>
              <a:rPr kumimoji="1" lang="ja-JP" altLang="en-US" sz="1400" dirty="0"/>
              <a:t>の時は</a:t>
            </a:r>
            <a:r>
              <a:rPr kumimoji="1" lang="ja-JP" altLang="en-US" sz="1400" u="sng" dirty="0"/>
              <a:t>一人一人が、クラウドとデータを</a:t>
            </a:r>
            <a:endParaRPr kumimoji="1" lang="en-US" altLang="ja-JP" sz="1400" u="sng" dirty="0"/>
          </a:p>
          <a:p>
            <a:endParaRPr lang="en-US" altLang="ja-JP" sz="1400" u="sng" dirty="0"/>
          </a:p>
          <a:p>
            <a:r>
              <a:rPr kumimoji="1" lang="ja-JP" altLang="en-US" sz="1400" u="sng" dirty="0"/>
              <a:t>やり取りをして、作業をしていたのですが</a:t>
            </a:r>
            <a:r>
              <a:rPr kumimoji="1" lang="ja-JP" altLang="en-US" sz="1400" dirty="0"/>
              <a:t>、</a:t>
            </a:r>
            <a:endParaRPr kumimoji="1" lang="en-US" altLang="ja-JP" sz="1400" dirty="0"/>
          </a:p>
          <a:p>
            <a:endParaRPr lang="en-US" altLang="ja-JP" sz="1400" dirty="0"/>
          </a:p>
          <a:p>
            <a:r>
              <a:rPr kumimoji="1" lang="ja-JP" altLang="en-US" sz="1400" dirty="0"/>
              <a:t>Ｓｏｃｉｅｔｙ５．０の世界では、</a:t>
            </a:r>
            <a:endParaRPr kumimoji="1" lang="en-US" altLang="ja-JP" sz="1400" dirty="0"/>
          </a:p>
          <a:p>
            <a:endParaRPr kumimoji="1" lang="en-US" altLang="ja-JP" sz="1400" dirty="0"/>
          </a:p>
          <a:p>
            <a:r>
              <a:rPr kumimoji="1" lang="ja-JP" altLang="en-US" sz="1400" dirty="0"/>
              <a:t>ＡＩにつながって、</a:t>
            </a:r>
            <a:r>
              <a:rPr kumimoji="1" lang="ja-JP" altLang="en-US" sz="1400" u="sng" dirty="0"/>
              <a:t>ビッグデータを元に自動で</a:t>
            </a:r>
            <a:r>
              <a:rPr kumimoji="1" lang="ja-JP" altLang="en-US" sz="1400" b="1" u="sng" dirty="0"/>
              <a:t>最適解</a:t>
            </a:r>
            <a:r>
              <a:rPr kumimoji="1" lang="ja-JP" altLang="en-US" sz="1400" u="sng" dirty="0"/>
              <a:t>が示され</a:t>
            </a:r>
            <a:r>
              <a:rPr lang="ja-JP" altLang="en-US" sz="1400" dirty="0"/>
              <a:t>、</a:t>
            </a:r>
            <a:endParaRPr lang="en-US" altLang="ja-JP" sz="1400" dirty="0"/>
          </a:p>
          <a:p>
            <a:endParaRPr lang="en-US" altLang="ja-JP" sz="1400" dirty="0"/>
          </a:p>
          <a:p>
            <a:r>
              <a:rPr lang="ja-JP" altLang="en-US" sz="1400" dirty="0"/>
              <a:t>それに基づいて社会が動いていくということのようです。★</a:t>
            </a:r>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15</a:t>
            </a:fld>
            <a:endParaRPr kumimoji="1" lang="ja-JP" altLang="en-US"/>
          </a:p>
        </p:txBody>
      </p:sp>
    </p:spTree>
    <p:extLst>
      <p:ext uri="{BB962C8B-B14F-4D97-AF65-F5344CB8AC3E}">
        <p14:creationId xmlns:p14="http://schemas.microsoft.com/office/powerpoint/2010/main" val="153844661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 1"/>
          <p:cNvSpPr>
            <a:spLocks noGrp="1" noRot="1" noChangeAspect="1"/>
          </p:cNvSpPr>
          <p:nvPr>
            <p:ph type="sldImg"/>
          </p:nvPr>
        </p:nvSpPr>
        <p:spPr>
          <a:xfrm>
            <a:off x="3394075" y="560388"/>
            <a:ext cx="3230563" cy="2424112"/>
          </a:xfrm>
        </p:spPr>
      </p:sp>
      <p:sp>
        <p:nvSpPr>
          <p:cNvPr id="3" name="ノート プレースホルダ 2"/>
          <p:cNvSpPr>
            <a:spLocks noGrp="1"/>
          </p:cNvSpPr>
          <p:nvPr>
            <p:ph type="body" idx="1"/>
          </p:nvPr>
        </p:nvSpPr>
        <p:spPr>
          <a:xfrm>
            <a:off x="2436194" y="3162300"/>
            <a:ext cx="5764530" cy="3536950"/>
          </a:xfrm>
        </p:spPr>
        <p:txBody>
          <a:bodyPr>
            <a:normAutofit fontScale="92500" lnSpcReduction="10000"/>
          </a:bodyPr>
          <a:lstStyle/>
          <a:p>
            <a:r>
              <a:rPr kumimoji="1" lang="ja-JP" altLang="en-US" sz="1400" dirty="0"/>
              <a:t>「社会の変化」</a:t>
            </a:r>
            <a:r>
              <a:rPr lang="ja-JP" altLang="en-US" sz="1400" dirty="0"/>
              <a:t>を</a:t>
            </a:r>
            <a:r>
              <a:rPr kumimoji="1" lang="ja-JP" altLang="en-US" sz="1400" dirty="0"/>
              <a:t>まとめると・・・・どんな言葉が入るでしょう。</a:t>
            </a:r>
            <a:endParaRPr kumimoji="1" lang="en-US" altLang="ja-JP" sz="1400" dirty="0"/>
          </a:p>
          <a:p>
            <a:endParaRPr lang="en-US" altLang="ja-JP" sz="1400" dirty="0"/>
          </a:p>
          <a:p>
            <a:endParaRPr lang="en-US" altLang="ja-JP" sz="1400" dirty="0"/>
          </a:p>
          <a:p>
            <a:r>
              <a:rPr kumimoji="1" lang="ja-JP" altLang="en-US" sz="1400" dirty="0"/>
              <a:t>やっぱり新型コロナウイルスの感染拡大は、大きな課題ですね。</a:t>
            </a:r>
            <a:endParaRPr kumimoji="1" lang="en-US" altLang="ja-JP" sz="1400" dirty="0"/>
          </a:p>
          <a:p>
            <a:endParaRPr kumimoji="1" lang="en-US" altLang="ja-JP" sz="1400" dirty="0"/>
          </a:p>
          <a:p>
            <a:r>
              <a:rPr lang="ja-JP" altLang="en-US" sz="1400" dirty="0"/>
              <a:t>情報化の発達で、何がつながったのでしょうか。世界がつながるだけでなく、人とＡＩがつながったり・・・★</a:t>
            </a:r>
            <a:endParaRPr lang="en-US" altLang="ja-JP" sz="1400" dirty="0"/>
          </a:p>
          <a:p>
            <a:endParaRPr kumimoji="1" lang="en-US" altLang="ja-JP" sz="1400" dirty="0"/>
          </a:p>
          <a:p>
            <a:r>
              <a:rPr lang="en-US" altLang="ja-JP" sz="1400" dirty="0"/>
              <a:t>※</a:t>
            </a:r>
            <a:r>
              <a:rPr lang="ja-JP" altLang="en-US" sz="1400" dirty="0"/>
              <a:t>　（ここはテンポよく進めましょう。</a:t>
            </a:r>
            <a:endParaRPr lang="en-US" altLang="ja-JP" sz="1400" dirty="0"/>
          </a:p>
          <a:p>
            <a:endParaRPr lang="en-US" altLang="ja-JP" sz="1400" dirty="0"/>
          </a:p>
          <a:p>
            <a:r>
              <a:rPr lang="ja-JP" altLang="en-US" sz="1400" dirty="0"/>
              <a:t>　　最後の□にはいろいろな言葉が入りそうです。この□は、ちょっ　　</a:t>
            </a:r>
            <a:endParaRPr lang="en-US" altLang="ja-JP" sz="1400" dirty="0"/>
          </a:p>
          <a:p>
            <a:r>
              <a:rPr lang="ja-JP" altLang="en-US" sz="1400" dirty="0"/>
              <a:t>　　と考えてもらいましょう。）</a:t>
            </a:r>
            <a:endParaRPr lang="en-US" altLang="ja-JP" sz="1400" dirty="0"/>
          </a:p>
          <a:p>
            <a:endParaRPr kumimoji="1" lang="en-US" altLang="ja-JP" sz="1400" dirty="0"/>
          </a:p>
          <a:p>
            <a:endParaRPr lang="en-US" altLang="ja-JP" sz="1400" dirty="0"/>
          </a:p>
          <a:p>
            <a:r>
              <a:rPr kumimoji="1" lang="ja-JP" altLang="en-US" sz="1400" dirty="0"/>
              <a:t>（　　　）だけではうまくやっていけないって、何が入りますか。</a:t>
            </a:r>
            <a:endParaRPr kumimoji="1" lang="en-US" altLang="ja-JP" sz="1400" dirty="0"/>
          </a:p>
          <a:p>
            <a:endParaRPr kumimoji="1" lang="en-US" altLang="ja-JP" sz="1400" dirty="0"/>
          </a:p>
          <a:p>
            <a:r>
              <a:rPr lang="ja-JP" altLang="en-US" sz="1400" dirty="0"/>
              <a:t>そう</a:t>
            </a:r>
            <a:r>
              <a:rPr kumimoji="1" lang="ja-JP" altLang="en-US" sz="1400" dirty="0"/>
              <a:t>、私だけでは、日本だけでは、人間だけではうまくやっていけないのかも知れまん。★</a:t>
            </a:r>
          </a:p>
        </p:txBody>
      </p:sp>
      <p:sp>
        <p:nvSpPr>
          <p:cNvPr id="4" name="スライド番号プレースホルダ 3"/>
          <p:cNvSpPr>
            <a:spLocks noGrp="1"/>
          </p:cNvSpPr>
          <p:nvPr>
            <p:ph type="sldNum" sz="quarter" idx="10"/>
          </p:nvPr>
        </p:nvSpPr>
        <p:spPr/>
        <p:txBody>
          <a:bodyPr/>
          <a:lstStyle/>
          <a:p>
            <a:pPr>
              <a:defRPr/>
            </a:pPr>
            <a:fld id="{810F2ABE-3FBE-41A3-AF4B-3AFF37292D0F}" type="slidenum">
              <a:rPr lang="ja-JP" altLang="en-US" smtClean="0"/>
              <a:pPr>
                <a:defRPr/>
              </a:pPr>
              <a:t>16</a:t>
            </a:fld>
            <a:endParaRPr lang="ja-JP"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a:xfrm>
            <a:off x="3122613" y="161925"/>
            <a:ext cx="3775075" cy="2830513"/>
          </a:xfrm>
          <a:ln/>
        </p:spPr>
      </p:sp>
      <p:sp>
        <p:nvSpPr>
          <p:cNvPr id="47108"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ＭＳ Ｐゴシック" panose="020B0600070205080204" pitchFamily="50" charset="-128"/>
              </a:defRPr>
            </a:lvl1pPr>
            <a:lvl2pPr marL="788690" indent="-303341">
              <a:defRPr kumimoji="1">
                <a:solidFill>
                  <a:schemeClr val="tx1"/>
                </a:solidFill>
                <a:latin typeface="Arial" panose="020B0604020202020204" pitchFamily="34" charset="0"/>
                <a:ea typeface="ＭＳ Ｐゴシック" panose="020B0600070205080204" pitchFamily="50" charset="-128"/>
              </a:defRPr>
            </a:lvl2pPr>
            <a:lvl3pPr marL="1213368" indent="-242672">
              <a:defRPr kumimoji="1">
                <a:solidFill>
                  <a:schemeClr val="tx1"/>
                </a:solidFill>
                <a:latin typeface="Arial" panose="020B0604020202020204" pitchFamily="34" charset="0"/>
                <a:ea typeface="ＭＳ Ｐゴシック" panose="020B0600070205080204" pitchFamily="50" charset="-128"/>
              </a:defRPr>
            </a:lvl3pPr>
            <a:lvl4pPr marL="1698714" indent="-242672">
              <a:defRPr kumimoji="1">
                <a:solidFill>
                  <a:schemeClr val="tx1"/>
                </a:solidFill>
                <a:latin typeface="Arial" panose="020B0604020202020204" pitchFamily="34" charset="0"/>
                <a:ea typeface="ＭＳ Ｐゴシック" panose="020B0600070205080204" pitchFamily="50" charset="-128"/>
              </a:defRPr>
            </a:lvl4pPr>
            <a:lvl5pPr marL="2184062" indent="-242672">
              <a:defRPr kumimoji="1">
                <a:solidFill>
                  <a:schemeClr val="tx1"/>
                </a:solidFill>
                <a:latin typeface="Arial" panose="020B0604020202020204" pitchFamily="34" charset="0"/>
                <a:ea typeface="ＭＳ Ｐゴシック" panose="020B0600070205080204" pitchFamily="50" charset="-128"/>
              </a:defRPr>
            </a:lvl5pPr>
            <a:lvl6pPr marL="2669409"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6pPr>
            <a:lvl7pPr marL="3154755"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7pPr>
            <a:lvl8pPr marL="3640103"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8pPr>
            <a:lvl9pPr marL="4125449" indent="-242672" eaLnBrk="0" fontAlgn="base" hangingPunct="0">
              <a:spcBef>
                <a:spcPct val="0"/>
              </a:spcBef>
              <a:spcAft>
                <a:spcPct val="0"/>
              </a:spcAft>
              <a:defRPr kumimoji="1">
                <a:solidFill>
                  <a:schemeClr val="tx1"/>
                </a:solidFill>
                <a:latin typeface="Arial" panose="020B0604020202020204" pitchFamily="34" charset="0"/>
                <a:ea typeface="ＭＳ Ｐゴシック" panose="020B0600070205080204" pitchFamily="50" charset="-128"/>
              </a:defRPr>
            </a:lvl9pPr>
          </a:lstStyle>
          <a:p>
            <a:fld id="{1D87786B-C57C-450E-8555-B2F68F024391}" type="slidenum">
              <a:rPr lang="ja-JP" altLang="en-US" smtClean="0"/>
              <a:pPr/>
              <a:t>17</a:t>
            </a:fld>
            <a:endParaRPr lang="ja-JP" altLang="en-US"/>
          </a:p>
        </p:txBody>
      </p:sp>
      <p:sp>
        <p:nvSpPr>
          <p:cNvPr id="2" name="正方形/長方形 1">
            <a:extLst>
              <a:ext uri="{FF2B5EF4-FFF2-40B4-BE49-F238E27FC236}">
                <a16:creationId xmlns:a16="http://schemas.microsoft.com/office/drawing/2014/main" id="{28D944E9-5AEF-42F7-BC2D-FC94AD14BBC6}"/>
              </a:ext>
            </a:extLst>
          </p:cNvPr>
          <p:cNvSpPr/>
          <p:nvPr/>
        </p:nvSpPr>
        <p:spPr>
          <a:xfrm>
            <a:off x="2713164" y="3203791"/>
            <a:ext cx="5891086" cy="3447098"/>
          </a:xfrm>
          <a:prstGeom prst="rect">
            <a:avLst/>
          </a:prstGeom>
        </p:spPr>
        <p:txBody>
          <a:bodyPr wrap="square">
            <a:spAutoFit/>
          </a:bodyPr>
          <a:lstStyle/>
          <a:p>
            <a:pPr latinLnBrk="1">
              <a:spcBef>
                <a:spcPct val="0"/>
              </a:spcBef>
              <a:buClrTx/>
              <a:buSzTx/>
              <a:buFontTx/>
              <a:buNone/>
            </a:pPr>
            <a:r>
              <a:rPr lang="ja-JP" altLang="ja-JP" dirty="0">
                <a:latin typeface="ＭＳ 明朝" panose="02020609040205080304" pitchFamily="17" charset="-128"/>
                <a:ea typeface="ＭＳ 明朝" panose="02020609040205080304" pitchFamily="17" charset="-128"/>
              </a:rPr>
              <a:t>子どもたちを取り巻く</a:t>
            </a:r>
            <a:r>
              <a:rPr lang="ja-JP" altLang="ja-JP" dirty="0">
                <a:solidFill>
                  <a:srgbClr val="FF0000"/>
                </a:solidFill>
                <a:latin typeface="ＭＳ 明朝" panose="02020609040205080304" pitchFamily="17" charset="-128"/>
                <a:ea typeface="ＭＳ 明朝" panose="02020609040205080304" pitchFamily="17" charset="-128"/>
              </a:rPr>
              <a:t>世界</a:t>
            </a:r>
            <a:r>
              <a:rPr lang="ja-JP" altLang="en-US" dirty="0">
                <a:solidFill>
                  <a:srgbClr val="FF0000"/>
                </a:solidFill>
                <a:latin typeface="ＭＳ 明朝" panose="02020609040205080304" pitchFamily="17" charset="-128"/>
                <a:ea typeface="ＭＳ 明朝" panose="02020609040205080304" pitchFamily="17" charset="-128"/>
              </a:rPr>
              <a:t>は</a:t>
            </a:r>
            <a:r>
              <a:rPr lang="ja-JP" altLang="ja-JP" dirty="0">
                <a:latin typeface="ＭＳ 明朝" panose="02020609040205080304" pitchFamily="17" charset="-128"/>
                <a:ea typeface="ＭＳ 明朝" panose="02020609040205080304" pitchFamily="17" charset="-128"/>
              </a:rPr>
              <a:t>グローバル化・情報化が進</a:t>
            </a:r>
            <a:r>
              <a:rPr lang="ja-JP" altLang="en-US" dirty="0">
                <a:latin typeface="ＭＳ 明朝" panose="02020609040205080304" pitchFamily="17" charset="-128"/>
                <a:ea typeface="ＭＳ 明朝" panose="02020609040205080304" pitchFamily="17" charset="-128"/>
              </a:rPr>
              <a:t>み</a:t>
            </a:r>
            <a:r>
              <a:rPr lang="ja-JP" altLang="ja-JP" dirty="0">
                <a:latin typeface="ＭＳ 明朝" panose="02020609040205080304" pitchFamily="17" charset="-128"/>
                <a:ea typeface="ＭＳ 明朝" panose="02020609040205080304" pitchFamily="17" charset="-128"/>
              </a:rPr>
              <a:t>、</a:t>
            </a:r>
            <a:r>
              <a:rPr lang="ja-JP" altLang="ja-JP" dirty="0">
                <a:solidFill>
                  <a:srgbClr val="FF0000"/>
                </a:solidFill>
                <a:latin typeface="ＭＳ 明朝" panose="02020609040205080304" pitchFamily="17" charset="-128"/>
                <a:ea typeface="ＭＳ 明朝" panose="02020609040205080304" pitchFamily="17" charset="-128"/>
              </a:rPr>
              <a:t>激しく変化</a:t>
            </a:r>
            <a:r>
              <a:rPr lang="ja-JP" altLang="ja-JP" dirty="0">
                <a:latin typeface="ＭＳ 明朝" panose="02020609040205080304" pitchFamily="17" charset="-128"/>
                <a:ea typeface="ＭＳ 明朝" panose="02020609040205080304" pitchFamily="17" charset="-128"/>
              </a:rPr>
              <a:t>して</a:t>
            </a:r>
            <a:r>
              <a:rPr lang="ja-JP" altLang="en-US" dirty="0">
                <a:latin typeface="ＭＳ 明朝" panose="02020609040205080304" pitchFamily="17" charset="-128"/>
                <a:ea typeface="ＭＳ 明朝" panose="02020609040205080304" pitchFamily="17" charset="-128"/>
              </a:rPr>
              <a:t>いることを確かめてきました</a:t>
            </a:r>
            <a:r>
              <a:rPr lang="ja-JP" altLang="ja-JP" dirty="0">
                <a:latin typeface="ＭＳ 明朝" panose="02020609040205080304" pitchFamily="17" charset="-128"/>
                <a:ea typeface="ＭＳ 明朝" panose="02020609040205080304" pitchFamily="17" charset="-128"/>
              </a:rPr>
              <a:t>。</a:t>
            </a:r>
            <a:r>
              <a:rPr lang="ja-JP" altLang="en-US" dirty="0">
                <a:latin typeface="HGPｺﾞｼｯｸE" panose="020B0900000000000000" pitchFamily="50" charset="-128"/>
                <a:ea typeface="HGPｺﾞｼｯｸE" panose="020B0900000000000000" pitchFamily="50" charset="-128"/>
              </a:rPr>
              <a:t>★</a:t>
            </a:r>
            <a:endParaRPr lang="en-US" altLang="ja-JP"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endParaRPr lang="en-US" altLang="ja-JP" sz="1000"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en-US" dirty="0">
                <a:latin typeface="ＭＳ 明朝" panose="02020609040205080304" pitchFamily="17" charset="-128"/>
                <a:ea typeface="ＭＳ 明朝" panose="02020609040205080304" pitchFamily="17" charset="-128"/>
              </a:rPr>
              <a:t>「世</a:t>
            </a:r>
            <a:r>
              <a:rPr lang="ja-JP" altLang="ja-JP" dirty="0">
                <a:latin typeface="ＭＳ 明朝" panose="02020609040205080304" pitchFamily="17" charset="-128"/>
                <a:ea typeface="ＭＳ 明朝" panose="02020609040205080304" pitchFamily="17" charset="-128"/>
              </a:rPr>
              <a:t>の</a:t>
            </a:r>
            <a:r>
              <a:rPr lang="ja-JP" altLang="en-US" dirty="0">
                <a:latin typeface="ＭＳ 明朝" panose="02020609040205080304" pitchFamily="17" charset="-128"/>
                <a:ea typeface="ＭＳ 明朝" panose="02020609040205080304" pitchFamily="17" charset="-128"/>
              </a:rPr>
              <a:t>中の</a:t>
            </a:r>
            <a:r>
              <a:rPr lang="ja-JP" altLang="ja-JP" dirty="0">
                <a:latin typeface="ＭＳ 明朝" panose="02020609040205080304" pitchFamily="17" charset="-128"/>
                <a:ea typeface="ＭＳ 明朝" panose="02020609040205080304" pitchFamily="17" charset="-128"/>
              </a:rPr>
              <a:t>条件</a:t>
            </a:r>
            <a:r>
              <a:rPr lang="ja-JP" altLang="en-US" dirty="0">
                <a:latin typeface="ＭＳ 明朝" panose="02020609040205080304" pitchFamily="17" charset="-128"/>
                <a:ea typeface="ＭＳ 明朝" panose="02020609040205080304" pitchFamily="17" charset="-128"/>
              </a:rPr>
              <a:t>」</a:t>
            </a:r>
            <a:r>
              <a:rPr lang="ja-JP" altLang="ja-JP" dirty="0">
                <a:latin typeface="ＭＳ 明朝" panose="02020609040205080304" pitchFamily="17" charset="-128"/>
                <a:ea typeface="ＭＳ 明朝" panose="02020609040205080304" pitchFamily="17" charset="-128"/>
              </a:rPr>
              <a:t>が変われば、</a:t>
            </a:r>
            <a:r>
              <a:rPr lang="ja-JP" altLang="ja-JP" sz="2000" u="sng" dirty="0">
                <a:latin typeface="ＭＳ 明朝" panose="02020609040205080304" pitchFamily="17" charset="-128"/>
                <a:ea typeface="ＭＳ 明朝" panose="02020609040205080304" pitchFamily="17" charset="-128"/>
              </a:rPr>
              <a:t>物</a:t>
            </a:r>
            <a:r>
              <a:rPr lang="ja-JP" altLang="en-US" sz="2000" u="sng" dirty="0">
                <a:latin typeface="ＭＳ 明朝" panose="02020609040205080304" pitchFamily="17" charset="-128"/>
                <a:ea typeface="ＭＳ 明朝" panose="02020609040205080304" pitchFamily="17" charset="-128"/>
              </a:rPr>
              <a:t>ごと</a:t>
            </a:r>
            <a:r>
              <a:rPr lang="ja-JP" altLang="ja-JP" sz="2000" u="sng" dirty="0">
                <a:latin typeface="ＭＳ 明朝" panose="02020609040205080304" pitchFamily="17" charset="-128"/>
                <a:ea typeface="ＭＳ 明朝" panose="02020609040205080304" pitchFamily="17" charset="-128"/>
              </a:rPr>
              <a:t>の</a:t>
            </a:r>
            <a:r>
              <a:rPr lang="ja-JP" altLang="ja-JP" sz="2000" b="1" u="sng" dirty="0">
                <a:solidFill>
                  <a:srgbClr val="FF0000"/>
                </a:solidFill>
                <a:latin typeface="ＭＳ 明朝" panose="02020609040205080304" pitchFamily="17" charset="-128"/>
                <a:ea typeface="ＭＳ 明朝" panose="02020609040205080304" pitchFamily="17" charset="-128"/>
              </a:rPr>
              <a:t>正解も</a:t>
            </a:r>
            <a:endParaRPr lang="en-US" altLang="ja-JP" sz="2000" b="1" u="sng" dirty="0">
              <a:solidFill>
                <a:srgbClr val="FF0000"/>
              </a:solidFill>
              <a:latin typeface="ＭＳ 明朝" panose="02020609040205080304" pitchFamily="17" charset="-128"/>
              <a:ea typeface="ＭＳ 明朝" panose="02020609040205080304" pitchFamily="17" charset="-128"/>
            </a:endParaRPr>
          </a:p>
          <a:p>
            <a:pPr latinLnBrk="1">
              <a:spcBef>
                <a:spcPct val="0"/>
              </a:spcBef>
              <a:buClrTx/>
              <a:buSzTx/>
              <a:buFontTx/>
              <a:buNone/>
            </a:pPr>
            <a:r>
              <a:rPr lang="ja-JP" altLang="ja-JP" dirty="0">
                <a:latin typeface="ＭＳ 明朝" panose="02020609040205080304" pitchFamily="17" charset="-128"/>
                <a:ea typeface="ＭＳ 明朝" panose="02020609040205080304" pitchFamily="17" charset="-128"/>
              </a:rPr>
              <a:t>どんどん</a:t>
            </a:r>
            <a:r>
              <a:rPr lang="ja-JP" altLang="ja-JP" u="sng" dirty="0">
                <a:solidFill>
                  <a:srgbClr val="FF0000"/>
                </a:solidFill>
                <a:latin typeface="ＭＳ 明朝" panose="02020609040205080304" pitchFamily="17" charset="-128"/>
                <a:ea typeface="ＭＳ 明朝" panose="02020609040205080304" pitchFamily="17" charset="-128"/>
              </a:rPr>
              <a:t>変わります</a:t>
            </a:r>
            <a:r>
              <a:rPr lang="ja-JP" altLang="ja-JP" dirty="0">
                <a:latin typeface="ＭＳ 明朝" panose="02020609040205080304" pitchFamily="17" charset="-128"/>
                <a:ea typeface="ＭＳ 明朝" panose="02020609040205080304" pitchFamily="17" charset="-128"/>
              </a:rPr>
              <a:t>。</a:t>
            </a:r>
            <a:endParaRPr lang="en-US" altLang="ja-JP" dirty="0">
              <a:latin typeface="ＭＳ 明朝" panose="02020609040205080304" pitchFamily="17" charset="-128"/>
              <a:ea typeface="ＭＳ 明朝" panose="02020609040205080304" pitchFamily="17" charset="-128"/>
            </a:endParaRPr>
          </a:p>
          <a:p>
            <a:pPr latinLnBrk="1">
              <a:spcBef>
                <a:spcPct val="0"/>
              </a:spcBef>
              <a:buClrTx/>
              <a:buSzTx/>
              <a:buFontTx/>
              <a:buNone/>
            </a:pPr>
            <a:endParaRPr lang="en-US" altLang="ja-JP" sz="1000" dirty="0">
              <a:solidFill>
                <a:schemeClr val="accent1">
                  <a:lumMod val="75000"/>
                </a:schemeClr>
              </a:solidFill>
              <a:latin typeface="ＭＳ 明朝" panose="02020609040205080304" pitchFamily="17" charset="-128"/>
              <a:ea typeface="ＭＳ 明朝" panose="02020609040205080304" pitchFamily="17" charset="-128"/>
            </a:endParaRPr>
          </a:p>
          <a:p>
            <a:pPr latinLnBrk="1">
              <a:spcBef>
                <a:spcPct val="0"/>
              </a:spcBef>
              <a:buClrTx/>
              <a:buSzTx/>
              <a:buFontTx/>
              <a:buNone/>
            </a:pPr>
            <a:r>
              <a:rPr lang="ja-JP" altLang="en-US" dirty="0">
                <a:solidFill>
                  <a:schemeClr val="accent1">
                    <a:lumMod val="75000"/>
                  </a:schemeClr>
                </a:solidFill>
                <a:latin typeface="ＭＳ 明朝" panose="02020609040205080304" pitchFamily="17" charset="-128"/>
                <a:ea typeface="ＭＳ 明朝" panose="02020609040205080304" pitchFamily="17" charset="-128"/>
              </a:rPr>
              <a:t>　　　　　　　　</a:t>
            </a:r>
            <a:r>
              <a:rPr lang="ja-JP" altLang="en-US" b="1" dirty="0">
                <a:solidFill>
                  <a:schemeClr val="accent5">
                    <a:lumMod val="50000"/>
                  </a:schemeClr>
                </a:solidFill>
                <a:highlight>
                  <a:srgbClr val="FFFF00"/>
                </a:highlight>
                <a:latin typeface="ＭＳ ゴシック" panose="020B0609070205080204" pitchFamily="49" charset="-128"/>
                <a:ea typeface="ＭＳ ゴシック" panose="020B0609070205080204" pitchFamily="49" charset="-128"/>
              </a:rPr>
              <a:t>決まった正解のない社会</a:t>
            </a:r>
            <a:r>
              <a:rPr lang="ja-JP" altLang="en-US" b="1" dirty="0">
                <a:solidFill>
                  <a:schemeClr val="accent5">
                    <a:lumMod val="50000"/>
                  </a:schemeClr>
                </a:solidFill>
                <a:latin typeface="ＭＳ ゴシック" panose="020B0609070205080204" pitchFamily="49" charset="-128"/>
                <a:ea typeface="ＭＳ ゴシック" panose="020B0609070205080204" pitchFamily="49" charset="-128"/>
              </a:rPr>
              <a:t>　</a:t>
            </a:r>
            <a:r>
              <a:rPr lang="ja-JP" altLang="en-US" b="1" dirty="0">
                <a:latin typeface="ＭＳ ゴシック" panose="020B0609070205080204" pitchFamily="49" charset="-128"/>
                <a:ea typeface="ＭＳ ゴシック" panose="020B0609070205080204" pitchFamily="49" charset="-128"/>
              </a:rPr>
              <a:t>です。</a:t>
            </a:r>
            <a:endParaRPr lang="en-US" altLang="ja-JP" b="1" dirty="0">
              <a:latin typeface="ＭＳ ゴシック" panose="020B0609070205080204" pitchFamily="49" charset="-128"/>
              <a:ea typeface="ＭＳ ゴシック" panose="020B0609070205080204" pitchFamily="49" charset="-128"/>
            </a:endParaRPr>
          </a:p>
          <a:p>
            <a:pPr algn="r" latinLnBrk="1">
              <a:spcBef>
                <a:spcPct val="0"/>
              </a:spcBef>
              <a:buClrTx/>
              <a:buSzTx/>
              <a:buFontTx/>
              <a:buNone/>
            </a:pPr>
            <a:endParaRPr lang="en-US" altLang="ja-JP" dirty="0">
              <a:solidFill>
                <a:schemeClr val="accent1">
                  <a:lumMod val="75000"/>
                </a:schemeClr>
              </a:solidFill>
              <a:latin typeface="ＭＳ 明朝" panose="02020609040205080304" pitchFamily="17" charset="-128"/>
              <a:ea typeface="ＭＳ 明朝" panose="02020609040205080304" pitchFamily="17" charset="-128"/>
            </a:endParaRPr>
          </a:p>
          <a:p>
            <a:pPr latinLnBrk="1">
              <a:spcBef>
                <a:spcPct val="0"/>
              </a:spcBef>
              <a:buClrTx/>
              <a:buSzTx/>
              <a:buFontTx/>
              <a:buNone/>
            </a:pPr>
            <a:r>
              <a:rPr lang="ja-JP" altLang="ja-JP" dirty="0">
                <a:latin typeface="ＭＳ 明朝" panose="02020609040205080304" pitchFamily="17" charset="-128"/>
                <a:ea typeface="ＭＳ 明朝" panose="02020609040205080304" pitchFamily="17" charset="-128"/>
              </a:rPr>
              <a:t>そして、そのような時代に</a:t>
            </a:r>
            <a:r>
              <a:rPr lang="ja-JP" altLang="ja-JP" dirty="0">
                <a:solidFill>
                  <a:srgbClr val="FF0000"/>
                </a:solidFill>
                <a:latin typeface="ＭＳ 明朝" panose="02020609040205080304" pitchFamily="17" charset="-128"/>
                <a:ea typeface="ＭＳ 明朝" panose="02020609040205080304" pitchFamily="17" charset="-128"/>
              </a:rPr>
              <a:t>求められる</a:t>
            </a:r>
            <a:r>
              <a:rPr lang="ja-JP" altLang="ja-JP" sz="2000" dirty="0">
                <a:solidFill>
                  <a:srgbClr val="FF0000"/>
                </a:solidFill>
                <a:latin typeface="ＭＳ 明朝" panose="02020609040205080304" pitchFamily="17" charset="-128"/>
                <a:ea typeface="ＭＳ 明朝" panose="02020609040205080304" pitchFamily="17" charset="-128"/>
              </a:rPr>
              <a:t>人間像</a:t>
            </a:r>
            <a:r>
              <a:rPr lang="ja-JP" altLang="ja-JP" dirty="0">
                <a:latin typeface="ＭＳ 明朝" panose="02020609040205080304" pitchFamily="17" charset="-128"/>
                <a:ea typeface="ＭＳ 明朝" panose="02020609040205080304" pitchFamily="17" charset="-128"/>
              </a:rPr>
              <a:t>も大きく変わってきています。</a:t>
            </a:r>
            <a:r>
              <a:rPr lang="ja-JP" altLang="en-US" dirty="0">
                <a:latin typeface="ＭＳ ゴシック" panose="020B0609070205080204" pitchFamily="49" charset="-128"/>
                <a:ea typeface="ＭＳ ゴシック" panose="020B0609070205080204" pitchFamily="49" charset="-128"/>
              </a:rPr>
              <a:t>そのことを教育という視点から見つめてみましょう。</a:t>
            </a:r>
            <a:r>
              <a:rPr lang="ja-JP" altLang="en-US" dirty="0">
                <a:latin typeface="ＭＳ 明朝" panose="02020609040205080304" pitchFamily="17" charset="-128"/>
                <a:ea typeface="ＭＳ 明朝" panose="02020609040205080304" pitchFamily="17" charset="-128"/>
              </a:rPr>
              <a:t>★</a:t>
            </a:r>
            <a:endParaRPr lang="en-US" altLang="ja-JP" dirty="0">
              <a:latin typeface="ＭＳ 明朝" panose="02020609040205080304" pitchFamily="17" charset="-128"/>
              <a:ea typeface="ＭＳ 明朝" panose="02020609040205080304" pitchFamily="17" charset="-128"/>
            </a:endParaRPr>
          </a:p>
          <a:p>
            <a:pPr latinLnBrk="1">
              <a:spcBef>
                <a:spcPct val="0"/>
              </a:spcBef>
              <a:buClrTx/>
              <a:buSzTx/>
              <a:buFontTx/>
              <a:buNone/>
            </a:pPr>
            <a:r>
              <a:rPr lang="ja-JP" altLang="en-US" sz="1400" dirty="0">
                <a:latin typeface="HGPｺﾞｼｯｸE" panose="020B0900000000000000" pitchFamily="50" charset="-128"/>
                <a:ea typeface="HGPｺﾞｼｯｸE" panose="020B0900000000000000" pitchFamily="50" charset="-128"/>
              </a:rPr>
              <a:t>　　　　　　　　</a:t>
            </a:r>
            <a:endParaRPr lang="ja-JP" altLang="en-US" dirty="0"/>
          </a:p>
        </p:txBody>
      </p:sp>
    </p:spTree>
    <p:extLst>
      <p:ext uri="{BB962C8B-B14F-4D97-AF65-F5344CB8AC3E}">
        <p14:creationId xmlns:p14="http://schemas.microsoft.com/office/powerpoint/2010/main" val="42328382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スライド イメージ プレースホルダ 1"/>
          <p:cNvSpPr>
            <a:spLocks noGrp="1" noRot="1" noChangeAspect="1" noTextEdit="1"/>
          </p:cNvSpPr>
          <p:nvPr>
            <p:ph type="sldImg"/>
          </p:nvPr>
        </p:nvSpPr>
        <p:spPr>
          <a:xfrm>
            <a:off x="3260725" y="296863"/>
            <a:ext cx="3775075" cy="2830512"/>
          </a:xfrm>
          <a:ln/>
        </p:spPr>
      </p:sp>
      <p:sp>
        <p:nvSpPr>
          <p:cNvPr id="47107" name="ノート プレースホルダ 2"/>
          <p:cNvSpPr>
            <a:spLocks noGrp="1"/>
          </p:cNvSpPr>
          <p:nvPr>
            <p:ph type="body" idx="1"/>
          </p:nvPr>
        </p:nvSpPr>
        <p:spPr>
          <a:xfrm>
            <a:off x="2224438" y="3347829"/>
            <a:ext cx="6462362" cy="344408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ja-JP" altLang="en-US" sz="1400" dirty="0">
                <a:latin typeface="Arial" panose="020B0604020202020204" pitchFamily="34" charset="0"/>
              </a:rPr>
              <a:t>★２００２年 実施の学習指導要領で「ゆとり」という言葉が示されましたが、</a:t>
            </a:r>
            <a:endParaRPr lang="en-US" altLang="ja-JP" sz="1400" dirty="0">
              <a:latin typeface="Arial" panose="020B0604020202020204" pitchFamily="34" charset="0"/>
            </a:endParaRPr>
          </a:p>
          <a:p>
            <a:pPr eaLnBrk="1" hangingPunct="1"/>
            <a:endParaRPr lang="en-US" altLang="ja-JP" sz="1400" dirty="0">
              <a:latin typeface="Arial" panose="020B0604020202020204" pitchFamily="34" charset="0"/>
            </a:endParaRPr>
          </a:p>
          <a:p>
            <a:pPr eaLnBrk="1" hangingPunct="1"/>
            <a:r>
              <a:rPr lang="ja-JP" altLang="en-US" sz="1400" dirty="0">
                <a:latin typeface="Arial" panose="020B0604020202020204" pitchFamily="34" charset="0"/>
              </a:rPr>
              <a:t>社会全体から、「ゆとり教育では、学力が低下する！　大問題だ！」と</a:t>
            </a:r>
            <a:endParaRPr lang="en-US" altLang="ja-JP" sz="1400" dirty="0">
              <a:latin typeface="Arial" panose="020B0604020202020204" pitchFamily="34" charset="0"/>
            </a:endParaRPr>
          </a:p>
          <a:p>
            <a:pPr eaLnBrk="1" hangingPunct="1"/>
            <a:endParaRPr lang="en-US" altLang="ja-JP" sz="1400" dirty="0">
              <a:latin typeface="Arial" panose="020B0604020202020204" pitchFamily="34" charset="0"/>
            </a:endParaRPr>
          </a:p>
          <a:p>
            <a:pPr eaLnBrk="1" hangingPunct="1"/>
            <a:r>
              <a:rPr lang="ja-JP" altLang="en-US" sz="1400" dirty="0">
                <a:latin typeface="Arial" panose="020B0604020202020204" pitchFamily="34" charset="0"/>
              </a:rPr>
              <a:t>批判が集中しました。覚えている方も多いのではないでしょうか。</a:t>
            </a:r>
            <a:endParaRPr lang="en-US" altLang="ja-JP" sz="1400" dirty="0">
              <a:latin typeface="Arial" panose="020B0604020202020204" pitchFamily="34" charset="0"/>
            </a:endParaRPr>
          </a:p>
          <a:p>
            <a:pPr eaLnBrk="1" hangingPunct="1"/>
            <a:endParaRPr lang="en-US" altLang="ja-JP" sz="1400" dirty="0">
              <a:latin typeface="Arial" panose="020B0604020202020204" pitchFamily="34" charset="0"/>
            </a:endParaRPr>
          </a:p>
          <a:p>
            <a:pPr eaLnBrk="1" hangingPunct="1"/>
            <a:r>
              <a:rPr lang="ja-JP" altLang="en-US" sz="1400" dirty="0">
                <a:latin typeface="Arial" panose="020B0604020202020204" pitchFamily="34" charset="0"/>
              </a:rPr>
              <a:t>さて、みなさんは、当時、画面の青と赤、どちらに賛成でしたか。</a:t>
            </a:r>
            <a:endParaRPr lang="en-US" altLang="ja-JP" sz="1400" dirty="0">
              <a:latin typeface="Arial" panose="020B0604020202020204" pitchFamily="34" charset="0"/>
            </a:endParaRPr>
          </a:p>
          <a:p>
            <a:pPr eaLnBrk="1" hangingPunct="1"/>
            <a:endParaRPr lang="en-US" altLang="ja-JP" sz="1400" dirty="0">
              <a:latin typeface="Arial" panose="020B0604020202020204" pitchFamily="34" charset="0"/>
            </a:endParaRPr>
          </a:p>
          <a:p>
            <a:pPr eaLnBrk="1" hangingPunct="1"/>
            <a:r>
              <a:rPr lang="ja-JP" altLang="en-US" sz="1400" dirty="0">
                <a:latin typeface="Arial" panose="020B0604020202020204" pitchFamily="34" charset="0"/>
              </a:rPr>
              <a:t>（大勢でのワークショップでは、青と赤のカードが配っておいて、「さあ、青・赤、皆さんはどちらに近いですか。一斉に出しましょう。せ～の、はい、どっち？　なるほど、周りの方のお考えを見まわしてみましょうか。などと進めます。）</a:t>
            </a:r>
            <a:endParaRPr lang="en-US" altLang="ja-JP" sz="1400" dirty="0">
              <a:latin typeface="Arial" panose="020B0604020202020204" pitchFamily="34" charset="0"/>
            </a:endParaRPr>
          </a:p>
          <a:p>
            <a:pPr eaLnBrk="1" hangingPunct="1"/>
            <a:endParaRPr lang="en-US" altLang="ja-JP" sz="1400" dirty="0">
              <a:latin typeface="Arial" panose="020B0604020202020204" pitchFamily="34" charset="0"/>
            </a:endParaRPr>
          </a:p>
          <a:p>
            <a:pPr eaLnBrk="1" hangingPunct="1"/>
            <a:r>
              <a:rPr lang="ja-JP" altLang="en-US" sz="1400" dirty="0">
                <a:latin typeface="Arial" panose="020B0604020202020204" pitchFamily="34" charset="0"/>
              </a:rPr>
              <a:t>さて、多くの人々がこだわり続けたこの「学力」そのものの価値について、考えてみましょう。次の画面をご覧ください。★</a:t>
            </a:r>
            <a:endParaRPr lang="en-US" altLang="ja-JP" sz="1400" dirty="0">
              <a:latin typeface="Arial" panose="020B0604020202020204" pitchFamily="34" charset="0"/>
            </a:endParaRPr>
          </a:p>
          <a:p>
            <a:pPr eaLnBrk="1" hangingPunct="1"/>
            <a:endParaRPr lang="en-US" altLang="ja-JP" sz="1400" dirty="0">
              <a:latin typeface="Arial" panose="020B0604020202020204" pitchFamily="34" charset="0"/>
            </a:endParaRPr>
          </a:p>
          <a:p>
            <a:pPr eaLnBrk="1" hangingPunct="1"/>
            <a:endParaRPr lang="ja-JP" altLang="en-US" sz="1400" dirty="0">
              <a:latin typeface="Arial" panose="020B0604020202020204" pitchFamily="34" charset="0"/>
            </a:endParaRPr>
          </a:p>
        </p:txBody>
      </p:sp>
    </p:spTree>
    <p:extLst>
      <p:ext uri="{BB962C8B-B14F-4D97-AF65-F5344CB8AC3E}">
        <p14:creationId xmlns:p14="http://schemas.microsoft.com/office/powerpoint/2010/main" val="2059671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スライド イメージ プレースホルダ 1"/>
          <p:cNvSpPr>
            <a:spLocks noGrp="1" noRot="1" noChangeAspect="1" noTextEdit="1"/>
          </p:cNvSpPr>
          <p:nvPr>
            <p:ph type="sldImg"/>
          </p:nvPr>
        </p:nvSpPr>
        <p:spPr bwMode="auto">
          <a:xfrm>
            <a:off x="3144838" y="566738"/>
            <a:ext cx="3363912" cy="252253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ノート プレースホルダ 2"/>
          <p:cNvSpPr>
            <a:spLocks noGrp="1"/>
          </p:cNvSpPr>
          <p:nvPr>
            <p:ph type="body" idx="1"/>
          </p:nvPr>
        </p:nvSpPr>
        <p:spPr bwMode="auto">
          <a:xfrm>
            <a:off x="2433637" y="3367306"/>
            <a:ext cx="5357813" cy="328114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ja-JP" altLang="en-US" sz="1400" b="1" dirty="0">
                <a:ea typeface="ＭＳ 明朝" panose="02020609040205080304" pitchFamily="17" charset="-128"/>
              </a:rPr>
              <a:t>そもそも、知識・理解中心の日本の「学力」は、そして、日本の教育は　★</a:t>
            </a:r>
            <a:endParaRPr lang="en-US" altLang="ja-JP" sz="1400" b="1" dirty="0">
              <a:ea typeface="ＭＳ 明朝" panose="02020609040205080304" pitchFamily="17" charset="-128"/>
            </a:endParaRPr>
          </a:p>
          <a:p>
            <a:endParaRPr lang="en-US" altLang="ja-JP" sz="1400" b="1" dirty="0">
              <a:ea typeface="ＭＳ 明朝" panose="02020609040205080304" pitchFamily="17" charset="-128"/>
            </a:endParaRPr>
          </a:p>
          <a:p>
            <a:r>
              <a:rPr lang="ja-JP" altLang="en-US" sz="1400" b="1" dirty="0">
                <a:solidFill>
                  <a:srgbClr val="C00000"/>
                </a:solidFill>
                <a:latin typeface="ＭＳ ゴシック" panose="020B0609070205080204" pitchFamily="49" charset="-128"/>
                <a:ea typeface="ＭＳ ゴシック" panose="020B0609070205080204" pitchFamily="49" charset="-128"/>
              </a:rPr>
              <a:t>今の世界</a:t>
            </a:r>
            <a:r>
              <a:rPr lang="ja-JP" altLang="en-US" sz="1400" b="1" dirty="0">
                <a:latin typeface="ＭＳ ゴシック" panose="020B0609070205080204" pitchFamily="49" charset="-128"/>
                <a:ea typeface="ＭＳ ゴシック" panose="020B0609070205080204" pitchFamily="49" charset="-128"/>
              </a:rPr>
              <a:t>で どんな価値があるのでしょうか</a:t>
            </a:r>
            <a:r>
              <a:rPr lang="ja-JP" altLang="en-US" sz="1400" b="1" dirty="0">
                <a:ea typeface="ＭＳ 明朝" panose="02020609040205080304" pitchFamily="17" charset="-128"/>
              </a:rPr>
              <a:t>、ということです。</a:t>
            </a:r>
            <a:endParaRPr lang="en-US" altLang="ja-JP" sz="1400" b="1" dirty="0">
              <a:ea typeface="ＭＳ 明朝" panose="02020609040205080304" pitchFamily="17" charset="-128"/>
            </a:endParaRPr>
          </a:p>
          <a:p>
            <a:endParaRPr lang="en-US" altLang="ja-JP" sz="1400" b="1" dirty="0">
              <a:ea typeface="ＭＳ 明朝" panose="02020609040205080304" pitchFamily="17" charset="-128"/>
            </a:endParaRPr>
          </a:p>
          <a:p>
            <a:r>
              <a:rPr lang="ja-JP" altLang="en-US" sz="1400" b="1" dirty="0">
                <a:ea typeface="ＭＳ 明朝" panose="02020609040205080304" pitchFamily="17" charset="-128"/>
              </a:rPr>
              <a:t>この後お示しする</a:t>
            </a:r>
            <a:r>
              <a:rPr lang="en-US" altLang="ja-JP" sz="1400" b="1" dirty="0">
                <a:ea typeface="ＭＳ 明朝" panose="02020609040205080304" pitchFamily="17" charset="-128"/>
              </a:rPr>
              <a:t>4</a:t>
            </a:r>
            <a:r>
              <a:rPr lang="ja-JP" altLang="en-US" sz="1400" b="1" dirty="0">
                <a:ea typeface="ＭＳ 明朝" panose="02020609040205080304" pitchFamily="17" charset="-128"/>
              </a:rPr>
              <a:t>枚のスライドは尾木直樹先生のご著書からお借りしたものです。</a:t>
            </a:r>
            <a:endParaRPr lang="en-US" altLang="ja-JP" sz="1400" b="1" dirty="0">
              <a:ea typeface="ＭＳ 明朝" panose="02020609040205080304" pitchFamily="17" charset="-128"/>
            </a:endParaRPr>
          </a:p>
          <a:p>
            <a:endParaRPr lang="en-US" altLang="ja-JP" sz="1400" b="1" dirty="0">
              <a:ea typeface="ＭＳ 明朝" panose="02020609040205080304" pitchFamily="17" charset="-128"/>
            </a:endParaRPr>
          </a:p>
          <a:p>
            <a:r>
              <a:rPr lang="ja-JP" altLang="en-US" sz="1400" b="1" dirty="0">
                <a:ea typeface="ＭＳ 明朝" panose="02020609040205080304" pitchFamily="17" charset="-128"/>
              </a:rPr>
              <a:t>私も、実践から生まれたＥＳＤの取り組みを 本にまとめて出しているのですが、尾木ママの本の方に、</a:t>
            </a:r>
            <a:endParaRPr lang="en-US" altLang="ja-JP" sz="1400" b="1" dirty="0">
              <a:ea typeface="ＭＳ 明朝" panose="02020609040205080304" pitchFamily="17" charset="-128"/>
            </a:endParaRPr>
          </a:p>
          <a:p>
            <a:r>
              <a:rPr lang="ja-JP" altLang="en-US" sz="1400" b="1" dirty="0">
                <a:ea typeface="ＭＳ 明朝" panose="02020609040205080304" pitchFamily="17" charset="-128"/>
              </a:rPr>
              <a:t>今、お示ししたい資料があるので、こちらを紹介しますね。</a:t>
            </a:r>
            <a:endParaRPr lang="en-US" altLang="ja-JP" sz="1400" b="1" dirty="0">
              <a:ea typeface="ＭＳ 明朝" panose="02020609040205080304" pitchFamily="17" charset="-128"/>
            </a:endParaRPr>
          </a:p>
          <a:p>
            <a:r>
              <a:rPr lang="ja-JP" altLang="en-US" sz="1400" b="1" dirty="0">
                <a:ea typeface="ＭＳ 明朝" panose="02020609040205080304" pitchFamily="17" charset="-128"/>
              </a:rPr>
              <a:t>・・・・　残念！　★</a:t>
            </a:r>
            <a:endParaRPr lang="en-US" altLang="ja-JP" sz="1400" b="1" dirty="0">
              <a:ea typeface="ＭＳ 明朝" panose="02020609040205080304" pitchFamily="17" charset="-128"/>
            </a:endParaRPr>
          </a:p>
          <a:p>
            <a:endParaRPr lang="ja-JP" altLang="en-US" sz="1400" dirty="0"/>
          </a:p>
        </p:txBody>
      </p:sp>
      <p:sp>
        <p:nvSpPr>
          <p:cNvPr id="36868"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351946">
              <a:defRPr kumimoji="1" sz="2000">
                <a:solidFill>
                  <a:schemeClr val="tx1"/>
                </a:solidFill>
                <a:latin typeface="Arial" panose="020B0604020202020204" pitchFamily="34" charset="0"/>
                <a:ea typeface="ＭＳ Ｐゴシック" panose="020B0600070205080204" pitchFamily="50" charset="-128"/>
              </a:defRPr>
            </a:lvl1pPr>
            <a:lvl2pPr marL="785001" indent="-301923" defTabSz="1351946">
              <a:defRPr kumimoji="1" sz="2000">
                <a:solidFill>
                  <a:schemeClr val="tx1"/>
                </a:solidFill>
                <a:latin typeface="Arial" panose="020B0604020202020204" pitchFamily="34" charset="0"/>
                <a:ea typeface="ＭＳ Ｐゴシック" panose="020B0600070205080204" pitchFamily="50" charset="-128"/>
              </a:defRPr>
            </a:lvl2pPr>
            <a:lvl3pPr marL="1207694" indent="-241539" defTabSz="1351946">
              <a:defRPr kumimoji="1" sz="2000">
                <a:solidFill>
                  <a:schemeClr val="tx1"/>
                </a:solidFill>
                <a:latin typeface="Arial" panose="020B0604020202020204" pitchFamily="34" charset="0"/>
                <a:ea typeface="ＭＳ Ｐゴシック" panose="020B0600070205080204" pitchFamily="50" charset="-128"/>
              </a:defRPr>
            </a:lvl3pPr>
            <a:lvl4pPr marL="1690771" indent="-241539" defTabSz="1351946">
              <a:defRPr kumimoji="1" sz="2000">
                <a:solidFill>
                  <a:schemeClr val="tx1"/>
                </a:solidFill>
                <a:latin typeface="Arial" panose="020B0604020202020204" pitchFamily="34" charset="0"/>
                <a:ea typeface="ＭＳ Ｐゴシック" panose="020B0600070205080204" pitchFamily="50" charset="-128"/>
              </a:defRPr>
            </a:lvl4pPr>
            <a:lvl5pPr marL="2173849" indent="-241539" defTabSz="1351946">
              <a:defRPr kumimoji="1" sz="2000">
                <a:solidFill>
                  <a:schemeClr val="tx1"/>
                </a:solidFill>
                <a:latin typeface="Arial" panose="020B0604020202020204" pitchFamily="34" charset="0"/>
                <a:ea typeface="ＭＳ Ｐゴシック" panose="020B0600070205080204" pitchFamily="50" charset="-128"/>
              </a:defRPr>
            </a:lvl5pPr>
            <a:lvl6pPr marL="2656926"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6pPr>
            <a:lvl7pPr marL="3140004"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7pPr>
            <a:lvl8pPr marL="3623081"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8pPr>
            <a:lvl9pPr marL="4106159" indent="-241539" defTabSz="1351946" eaLnBrk="0" fontAlgn="base" hangingPunct="0">
              <a:spcBef>
                <a:spcPct val="0"/>
              </a:spcBef>
              <a:spcAft>
                <a:spcPct val="0"/>
              </a:spcAft>
              <a:defRPr kumimoji="1" sz="2000">
                <a:solidFill>
                  <a:schemeClr val="tx1"/>
                </a:solidFill>
                <a:latin typeface="Arial" panose="020B0604020202020204" pitchFamily="34" charset="0"/>
                <a:ea typeface="ＭＳ Ｐゴシック" panose="020B0600070205080204" pitchFamily="50" charset="-128"/>
              </a:defRPr>
            </a:lvl9pPr>
          </a:lstStyle>
          <a:p>
            <a:fld id="{4C988D1C-B9E9-4400-80A8-94CEFFC97270}" type="slidenum">
              <a:rPr lang="ja-JP" altLang="en-US" sz="1300">
                <a:latin typeface="Calibri" panose="020F0502020204030204" pitchFamily="34" charset="0"/>
              </a:rPr>
              <a:pPr/>
              <a:t>19</a:t>
            </a:fld>
            <a:endParaRPr lang="ja-JP" altLang="en-US" sz="1300">
              <a:latin typeface="Calibri" panose="020F0502020204030204" pitchFamily="34" charset="0"/>
            </a:endParaRPr>
          </a:p>
        </p:txBody>
      </p:sp>
    </p:spTree>
    <p:extLst>
      <p:ext uri="{BB962C8B-B14F-4D97-AF65-F5344CB8AC3E}">
        <p14:creationId xmlns:p14="http://schemas.microsoft.com/office/powerpoint/2010/main" val="2321569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59163" y="460375"/>
            <a:ext cx="3101975" cy="2325688"/>
          </a:xfrm>
        </p:spPr>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a:t>
            </a:fld>
            <a:endParaRPr kumimoji="1" lang="ja-JP" altLang="en-US"/>
          </a:p>
        </p:txBody>
      </p:sp>
      <p:sp>
        <p:nvSpPr>
          <p:cNvPr id="7" name="テキスト ボックス 6">
            <a:extLst>
              <a:ext uri="{FF2B5EF4-FFF2-40B4-BE49-F238E27FC236}">
                <a16:creationId xmlns:a16="http://schemas.microsoft.com/office/drawing/2014/main" id="{0C038E42-BB1F-45BC-9555-C925731CB63E}"/>
              </a:ext>
            </a:extLst>
          </p:cNvPr>
          <p:cNvSpPr txBox="1"/>
          <p:nvPr/>
        </p:nvSpPr>
        <p:spPr>
          <a:xfrm>
            <a:off x="2354800" y="2976563"/>
            <a:ext cx="6808249" cy="3641725"/>
          </a:xfrm>
          <a:prstGeom prst="rect">
            <a:avLst/>
          </a:prstGeom>
        </p:spPr>
        <p:txBody>
          <a:bodyPr vert="horz" lIns="91440" tIns="45720" rIns="91440" bIns="45720" rtlCol="0" anchor="b">
            <a:normAutofit/>
          </a:bodyPr>
          <a:lstStyle/>
          <a:p>
            <a:pPr defTabSz="914400">
              <a:lnSpc>
                <a:spcPct val="90000"/>
              </a:lnSpc>
              <a:spcBef>
                <a:spcPct val="0"/>
              </a:spcBef>
              <a:spcAft>
                <a:spcPts val="600"/>
              </a:spcAft>
            </a:pPr>
            <a:r>
              <a:rPr kumimoji="1" lang="ja-JP" altLang="en-US" sz="1500" dirty="0">
                <a:latin typeface="+mj-lt"/>
                <a:ea typeface="+mj-ea"/>
                <a:cs typeface="+mj-cs"/>
              </a:rPr>
              <a:t>皆さんこんにちは。</a:t>
            </a:r>
            <a:endParaRPr kumimoji="1" lang="en-US" altLang="ja-JP" sz="1500" dirty="0">
              <a:latin typeface="+mj-lt"/>
              <a:ea typeface="+mj-ea"/>
              <a:cs typeface="+mj-cs"/>
            </a:endParaRPr>
          </a:p>
          <a:p>
            <a:pPr defTabSz="914400">
              <a:lnSpc>
                <a:spcPct val="90000"/>
              </a:lnSpc>
              <a:spcBef>
                <a:spcPct val="0"/>
              </a:spcBef>
              <a:spcAft>
                <a:spcPts val="600"/>
              </a:spcAft>
            </a:pPr>
            <a:r>
              <a:rPr kumimoji="1" lang="ja-JP" altLang="en-US" sz="1500" dirty="0">
                <a:latin typeface="+mj-lt"/>
                <a:ea typeface="+mj-ea"/>
                <a:cs typeface="+mj-cs"/>
              </a:rPr>
              <a:t>手島利夫です。</a:t>
            </a:r>
            <a:endParaRPr kumimoji="1" lang="en-US" altLang="ja-JP" sz="1500" dirty="0">
              <a:latin typeface="+mj-lt"/>
              <a:ea typeface="+mj-ea"/>
              <a:cs typeface="+mj-cs"/>
            </a:endParaRPr>
          </a:p>
          <a:p>
            <a:pPr defTabSz="914400">
              <a:lnSpc>
                <a:spcPct val="90000"/>
              </a:lnSpc>
              <a:spcBef>
                <a:spcPct val="0"/>
              </a:spcBef>
              <a:spcAft>
                <a:spcPts val="600"/>
              </a:spcAft>
            </a:pPr>
            <a:r>
              <a:rPr kumimoji="1" lang="ja-JP" altLang="en-US" sz="1500" dirty="0">
                <a:latin typeface="+mj-lt"/>
                <a:ea typeface="+mj-ea"/>
                <a:cs typeface="+mj-cs"/>
              </a:rPr>
              <a:t>今日はＥＳＤ，ＳＤＧｓの進め方講座の第一回</a:t>
            </a:r>
            <a:endParaRPr kumimoji="1" lang="en-US" altLang="ja-JP" sz="1500" dirty="0">
              <a:latin typeface="+mj-lt"/>
              <a:ea typeface="+mj-ea"/>
              <a:cs typeface="+mj-cs"/>
            </a:endParaRPr>
          </a:p>
          <a:p>
            <a:pPr defTabSz="914400">
              <a:lnSpc>
                <a:spcPct val="90000"/>
              </a:lnSpc>
              <a:spcBef>
                <a:spcPct val="0"/>
              </a:spcBef>
              <a:spcAft>
                <a:spcPts val="600"/>
              </a:spcAft>
            </a:pPr>
            <a:r>
              <a:rPr kumimoji="1" lang="ja-JP" altLang="en-US" sz="2000" b="1" dirty="0">
                <a:latin typeface="+mj-lt"/>
                <a:ea typeface="+mj-ea"/>
                <a:cs typeface="+mj-cs"/>
              </a:rPr>
              <a:t>「社会の変化と求められる学力」</a:t>
            </a:r>
            <a:endParaRPr kumimoji="1" lang="en-US" altLang="ja-JP" sz="2000" b="1" dirty="0">
              <a:latin typeface="+mj-lt"/>
              <a:ea typeface="+mj-ea"/>
              <a:cs typeface="+mj-cs"/>
            </a:endParaRPr>
          </a:p>
          <a:p>
            <a:pPr defTabSz="914400">
              <a:lnSpc>
                <a:spcPct val="90000"/>
              </a:lnSpc>
              <a:spcBef>
                <a:spcPct val="0"/>
              </a:spcBef>
              <a:spcAft>
                <a:spcPts val="600"/>
              </a:spcAft>
            </a:pPr>
            <a:r>
              <a:rPr kumimoji="1" lang="ja-JP" altLang="en-US" sz="1500" dirty="0">
                <a:latin typeface="+mj-lt"/>
                <a:ea typeface="+mj-ea"/>
                <a:cs typeface="+mj-cs"/>
              </a:rPr>
              <a:t>についてのお話をしましょう。</a:t>
            </a:r>
            <a:endParaRPr kumimoji="1" lang="en-US" altLang="ja-JP" sz="1500" dirty="0">
              <a:latin typeface="+mj-lt"/>
              <a:ea typeface="+mj-ea"/>
              <a:cs typeface="+mj-cs"/>
            </a:endParaRPr>
          </a:p>
          <a:p>
            <a:pPr defTabSz="914400">
              <a:lnSpc>
                <a:spcPct val="90000"/>
              </a:lnSpc>
              <a:spcBef>
                <a:spcPct val="0"/>
              </a:spcBef>
              <a:spcAft>
                <a:spcPts val="600"/>
              </a:spcAft>
            </a:pPr>
            <a:endParaRPr kumimoji="1" lang="en-US" altLang="ja-JP" sz="1500" dirty="0">
              <a:latin typeface="+mj-lt"/>
              <a:ea typeface="+mj-ea"/>
              <a:cs typeface="+mj-cs"/>
            </a:endParaRPr>
          </a:p>
          <a:p>
            <a:pPr defTabSz="914400">
              <a:lnSpc>
                <a:spcPct val="90000"/>
              </a:lnSpc>
              <a:spcBef>
                <a:spcPct val="0"/>
              </a:spcBef>
              <a:spcAft>
                <a:spcPts val="600"/>
              </a:spcAft>
            </a:pPr>
            <a:r>
              <a:rPr kumimoji="1" lang="ja-JP" altLang="en-US" sz="1500" dirty="0">
                <a:latin typeface="+mj-lt"/>
                <a:ea typeface="+mj-ea"/>
                <a:cs typeface="+mj-cs"/>
              </a:rPr>
              <a:t>だれかとご一緒に聞いているのでしたら、感染のリスクを下げる工夫をし</a:t>
            </a:r>
            <a:endParaRPr kumimoji="1" lang="en-US" altLang="ja-JP" sz="1500" dirty="0">
              <a:latin typeface="+mj-lt"/>
              <a:ea typeface="+mj-ea"/>
              <a:cs typeface="+mj-cs"/>
            </a:endParaRPr>
          </a:p>
          <a:p>
            <a:pPr defTabSz="914400">
              <a:lnSpc>
                <a:spcPct val="90000"/>
              </a:lnSpc>
              <a:spcBef>
                <a:spcPct val="0"/>
              </a:spcBef>
              <a:spcAft>
                <a:spcPts val="600"/>
              </a:spcAft>
            </a:pPr>
            <a:r>
              <a:rPr kumimoji="1" lang="ja-JP" altLang="en-US" sz="1500" dirty="0">
                <a:latin typeface="+mj-lt"/>
                <a:ea typeface="+mj-ea"/>
                <a:cs typeface="+mj-cs"/>
              </a:rPr>
              <a:t>つつ、お互いに協力し合って進めてください。</a:t>
            </a:r>
            <a:endParaRPr kumimoji="1" lang="en-US" altLang="ja-JP" sz="1500" dirty="0">
              <a:latin typeface="+mj-lt"/>
              <a:ea typeface="+mj-ea"/>
              <a:cs typeface="+mj-cs"/>
            </a:endParaRPr>
          </a:p>
          <a:p>
            <a:pPr defTabSz="914400">
              <a:lnSpc>
                <a:spcPct val="90000"/>
              </a:lnSpc>
              <a:spcBef>
                <a:spcPct val="0"/>
              </a:spcBef>
              <a:spcAft>
                <a:spcPts val="600"/>
              </a:spcAft>
            </a:pPr>
            <a:r>
              <a:rPr kumimoji="1" lang="ja-JP" altLang="en-US" sz="1500" dirty="0">
                <a:latin typeface="+mj-lt"/>
                <a:ea typeface="+mj-ea"/>
                <a:cs typeface="+mj-cs"/>
              </a:rPr>
              <a:t>お一人でしたら、軽くうなづきながら聞いてくださると、うれしいな。</a:t>
            </a:r>
            <a:endParaRPr kumimoji="1" lang="en-US" altLang="ja-JP" sz="1500" dirty="0">
              <a:latin typeface="+mj-lt"/>
              <a:ea typeface="+mj-ea"/>
              <a:cs typeface="+mj-cs"/>
            </a:endParaRPr>
          </a:p>
          <a:p>
            <a:pPr defTabSz="914400">
              <a:lnSpc>
                <a:spcPct val="90000"/>
              </a:lnSpc>
              <a:spcBef>
                <a:spcPct val="0"/>
              </a:spcBef>
              <a:spcAft>
                <a:spcPts val="600"/>
              </a:spcAft>
            </a:pPr>
            <a:endParaRPr kumimoji="1" lang="en-US" altLang="ja-JP" sz="1500" dirty="0">
              <a:latin typeface="+mj-lt"/>
              <a:ea typeface="+mj-ea"/>
              <a:cs typeface="+mj-cs"/>
            </a:endParaRPr>
          </a:p>
          <a:p>
            <a:pPr defTabSz="914400">
              <a:lnSpc>
                <a:spcPct val="90000"/>
              </a:lnSpc>
              <a:spcBef>
                <a:spcPct val="0"/>
              </a:spcBef>
              <a:spcAft>
                <a:spcPts val="600"/>
              </a:spcAft>
            </a:pPr>
            <a:r>
              <a:rPr kumimoji="1" lang="ja-JP" altLang="en-US" sz="1500" dirty="0">
                <a:latin typeface="+mj-lt"/>
                <a:ea typeface="+mj-ea"/>
                <a:cs typeface="+mj-cs"/>
              </a:rPr>
              <a:t>なるべくわかりやすくお伝えしますので、よろしくお願いいたしますね。★</a:t>
            </a:r>
            <a:endParaRPr kumimoji="1" lang="en-US" altLang="ja-JP" sz="1500" dirty="0">
              <a:latin typeface="+mj-lt"/>
              <a:ea typeface="+mj-ea"/>
              <a:cs typeface="+mj-cs"/>
            </a:endParaRPr>
          </a:p>
          <a:p>
            <a:pPr defTabSz="914400">
              <a:lnSpc>
                <a:spcPct val="90000"/>
              </a:lnSpc>
              <a:spcBef>
                <a:spcPct val="0"/>
              </a:spcBef>
              <a:spcAft>
                <a:spcPts val="600"/>
              </a:spcAft>
            </a:pPr>
            <a:endParaRPr kumimoji="1" lang="en-US" altLang="ja-JP" sz="1500" dirty="0">
              <a:latin typeface="+mj-lt"/>
              <a:ea typeface="+mj-ea"/>
              <a:cs typeface="+mj-cs"/>
            </a:endParaRPr>
          </a:p>
        </p:txBody>
      </p:sp>
    </p:spTree>
    <p:extLst>
      <p:ext uri="{BB962C8B-B14F-4D97-AF65-F5344CB8AC3E}">
        <p14:creationId xmlns:p14="http://schemas.microsoft.com/office/powerpoint/2010/main" val="2265713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3015030" y="3578834"/>
            <a:ext cx="5125669" cy="2712215"/>
          </a:xfrm>
        </p:spPr>
        <p:txBody>
          <a:bodyPr/>
          <a:lstStyle/>
          <a:p>
            <a:r>
              <a:rPr kumimoji="1" lang="ja-JP" altLang="en-US" sz="1400" dirty="0"/>
              <a:t>アジアにおける大学のランキングです。　★</a:t>
            </a:r>
            <a:endParaRPr kumimoji="1" lang="en-US" altLang="ja-JP" sz="1400" dirty="0"/>
          </a:p>
          <a:p>
            <a:endParaRPr lang="en-US" altLang="ja-JP" sz="1400" dirty="0"/>
          </a:p>
          <a:p>
            <a:r>
              <a:rPr kumimoji="1" lang="ja-JP" altLang="en-US" sz="1400" dirty="0"/>
              <a:t>２０１３，２０１４、２０１５年と東京大学が</a:t>
            </a:r>
            <a:endParaRPr kumimoji="1" lang="en-US" altLang="ja-JP" sz="1400" dirty="0"/>
          </a:p>
          <a:p>
            <a:r>
              <a:rPr lang="ja-JP" altLang="en-US" sz="1400" dirty="0"/>
              <a:t>アジアでナンバーワンでした。</a:t>
            </a:r>
            <a:endParaRPr lang="en-US" altLang="ja-JP" sz="1400" dirty="0"/>
          </a:p>
          <a:p>
            <a:endParaRPr lang="en-US" altLang="ja-JP" sz="1400" dirty="0"/>
          </a:p>
          <a:p>
            <a:r>
              <a:rPr lang="ja-JP" altLang="en-US" sz="1400" dirty="0"/>
              <a:t>でも、２０１６年に</a:t>
            </a:r>
            <a:r>
              <a:rPr lang="en-US" altLang="ja-JP" sz="1400" dirty="0"/>
              <a:t>7</a:t>
            </a:r>
            <a:r>
              <a:rPr lang="ja-JP" altLang="en-US" sz="1400" dirty="0"/>
              <a:t>位に転落しました。</a:t>
            </a:r>
            <a:endParaRPr lang="en-US" altLang="ja-JP" sz="1400" dirty="0"/>
          </a:p>
          <a:p>
            <a:endParaRPr lang="en-US" altLang="ja-JP" sz="1400" dirty="0"/>
          </a:p>
          <a:p>
            <a:r>
              <a:rPr lang="en-US" altLang="ja-JP" sz="1400" dirty="0"/>
              <a:t>1</a:t>
            </a:r>
            <a:r>
              <a:rPr lang="ja-JP" altLang="en-US" sz="1400" dirty="0"/>
              <a:t>位、</a:t>
            </a:r>
            <a:r>
              <a:rPr lang="en-US" altLang="ja-JP" sz="1400" dirty="0"/>
              <a:t>2</a:t>
            </a:r>
            <a:r>
              <a:rPr lang="ja-JP" altLang="en-US" sz="1400" dirty="0"/>
              <a:t>位はシンガポール。そして、中国、香港、中国、</a:t>
            </a:r>
            <a:endParaRPr lang="en-US" altLang="ja-JP" sz="1400" dirty="0"/>
          </a:p>
          <a:p>
            <a:r>
              <a:rPr lang="ja-JP" altLang="en-US" sz="1400" dirty="0"/>
              <a:t>香港・・・</a:t>
            </a:r>
            <a:endParaRPr lang="en-US" altLang="ja-JP" sz="1400" dirty="0"/>
          </a:p>
          <a:p>
            <a:endParaRPr lang="en-US" altLang="ja-JP" sz="1400" dirty="0"/>
          </a:p>
          <a:p>
            <a:r>
              <a:rPr lang="ja-JP" altLang="en-US" sz="1400" dirty="0"/>
              <a:t>２０１６年という年が大事です。覚えておいてください。★</a:t>
            </a:r>
            <a:endParaRPr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20</a:t>
            </a:fld>
            <a:endParaRPr kumimoji="1" lang="ja-JP" altLang="en-US"/>
          </a:p>
        </p:txBody>
      </p:sp>
    </p:spTree>
    <p:extLst>
      <p:ext uri="{BB962C8B-B14F-4D97-AF65-F5344CB8AC3E}">
        <p14:creationId xmlns:p14="http://schemas.microsoft.com/office/powerpoint/2010/main" val="24838998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144838" y="566738"/>
            <a:ext cx="3775075" cy="2830512"/>
          </a:xfrm>
        </p:spPr>
      </p:sp>
      <p:sp>
        <p:nvSpPr>
          <p:cNvPr id="3" name="ノート プレースホルダー 2"/>
          <p:cNvSpPr>
            <a:spLocks noGrp="1"/>
          </p:cNvSpPr>
          <p:nvPr>
            <p:ph type="body" idx="1"/>
          </p:nvPr>
        </p:nvSpPr>
        <p:spPr>
          <a:xfrm>
            <a:off x="2539275" y="3609210"/>
            <a:ext cx="5698470" cy="3124965"/>
          </a:xfrm>
        </p:spPr>
        <p:txBody>
          <a:bodyPr/>
          <a:lstStyle/>
          <a:p>
            <a:r>
              <a:rPr kumimoji="1" lang="ja-JP" altLang="en-US" sz="1400" dirty="0"/>
              <a:t>世界的に見ても、２０１４年に２０位だった東京大学が、　★</a:t>
            </a:r>
            <a:endParaRPr kumimoji="1" lang="en-US" altLang="ja-JP" sz="1400" dirty="0"/>
          </a:p>
          <a:p>
            <a:endParaRPr lang="en-US" altLang="ja-JP" sz="1400" dirty="0"/>
          </a:p>
          <a:p>
            <a:r>
              <a:rPr kumimoji="1" lang="ja-JP" altLang="en-US" sz="1400" dirty="0"/>
              <a:t>２０１６年には、３９位まで急落しました。</a:t>
            </a:r>
            <a:endParaRPr kumimoji="1" lang="en-US" altLang="ja-JP" sz="1400" dirty="0"/>
          </a:p>
          <a:p>
            <a:endParaRPr lang="en-US" altLang="ja-JP" sz="1400" dirty="0"/>
          </a:p>
          <a:p>
            <a:r>
              <a:rPr kumimoji="1" lang="ja-JP" altLang="en-US" sz="1400" dirty="0"/>
              <a:t>この</a:t>
            </a:r>
            <a:r>
              <a:rPr kumimoji="1" lang="en-US" altLang="ja-JP" sz="1400" dirty="0"/>
              <a:t>2</a:t>
            </a:r>
            <a:r>
              <a:rPr kumimoji="1" lang="ja-JP" altLang="en-US" sz="1400" dirty="0"/>
              <a:t>年間で、東京大学の</a:t>
            </a:r>
            <a:r>
              <a:rPr kumimoji="1" lang="ja-JP" altLang="en-US" sz="1400" b="1" dirty="0"/>
              <a:t>教育が</a:t>
            </a:r>
            <a:r>
              <a:rPr kumimoji="1" lang="ja-JP" altLang="en-US" sz="1400" dirty="0"/>
              <a:t>急に悪くなったのでしょうか。</a:t>
            </a:r>
            <a:endParaRPr kumimoji="1" lang="en-US" altLang="ja-JP" sz="1400" dirty="0"/>
          </a:p>
          <a:p>
            <a:endParaRPr lang="en-US" altLang="ja-JP" sz="1400" dirty="0"/>
          </a:p>
          <a:p>
            <a:r>
              <a:rPr kumimoji="1" lang="ja-JP" altLang="en-US" sz="1400" dirty="0"/>
              <a:t>そして、東京大学の</a:t>
            </a:r>
            <a:r>
              <a:rPr kumimoji="1" lang="ja-JP" altLang="en-US" sz="1400" b="1" dirty="0"/>
              <a:t>学生さんの頭が</a:t>
            </a:r>
            <a:r>
              <a:rPr kumimoji="1" lang="ja-JP" altLang="en-US" sz="1400" dirty="0"/>
              <a:t>、急に悪くなったのでしょうか。そんな、わけではありませんね。</a:t>
            </a:r>
            <a:endParaRPr kumimoji="1" lang="en-US" altLang="ja-JP" sz="1400" dirty="0"/>
          </a:p>
          <a:p>
            <a:endParaRPr lang="en-US" altLang="ja-JP" sz="1400" dirty="0"/>
          </a:p>
          <a:p>
            <a:r>
              <a:rPr kumimoji="1" lang="ja-JP" altLang="en-US" sz="1400" dirty="0"/>
              <a:t>でも、アジアから見ても、世界から見ても、日本の大学教育の、質の評価が</a:t>
            </a:r>
            <a:endParaRPr kumimoji="1" lang="en-US" altLang="ja-JP" sz="1400" dirty="0"/>
          </a:p>
          <a:p>
            <a:endParaRPr lang="en-US" altLang="ja-JP" sz="1400" dirty="0"/>
          </a:p>
          <a:p>
            <a:r>
              <a:rPr kumimoji="1" lang="ja-JP" altLang="en-US" sz="1400" dirty="0"/>
              <a:t>この頃に、大きく落ちているっていうことです。★</a:t>
            </a:r>
          </a:p>
        </p:txBody>
      </p:sp>
      <p:sp>
        <p:nvSpPr>
          <p:cNvPr id="4" name="スライド番号プレースホルダー 3"/>
          <p:cNvSpPr>
            <a:spLocks noGrp="1"/>
          </p:cNvSpPr>
          <p:nvPr>
            <p:ph type="sldNum" sz="quarter" idx="5"/>
          </p:nvPr>
        </p:nvSpPr>
        <p:spPr/>
        <p:txBody>
          <a:bodyPr/>
          <a:lstStyle/>
          <a:p>
            <a:pPr>
              <a:defRPr/>
            </a:pPr>
            <a:fld id="{F42C9774-F73D-47C3-854C-53E6EE24F16D}" type="slidenum">
              <a:rPr lang="ja-JP" altLang="en-US" smtClean="0"/>
              <a:pPr>
                <a:defRPr/>
              </a:pPr>
              <a:t>21</a:t>
            </a:fld>
            <a:endParaRPr lang="ja-JP" altLang="en-US"/>
          </a:p>
        </p:txBody>
      </p:sp>
    </p:spTree>
    <p:extLst>
      <p:ext uri="{BB962C8B-B14F-4D97-AF65-F5344CB8AC3E}">
        <p14:creationId xmlns:p14="http://schemas.microsoft.com/office/powerpoint/2010/main" val="2245207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695876" y="3521692"/>
            <a:ext cx="5552774" cy="2712215"/>
          </a:xfrm>
        </p:spPr>
        <p:txBody>
          <a:bodyPr/>
          <a:lstStyle/>
          <a:p>
            <a:r>
              <a:rPr kumimoji="1" lang="ja-JP" altLang="en-US" sz="1400" dirty="0"/>
              <a:t>それは、この頃の</a:t>
            </a:r>
            <a:r>
              <a:rPr kumimoji="1" lang="ja-JP" altLang="en-US" sz="1400" b="1" dirty="0"/>
              <a:t>労働生産性の評価にも影響を与えています。</a:t>
            </a:r>
            <a:endParaRPr kumimoji="1" lang="en-US" altLang="ja-JP" sz="1400" b="1" dirty="0"/>
          </a:p>
          <a:p>
            <a:endParaRPr lang="en-US" altLang="ja-JP" sz="1400" dirty="0"/>
          </a:p>
          <a:p>
            <a:r>
              <a:rPr kumimoji="1" lang="ja-JP" altLang="en-US" sz="1400" dirty="0"/>
              <a:t>これは２０１４年の資料を</a:t>
            </a:r>
            <a:r>
              <a:rPr lang="ja-JP" altLang="en-US" sz="1400" dirty="0"/>
              <a:t>２０１５</a:t>
            </a:r>
            <a:r>
              <a:rPr kumimoji="1" lang="ja-JP" altLang="en-US" sz="1400" dirty="0"/>
              <a:t>年にまとめたものですが、</a:t>
            </a:r>
            <a:endParaRPr kumimoji="1" lang="en-US" altLang="ja-JP" sz="1400" dirty="0"/>
          </a:p>
          <a:p>
            <a:endParaRPr lang="en-US" altLang="ja-JP" sz="1400" dirty="0"/>
          </a:p>
          <a:p>
            <a:r>
              <a:rPr lang="ja-JP" altLang="en-US" sz="1400" dirty="0"/>
              <a:t>日本はＯＥＣＤの加盟３４か国中、２１位です。★</a:t>
            </a:r>
            <a:endParaRPr lang="en-US" altLang="ja-JP" sz="1400" dirty="0"/>
          </a:p>
          <a:p>
            <a:endParaRPr kumimoji="1" lang="en-US" altLang="ja-JP" sz="1400" dirty="0"/>
          </a:p>
          <a:p>
            <a:r>
              <a:rPr kumimoji="1" lang="ja-JP" altLang="en-US" sz="1400" dirty="0"/>
              <a:t>ルクセンブルグのと比べると、半分くらいですか。低いですね。</a:t>
            </a:r>
            <a:endParaRPr kumimoji="1" lang="en-US" altLang="ja-JP" sz="1400" dirty="0"/>
          </a:p>
          <a:p>
            <a:endParaRPr lang="en-US" altLang="ja-JP" sz="1400" dirty="0"/>
          </a:p>
          <a:p>
            <a:r>
              <a:rPr lang="ja-JP" altLang="en-US" sz="1400" dirty="0"/>
              <a:t>生産性が低いのに</a:t>
            </a:r>
            <a:r>
              <a:rPr kumimoji="1" lang="ja-JP" altLang="en-US" sz="1400" dirty="0"/>
              <a:t>、日本人の給料を上げるわけにもいきませんね。</a:t>
            </a:r>
            <a:endParaRPr kumimoji="1" lang="en-US" altLang="ja-JP" sz="1400" dirty="0"/>
          </a:p>
          <a:p>
            <a:pPr algn="r"/>
            <a:endParaRPr lang="en-US" altLang="ja-JP" sz="1400" dirty="0"/>
          </a:p>
          <a:p>
            <a:r>
              <a:rPr kumimoji="1" lang="ja-JP" altLang="en-US" sz="1400" b="1" dirty="0"/>
              <a:t>生産性がが落ちていくと</a:t>
            </a:r>
            <a:r>
              <a:rPr kumimoji="1" lang="ja-JP" altLang="en-US" sz="1400" dirty="0"/>
              <a:t>、</a:t>
            </a:r>
            <a:r>
              <a:rPr kumimoji="1" lang="ja-JP" altLang="en-US" sz="1400" b="1" dirty="0"/>
              <a:t>国が貧困化する</a:t>
            </a:r>
            <a:r>
              <a:rPr kumimoji="1" lang="ja-JP" altLang="en-US" sz="1400" dirty="0"/>
              <a:t>というわけです。</a:t>
            </a:r>
            <a:r>
              <a:rPr lang="ja-JP" altLang="en-US" sz="1400" dirty="0"/>
              <a:t>★　　　　　　　　　　　　　　　　　　　　　　　　　</a:t>
            </a:r>
            <a:endParaRPr kumimoji="1" lang="en-US" altLang="ja-JP"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22</a:t>
            </a:fld>
            <a:endParaRPr kumimoji="1" lang="ja-JP" altLang="en-US"/>
          </a:p>
        </p:txBody>
      </p:sp>
    </p:spTree>
    <p:extLst>
      <p:ext uri="{BB962C8B-B14F-4D97-AF65-F5344CB8AC3E}">
        <p14:creationId xmlns:p14="http://schemas.microsoft.com/office/powerpoint/2010/main" val="18866791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279517" y="3298030"/>
            <a:ext cx="6629533" cy="3590133"/>
          </a:xfrm>
        </p:spPr>
        <p:txBody>
          <a:bodyPr/>
          <a:lstStyle/>
          <a:p>
            <a:r>
              <a:rPr kumimoji="1" lang="ja-JP" altLang="en-US" sz="1400" dirty="0"/>
              <a:t>実は、日本は、第二次世界大戦で負けて、全てを失ったところから</a:t>
            </a:r>
            <a:endParaRPr kumimoji="1" lang="en-US" altLang="ja-JP" sz="1400" dirty="0"/>
          </a:p>
          <a:p>
            <a:endParaRPr lang="en-US" altLang="ja-JP" sz="1400" dirty="0"/>
          </a:p>
          <a:p>
            <a:r>
              <a:rPr kumimoji="1" lang="ja-JP" altLang="en-US" sz="1400" dirty="0"/>
              <a:t>猛烈に頑張り、ソニーや東芝などの電化製品や、トヨタや日産などの</a:t>
            </a:r>
            <a:endParaRPr kumimoji="1" lang="en-US" altLang="ja-JP" sz="1400" dirty="0"/>
          </a:p>
          <a:p>
            <a:endParaRPr lang="en-US" altLang="ja-JP" sz="1400" dirty="0"/>
          </a:p>
          <a:p>
            <a:r>
              <a:rPr kumimoji="1" lang="ja-JP" altLang="en-US" sz="1400" dirty="0"/>
              <a:t>自動車産業など、優れたモノづくりでがんばり、昭和の終わりころには　★</a:t>
            </a:r>
            <a:endParaRPr kumimoji="1" lang="en-US" altLang="ja-JP" sz="1400" dirty="0"/>
          </a:p>
          <a:p>
            <a:endParaRPr lang="en-US" altLang="ja-JP" sz="1400" dirty="0"/>
          </a:p>
          <a:p>
            <a:r>
              <a:rPr kumimoji="1" lang="ja-JP" altLang="en-US" sz="1400" dirty="0"/>
              <a:t>国際競争力が世界１位になっていました。１９９２年（平成４年）</a:t>
            </a:r>
            <a:endParaRPr kumimoji="1" lang="en-US" altLang="ja-JP" sz="1400" dirty="0"/>
          </a:p>
          <a:p>
            <a:endParaRPr lang="en-US" altLang="ja-JP" sz="1400" dirty="0"/>
          </a:p>
          <a:p>
            <a:r>
              <a:rPr lang="ja-JP" altLang="en-US" sz="1400" dirty="0"/>
              <a:t>ま</a:t>
            </a:r>
            <a:r>
              <a:rPr kumimoji="1" lang="ja-JP" altLang="en-US" sz="1400" dirty="0"/>
              <a:t>では世界１位をキープしていました。</a:t>
            </a:r>
            <a:endParaRPr kumimoji="1" lang="en-US" altLang="ja-JP" sz="1400" dirty="0"/>
          </a:p>
          <a:p>
            <a:endParaRPr lang="en-US" altLang="ja-JP" sz="1400" dirty="0"/>
          </a:p>
          <a:p>
            <a:r>
              <a:rPr kumimoji="1" lang="ja-JP" altLang="en-US" sz="1400" dirty="0"/>
              <a:t>それが、２０１５年には２７位にまで転落しています。</a:t>
            </a:r>
            <a:endParaRPr kumimoji="1" lang="en-US" altLang="ja-JP" sz="1400" dirty="0"/>
          </a:p>
          <a:p>
            <a:endParaRPr lang="en-US" altLang="ja-JP" sz="1400" dirty="0"/>
          </a:p>
          <a:p>
            <a:r>
              <a:rPr kumimoji="1" lang="ja-JP" altLang="en-US" sz="1400" dirty="0"/>
              <a:t>大学の評価も急落し、労働生産性も低く、国際競争力も急落しているのです。</a:t>
            </a:r>
            <a:endParaRPr kumimoji="1" lang="en-US" altLang="ja-JP" sz="1400" dirty="0"/>
          </a:p>
          <a:p>
            <a:endParaRPr lang="en-US" altLang="ja-JP" sz="1400" dirty="0"/>
          </a:p>
          <a:p>
            <a:r>
              <a:rPr kumimoji="1" lang="ja-JP" altLang="en-US" sz="1400" dirty="0"/>
              <a:t>何が原因なのでしょうか。（矢印が出たら、）★</a:t>
            </a:r>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23</a:t>
            </a:fld>
            <a:endParaRPr kumimoji="1" lang="ja-JP" altLang="en-US"/>
          </a:p>
        </p:txBody>
      </p:sp>
    </p:spTree>
    <p:extLst>
      <p:ext uri="{BB962C8B-B14F-4D97-AF65-F5344CB8AC3E}">
        <p14:creationId xmlns:p14="http://schemas.microsoft.com/office/powerpoint/2010/main" val="21512340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584575" y="455613"/>
            <a:ext cx="3101975" cy="2325687"/>
          </a:xfrm>
        </p:spPr>
      </p:sp>
      <p:sp>
        <p:nvSpPr>
          <p:cNvPr id="3" name="ノート プレースホルダー 2"/>
          <p:cNvSpPr>
            <a:spLocks noGrp="1"/>
          </p:cNvSpPr>
          <p:nvPr>
            <p:ph type="body" idx="1"/>
          </p:nvPr>
        </p:nvSpPr>
        <p:spPr>
          <a:xfrm>
            <a:off x="1407882" y="2968890"/>
            <a:ext cx="7863118" cy="3573670"/>
          </a:xfrm>
        </p:spPr>
        <p:txBody>
          <a:bodyPr/>
          <a:lstStyle/>
          <a:p>
            <a:r>
              <a:rPr kumimoji="1" lang="ja-JP" altLang="en-US" sz="1400" dirty="0"/>
              <a:t>実は、、アジアでは２０００年頃を境に、教育の改革が進められていました。</a:t>
            </a:r>
            <a:endParaRPr kumimoji="1" lang="en-US" altLang="ja-JP" sz="1400" dirty="0"/>
          </a:p>
          <a:p>
            <a:endParaRPr lang="en-US" altLang="ja-JP" sz="1400" dirty="0"/>
          </a:p>
          <a:p>
            <a:r>
              <a:rPr lang="ja-JP" altLang="en-US" sz="1400" dirty="0"/>
              <a:t>木村大輔氏によりますと</a:t>
            </a:r>
            <a:r>
              <a:rPr kumimoji="1" lang="ja-JP" altLang="en-US" sz="1400" dirty="0"/>
              <a:t>シンガポールでは　★１９９７年に、知識・理解の学力から、</a:t>
            </a:r>
            <a:endParaRPr kumimoji="1" lang="en-US" altLang="ja-JP" sz="1400" dirty="0"/>
          </a:p>
          <a:p>
            <a:r>
              <a:rPr kumimoji="1" lang="ja-JP" altLang="en-US" sz="1400" dirty="0"/>
              <a:t>資質・能力を育むコンピテンシーベースの教育に切り替えられたそうです。</a:t>
            </a:r>
            <a:endParaRPr kumimoji="1" lang="en-US" altLang="ja-JP" sz="1400" dirty="0"/>
          </a:p>
          <a:p>
            <a:endParaRPr lang="en-US" altLang="ja-JP" sz="1400" dirty="0"/>
          </a:p>
          <a:p>
            <a:r>
              <a:rPr kumimoji="1" lang="ja-JP" altLang="en-US" sz="1400" dirty="0"/>
              <a:t>☆　香港でも、２０００年に、☆旧来の教育から　☆新たな時代の　☆　社会に必要な</a:t>
            </a:r>
            <a:r>
              <a:rPr lang="ja-JP" altLang="en-US" sz="1400" u="sng" dirty="0"/>
              <a:t>人々の質</a:t>
            </a:r>
            <a:r>
              <a:rPr lang="ja-JP" altLang="en-US" sz="1400" dirty="0"/>
              <a:t>の向上に</a:t>
            </a:r>
            <a:r>
              <a:rPr kumimoji="1" lang="ja-JP" altLang="en-US" sz="1400" dirty="0"/>
              <a:t>向けて、教育の質が転換されたそうです。</a:t>
            </a:r>
            <a:endParaRPr kumimoji="1" lang="en-US" altLang="ja-JP" sz="1400" dirty="0"/>
          </a:p>
          <a:p>
            <a:endParaRPr lang="en-US" altLang="ja-JP" sz="1400" dirty="0"/>
          </a:p>
          <a:p>
            <a:r>
              <a:rPr kumimoji="1" lang="ja-JP" altLang="en-US" sz="1400" dirty="0"/>
              <a:t>しかし、その、</a:t>
            </a:r>
            <a:r>
              <a:rPr kumimoji="1" lang="ja-JP" altLang="en-US" sz="1400" b="1" dirty="0"/>
              <a:t>切り替えの成果</a:t>
            </a:r>
            <a:r>
              <a:rPr kumimoji="1" lang="ja-JP" altLang="en-US" sz="1400" dirty="0"/>
              <a:t>が出て、優れた子どもが育つのには時間がかかります。</a:t>
            </a:r>
            <a:endParaRPr kumimoji="1" lang="en-US" altLang="ja-JP" sz="1400" dirty="0"/>
          </a:p>
          <a:p>
            <a:r>
              <a:rPr kumimoji="1" lang="ja-JP" altLang="en-US" sz="1400" dirty="0"/>
              <a:t>一体、子どもの教育に成果が出るのに何年かかるのでしょう。</a:t>
            </a:r>
            <a:endParaRPr kumimoji="1" lang="en-US" altLang="ja-JP" sz="1400" dirty="0"/>
          </a:p>
          <a:p>
            <a:endParaRPr lang="en-US" altLang="ja-JP" sz="1400" dirty="0"/>
          </a:p>
          <a:p>
            <a:r>
              <a:rPr kumimoji="1" lang="ja-JP" altLang="en-US" sz="1400" dirty="0"/>
              <a:t>小学校６年間＋中学校３年間＋高等学校３年間＋大学４年間＝１６年ほどかかります。２０００年に教育を変えたとしたら、その成果がはっきりと出るのは、２０１６年頃になるのです。</a:t>
            </a:r>
            <a:endParaRPr kumimoji="1" lang="en-US" altLang="ja-JP" sz="1400" dirty="0"/>
          </a:p>
          <a:p>
            <a:endParaRPr lang="en-US" altLang="ja-JP" sz="1400" dirty="0"/>
          </a:p>
          <a:p>
            <a:r>
              <a:rPr lang="ja-JP" altLang="en-US" sz="1400" dirty="0"/>
              <a:t>では、日本はその間、何も手を打たなかったのでしょうか。そんなことないんですよ。</a:t>
            </a:r>
            <a:endParaRPr lang="en-US" altLang="ja-JP" sz="1400" dirty="0"/>
          </a:p>
          <a:p>
            <a:r>
              <a:rPr lang="ja-JP" altLang="en-US" sz="1400" dirty="0"/>
              <a:t>実は、日本も同じころに</a:t>
            </a:r>
            <a:r>
              <a:rPr lang="ja-JP" altLang="en-US" sz="1400" b="1" dirty="0"/>
              <a:t>教育施策の大転換を実施して</a:t>
            </a:r>
            <a:r>
              <a:rPr lang="ja-JP" altLang="en-US" sz="1400" dirty="0"/>
              <a:t>いるのです。それがこれです。（次へ）★</a:t>
            </a:r>
            <a:endParaRPr lang="en-US" altLang="ja-JP" sz="1400" dirty="0"/>
          </a:p>
          <a:p>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24</a:t>
            </a:fld>
            <a:endParaRPr kumimoji="1" lang="ja-JP" altLang="en-US"/>
          </a:p>
        </p:txBody>
      </p:sp>
    </p:spTree>
    <p:extLst>
      <p:ext uri="{BB962C8B-B14F-4D97-AF65-F5344CB8AC3E}">
        <p14:creationId xmlns:p14="http://schemas.microsoft.com/office/powerpoint/2010/main" val="37147958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1003300" y="112713"/>
            <a:ext cx="2422525" cy="1816100"/>
          </a:xfrm>
        </p:spPr>
      </p:sp>
      <p:sp>
        <p:nvSpPr>
          <p:cNvPr id="3" name="ノート プレースホルダー 2"/>
          <p:cNvSpPr>
            <a:spLocks noGrp="1"/>
          </p:cNvSpPr>
          <p:nvPr>
            <p:ph type="body" idx="1"/>
          </p:nvPr>
        </p:nvSpPr>
        <p:spPr>
          <a:xfrm>
            <a:off x="105523" y="2111696"/>
            <a:ext cx="9912458" cy="4717729"/>
          </a:xfrm>
        </p:spPr>
        <p:txBody>
          <a:bodyPr/>
          <a:lstStyle/>
          <a:p>
            <a:r>
              <a:rPr kumimoji="1" lang="ja-JP" altLang="en-US" sz="1400" dirty="0"/>
              <a:t>１９９８年に公示し、２００２年（平成１０年度）から実施された学習指導要領です。★</a:t>
            </a:r>
            <a:r>
              <a:rPr kumimoji="1" lang="ja-JP" altLang="en-US" sz="1400" b="1" dirty="0"/>
              <a:t>「ゆとりの中で生きる力を育む」</a:t>
            </a:r>
            <a:r>
              <a:rPr kumimoji="1" lang="ja-JP" altLang="en-US" sz="1400" dirty="0"/>
              <a:t>というスローガンは聞いたこともあるでしょう？</a:t>
            </a:r>
            <a:endParaRPr lang="en-US" altLang="ja-JP" sz="1400" dirty="0"/>
          </a:p>
          <a:p>
            <a:r>
              <a:rPr kumimoji="1" lang="ja-JP" altLang="en-US" sz="1400" dirty="0"/>
              <a:t>「自ら学び、自ら考える力の育成」をめざし、「総合的な学習の時間」も始まりました。</a:t>
            </a:r>
            <a:endParaRPr kumimoji="1" lang="en-US" altLang="ja-JP" sz="1400" dirty="0"/>
          </a:p>
          <a:p>
            <a:r>
              <a:rPr kumimoji="1" lang="ja-JP" altLang="en-US" sz="1400" dirty="0"/>
              <a:t>先生方は、新しい時代の教育に向けて、熱心に研究や実践を始めました。「総合的な学習」の研究は全国的に盛んでした。</a:t>
            </a:r>
            <a:endParaRPr kumimoji="1" lang="en-US" altLang="ja-JP" sz="1400" dirty="0"/>
          </a:p>
          <a:p>
            <a:endParaRPr lang="en-US" altLang="ja-JP" sz="1000" dirty="0"/>
          </a:p>
          <a:p>
            <a:r>
              <a:rPr kumimoji="1" lang="ja-JP" altLang="en-US" sz="1400" dirty="0"/>
              <a:t>しかし、その成果が出る前に、日本の教育改革は、昭和までの学力観によって、学力低下だ！★と、徹底的に批判され、つぶされたのです。</a:t>
            </a:r>
            <a:r>
              <a:rPr lang="ja-JP" altLang="en-US" sz="1400" dirty="0"/>
              <a:t>２００３年に第１回のＯＥＣＤ学力調査があり、まあまあの成績でした。しかし、２００６年に第２回が行われた時、日本の学力が見かけ上で、低下したのです。実は、学力調査への参加国数が一気に増え、学力そのものは下がっていないにも関わらず、順位が見かけ上で下がったことがきっかけになりました。</a:t>
            </a:r>
            <a:endParaRPr lang="en-US" altLang="ja-JP" sz="1400" dirty="0"/>
          </a:p>
          <a:p>
            <a:endParaRPr lang="en-US" altLang="ja-JP" sz="1000" dirty="0"/>
          </a:p>
          <a:p>
            <a:r>
              <a:rPr lang="ja-JP" altLang="en-US" sz="1400" dirty="0"/>
              <a:t>「学力が低下していいのか！」と、マスコミから「ゆとり批判」の嵐が巻き起こり、★この図のピンクの時代の、時代遅れの教育観に戻そうという流れになってしまいました。昭和の時代に学力・学歴で成功した人たちが当時のリーダーでした。学歴で苦労をさせられてきた人たちも、こぞって同調しました。</a:t>
            </a:r>
            <a:endParaRPr lang="en-US" altLang="ja-JP" sz="1400" dirty="0"/>
          </a:p>
          <a:p>
            <a:endParaRPr lang="en-US" altLang="ja-JP" sz="1000" dirty="0"/>
          </a:p>
          <a:p>
            <a:r>
              <a:rPr lang="ja-JP" altLang="en-US" sz="1400" dirty="0"/>
              <a:t>国内でも全国学力学習状況調査が実施され、その成果が県別順位や市区町村ごとの順位として発表され、それを巡って、</a:t>
            </a:r>
            <a:endParaRPr lang="en-US" altLang="ja-JP" sz="1400" dirty="0"/>
          </a:p>
          <a:p>
            <a:r>
              <a:rPr lang="ja-JP" altLang="en-US" sz="1400" dirty="0"/>
              <a:t>各地の議員さん方が、</a:t>
            </a:r>
            <a:r>
              <a:rPr lang="ja-JP" altLang="en-US" sz="1400" b="1" dirty="0"/>
              <a:t>「学力向上策」を質問し</a:t>
            </a:r>
            <a:r>
              <a:rPr lang="ja-JP" altLang="en-US" sz="1400" dirty="0"/>
              <a:t>、教育委員会は浮足立ち、「ベーシックドリル」などを使って</a:t>
            </a:r>
            <a:r>
              <a:rPr lang="ja-JP" altLang="en-US" sz="1400" b="1" dirty="0"/>
              <a:t>古い時代の学力 </a:t>
            </a:r>
            <a:r>
              <a:rPr lang="ja-JP" altLang="en-US" sz="1400" dirty="0"/>
              <a:t>を向上させるために、血眼になりました。</a:t>
            </a:r>
            <a:endParaRPr lang="en-US" altLang="ja-JP" sz="1400" dirty="0"/>
          </a:p>
          <a:p>
            <a:r>
              <a:rPr lang="ja-JP" altLang="en-US" sz="1400" dirty="0"/>
              <a:t>文部科学省も、「ゆとり」を引っ込め、授業時間数を増やし続けています。☆</a:t>
            </a:r>
            <a:r>
              <a:rPr lang="en-US" altLang="ja-JP" sz="1400" dirty="0"/>
              <a:t>2016</a:t>
            </a:r>
            <a:r>
              <a:rPr lang="ja-JP" altLang="en-US" sz="1400" dirty="0"/>
              <a:t>年という年を思い出しましょう。</a:t>
            </a:r>
            <a:endParaRPr lang="en-US" altLang="ja-JP" sz="1400" dirty="0"/>
          </a:p>
          <a:p>
            <a:r>
              <a:rPr kumimoji="1" lang="ja-JP" altLang="en-US" sz="1400" dirty="0"/>
              <a:t>そのようにして</a:t>
            </a:r>
            <a:r>
              <a:rPr lang="ja-JP" altLang="en-US" sz="1400" dirty="0"/>
              <a:t>時は流れ、日本もアジア諸国の子どもたちも、６＋３＋３＋４＝１６　の２０１６年になった時に、結果が見えてきました。</a:t>
            </a:r>
            <a:r>
              <a:rPr kumimoji="1" lang="ja-JP" altLang="en-US" sz="1400" dirty="0"/>
              <a:t>古い時代の学力では勝負になりません。</a:t>
            </a:r>
            <a:r>
              <a:rPr lang="ja-JP" altLang="en-US" sz="1400" dirty="0"/>
              <a:t>大学ランキングが一気に下がり、労働生産性が下がり、日本の国際競争力が一気に低下しているのです。貧困だって広がっています。</a:t>
            </a:r>
            <a:r>
              <a:rPr lang="ja-JP" altLang="en-US" sz="1400" b="1" dirty="0"/>
              <a:t>それでも、</a:t>
            </a:r>
            <a:r>
              <a:rPr lang="ja-JP" altLang="en-US" sz="1400" dirty="0"/>
              <a:t>大学入試は</a:t>
            </a:r>
            <a:r>
              <a:rPr lang="ja-JP" altLang="en-US" sz="1400" b="1" dirty="0">
                <a:latin typeface="ＭＳ ゴシック" panose="020B0609070205080204" pitchFamily="49" charset="-128"/>
                <a:ea typeface="ＭＳ ゴシック" panose="020B0609070205080204" pitchFamily="49" charset="-128"/>
              </a:rPr>
              <a:t>採点の公平性のために</a:t>
            </a:r>
            <a:r>
              <a:rPr lang="ja-JP" altLang="en-US" sz="1400" dirty="0"/>
              <a:t>知識・理解で評価しようとしています。この流れのままにしていて、日本に明るい未来が訪れるのでしょうか。　★</a:t>
            </a:r>
            <a:endParaRPr kumimoji="1" lang="en-US" altLang="ja-JP" sz="1400" dirty="0"/>
          </a:p>
          <a:p>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25</a:t>
            </a:fld>
            <a:endParaRPr kumimoji="1" lang="ja-JP" altLang="en-US"/>
          </a:p>
        </p:txBody>
      </p:sp>
      <p:sp>
        <p:nvSpPr>
          <p:cNvPr id="5" name="テキスト ボックス 4">
            <a:extLst>
              <a:ext uri="{FF2B5EF4-FFF2-40B4-BE49-F238E27FC236}">
                <a16:creationId xmlns:a16="http://schemas.microsoft.com/office/drawing/2014/main" id="{58F7B7F4-CD2B-40F6-A5DD-4E19619333D9}"/>
              </a:ext>
            </a:extLst>
          </p:cNvPr>
          <p:cNvSpPr txBox="1"/>
          <p:nvPr/>
        </p:nvSpPr>
        <p:spPr>
          <a:xfrm>
            <a:off x="4086972" y="262047"/>
            <a:ext cx="5550010" cy="1815882"/>
          </a:xfrm>
          <a:prstGeom prst="rect">
            <a:avLst/>
          </a:prstGeom>
          <a:noFill/>
        </p:spPr>
        <p:txBody>
          <a:bodyPr wrap="square" rtlCol="0">
            <a:spAutoFit/>
          </a:bodyPr>
          <a:lstStyle/>
          <a:p>
            <a:r>
              <a:rPr kumimoji="1" lang="ja-JP" altLang="en-US" sz="1400" dirty="0"/>
              <a:t>もう一度この図を思い出しましょう。★昭和の時代までは物づくり。工業の時代だったんです。★その後、ＩＴ革命が起こり、超グローバル社会が始まったのです。そこには、農業の時代からから工業の時代に変わるくらい大きな社会の変化があるのです。★</a:t>
            </a:r>
            <a:endParaRPr kumimoji="1" lang="en-US" altLang="ja-JP" sz="1400" dirty="0"/>
          </a:p>
          <a:p>
            <a:endParaRPr kumimoji="1" lang="en-US" altLang="ja-JP" sz="1400" dirty="0"/>
          </a:p>
          <a:p>
            <a:r>
              <a:rPr kumimoji="1" lang="ja-JP" altLang="en-US" sz="1400" dirty="0"/>
              <a:t>昭和の工業化の時代になって、江戸時代の身分制度や儒教の教育を</a:t>
            </a:r>
            <a:endParaRPr kumimoji="1" lang="en-US" altLang="ja-JP" sz="1400" dirty="0"/>
          </a:p>
          <a:p>
            <a:r>
              <a:rPr kumimoji="1" lang="ja-JP" altLang="en-US" sz="1400" dirty="0"/>
              <a:t>やっていては、通用しません。それと同じことがここで起こってい</a:t>
            </a:r>
            <a:endParaRPr kumimoji="1" lang="en-US" altLang="ja-JP" sz="1400" dirty="0"/>
          </a:p>
          <a:p>
            <a:r>
              <a:rPr kumimoji="1" lang="ja-JP" altLang="en-US" sz="1400" dirty="0"/>
              <a:t>るのです★。だから、日本でも、教育施策を大きく変えてきました。</a:t>
            </a:r>
          </a:p>
        </p:txBody>
      </p:sp>
    </p:spTree>
    <p:extLst>
      <p:ext uri="{BB962C8B-B14F-4D97-AF65-F5344CB8AC3E}">
        <p14:creationId xmlns:p14="http://schemas.microsoft.com/office/powerpoint/2010/main" val="20488184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849880" y="3384778"/>
            <a:ext cx="5944870" cy="3301771"/>
          </a:xfrm>
        </p:spPr>
        <p:txBody>
          <a:bodyPr/>
          <a:lstStyle/>
          <a:p>
            <a:pPr>
              <a:lnSpc>
                <a:spcPct val="90000"/>
              </a:lnSpc>
              <a:spcBef>
                <a:spcPct val="0"/>
              </a:spcBef>
              <a:spcAft>
                <a:spcPts val="600"/>
              </a:spcAft>
            </a:pPr>
            <a:r>
              <a:rPr lang="ja-JP" altLang="en-US" dirty="0">
                <a:latin typeface="AR丸ゴシック体M" panose="020F0609000000000000" pitchFamily="49" charset="-128"/>
                <a:ea typeface="AR丸ゴシック体M" panose="020F0609000000000000" pitchFamily="49" charset="-128"/>
              </a:rPr>
              <a:t>世界が激変を続ける中で、日本中が「学力」に偏った教育を続けてきたこと</a:t>
            </a:r>
            <a:endParaRPr lang="en-US" altLang="ja-JP" dirty="0">
              <a:latin typeface="AR丸ゴシック体M" panose="020F0609000000000000" pitchFamily="49" charset="-128"/>
              <a:ea typeface="AR丸ゴシック体M" panose="020F0609000000000000" pitchFamily="49" charset="-128"/>
            </a:endParaRPr>
          </a:p>
          <a:p>
            <a:pPr>
              <a:lnSpc>
                <a:spcPct val="90000"/>
              </a:lnSpc>
              <a:spcBef>
                <a:spcPct val="0"/>
              </a:spcBef>
              <a:spcAft>
                <a:spcPts val="600"/>
              </a:spcAft>
            </a:pPr>
            <a:endParaRPr lang="en-US" altLang="ja-JP" dirty="0">
              <a:latin typeface="AR丸ゴシック体M" panose="020F0609000000000000" pitchFamily="49" charset="-128"/>
              <a:ea typeface="AR丸ゴシック体M" panose="020F0609000000000000" pitchFamily="49" charset="-128"/>
            </a:endParaRPr>
          </a:p>
          <a:p>
            <a:pPr>
              <a:lnSpc>
                <a:spcPct val="90000"/>
              </a:lnSpc>
              <a:spcBef>
                <a:spcPct val="0"/>
              </a:spcBef>
              <a:spcAft>
                <a:spcPts val="600"/>
              </a:spcAft>
            </a:pPr>
            <a:r>
              <a:rPr lang="ja-JP" altLang="en-US" dirty="0">
                <a:latin typeface="AR丸ゴシック体M" panose="020F0609000000000000" pitchFamily="49" charset="-128"/>
                <a:ea typeface="AR丸ゴシック体M" panose="020F0609000000000000" pitchFamily="49" charset="-128"/>
              </a:rPr>
              <a:t>について、あなたはどうお考えになりますか。このあと、ノートなどにまとめの</a:t>
            </a:r>
            <a:endParaRPr lang="en-US" altLang="ja-JP" dirty="0">
              <a:latin typeface="AR丸ゴシック体M" panose="020F0609000000000000" pitchFamily="49" charset="-128"/>
              <a:ea typeface="AR丸ゴシック体M" panose="020F0609000000000000" pitchFamily="49" charset="-128"/>
            </a:endParaRPr>
          </a:p>
          <a:p>
            <a:pPr>
              <a:lnSpc>
                <a:spcPct val="90000"/>
              </a:lnSpc>
              <a:spcBef>
                <a:spcPct val="0"/>
              </a:spcBef>
              <a:spcAft>
                <a:spcPts val="600"/>
              </a:spcAft>
            </a:pPr>
            <a:r>
              <a:rPr lang="ja-JP" altLang="en-US" dirty="0">
                <a:latin typeface="AR丸ゴシック体M" panose="020F0609000000000000" pitchFamily="49" charset="-128"/>
                <a:ea typeface="AR丸ゴシック体M" panose="020F0609000000000000" pitchFamily="49" charset="-128"/>
              </a:rPr>
              <a:t>ご意見をお書きください。　その中には、「では、日本の教育をどのように変えていく必要があるのか、あなたの考える視点や方向性」をお書きください。</a:t>
            </a:r>
            <a:endParaRPr lang="en-US" altLang="ja-JP" dirty="0">
              <a:latin typeface="AR丸ゴシック体M" panose="020F0609000000000000" pitchFamily="49" charset="-128"/>
              <a:ea typeface="AR丸ゴシック体M" panose="020F0609000000000000" pitchFamily="49" charset="-128"/>
            </a:endParaRPr>
          </a:p>
          <a:p>
            <a:pPr>
              <a:lnSpc>
                <a:spcPct val="90000"/>
              </a:lnSpc>
              <a:spcBef>
                <a:spcPct val="0"/>
              </a:spcBef>
              <a:spcAft>
                <a:spcPts val="600"/>
              </a:spcAft>
            </a:pPr>
            <a:r>
              <a:rPr lang="ja-JP" altLang="en-US" dirty="0">
                <a:latin typeface="AR丸ゴシック体M" panose="020F0609000000000000" pitchFamily="49" charset="-128"/>
                <a:ea typeface="AR丸ゴシック体M" panose="020F0609000000000000" pitchFamily="49" charset="-128"/>
              </a:rPr>
              <a:t>それを、連続講座　第１回のまとめといたしましょう。　また、第 ２ 回目以降ではそれらのお考えを踏まえて、日本の教育改革を考えていきましょう。</a:t>
            </a:r>
            <a:endParaRPr lang="en-US" altLang="ja-JP" dirty="0">
              <a:latin typeface="AR丸ゴシック体M" panose="020F0609000000000000" pitchFamily="49" charset="-128"/>
              <a:ea typeface="AR丸ゴシック体M" panose="020F0609000000000000" pitchFamily="49" charset="-128"/>
            </a:endParaRPr>
          </a:p>
          <a:p>
            <a:pPr>
              <a:lnSpc>
                <a:spcPct val="90000"/>
              </a:lnSpc>
              <a:spcBef>
                <a:spcPct val="0"/>
              </a:spcBef>
              <a:spcAft>
                <a:spcPts val="600"/>
              </a:spcAft>
            </a:pPr>
            <a:r>
              <a:rPr lang="ja-JP" altLang="en-US" dirty="0">
                <a:latin typeface="AR丸ゴシック体M" panose="020F0609000000000000" pitchFamily="49" charset="-128"/>
                <a:ea typeface="AR丸ゴシック体M" panose="020F0609000000000000" pitchFamily="49" charset="-128"/>
              </a:rPr>
              <a:t>では、またお会いしましょう。</a:t>
            </a:r>
            <a:endParaRPr lang="en-US" altLang="ja-JP" dirty="0">
              <a:latin typeface="AR丸ゴシック体M" panose="020F0609000000000000" pitchFamily="49" charset="-128"/>
              <a:ea typeface="AR丸ゴシック体M" panose="020F0609000000000000" pitchFamily="49" charset="-128"/>
            </a:endParaRPr>
          </a:p>
          <a:p>
            <a:pPr>
              <a:lnSpc>
                <a:spcPct val="90000"/>
              </a:lnSpc>
              <a:spcBef>
                <a:spcPct val="0"/>
              </a:spcBef>
              <a:spcAft>
                <a:spcPts val="600"/>
              </a:spcAft>
            </a:pPr>
            <a:endParaRPr lang="en-US" altLang="ja-JP" dirty="0">
              <a:latin typeface="AR丸ゴシック体M" panose="020F0609000000000000" pitchFamily="49" charset="-128"/>
              <a:ea typeface="AR丸ゴシック体M" panose="020F0609000000000000" pitchFamily="49" charset="-128"/>
            </a:endParaRPr>
          </a:p>
          <a:p>
            <a:pPr>
              <a:lnSpc>
                <a:spcPct val="90000"/>
              </a:lnSpc>
              <a:spcBef>
                <a:spcPct val="0"/>
              </a:spcBef>
              <a:spcAft>
                <a:spcPts val="600"/>
              </a:spcAft>
            </a:pPr>
            <a:r>
              <a:rPr lang="ja-JP" altLang="en-US" dirty="0"/>
              <a:t>（ワークショップ型の研修会としては、ここでどのような感想を持ってくださったのか、が大事であり、できれば、そのお考えを　参加者同士で共有していただくというあたりで、第一回目の講座を終わらせていただきます。）</a:t>
            </a:r>
            <a:endParaRPr lang="en-US" altLang="ja-JP" dirty="0"/>
          </a:p>
          <a:p>
            <a:pPr>
              <a:lnSpc>
                <a:spcPct val="90000"/>
              </a:lnSpc>
              <a:spcBef>
                <a:spcPct val="0"/>
              </a:spcBef>
              <a:spcAft>
                <a:spcPts val="600"/>
              </a:spcAft>
            </a:pPr>
            <a:endParaRPr kumimoji="1" lang="en-US" altLang="ja-JP" dirty="0"/>
          </a:p>
          <a:p>
            <a:pPr>
              <a:lnSpc>
                <a:spcPct val="90000"/>
              </a:lnSpc>
              <a:spcBef>
                <a:spcPct val="0"/>
              </a:spcBef>
              <a:spcAft>
                <a:spcPts val="600"/>
              </a:spcAft>
            </a:pPr>
            <a:r>
              <a:rPr lang="en-US" altLang="ja-JP" dirty="0"/>
              <a:t>※</a:t>
            </a:r>
            <a:r>
              <a:rPr lang="ja-JP" altLang="en-US" dirty="0"/>
              <a:t>　これだけやって、まだ「（基礎）学力が大事だ！」と多くの先生方が変わらなかったとしたら、研修会としては絶望的です！！</a:t>
            </a:r>
            <a:endParaRPr lang="en-US" altLang="ja-JP" dirty="0"/>
          </a:p>
          <a:p>
            <a:pPr>
              <a:lnSpc>
                <a:spcPct val="90000"/>
              </a:lnSpc>
              <a:spcBef>
                <a:spcPct val="0"/>
              </a:spcBef>
              <a:spcAft>
                <a:spcPts val="600"/>
              </a:spcAft>
            </a:pPr>
            <a:r>
              <a:rPr kumimoji="1" lang="ja-JP" altLang="en-US" dirty="0"/>
              <a:t>　知識基盤社会だから、基礎学力が重要なことは</a:t>
            </a:r>
            <a:r>
              <a:rPr lang="ja-JP" altLang="en-US" dirty="0"/>
              <a:t>わかって</a:t>
            </a:r>
            <a:r>
              <a:rPr kumimoji="1" lang="ja-JP" altLang="en-US" dirty="0"/>
              <a:t>いますが、基本的な　</a:t>
            </a:r>
            <a:endParaRPr kumimoji="1" lang="en-US" altLang="ja-JP" dirty="0"/>
          </a:p>
          <a:p>
            <a:pPr>
              <a:lnSpc>
                <a:spcPct val="90000"/>
              </a:lnSpc>
              <a:spcBef>
                <a:spcPct val="0"/>
              </a:spcBef>
              <a:spcAft>
                <a:spcPts val="600"/>
              </a:spcAft>
            </a:pPr>
            <a:r>
              <a:rPr lang="ja-JP" altLang="en-US" dirty="0"/>
              <a:t>　</a:t>
            </a:r>
            <a:r>
              <a:rPr kumimoji="1" lang="ja-JP" altLang="en-US" dirty="0"/>
              <a:t>知識は、それを活用する中で磨かれていきます。</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26</a:t>
            </a:fld>
            <a:endParaRPr kumimoji="1" lang="ja-JP" altLang="en-US"/>
          </a:p>
        </p:txBody>
      </p:sp>
    </p:spTree>
    <p:extLst>
      <p:ext uri="{BB962C8B-B14F-4D97-AF65-F5344CB8AC3E}">
        <p14:creationId xmlns:p14="http://schemas.microsoft.com/office/powerpoint/2010/main" val="112721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185938" y="3444081"/>
            <a:ext cx="6719937" cy="2712215"/>
          </a:xfrm>
        </p:spPr>
        <p:txBody>
          <a:bodyPr/>
          <a:lstStyle/>
          <a:p>
            <a:r>
              <a:rPr lang="ja-JP" altLang="en-US" sz="1400" dirty="0">
                <a:latin typeface="ＭＳ 明朝" panose="02020609040205080304" pitchFamily="17" charset="-128"/>
                <a:ea typeface="ＭＳ 明朝" panose="02020609040205080304" pitchFamily="17" charset="-128"/>
              </a:rPr>
              <a:t>本年、４月から小学校の学習指導要領が全面実施となります。また中学校・</a:t>
            </a:r>
            <a:endParaRPr lang="en-US" altLang="ja-JP" sz="1400"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dirty="0">
                <a:latin typeface="ＭＳ 明朝" panose="02020609040205080304" pitchFamily="17" charset="-128"/>
                <a:ea typeface="ＭＳ 明朝" panose="02020609040205080304" pitchFamily="17" charset="-128"/>
              </a:rPr>
              <a:t>高等学校についても、順次全面実施されていきます。★</a:t>
            </a:r>
            <a:endParaRPr lang="en-US" altLang="ja-JP" sz="1400"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dirty="0">
                <a:latin typeface="ＭＳ 明朝" panose="02020609040205080304" pitchFamily="17" charset="-128"/>
                <a:ea typeface="ＭＳ 明朝" panose="02020609040205080304" pitchFamily="17" charset="-128"/>
              </a:rPr>
              <a:t>学校として、あるいは教員として、これを無視するわけにもいきません。</a:t>
            </a:r>
            <a:endParaRPr lang="en-US" altLang="ja-JP" sz="1400"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dirty="0">
                <a:latin typeface="ＭＳ 明朝" panose="02020609040205080304" pitchFamily="17" charset="-128"/>
                <a:ea typeface="ＭＳ 明朝" panose="02020609040205080304" pitchFamily="17" charset="-128"/>
              </a:rPr>
              <a:t>　学習指導要領をどのようにとらえ、どのように取り組んでいけばいい</a:t>
            </a:r>
            <a:endParaRPr lang="en-US" altLang="ja-JP" sz="1400" dirty="0">
              <a:latin typeface="ＭＳ 明朝" panose="02020609040205080304" pitchFamily="17" charset="-128"/>
              <a:ea typeface="ＭＳ 明朝" panose="02020609040205080304" pitchFamily="17" charset="-128"/>
            </a:endParaRPr>
          </a:p>
          <a:p>
            <a:endParaRPr lang="en-US" altLang="ja-JP" sz="1400" dirty="0">
              <a:latin typeface="ＭＳ 明朝" panose="02020609040205080304" pitchFamily="17" charset="-128"/>
              <a:ea typeface="ＭＳ 明朝" panose="02020609040205080304" pitchFamily="17" charset="-128"/>
            </a:endParaRPr>
          </a:p>
          <a:p>
            <a:r>
              <a:rPr lang="ja-JP" altLang="en-US" sz="1400" dirty="0">
                <a:latin typeface="ＭＳ 明朝" panose="02020609040205080304" pitchFamily="17" charset="-128"/>
                <a:ea typeface="ＭＳ 明朝" panose="02020609040205080304" pitchFamily="17" charset="-128"/>
              </a:rPr>
              <a:t>　のか、ということも一緒に考えましょう。</a:t>
            </a:r>
            <a:endParaRPr lang="en-US" altLang="ja-JP" sz="1400" dirty="0">
              <a:latin typeface="ＭＳ 明朝" panose="02020609040205080304" pitchFamily="17" charset="-128"/>
              <a:ea typeface="ＭＳ 明朝" panose="02020609040205080304" pitchFamily="17" charset="-128"/>
            </a:endParaRPr>
          </a:p>
          <a:p>
            <a:endParaRPr kumimoji="1" lang="en-US" altLang="ja-JP" sz="1400" dirty="0">
              <a:latin typeface="ＭＳ 明朝" panose="02020609040205080304" pitchFamily="17" charset="-128"/>
              <a:ea typeface="ＭＳ 明朝" panose="02020609040205080304" pitchFamily="17" charset="-128"/>
            </a:endParaRPr>
          </a:p>
          <a:p>
            <a:r>
              <a:rPr lang="ja-JP" altLang="en-US" sz="1400" dirty="0">
                <a:latin typeface="ＭＳ 明朝" panose="02020609040205080304" pitchFamily="17" charset="-128"/>
                <a:ea typeface="ＭＳ 明朝" panose="02020609040205080304" pitchFamily="17" charset="-128"/>
              </a:rPr>
              <a:t>まずは、文部科学省の学習指導要領広報ビデオをご紹介しましょう。★</a:t>
            </a:r>
            <a:endParaRPr lang="en-US" altLang="ja-JP" sz="1400" dirty="0">
              <a:latin typeface="ＭＳ 明朝" panose="02020609040205080304" pitchFamily="17" charset="-128"/>
              <a:ea typeface="ＭＳ 明朝" panose="02020609040205080304" pitchFamily="17" charset="-128"/>
            </a:endParaRPr>
          </a:p>
          <a:p>
            <a:r>
              <a:rPr lang="ja-JP" altLang="en-US" sz="1400" dirty="0">
                <a:latin typeface="ＭＳ 明朝" panose="02020609040205080304" pitchFamily="17" charset="-128"/>
                <a:ea typeface="ＭＳ 明朝" panose="02020609040205080304" pitchFamily="17" charset="-128"/>
              </a:rPr>
              <a:t>（今回のスライドでは音声の重複のために写真にいたします）</a:t>
            </a:r>
            <a:endParaRPr lang="en-US" altLang="ja-JP" sz="1400" dirty="0">
              <a:latin typeface="ＭＳ 明朝" panose="02020609040205080304" pitchFamily="17" charset="-128"/>
              <a:ea typeface="ＭＳ 明朝" panose="02020609040205080304" pitchFamily="17" charset="-128"/>
            </a:endParaRPr>
          </a:p>
          <a:p>
            <a:endParaRPr kumimoji="1" lang="ja-JP" altLang="en-US" sz="1400" dirty="0">
              <a:latin typeface="ＭＳ 明朝" panose="02020609040205080304" pitchFamily="17" charset="-128"/>
              <a:ea typeface="ＭＳ 明朝" panose="02020609040205080304" pitchFamily="17" charset="-128"/>
            </a:endParaRP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3</a:t>
            </a:fld>
            <a:endParaRPr kumimoji="1" lang="ja-JP" altLang="en-US"/>
          </a:p>
        </p:txBody>
      </p:sp>
    </p:spTree>
    <p:extLst>
      <p:ext uri="{BB962C8B-B14F-4D97-AF65-F5344CB8AC3E}">
        <p14:creationId xmlns:p14="http://schemas.microsoft.com/office/powerpoint/2010/main" val="4197772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139067" y="3702050"/>
            <a:ext cx="6003069" cy="1698625"/>
          </a:xfrm>
        </p:spPr>
        <p:txBody>
          <a:bodyPr/>
          <a:lstStyle/>
          <a:p>
            <a:r>
              <a:rPr lang="ja-JP" altLang="en-US" sz="1400" dirty="0"/>
              <a:t>文部科学省のホームページから、「生きる力　学びの、その先へ」で</a:t>
            </a:r>
            <a:endParaRPr lang="en-US" altLang="ja-JP" sz="1400" dirty="0"/>
          </a:p>
          <a:p>
            <a:endParaRPr lang="en-US" altLang="ja-JP" sz="1400" dirty="0"/>
          </a:p>
          <a:p>
            <a:r>
              <a:rPr lang="ja-JP" altLang="en-US" sz="1400" dirty="0"/>
              <a:t>検索していただくと、</a:t>
            </a:r>
            <a:r>
              <a:rPr lang="en-US" altLang="ja-JP" sz="1400" dirty="0"/>
              <a:t>3</a:t>
            </a:r>
            <a:r>
              <a:rPr lang="ja-JP" altLang="en-US" sz="1400" dirty="0"/>
              <a:t>分ほどの動画でご覧いただけます。</a:t>
            </a:r>
            <a:endParaRPr lang="en-US" altLang="ja-JP" sz="1400" dirty="0"/>
          </a:p>
          <a:p>
            <a:endParaRPr lang="en-US" altLang="ja-JP" sz="1400" dirty="0"/>
          </a:p>
          <a:p>
            <a:r>
              <a:rPr lang="ja-JP" altLang="en-US" sz="1400" dirty="0"/>
              <a:t>今は、その中から、主な、</a:t>
            </a:r>
            <a:r>
              <a:rPr lang="en-US" altLang="ja-JP" sz="1400" dirty="0"/>
              <a:t>3</a:t>
            </a:r>
            <a:r>
              <a:rPr lang="ja-JP" altLang="en-US" sz="1400" dirty="0"/>
              <a:t>つの点だけ、お伝えしますね。</a:t>
            </a:r>
            <a:endParaRPr lang="en-US" altLang="ja-JP" sz="1400" dirty="0"/>
          </a:p>
          <a:p>
            <a:endParaRPr lang="en-US" altLang="ja-JP" sz="1400" dirty="0"/>
          </a:p>
          <a:p>
            <a:r>
              <a:rPr lang="ja-JP" altLang="en-US" sz="1400" dirty="0"/>
              <a:t>★</a:t>
            </a:r>
          </a:p>
          <a:p>
            <a:endParaRPr kumimoji="1" lang="ja-JP" altLang="en-US"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4</a:t>
            </a:fld>
            <a:endParaRPr kumimoji="1" lang="ja-JP" altLang="en-US"/>
          </a:p>
        </p:txBody>
      </p:sp>
    </p:spTree>
    <p:extLst>
      <p:ext uri="{BB962C8B-B14F-4D97-AF65-F5344CB8AC3E}">
        <p14:creationId xmlns:p14="http://schemas.microsoft.com/office/powerpoint/2010/main" val="18874746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40113" y="106363"/>
            <a:ext cx="2693987" cy="2019300"/>
          </a:xfrm>
        </p:spPr>
      </p:sp>
      <p:sp>
        <p:nvSpPr>
          <p:cNvPr id="3" name="ノート プレースホルダー 2"/>
          <p:cNvSpPr>
            <a:spLocks noGrp="1"/>
          </p:cNvSpPr>
          <p:nvPr>
            <p:ph type="body" idx="1"/>
          </p:nvPr>
        </p:nvSpPr>
        <p:spPr>
          <a:xfrm>
            <a:off x="1527911" y="2231010"/>
            <a:ext cx="8016240" cy="4550790"/>
          </a:xfrm>
        </p:spPr>
        <p:txBody>
          <a:bodyPr/>
          <a:lstStyle/>
          <a:p>
            <a:endParaRPr lang="en-US" altLang="ja-JP" sz="1400" dirty="0"/>
          </a:p>
          <a:p>
            <a:r>
              <a:rPr kumimoji="1" lang="en-US" altLang="ja-JP" sz="1400" dirty="0"/>
              <a:t>1</a:t>
            </a:r>
            <a:r>
              <a:rPr kumimoji="1" lang="ja-JP" altLang="en-US" sz="1400" dirty="0"/>
              <a:t>つ目は、</a:t>
            </a:r>
            <a:r>
              <a:rPr kumimoji="1" lang="ja-JP" altLang="en-US" sz="1400" b="1" dirty="0"/>
              <a:t>変わりゆく時代の変化</a:t>
            </a:r>
            <a:r>
              <a:rPr kumimoji="1" lang="ja-JP" altLang="en-US" sz="1400" dirty="0"/>
              <a:t>、★　</a:t>
            </a:r>
            <a:r>
              <a:rPr kumimoji="1" lang="en-US" altLang="ja-JP" sz="1400" dirty="0"/>
              <a:t>2</a:t>
            </a:r>
            <a:r>
              <a:rPr kumimoji="1" lang="ja-JP" altLang="en-US" sz="1400" dirty="0"/>
              <a:t>つ目はそれに合わせて、</a:t>
            </a:r>
            <a:r>
              <a:rPr kumimoji="1" lang="ja-JP" altLang="en-US" sz="1400" b="1" dirty="0"/>
              <a:t>学びを進化</a:t>
            </a:r>
            <a:r>
              <a:rPr kumimoji="1" lang="ja-JP" altLang="en-US" sz="1400" dirty="0"/>
              <a:t>させる。</a:t>
            </a:r>
            <a:endParaRPr kumimoji="1" lang="en-US" altLang="ja-JP" sz="1400" dirty="0"/>
          </a:p>
          <a:p>
            <a:endParaRPr lang="en-US" altLang="ja-JP" sz="1400" dirty="0"/>
          </a:p>
          <a:p>
            <a:r>
              <a:rPr kumimoji="1" lang="ja-JP" altLang="en-US" sz="1400" dirty="0"/>
              <a:t>☆（☆のあたりで、プレゼン画面自動で変わるので、クリックしないでください））</a:t>
            </a:r>
            <a:endParaRPr kumimoji="1" lang="en-US" altLang="ja-JP" sz="1400" dirty="0"/>
          </a:p>
          <a:p>
            <a:r>
              <a:rPr kumimoji="1" lang="en-US" altLang="ja-JP" sz="1400" dirty="0"/>
              <a:t>3</a:t>
            </a:r>
            <a:r>
              <a:rPr kumimoji="1" lang="ja-JP" altLang="en-US" sz="1400" dirty="0"/>
              <a:t>つ目は、みんなが協力して</a:t>
            </a:r>
            <a:r>
              <a:rPr kumimoji="1" lang="ja-JP" altLang="en-US" sz="1400" b="1" dirty="0"/>
              <a:t>社会に開かれた学習課程</a:t>
            </a:r>
            <a:r>
              <a:rPr kumimoji="1" lang="ja-JP" altLang="en-US" sz="1400" dirty="0"/>
              <a:t>にしてほしい。・・・・・です。</a:t>
            </a:r>
            <a:endParaRPr kumimoji="1" lang="en-US" altLang="ja-JP" sz="1400" dirty="0"/>
          </a:p>
          <a:p>
            <a:endParaRPr lang="en-US" altLang="ja-JP" sz="1400" dirty="0"/>
          </a:p>
          <a:p>
            <a:r>
              <a:rPr kumimoji="1" lang="ja-JP" altLang="en-US" sz="1400" dirty="0"/>
              <a:t>☆　では、時代の変化って、なんでしょう。この</a:t>
            </a:r>
            <a:r>
              <a:rPr kumimoji="1" lang="en-US" altLang="ja-JP" sz="1400" dirty="0"/>
              <a:t>10</a:t>
            </a:r>
            <a:r>
              <a:rPr kumimoji="1" lang="ja-JP" altLang="en-US" sz="1400" dirty="0"/>
              <a:t>年間</a:t>
            </a:r>
            <a:r>
              <a:rPr lang="ja-JP" altLang="en-US" sz="1400" dirty="0"/>
              <a:t>で</a:t>
            </a:r>
            <a:r>
              <a:rPr kumimoji="1" lang="ja-JP" altLang="en-US" sz="1400" dirty="0"/>
              <a:t>、世界にどんな大きな変化が</a:t>
            </a:r>
            <a:endParaRPr kumimoji="1" lang="en-US" altLang="ja-JP" sz="1400" dirty="0"/>
          </a:p>
          <a:p>
            <a:r>
              <a:rPr kumimoji="1" lang="ja-JP" altLang="en-US" sz="1400" dirty="0"/>
              <a:t>あったでしょう。</a:t>
            </a:r>
            <a:endParaRPr kumimoji="1" lang="en-US" altLang="ja-JP" sz="1400" dirty="0"/>
          </a:p>
          <a:p>
            <a:r>
              <a:rPr lang="ja-JP" altLang="en-US" sz="1400" dirty="0"/>
              <a:t>　</a:t>
            </a:r>
            <a:endParaRPr lang="en-US" altLang="ja-JP" sz="1400" dirty="0"/>
          </a:p>
          <a:p>
            <a:r>
              <a:rPr lang="ja-JP" altLang="en-US" sz="1400" dirty="0"/>
              <a:t>　ご自分のノートに</a:t>
            </a:r>
            <a:r>
              <a:rPr kumimoji="1" lang="ja-JP" altLang="en-US" sz="1400" dirty="0"/>
              <a:t>箇条書きにしてみましょうか。ペンとメモ帳のご用意はいいですか。</a:t>
            </a:r>
            <a:endParaRPr kumimoji="1" lang="en-US" altLang="ja-JP" sz="1400" dirty="0"/>
          </a:p>
          <a:p>
            <a:endParaRPr lang="en-US" altLang="ja-JP" sz="1400" dirty="0"/>
          </a:p>
          <a:p>
            <a:r>
              <a:rPr kumimoji="1" lang="en-US" altLang="ja-JP" sz="1400" dirty="0"/>
              <a:t>1</a:t>
            </a:r>
            <a:r>
              <a:rPr kumimoji="1" lang="ja-JP" altLang="en-US" sz="1400" dirty="0"/>
              <a:t>分間で、</a:t>
            </a:r>
            <a:r>
              <a:rPr lang="ja-JP" altLang="en-US" sz="1400" dirty="0"/>
              <a:t>５</a:t>
            </a:r>
            <a:r>
              <a:rPr kumimoji="1" lang="ja-JP" altLang="en-US" sz="1400" dirty="0"/>
              <a:t>個以上を目指して、書きだそうね。箇条書きにしないと間に合いませんよ。</a:t>
            </a:r>
            <a:endParaRPr kumimoji="1" lang="en-US" altLang="ja-JP" sz="1400" dirty="0"/>
          </a:p>
          <a:p>
            <a:endParaRPr lang="en-US" altLang="ja-JP" sz="1400" dirty="0"/>
          </a:p>
          <a:p>
            <a:r>
              <a:rPr kumimoji="1" lang="ja-JP" altLang="en-US" sz="1400" dirty="0"/>
              <a:t>では、スタート！</a:t>
            </a:r>
            <a:r>
              <a:rPr lang="ja-JP" altLang="en-US" sz="1400" dirty="0"/>
              <a:t>（録音も実際に一分間間を開けます。）</a:t>
            </a:r>
            <a:endParaRPr lang="en-US" altLang="ja-JP" sz="1400" dirty="0"/>
          </a:p>
          <a:p>
            <a:endParaRPr kumimoji="1" lang="en-US" altLang="ja-JP" sz="1400" dirty="0"/>
          </a:p>
          <a:p>
            <a:r>
              <a:rPr kumimoji="1" lang="ja-JP" altLang="en-US" sz="1400" dirty="0"/>
              <a:t>は～い、ストップ！　次は「同じテーブルの仲間と、出し合って、</a:t>
            </a:r>
            <a:r>
              <a:rPr kumimoji="1" lang="en-US" altLang="ja-JP" sz="1400" dirty="0"/>
              <a:t>1</a:t>
            </a:r>
            <a:r>
              <a:rPr kumimoji="1" lang="ja-JP" altLang="en-US" sz="1400" dirty="0"/>
              <a:t>分</a:t>
            </a:r>
            <a:r>
              <a:rPr kumimoji="1" lang="en-US" altLang="ja-JP" sz="1400" dirty="0"/>
              <a:t>30</a:t>
            </a:r>
            <a:r>
              <a:rPr kumimoji="1" lang="ja-JP" altLang="en-US" sz="1400" dirty="0"/>
              <a:t>秒以内で、</a:t>
            </a:r>
            <a:endParaRPr kumimoji="1" lang="en-US" altLang="ja-JP" sz="1400" dirty="0"/>
          </a:p>
          <a:p>
            <a:endParaRPr lang="en-US" altLang="ja-JP" sz="1400" dirty="0"/>
          </a:p>
          <a:p>
            <a:r>
              <a:rPr kumimoji="1" lang="en-US" altLang="ja-JP" sz="1400" dirty="0"/>
              <a:t>10</a:t>
            </a:r>
            <a:r>
              <a:rPr kumimoji="1" lang="ja-JP" altLang="en-US" sz="1400" dirty="0"/>
              <a:t>個以上に増やしましょう。」と、楽しく、ワイワイとやるんですが、今日は個人での</a:t>
            </a:r>
            <a:endParaRPr kumimoji="1" lang="en-US" altLang="ja-JP" sz="1400" dirty="0"/>
          </a:p>
          <a:p>
            <a:endParaRPr kumimoji="1" lang="en-US" altLang="ja-JP" sz="1400" dirty="0"/>
          </a:p>
          <a:p>
            <a:r>
              <a:rPr lang="ja-JP" altLang="en-US" sz="1400" dirty="0"/>
              <a:t>視聴を前提にしていますので、そのまま進めますね。</a:t>
            </a:r>
            <a:r>
              <a:rPr kumimoji="1" lang="ja-JP" altLang="en-US" sz="1400" dirty="0"/>
              <a:t>★</a:t>
            </a:r>
            <a:endParaRPr kumimoji="1" lang="en-US" altLang="ja-JP" sz="1400" dirty="0"/>
          </a:p>
          <a:p>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5</a:t>
            </a:fld>
            <a:endParaRPr kumimoji="1" lang="ja-JP" altLang="en-US"/>
          </a:p>
        </p:txBody>
      </p:sp>
    </p:spTree>
    <p:extLst>
      <p:ext uri="{BB962C8B-B14F-4D97-AF65-F5344CB8AC3E}">
        <p14:creationId xmlns:p14="http://schemas.microsoft.com/office/powerpoint/2010/main" val="15719128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3138838" y="3508229"/>
            <a:ext cx="5166962" cy="2712215"/>
          </a:xfrm>
        </p:spPr>
        <p:txBody>
          <a:bodyPr/>
          <a:lstStyle/>
          <a:p>
            <a:r>
              <a:rPr lang="ja-JP" altLang="en-US" sz="1400" dirty="0"/>
              <a:t>今、私たちの一番</a:t>
            </a:r>
            <a:r>
              <a:rPr kumimoji="1" lang="ja-JP" altLang="en-US" sz="1400" dirty="0"/>
              <a:t>の関心は、新型コロナウイルスの</a:t>
            </a:r>
            <a:endParaRPr kumimoji="1" lang="en-US" altLang="ja-JP" sz="1400" dirty="0"/>
          </a:p>
          <a:p>
            <a:endParaRPr lang="en-US" altLang="ja-JP" sz="1400" dirty="0"/>
          </a:p>
          <a:p>
            <a:r>
              <a:rPr kumimoji="1" lang="ja-JP" altLang="en-US" sz="1400" dirty="0"/>
              <a:t>感染拡大ですね。政府から「緊急事態宣言」も出ました。</a:t>
            </a:r>
            <a:endParaRPr kumimoji="1" lang="en-US" altLang="ja-JP" sz="1400" dirty="0"/>
          </a:p>
          <a:p>
            <a:endParaRPr lang="en-US" altLang="ja-JP" sz="1400" dirty="0"/>
          </a:p>
          <a:p>
            <a:r>
              <a:rPr kumimoji="1" lang="ja-JP" altLang="en-US" sz="1400" dirty="0"/>
              <a:t>人類全体に関わる、</a:t>
            </a:r>
            <a:r>
              <a:rPr kumimoji="1" lang="ja-JP" altLang="en-US" sz="1400" b="1" dirty="0"/>
              <a:t>大きな変化であり</a:t>
            </a:r>
            <a:r>
              <a:rPr kumimoji="1" lang="ja-JP" altLang="en-US" sz="1400" dirty="0"/>
              <a:t>、試練の時です。</a:t>
            </a:r>
            <a:endParaRPr kumimoji="1" lang="en-US" altLang="ja-JP" sz="1400" dirty="0"/>
          </a:p>
          <a:p>
            <a:endParaRPr lang="en-US" altLang="ja-JP" sz="1400" dirty="0"/>
          </a:p>
          <a:p>
            <a:endParaRPr kumimoji="1" lang="en-US" altLang="ja-JP" sz="1400" dirty="0"/>
          </a:p>
          <a:p>
            <a:r>
              <a:rPr lang="ja-JP" altLang="en-US" sz="1400" dirty="0"/>
              <a:t>でも、</a:t>
            </a:r>
            <a:r>
              <a:rPr lang="en-US" altLang="ja-JP" sz="1400" dirty="0"/>
              <a:t>9</a:t>
            </a:r>
            <a:r>
              <a:rPr lang="ja-JP" altLang="en-US" sz="1400" dirty="0"/>
              <a:t>年前の私たちにとって、最大の危機意識は</a:t>
            </a:r>
            <a:endParaRPr lang="en-US" altLang="ja-JP" sz="1400" dirty="0"/>
          </a:p>
          <a:p>
            <a:endParaRPr kumimoji="1" lang="en-US" altLang="ja-JP" sz="1400" dirty="0"/>
          </a:p>
          <a:p>
            <a:r>
              <a:rPr lang="ja-JP" altLang="en-US" sz="1400" dirty="0"/>
              <a:t>別のものでした。★</a:t>
            </a:r>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6</a:t>
            </a:fld>
            <a:endParaRPr kumimoji="1" lang="ja-JP" altLang="en-US"/>
          </a:p>
        </p:txBody>
      </p:sp>
    </p:spTree>
    <p:extLst>
      <p:ext uri="{BB962C8B-B14F-4D97-AF65-F5344CB8AC3E}">
        <p14:creationId xmlns:p14="http://schemas.microsoft.com/office/powerpoint/2010/main" val="6998500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725863" y="390525"/>
            <a:ext cx="3101975" cy="2325688"/>
          </a:xfrm>
        </p:spPr>
      </p:sp>
      <p:sp>
        <p:nvSpPr>
          <p:cNvPr id="3" name="ノート プレースホルダー 2"/>
          <p:cNvSpPr>
            <a:spLocks noGrp="1"/>
          </p:cNvSpPr>
          <p:nvPr>
            <p:ph type="body" idx="1"/>
          </p:nvPr>
        </p:nvSpPr>
        <p:spPr>
          <a:xfrm>
            <a:off x="3139755" y="2896949"/>
            <a:ext cx="5305745" cy="3751501"/>
          </a:xfrm>
        </p:spPr>
        <p:txBody>
          <a:bodyPr/>
          <a:lstStyle/>
          <a:p>
            <a:r>
              <a:rPr lang="ja-JP" altLang="en-US" sz="1400" dirty="0"/>
              <a:t>東日本大震災と福島の原発事故！</a:t>
            </a:r>
            <a:endParaRPr lang="en-US" altLang="ja-JP" sz="1400" dirty="0"/>
          </a:p>
          <a:p>
            <a:endParaRPr lang="en-US" altLang="ja-JP" sz="1400" dirty="0"/>
          </a:p>
          <a:p>
            <a:r>
              <a:rPr lang="ja-JP" altLang="en-US" sz="1400" dirty="0"/>
              <a:t>日本という国が壊滅するかと、テレビ画面に</a:t>
            </a:r>
            <a:endParaRPr lang="en-US" altLang="ja-JP" sz="1400" dirty="0"/>
          </a:p>
          <a:p>
            <a:endParaRPr lang="en-US" altLang="ja-JP" sz="1400" dirty="0"/>
          </a:p>
          <a:p>
            <a:r>
              <a:rPr lang="ja-JP" altLang="en-US" sz="1400" dirty="0"/>
              <a:t>釘付けにされていました。</a:t>
            </a:r>
            <a:endParaRPr lang="en-US" altLang="ja-JP" sz="1400" dirty="0"/>
          </a:p>
          <a:p>
            <a:endParaRPr lang="en-US" altLang="ja-JP" sz="1400" dirty="0"/>
          </a:p>
          <a:p>
            <a:r>
              <a:rPr lang="ja-JP" altLang="en-US" sz="1400" dirty="0"/>
              <a:t>これをきっかけに防災への危機意識も高まりましたね。</a:t>
            </a:r>
            <a:endParaRPr lang="en-US" altLang="ja-JP" sz="1400" dirty="0"/>
          </a:p>
          <a:p>
            <a:endParaRPr lang="en-US" altLang="ja-JP" sz="1400" dirty="0"/>
          </a:p>
          <a:p>
            <a:r>
              <a:rPr lang="ja-JP" altLang="en-US" sz="1400" dirty="0"/>
              <a:t>それから、原発も含めたエネルギー問題！　</a:t>
            </a:r>
            <a:endParaRPr lang="en-US" altLang="ja-JP" sz="1400" dirty="0"/>
          </a:p>
          <a:p>
            <a:endParaRPr lang="en-US" altLang="ja-JP" sz="1400" dirty="0"/>
          </a:p>
          <a:p>
            <a:r>
              <a:rPr lang="ja-JP" altLang="en-US" sz="1400" dirty="0"/>
              <a:t>私たちの社会を大きく変えてしまいました。</a:t>
            </a:r>
            <a:endParaRPr lang="en-US" altLang="ja-JP" sz="1400" dirty="0"/>
          </a:p>
          <a:p>
            <a:endParaRPr lang="en-US" altLang="ja-JP" sz="1400" dirty="0"/>
          </a:p>
          <a:p>
            <a:r>
              <a:rPr lang="ja-JP" altLang="en-US" sz="1400" dirty="0"/>
              <a:t>でも、今年の</a:t>
            </a:r>
            <a:r>
              <a:rPr lang="en-US" altLang="ja-JP" sz="1400" dirty="0"/>
              <a:t>2</a:t>
            </a:r>
            <a:r>
              <a:rPr lang="ja-JP" altLang="en-US" sz="1400" dirty="0"/>
              <a:t>月に行った講演会で、先生方がお答えになった、</a:t>
            </a:r>
            <a:endParaRPr lang="en-US" altLang="ja-JP" sz="1400" dirty="0"/>
          </a:p>
          <a:p>
            <a:endParaRPr lang="en-US" altLang="ja-JP" sz="1400" dirty="0"/>
          </a:p>
          <a:p>
            <a:r>
              <a:rPr lang="ja-JP" altLang="en-US" sz="1400" dirty="0"/>
              <a:t>「一番大きな変化」は、これでした。★</a:t>
            </a:r>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7</a:t>
            </a:fld>
            <a:endParaRPr kumimoji="1" lang="ja-JP" altLang="en-US"/>
          </a:p>
        </p:txBody>
      </p:sp>
    </p:spTree>
    <p:extLst>
      <p:ext uri="{BB962C8B-B14F-4D97-AF65-F5344CB8AC3E}">
        <p14:creationId xmlns:p14="http://schemas.microsoft.com/office/powerpoint/2010/main" val="36696494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3459163" y="627063"/>
            <a:ext cx="3101975" cy="2325687"/>
          </a:xfrm>
        </p:spPr>
      </p:sp>
      <p:sp>
        <p:nvSpPr>
          <p:cNvPr id="3" name="ノート プレースホルダー 2"/>
          <p:cNvSpPr>
            <a:spLocks noGrp="1"/>
          </p:cNvSpPr>
          <p:nvPr>
            <p:ph type="body" idx="1"/>
          </p:nvPr>
        </p:nvSpPr>
        <p:spPr>
          <a:xfrm>
            <a:off x="2089838" y="3124622"/>
            <a:ext cx="7536762" cy="3600028"/>
          </a:xfrm>
        </p:spPr>
        <p:txBody>
          <a:bodyPr/>
          <a:lstStyle/>
          <a:p>
            <a:r>
              <a:rPr kumimoji="1" lang="ja-JP" altLang="en-US" sz="1400" dirty="0"/>
              <a:t>そう！　スマホの広がりでした。便利な機械ですよね・・・・・。</a:t>
            </a:r>
            <a:endParaRPr kumimoji="1" lang="en-US" altLang="ja-JP" sz="1400" dirty="0"/>
          </a:p>
          <a:p>
            <a:r>
              <a:rPr lang="ja-JP" altLang="en-US" sz="1400" dirty="0"/>
              <a:t>言葉で質問しても、何でも答えてくれますね。</a:t>
            </a:r>
            <a:endParaRPr lang="en-US" altLang="ja-JP" sz="1400" dirty="0"/>
          </a:p>
          <a:p>
            <a:endParaRPr lang="en-US" altLang="ja-JP" sz="1400" dirty="0"/>
          </a:p>
          <a:p>
            <a:r>
              <a:rPr lang="ja-JP" altLang="en-US" sz="1400" dirty="0"/>
              <a:t>でも、スマホのすごさは、個人同士で電話やメールをできるだけでなく、世界中の人と</a:t>
            </a:r>
            <a:endParaRPr lang="en-US" altLang="ja-JP" sz="1400" dirty="0"/>
          </a:p>
          <a:p>
            <a:r>
              <a:rPr lang="ja-JP" altLang="en-US" sz="1400" dirty="0"/>
              <a:t>繋がれるようになったことです。</a:t>
            </a:r>
            <a:endParaRPr lang="en-US" altLang="ja-JP" sz="1400" dirty="0"/>
          </a:p>
          <a:p>
            <a:r>
              <a:rPr lang="ja-JP" altLang="en-US" sz="1400" dirty="0"/>
              <a:t>また、知らないうちにＡＩのビッグデータともつながり、あなたの欲しい情報を選んで</a:t>
            </a:r>
            <a:endParaRPr lang="en-US" altLang="ja-JP" sz="1400" dirty="0"/>
          </a:p>
          <a:p>
            <a:r>
              <a:rPr lang="ja-JP" altLang="en-US" sz="1400" dirty="0"/>
              <a:t>送ってくれるようになっていました。皆さんはお気づきになってましたか。</a:t>
            </a:r>
            <a:endParaRPr lang="en-US" altLang="ja-JP" sz="1400" dirty="0"/>
          </a:p>
          <a:p>
            <a:endParaRPr lang="en-US" altLang="ja-JP" sz="1400" dirty="0"/>
          </a:p>
          <a:p>
            <a:endParaRPr kumimoji="1" lang="en-US" altLang="ja-JP" sz="1400" dirty="0"/>
          </a:p>
          <a:p>
            <a:r>
              <a:rPr lang="ja-JP" altLang="en-US" sz="1400" dirty="0"/>
              <a:t>★　　　　　☆　　　　　　　☆</a:t>
            </a:r>
            <a:endParaRPr lang="en-US" altLang="ja-JP" sz="1400" dirty="0"/>
          </a:p>
          <a:p>
            <a:endParaRPr kumimoji="1" lang="en-US" altLang="ja-JP" sz="1400" dirty="0"/>
          </a:p>
          <a:p>
            <a:r>
              <a:rPr kumimoji="1" lang="ja-JP" altLang="en-US" sz="1400" dirty="0"/>
              <a:t>その他にも、消費税が１０％に上がったとか、現金を使わなくなってきたねとか、ラグビーが流行ってきたよとか、皆さん楽しそう</a:t>
            </a:r>
            <a:r>
              <a:rPr lang="ja-JP" altLang="en-US" sz="1400" dirty="0"/>
              <a:t>に話されます</a:t>
            </a:r>
            <a:r>
              <a:rPr kumimoji="1" lang="ja-JP" altLang="en-US" sz="1400" dirty="0"/>
              <a:t>。</a:t>
            </a:r>
            <a:endParaRPr kumimoji="1" lang="en-US" altLang="ja-JP" sz="1400" dirty="0"/>
          </a:p>
          <a:p>
            <a:endParaRPr lang="en-US" altLang="ja-JP" sz="1400" dirty="0"/>
          </a:p>
          <a:p>
            <a:r>
              <a:rPr kumimoji="1" lang="ja-JP" altLang="en-US" sz="1400" dirty="0"/>
              <a:t>他には、こんな重大な変化は書きましたか？（と、次の画面に）★</a:t>
            </a:r>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8</a:t>
            </a:fld>
            <a:endParaRPr kumimoji="1" lang="ja-JP" altLang="en-US"/>
          </a:p>
        </p:txBody>
      </p:sp>
    </p:spTree>
    <p:extLst>
      <p:ext uri="{BB962C8B-B14F-4D97-AF65-F5344CB8AC3E}">
        <p14:creationId xmlns:p14="http://schemas.microsoft.com/office/powerpoint/2010/main" val="37653219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a:xfrm>
            <a:off x="2890908" y="3340923"/>
            <a:ext cx="4956008" cy="3088452"/>
          </a:xfrm>
        </p:spPr>
        <p:txBody>
          <a:bodyPr/>
          <a:lstStyle/>
          <a:p>
            <a:r>
              <a:rPr kumimoji="1" lang="ja-JP" altLang="en-US" sz="1400" dirty="0"/>
              <a:t>昨年の夏から秋にかけて、日本にも巨大台風が次々と上陸しました。★</a:t>
            </a:r>
            <a:endParaRPr kumimoji="1" lang="en-US" altLang="ja-JP" sz="1400" dirty="0"/>
          </a:p>
          <a:p>
            <a:endParaRPr lang="en-US" altLang="ja-JP" sz="1400" dirty="0"/>
          </a:p>
          <a:p>
            <a:r>
              <a:rPr kumimoji="1" lang="ja-JP" altLang="en-US" sz="1400" dirty="0"/>
              <a:t>これは台風</a:t>
            </a:r>
            <a:r>
              <a:rPr kumimoji="1" lang="en-US" altLang="ja-JP" sz="1400" dirty="0"/>
              <a:t>19</a:t>
            </a:r>
            <a:r>
              <a:rPr kumimoji="1" lang="ja-JP" altLang="en-US" sz="1400" dirty="0"/>
              <a:t>号を宇宙船から写した写真ですが、あの時は恐ろしかったですね。★　日本列島がすっぽり入るくらいに巨大で、逃げ場もありませんでしたね。</a:t>
            </a:r>
            <a:endParaRPr kumimoji="1" lang="en-US" altLang="ja-JP" sz="1400" dirty="0"/>
          </a:p>
          <a:p>
            <a:endParaRPr kumimoji="1" lang="en-US" altLang="ja-JP" sz="1400" dirty="0"/>
          </a:p>
          <a:p>
            <a:endParaRPr lang="en-US" altLang="ja-JP" sz="1400" dirty="0"/>
          </a:p>
          <a:p>
            <a:r>
              <a:rPr lang="ja-JP" altLang="en-US" sz="1400" dirty="0"/>
              <a:t>特に東京の下町</a:t>
            </a:r>
            <a:r>
              <a:rPr kumimoji="1" lang="ja-JP" altLang="en-US" sz="1400" dirty="0"/>
              <a:t>は、ほとんど水没するかと思ったのですが、奇跡的に助かりました。</a:t>
            </a:r>
            <a:endParaRPr kumimoji="1" lang="en-US" altLang="ja-JP" sz="1400" dirty="0"/>
          </a:p>
          <a:p>
            <a:r>
              <a:rPr lang="ja-JP" altLang="en-US" sz="1400" dirty="0"/>
              <a:t>でも、安心していると、次はどうなるか分かりませんよ。　　　</a:t>
            </a:r>
            <a:endParaRPr lang="en-US" altLang="ja-JP" sz="1400" dirty="0"/>
          </a:p>
          <a:p>
            <a:r>
              <a:rPr lang="ja-JP" altLang="en-US" sz="1400" dirty="0"/>
              <a:t>　</a:t>
            </a:r>
            <a:endParaRPr lang="en-US" altLang="ja-JP" sz="1400" dirty="0"/>
          </a:p>
          <a:p>
            <a:r>
              <a:rPr lang="ja-JP" altLang="en-US" sz="1400" dirty="0"/>
              <a:t>★</a:t>
            </a:r>
            <a:endParaRPr kumimoji="1" lang="ja-JP" altLang="en-US" sz="1400" dirty="0"/>
          </a:p>
        </p:txBody>
      </p:sp>
      <p:sp>
        <p:nvSpPr>
          <p:cNvPr id="4" name="スライド番号プレースホルダー 3"/>
          <p:cNvSpPr>
            <a:spLocks noGrp="1"/>
          </p:cNvSpPr>
          <p:nvPr>
            <p:ph type="sldNum" sz="quarter" idx="5"/>
          </p:nvPr>
        </p:nvSpPr>
        <p:spPr/>
        <p:txBody>
          <a:bodyPr/>
          <a:lstStyle/>
          <a:p>
            <a:fld id="{9D4F7A05-CD05-487B-AE20-5CDBB3273D2A}" type="slidenum">
              <a:rPr kumimoji="1" lang="ja-JP" altLang="en-US" smtClean="0"/>
              <a:t>9</a:t>
            </a:fld>
            <a:endParaRPr kumimoji="1" lang="ja-JP" altLang="en-US"/>
          </a:p>
        </p:txBody>
      </p:sp>
    </p:spTree>
    <p:extLst>
      <p:ext uri="{BB962C8B-B14F-4D97-AF65-F5344CB8AC3E}">
        <p14:creationId xmlns:p14="http://schemas.microsoft.com/office/powerpoint/2010/main" val="22445510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2020/4/15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258917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2020/4/15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28606162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2020/4/15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33524681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2020/4/15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9794880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C357A4D-3B09-497E-A488-3CA2B77902CC}" type="datetimeFigureOut">
              <a:rPr kumimoji="1" lang="ja-JP" altLang="en-US" smtClean="0"/>
              <a:t>2020/4/15</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0095139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2020/4/15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3344962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C357A4D-3B09-497E-A488-3CA2B77902CC}" type="datetimeFigureOut">
              <a:rPr kumimoji="1" lang="ja-JP" altLang="en-US" smtClean="0"/>
              <a:t>2020/4/15</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5286116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C357A4D-3B09-497E-A488-3CA2B77902CC}" type="datetimeFigureOut">
              <a:rPr kumimoji="1" lang="ja-JP" altLang="en-US" smtClean="0"/>
              <a:t>2020/4/15</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4318403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C357A4D-3B09-497E-A488-3CA2B77902CC}" type="datetimeFigureOut">
              <a:rPr kumimoji="1" lang="ja-JP" altLang="en-US" smtClean="0"/>
              <a:t>2020/4/15</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17784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2020/4/15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569115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C357A4D-3B09-497E-A488-3CA2B77902CC}" type="datetimeFigureOut">
              <a:rPr kumimoji="1" lang="ja-JP" altLang="en-US" smtClean="0"/>
              <a:t>2020/4/15</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12280529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C357A4D-3B09-497E-A488-3CA2B77902CC}" type="datetimeFigureOut">
              <a:rPr kumimoji="1" lang="ja-JP" altLang="en-US" smtClean="0"/>
              <a:t>2020/4/15</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400CBF3-86E3-4F04-AAFB-8F520660E9FF}" type="slidenum">
              <a:rPr kumimoji="1" lang="ja-JP" altLang="en-US" smtClean="0"/>
              <a:t>‹#›</a:t>
            </a:fld>
            <a:endParaRPr kumimoji="1" lang="ja-JP" altLang="en-US"/>
          </a:p>
        </p:txBody>
      </p:sp>
    </p:spTree>
    <p:extLst>
      <p:ext uri="{BB962C8B-B14F-4D97-AF65-F5344CB8AC3E}">
        <p14:creationId xmlns:p14="http://schemas.microsoft.com/office/powerpoint/2010/main" val="200647773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s://www.keidanrensdgs.com/home-jp"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3.emf"/><Relationship Id="rId5" Type="http://schemas.openxmlformats.org/officeDocument/2006/relationships/package" Target="../embeddings/Microsoft_Excel_Worksheet.xlsx"/><Relationship Id="rId4" Type="http://schemas.openxmlformats.org/officeDocument/2006/relationships/image" Target="../media/image24.jpg"/></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25.jpg"/><Relationship Id="rId7" Type="http://schemas.openxmlformats.org/officeDocument/2006/relationships/image" Target="../media/image250.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customXml" Target="../ink/ink2.xml"/><Relationship Id="rId11" Type="http://schemas.openxmlformats.org/officeDocument/2006/relationships/customXml" Target="../ink/ink6.xml"/><Relationship Id="rId5" Type="http://schemas.openxmlformats.org/officeDocument/2006/relationships/image" Target="../media/image240.emf"/><Relationship Id="rId10" Type="http://schemas.openxmlformats.org/officeDocument/2006/relationships/customXml" Target="../ink/ink5.xml"/><Relationship Id="rId4" Type="http://schemas.openxmlformats.org/officeDocument/2006/relationships/customXml" Target="../ink/ink1.xml"/><Relationship Id="rId9" Type="http://schemas.openxmlformats.org/officeDocument/2006/relationships/customXml" Target="../ink/ink4.xml"/></Relationships>
</file>

<file path=ppt/slides/_rels/slide2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s://www.keidanrensdgs.com/home-jp"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5.jp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hyperlink" Target="http://news.biglobe.ne.jp/domestic/0715/asg_160715_8109373927.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ja.wikipedia.org/wiki/%E3%83%95%E3%82%A1%E3%82%A4%E3%83%AB:Kurodenwa.JPG"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グループ化 2">
            <a:extLst>
              <a:ext uri="{FF2B5EF4-FFF2-40B4-BE49-F238E27FC236}">
                <a16:creationId xmlns:a16="http://schemas.microsoft.com/office/drawing/2014/main" id="{367DDB5E-B516-4C69-BE0A-65CD0631D120}"/>
              </a:ext>
            </a:extLst>
          </p:cNvPr>
          <p:cNvGrpSpPr/>
          <p:nvPr/>
        </p:nvGrpSpPr>
        <p:grpSpPr>
          <a:xfrm>
            <a:off x="123290" y="0"/>
            <a:ext cx="9144000" cy="6858000"/>
            <a:chOff x="0" y="0"/>
            <a:chExt cx="9144000" cy="6858000"/>
          </a:xfrm>
        </p:grpSpPr>
        <p:sp>
          <p:nvSpPr>
            <p:cNvPr id="6" name="フレーム 5">
              <a:extLst>
                <a:ext uri="{FF2B5EF4-FFF2-40B4-BE49-F238E27FC236}">
                  <a16:creationId xmlns:a16="http://schemas.microsoft.com/office/drawing/2014/main" id="{5CA2028E-A00D-43B2-9D0A-8341D4898A0F}"/>
                </a:ext>
              </a:extLst>
            </p:cNvPr>
            <p:cNvSpPr/>
            <p:nvPr/>
          </p:nvSpPr>
          <p:spPr>
            <a:xfrm>
              <a:off x="0" y="0"/>
              <a:ext cx="9144000" cy="6858000"/>
            </a:xfrm>
            <a:prstGeom prst="frame">
              <a:avLst>
                <a:gd name="adj1" fmla="val 3056"/>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7" name="正方形/長方形 6">
              <a:extLst>
                <a:ext uri="{FF2B5EF4-FFF2-40B4-BE49-F238E27FC236}">
                  <a16:creationId xmlns:a16="http://schemas.microsoft.com/office/drawing/2014/main" id="{C0C64095-46D9-4759-B760-2E4BB6D95E2F}"/>
                </a:ext>
              </a:extLst>
            </p:cNvPr>
            <p:cNvSpPr/>
            <p:nvPr/>
          </p:nvSpPr>
          <p:spPr>
            <a:xfrm>
              <a:off x="190500" y="208915"/>
              <a:ext cx="8734425" cy="6419850"/>
            </a:xfrm>
            <a:prstGeom prst="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8" name="テキスト ボックス 7">
              <a:extLst>
                <a:ext uri="{FF2B5EF4-FFF2-40B4-BE49-F238E27FC236}">
                  <a16:creationId xmlns:a16="http://schemas.microsoft.com/office/drawing/2014/main" id="{2A9A9086-6862-4A15-8F3E-5EF461CA78D0}"/>
                </a:ext>
              </a:extLst>
            </p:cNvPr>
            <p:cNvSpPr txBox="1"/>
            <p:nvPr/>
          </p:nvSpPr>
          <p:spPr>
            <a:xfrm>
              <a:off x="381001" y="425543"/>
              <a:ext cx="8762999" cy="4985980"/>
            </a:xfrm>
            <a:prstGeom prst="rect">
              <a:avLst/>
            </a:prstGeom>
            <a:noFill/>
          </p:spPr>
          <p:txBody>
            <a:bodyPr wrap="square" rtlCol="0">
              <a:spAutoFit/>
            </a:bodyPr>
            <a:lstStyle/>
            <a:p>
              <a:r>
                <a:rPr kumimoji="1" lang="ja-JP" altLang="en-US" sz="3200" dirty="0">
                  <a:solidFill>
                    <a:schemeClr val="bg1"/>
                  </a:solidFill>
                  <a:latin typeface="HGP創英角ｺﾞｼｯｸUB" panose="020B0900000000000000" pitchFamily="50" charset="-128"/>
                  <a:ea typeface="HGP創英角ｺﾞｼｯｸUB" panose="020B0900000000000000" pitchFamily="50" charset="-128"/>
                </a:rPr>
                <a:t>「ＥＳＤ，ＳＤＧｓの進め方」連続講座　</a:t>
              </a:r>
              <a:endParaRPr kumimoji="1" lang="en-US" altLang="ja-JP" sz="3200"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a:t>
              </a:r>
              <a:r>
                <a:rPr kumimoji="1" lang="ja-JP" altLang="en-US" sz="2800" dirty="0">
                  <a:solidFill>
                    <a:srgbClr val="FFFF00"/>
                  </a:solidFill>
                  <a:latin typeface="HGP創英角ｺﾞｼｯｸUB" panose="020B0900000000000000" pitchFamily="50" charset="-128"/>
                  <a:ea typeface="HGP創英角ｺﾞｼｯｸUB" panose="020B0900000000000000" pitchFamily="50" charset="-128"/>
                </a:rPr>
                <a:t>①　社会の変化と求められる「学力」</a:t>
              </a:r>
              <a:endParaRPr kumimoji="1" lang="en-US" altLang="ja-JP" sz="2800" dirty="0">
                <a:solidFill>
                  <a:srgbClr val="FFFF00"/>
                </a:solidFill>
                <a:latin typeface="HGP創英角ｺﾞｼｯｸUB" panose="020B0900000000000000" pitchFamily="50" charset="-128"/>
                <a:ea typeface="HGP創英角ｺﾞｼｯｸUB" panose="020B0900000000000000" pitchFamily="50" charset="-128"/>
              </a:endParaRPr>
            </a:p>
            <a:p>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②　学習指導要領は学びをどう進化させるのか</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③　教科横断的な視点をもって主体的に学ぶ</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2800" dirty="0">
                  <a:solidFill>
                    <a:schemeClr val="bg1"/>
                  </a:solidFill>
                  <a:latin typeface="HGP創英角ｺﾞｼｯｸUB" panose="020B0900000000000000" pitchFamily="50" charset="-128"/>
                  <a:ea typeface="HGP創英角ｺﾞｼｯｸUB" panose="020B0900000000000000" pitchFamily="50" charset="-128"/>
                </a:rPr>
                <a:t>　④　「学習新聞」における学びの進化</a:t>
              </a:r>
              <a:endParaRPr kumimoji="1" lang="en-US" altLang="ja-JP" sz="28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4400" dirty="0">
                  <a:solidFill>
                    <a:schemeClr val="bg1"/>
                  </a:solidFill>
                  <a:latin typeface="AR P丸ゴシック体E" panose="020F0900000000000000" pitchFamily="50" charset="-128"/>
                  <a:ea typeface="AR P丸ゴシック体E" panose="020F0900000000000000" pitchFamily="50" charset="-128"/>
                </a:rPr>
                <a:t>　　　　　　　　　　</a:t>
              </a:r>
              <a:endParaRPr kumimoji="1" lang="en-US" altLang="ja-JP" sz="4400" dirty="0">
                <a:solidFill>
                  <a:srgbClr val="FFFF00"/>
                </a:solidFill>
                <a:latin typeface="AR P丸ゴシック体E" panose="020F0900000000000000" pitchFamily="50" charset="-128"/>
                <a:ea typeface="AR P丸ゴシック体E" panose="020F0900000000000000" pitchFamily="50" charset="-128"/>
              </a:endParaRPr>
            </a:p>
            <a:p>
              <a:r>
                <a:rPr kumimoji="1" lang="ja-JP" altLang="en-US" sz="1700" dirty="0">
                  <a:solidFill>
                    <a:schemeClr val="bg1"/>
                  </a:solidFill>
                  <a:latin typeface="AR P丸ゴシック体E" panose="020F0900000000000000" pitchFamily="50" charset="-128"/>
                  <a:ea typeface="AR P丸ゴシック体E" panose="020F0900000000000000" pitchFamily="50" charset="-128"/>
                </a:rPr>
                <a:t>　　　</a:t>
              </a:r>
              <a:r>
                <a:rPr kumimoji="1" lang="ja-JP" altLang="en-US" dirty="0">
                  <a:solidFill>
                    <a:schemeClr val="bg1"/>
                  </a:solidFill>
                  <a:latin typeface="AR P丸ゴシック体E" panose="020F0900000000000000" pitchFamily="50" charset="-128"/>
                  <a:ea typeface="AR P丸ゴシック体E" panose="020F0900000000000000" pitchFamily="50" charset="-128"/>
                </a:rPr>
                <a:t>  </a:t>
              </a:r>
            </a:p>
          </p:txBody>
        </p:sp>
        <p:sp>
          <p:nvSpPr>
            <p:cNvPr id="9" name="テキスト ボックス 8">
              <a:extLst>
                <a:ext uri="{FF2B5EF4-FFF2-40B4-BE49-F238E27FC236}">
                  <a16:creationId xmlns:a16="http://schemas.microsoft.com/office/drawing/2014/main" id="{100DCF05-0961-468D-B4CE-3F0F589EC505}"/>
                </a:ext>
              </a:extLst>
            </p:cNvPr>
            <p:cNvSpPr txBox="1"/>
            <p:nvPr/>
          </p:nvSpPr>
          <p:spPr>
            <a:xfrm flipH="1">
              <a:off x="5532357" y="4924352"/>
              <a:ext cx="2633053" cy="1508105"/>
            </a:xfrm>
            <a:prstGeom prst="rect">
              <a:avLst/>
            </a:prstGeom>
            <a:noFill/>
          </p:spPr>
          <p:txBody>
            <a:bodyPr wrap="square" rtlCol="0">
              <a:spAutoFit/>
            </a:bodyPr>
            <a:lstStyle/>
            <a:p>
              <a:endParaRPr kumimoji="1" lang="en-US" altLang="ja-JP" sz="12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rPr>
                <a:t>日本ＥＳＤ学会副会長</a:t>
              </a:r>
              <a:endParaRPr kumimoji="1" lang="en-US" altLang="ja-JP" sz="17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rPr>
                <a:t>江東区立八名川小学校 </a:t>
              </a:r>
              <a:endParaRPr kumimoji="1" lang="en-US" altLang="ja-JP" sz="17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rPr>
                <a:t>前校長</a:t>
              </a:r>
              <a:endParaRPr kumimoji="1" lang="en-US" altLang="ja-JP" sz="1700" dirty="0">
                <a:solidFill>
                  <a:schemeClr val="bg1"/>
                </a:solidFill>
                <a:latin typeface="HGP創英角ｺﾞｼｯｸUB" panose="020B0900000000000000" pitchFamily="50" charset="-128"/>
                <a:ea typeface="HGP創英角ｺﾞｼｯｸUB" panose="020B0900000000000000" pitchFamily="50" charset="-128"/>
              </a:endParaRPr>
            </a:p>
            <a:p>
              <a:r>
                <a:rPr kumimoji="1" lang="ja-JP" altLang="en-US" sz="1700" dirty="0">
                  <a:solidFill>
                    <a:schemeClr val="bg1"/>
                  </a:solidFill>
                  <a:latin typeface="HGP創英角ｺﾞｼｯｸUB" panose="020B0900000000000000" pitchFamily="50" charset="-128"/>
                  <a:ea typeface="HGP創英角ｺﾞｼｯｸUB" panose="020B0900000000000000" pitchFamily="50" charset="-128"/>
                </a:rPr>
                <a:t>　　　　　　　　 手島利夫</a:t>
              </a:r>
              <a:endParaRPr kumimoji="1" lang="en-US" altLang="ja-JP" sz="1700" dirty="0">
                <a:solidFill>
                  <a:schemeClr val="bg1"/>
                </a:solidFill>
                <a:latin typeface="HGP創英角ｺﾞｼｯｸUB" panose="020B0900000000000000" pitchFamily="50" charset="-128"/>
                <a:ea typeface="HGP創英角ｺﾞｼｯｸUB" panose="020B0900000000000000" pitchFamily="50" charset="-128"/>
              </a:endParaRPr>
            </a:p>
            <a:p>
              <a:endParaRPr kumimoji="1" lang="en-US" altLang="ja-JP" sz="1200" dirty="0">
                <a:solidFill>
                  <a:schemeClr val="bg1"/>
                </a:solidFill>
                <a:latin typeface="HGP創英角ｺﾞｼｯｸUB" panose="020B0900000000000000" pitchFamily="50" charset="-128"/>
                <a:ea typeface="HGP創英角ｺﾞｼｯｸUB" panose="020B0900000000000000" pitchFamily="50" charset="-128"/>
              </a:endParaRPr>
            </a:p>
          </p:txBody>
        </p:sp>
        <p:sp>
          <p:nvSpPr>
            <p:cNvPr id="10" name="正方形/長方形 9">
              <a:extLst>
                <a:ext uri="{FF2B5EF4-FFF2-40B4-BE49-F238E27FC236}">
                  <a16:creationId xmlns:a16="http://schemas.microsoft.com/office/drawing/2014/main" id="{1FDB8FCA-7353-40BE-9B06-A4011341D815}"/>
                </a:ext>
              </a:extLst>
            </p:cNvPr>
            <p:cNvSpPr/>
            <p:nvPr/>
          </p:nvSpPr>
          <p:spPr>
            <a:xfrm>
              <a:off x="5705475" y="6600825"/>
              <a:ext cx="4762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1801C1F-EBD0-413A-845A-EAE11A28990D}"/>
                </a:ext>
              </a:extLst>
            </p:cNvPr>
            <p:cNvSpPr/>
            <p:nvPr/>
          </p:nvSpPr>
          <p:spPr>
            <a:xfrm>
              <a:off x="6462712" y="6584368"/>
              <a:ext cx="476250" cy="762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正方形/長方形 11">
              <a:extLst>
                <a:ext uri="{FF2B5EF4-FFF2-40B4-BE49-F238E27FC236}">
                  <a16:creationId xmlns:a16="http://schemas.microsoft.com/office/drawing/2014/main" id="{8A2CAE45-791C-48F6-8355-4F8BA67C6625}"/>
                </a:ext>
              </a:extLst>
            </p:cNvPr>
            <p:cNvSpPr/>
            <p:nvPr/>
          </p:nvSpPr>
          <p:spPr>
            <a:xfrm>
              <a:off x="7034212" y="6584368"/>
              <a:ext cx="476250" cy="76200"/>
            </a:xfrm>
            <a:prstGeom prst="rect">
              <a:avLst/>
            </a:prstGeom>
            <a:solidFill>
              <a:srgbClr val="FF99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EC032357-68DE-4671-B68D-73C7CE670534}"/>
                </a:ext>
              </a:extLst>
            </p:cNvPr>
            <p:cNvPicPr>
              <a:picLocks noChangeAspect="1"/>
            </p:cNvPicPr>
            <p:nvPr/>
          </p:nvPicPr>
          <p:blipFill rotWithShape="1">
            <a:blip r:embed="rId3"/>
            <a:srcRect l="13567" t="15825" r="13653" b="5626"/>
            <a:stretch/>
          </p:blipFill>
          <p:spPr>
            <a:xfrm>
              <a:off x="725928" y="4580110"/>
              <a:ext cx="3116607" cy="1892061"/>
            </a:xfrm>
            <a:prstGeom prst="rect">
              <a:avLst/>
            </a:prstGeom>
          </p:spPr>
        </p:pic>
      </p:grpSp>
      <p:sp>
        <p:nvSpPr>
          <p:cNvPr id="4" name="テキスト ボックス 3">
            <a:extLst>
              <a:ext uri="{FF2B5EF4-FFF2-40B4-BE49-F238E27FC236}">
                <a16:creationId xmlns:a16="http://schemas.microsoft.com/office/drawing/2014/main" id="{A30B0132-6622-4430-BD5C-D1BE5FFFBC6F}"/>
              </a:ext>
            </a:extLst>
          </p:cNvPr>
          <p:cNvSpPr txBox="1"/>
          <p:nvPr/>
        </p:nvSpPr>
        <p:spPr>
          <a:xfrm>
            <a:off x="8145542" y="2391229"/>
            <a:ext cx="738664" cy="4095537"/>
          </a:xfrm>
          <a:prstGeom prst="rect">
            <a:avLst/>
          </a:prstGeom>
          <a:noFill/>
        </p:spPr>
        <p:txBody>
          <a:bodyPr vert="eaVert" wrap="square" rtlCol="0">
            <a:spAutoFit/>
          </a:bodyPr>
          <a:lstStyle/>
          <a:p>
            <a:r>
              <a:rPr kumimoji="1" lang="ja-JP" altLang="en-US" dirty="0">
                <a:solidFill>
                  <a:schemeClr val="bg1"/>
                </a:solidFill>
                <a:latin typeface="HGP創英角ﾎﾟｯﾌﾟ体" panose="040B0A00000000000000" pitchFamily="50" charset="-128"/>
                <a:ea typeface="HGP創英角ﾎﾟｯﾌﾟ体" panose="040B0A00000000000000" pitchFamily="50" charset="-128"/>
              </a:rPr>
              <a:t>〇月〇日　〇曜日　　日直　　</a:t>
            </a:r>
            <a:endParaRPr kumimoji="1" lang="en-US" altLang="ja-JP" dirty="0">
              <a:solidFill>
                <a:schemeClr val="bg1"/>
              </a:solidFill>
              <a:latin typeface="HGP創英角ﾎﾟｯﾌﾟ体" panose="040B0A00000000000000" pitchFamily="50" charset="-128"/>
              <a:ea typeface="HGP創英角ﾎﾟｯﾌﾟ体" panose="040B0A00000000000000" pitchFamily="50" charset="-128"/>
            </a:endParaRPr>
          </a:p>
          <a:p>
            <a:endParaRPr kumimoji="1" lang="ja-JP" altLang="en-US" dirty="0">
              <a:solidFill>
                <a:schemeClr val="bg1"/>
              </a:solidFill>
              <a:latin typeface="HGP創英角ﾎﾟｯﾌﾟ体" panose="040B0A00000000000000" pitchFamily="50" charset="-128"/>
              <a:ea typeface="HGP創英角ﾎﾟｯﾌﾟ体" panose="040B0A00000000000000" pitchFamily="50" charset="-128"/>
            </a:endParaRPr>
          </a:p>
        </p:txBody>
      </p:sp>
    </p:spTree>
    <p:extLst>
      <p:ext uri="{BB962C8B-B14F-4D97-AF65-F5344CB8AC3E}">
        <p14:creationId xmlns:p14="http://schemas.microsoft.com/office/powerpoint/2010/main" val="55905815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タイトル 1"/>
          <p:cNvSpPr>
            <a:spLocks noGrp="1"/>
          </p:cNvSpPr>
          <p:nvPr>
            <p:ph type="title"/>
          </p:nvPr>
        </p:nvSpPr>
        <p:spPr>
          <a:xfrm>
            <a:off x="1905000" y="196654"/>
            <a:ext cx="7280031" cy="1223597"/>
          </a:xfrm>
        </p:spPr>
        <p:txBody>
          <a:bodyPr/>
          <a:lstStyle/>
          <a:p>
            <a:pPr eaLnBrk="1" hangingPunct="1"/>
            <a:r>
              <a:rPr lang="en-US" altLang="ja-JP" b="1" dirty="0"/>
              <a:t>21</a:t>
            </a:r>
            <a:r>
              <a:rPr lang="ja-JP" altLang="en-US" b="1" dirty="0"/>
              <a:t>世紀末に最大で</a:t>
            </a:r>
            <a:r>
              <a:rPr lang="en-US" altLang="ja-JP" b="1" dirty="0"/>
              <a:t>4.8</a:t>
            </a:r>
            <a:r>
              <a:rPr lang="ja-JP" altLang="en-US" b="1" dirty="0"/>
              <a:t>℃上昇</a:t>
            </a:r>
          </a:p>
        </p:txBody>
      </p:sp>
      <p:sp>
        <p:nvSpPr>
          <p:cNvPr id="2" name="スライド番号プレースホルダー 1"/>
          <p:cNvSpPr>
            <a:spLocks noGrp="1"/>
          </p:cNvSpPr>
          <p:nvPr>
            <p:ph type="sldNum" sz="quarter" idx="12"/>
          </p:nvPr>
        </p:nvSpPr>
        <p:spPr/>
        <p:txBody>
          <a:bodyPr/>
          <a:lstStyle/>
          <a:p>
            <a:pPr>
              <a:defRPr/>
            </a:pPr>
            <a:fld id="{0E03CE06-9CBA-43E5-B084-F67E14463F8E}" type="slidenum">
              <a:rPr lang="ja-JP" altLang="en-US" smtClean="0"/>
              <a:pPr>
                <a:defRPr/>
              </a:pPr>
              <a:t>10</a:t>
            </a:fld>
            <a:endParaRPr lang="ja-JP" altLang="en-US"/>
          </a:p>
        </p:txBody>
      </p:sp>
      <p:sp>
        <p:nvSpPr>
          <p:cNvPr id="66563" name="テキスト ボックス 25"/>
          <p:cNvSpPr txBox="1">
            <a:spLocks noChangeArrowheads="1"/>
          </p:cNvSpPr>
          <p:nvPr/>
        </p:nvSpPr>
        <p:spPr bwMode="auto">
          <a:xfrm>
            <a:off x="3093429" y="6188320"/>
            <a:ext cx="5665177" cy="234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9088" indent="-319088"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r" eaLnBrk="1" hangingPunct="1"/>
            <a:r>
              <a:rPr lang="ja-JP" altLang="en-US" sz="923">
                <a:latin typeface="ＭＳ Ｐゴシック" charset="-128"/>
              </a:rPr>
              <a:t>出典：</a:t>
            </a:r>
            <a:r>
              <a:rPr lang="en-US" altLang="ja-JP" sz="923">
                <a:latin typeface="ＭＳ Ｐゴシック" charset="-128"/>
              </a:rPr>
              <a:t>IPCC AR5 WG1 </a:t>
            </a:r>
            <a:r>
              <a:rPr lang="ja-JP" altLang="en-US" sz="923">
                <a:latin typeface="ＭＳ Ｐゴシック" charset="-128"/>
              </a:rPr>
              <a:t>政策決定者向け要約　図</a:t>
            </a:r>
            <a:r>
              <a:rPr lang="en-US" altLang="ja-JP" sz="923">
                <a:latin typeface="ＭＳ Ｐゴシック" charset="-128"/>
              </a:rPr>
              <a:t> SPM.7</a:t>
            </a:r>
            <a:endParaRPr lang="ja-JP" altLang="en-US" sz="923">
              <a:latin typeface="ＭＳ Ｐゴシック" charset="-128"/>
            </a:endParaRPr>
          </a:p>
        </p:txBody>
      </p:sp>
      <p:pic>
        <p:nvPicPr>
          <p:cNvPr id="66565" name="Picture 2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9358" y="1837594"/>
            <a:ext cx="8030308" cy="4170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直線コネクタ 17"/>
          <p:cNvCxnSpPr/>
          <p:nvPr/>
        </p:nvCxnSpPr>
        <p:spPr>
          <a:xfrm flipH="1" flipV="1">
            <a:off x="6841883" y="4303836"/>
            <a:ext cx="2931" cy="788377"/>
          </a:xfrm>
          <a:prstGeom prst="line">
            <a:avLst/>
          </a:prstGeom>
          <a:ln w="63500">
            <a:solidFill>
              <a:srgbClr val="002060"/>
            </a:solidFill>
            <a:headEnd type="none"/>
            <a:tailEnd type="arrow"/>
          </a:ln>
        </p:spPr>
        <p:style>
          <a:lnRef idx="1">
            <a:schemeClr val="accent1"/>
          </a:lnRef>
          <a:fillRef idx="0">
            <a:schemeClr val="accent1"/>
          </a:fillRef>
          <a:effectRef idx="0">
            <a:schemeClr val="accent1"/>
          </a:effectRef>
          <a:fontRef idx="minor">
            <a:schemeClr val="tx1"/>
          </a:fontRef>
        </p:style>
      </p:cxnSp>
      <p:cxnSp>
        <p:nvCxnSpPr>
          <p:cNvPr id="19" name="直線コネクタ 18"/>
          <p:cNvCxnSpPr/>
          <p:nvPr/>
        </p:nvCxnSpPr>
        <p:spPr>
          <a:xfrm flipH="1" flipV="1">
            <a:off x="5971443" y="3028950"/>
            <a:ext cx="873369" cy="0"/>
          </a:xfrm>
          <a:prstGeom prst="line">
            <a:avLst/>
          </a:prstGeom>
          <a:ln w="63500">
            <a:solidFill>
              <a:srgbClr val="FF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22" name="正方形/長方形 21"/>
          <p:cNvSpPr/>
          <p:nvPr/>
        </p:nvSpPr>
        <p:spPr>
          <a:xfrm>
            <a:off x="754673" y="5581651"/>
            <a:ext cx="2620108" cy="164123"/>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292" dirty="0">
                <a:solidFill>
                  <a:schemeClr val="tx1">
                    <a:lumMod val="75000"/>
                    <a:lumOff val="25000"/>
                  </a:schemeClr>
                </a:solidFill>
                <a:latin typeface="Meiryo UI" pitchFamily="50" charset="-128"/>
                <a:ea typeface="Meiryo UI" pitchFamily="50" charset="-128"/>
                <a:cs typeface="Meiryo UI" pitchFamily="50" charset="-128"/>
              </a:rPr>
              <a:t>再現値</a:t>
            </a:r>
          </a:p>
        </p:txBody>
      </p:sp>
      <p:sp>
        <p:nvSpPr>
          <p:cNvPr id="66569" name="テキスト ボックス 27"/>
          <p:cNvSpPr txBox="1">
            <a:spLocks noChangeArrowheads="1"/>
          </p:cNvSpPr>
          <p:nvPr/>
        </p:nvSpPr>
        <p:spPr bwMode="auto">
          <a:xfrm>
            <a:off x="378071" y="1156190"/>
            <a:ext cx="833364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a:r>
              <a:rPr lang="ja-JP" altLang="en-US" sz="2585" dirty="0">
                <a:latin typeface="HGP創英角ｺﾞｼｯｸUB" pitchFamily="50" charset="-128"/>
                <a:ea typeface="HGP創英角ｺﾞｼｯｸUB" pitchFamily="50" charset="-128"/>
              </a:rPr>
              <a:t>世界の平均気温の変化の予測</a:t>
            </a:r>
            <a:endParaRPr lang="en-US" altLang="ja-JP" sz="2585" dirty="0">
              <a:latin typeface="HGP創英角ｺﾞｼｯｸUB" pitchFamily="50" charset="-128"/>
              <a:ea typeface="HGP創英角ｺﾞｼｯｸUB" pitchFamily="50" charset="-128"/>
            </a:endParaRPr>
          </a:p>
          <a:p>
            <a:pPr algn="ctr"/>
            <a:r>
              <a:rPr lang="ja-JP" altLang="en-US" sz="2215" dirty="0">
                <a:latin typeface="HGP創英角ｺﾞｼｯｸUB" pitchFamily="50" charset="-128"/>
                <a:ea typeface="HGP創英角ｺﾞｼｯｸUB" pitchFamily="50" charset="-128"/>
              </a:rPr>
              <a:t>　</a:t>
            </a:r>
            <a:r>
              <a:rPr lang="ja-JP" altLang="en-US" sz="1754" dirty="0">
                <a:latin typeface="HGP創英角ｺﾞｼｯｸUB" pitchFamily="50" charset="-128"/>
                <a:ea typeface="HGP創英角ｺﾞｼｯｸUB" pitchFamily="50" charset="-128"/>
              </a:rPr>
              <a:t>（</a:t>
            </a:r>
            <a:r>
              <a:rPr lang="en-US" altLang="ja-JP" sz="1754" dirty="0">
                <a:latin typeface="HGP創英角ｺﾞｼｯｸUB" pitchFamily="50" charset="-128"/>
                <a:ea typeface="HGP創英角ｺﾞｼｯｸUB" pitchFamily="50" charset="-128"/>
              </a:rPr>
              <a:t>1986</a:t>
            </a:r>
            <a:r>
              <a:rPr lang="ja-JP" altLang="en-US" sz="1754" dirty="0">
                <a:latin typeface="HGP創英角ｺﾞｼｯｸUB" pitchFamily="50" charset="-128"/>
                <a:ea typeface="HGP創英角ｺﾞｼｯｸUB" pitchFamily="50" charset="-128"/>
              </a:rPr>
              <a:t>年～</a:t>
            </a:r>
            <a:r>
              <a:rPr lang="en-US" altLang="ja-JP" sz="1754" dirty="0">
                <a:latin typeface="HGP創英角ｺﾞｼｯｸUB" pitchFamily="50" charset="-128"/>
                <a:ea typeface="HGP創英角ｺﾞｼｯｸUB" pitchFamily="50" charset="-128"/>
              </a:rPr>
              <a:t>2005</a:t>
            </a:r>
            <a:r>
              <a:rPr lang="ja-JP" altLang="en-US" sz="1754" dirty="0">
                <a:latin typeface="HGP創英角ｺﾞｼｯｸUB" pitchFamily="50" charset="-128"/>
                <a:ea typeface="HGP創英角ｺﾞｼｯｸUB" pitchFamily="50" charset="-128"/>
              </a:rPr>
              <a:t>年を基準とした</a:t>
            </a:r>
            <a:r>
              <a:rPr lang="en-US" altLang="ja-JP" sz="1754" dirty="0">
                <a:latin typeface="HGP創英角ｺﾞｼｯｸUB" pitchFamily="50" charset="-128"/>
                <a:ea typeface="HGP創英角ｺﾞｼｯｸUB" pitchFamily="50" charset="-128"/>
              </a:rPr>
              <a:t>21</a:t>
            </a:r>
            <a:r>
              <a:rPr lang="ja-JP" altLang="en-US" sz="1754" dirty="0">
                <a:latin typeface="HGP創英角ｺﾞｼｯｸUB" pitchFamily="50" charset="-128"/>
                <a:ea typeface="HGP創英角ｺﾞｼｯｸUB" pitchFamily="50" charset="-128"/>
              </a:rPr>
              <a:t>世紀末の変化）</a:t>
            </a:r>
            <a:endParaRPr lang="ja-JP" altLang="en-US" sz="1754" dirty="0">
              <a:latin typeface="HGP創英角ｺﾞｼｯｸUB" pitchFamily="50" charset="-128"/>
              <a:ea typeface="HGP創英角ｺﾞｼｯｸUB" pitchFamily="50" charset="-128"/>
              <a:cs typeface="メイリオ" pitchFamily="50" charset="-128"/>
            </a:endParaRPr>
          </a:p>
        </p:txBody>
      </p:sp>
      <p:sp>
        <p:nvSpPr>
          <p:cNvPr id="34" name="正方形/長方形 33"/>
          <p:cNvSpPr/>
          <p:nvPr/>
        </p:nvSpPr>
        <p:spPr>
          <a:xfrm>
            <a:off x="3374783" y="5587512"/>
            <a:ext cx="4522177" cy="1582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292" dirty="0">
                <a:solidFill>
                  <a:srgbClr val="FF6E25"/>
                </a:solidFill>
                <a:latin typeface="Meiryo UI" pitchFamily="50" charset="-128"/>
                <a:ea typeface="Meiryo UI" pitchFamily="50" charset="-128"/>
                <a:cs typeface="Meiryo UI" pitchFamily="50" charset="-128"/>
              </a:rPr>
              <a:t>予測値</a:t>
            </a:r>
          </a:p>
        </p:txBody>
      </p:sp>
      <p:sp>
        <p:nvSpPr>
          <p:cNvPr id="49" name="正方形/長方形 48"/>
          <p:cNvSpPr/>
          <p:nvPr/>
        </p:nvSpPr>
        <p:spPr>
          <a:xfrm>
            <a:off x="6222024" y="4648200"/>
            <a:ext cx="373674" cy="212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50" name="正方形/長方形 49"/>
          <p:cNvSpPr/>
          <p:nvPr/>
        </p:nvSpPr>
        <p:spPr>
          <a:xfrm>
            <a:off x="5169877" y="3270740"/>
            <a:ext cx="375138" cy="1553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66573" name="テキスト ボックス 34"/>
          <p:cNvSpPr txBox="1">
            <a:spLocks noChangeArrowheads="1"/>
          </p:cNvSpPr>
          <p:nvPr/>
        </p:nvSpPr>
        <p:spPr bwMode="auto">
          <a:xfrm>
            <a:off x="7996604" y="1582617"/>
            <a:ext cx="481222" cy="262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r>
              <a:rPr lang="en-US" altLang="ja-JP" sz="1108" b="1">
                <a:latin typeface="HGP創英角ｺﾞｼｯｸUB" pitchFamily="50" charset="-128"/>
                <a:ea typeface="HGP創英角ｺﾞｼｯｸUB" pitchFamily="50" charset="-128"/>
              </a:rPr>
              <a:t>(</a:t>
            </a:r>
            <a:r>
              <a:rPr lang="ja-JP" altLang="en-US" sz="1108" b="1">
                <a:latin typeface="HGP創英角ｺﾞｼｯｸUB" pitchFamily="50" charset="-128"/>
                <a:ea typeface="HGP創英角ｺﾞｼｯｸUB" pitchFamily="50" charset="-128"/>
              </a:rPr>
              <a:t>℃</a:t>
            </a:r>
            <a:r>
              <a:rPr lang="en-US" altLang="ja-JP" sz="1108" b="1">
                <a:latin typeface="HGP創英角ｺﾞｼｯｸUB" pitchFamily="50" charset="-128"/>
                <a:ea typeface="HGP創英角ｺﾞｼｯｸUB" pitchFamily="50" charset="-128"/>
              </a:rPr>
              <a:t>)</a:t>
            </a:r>
            <a:endParaRPr lang="ja-JP" altLang="en-US" sz="1108" b="1">
              <a:latin typeface="HGP創英角ｺﾞｼｯｸUB" pitchFamily="50" charset="-128"/>
              <a:ea typeface="HGP創英角ｺﾞｼｯｸUB" pitchFamily="50" charset="-128"/>
            </a:endParaRPr>
          </a:p>
        </p:txBody>
      </p:sp>
      <p:sp>
        <p:nvSpPr>
          <p:cNvPr id="30" name="正方形/長方形 29"/>
          <p:cNvSpPr/>
          <p:nvPr/>
        </p:nvSpPr>
        <p:spPr>
          <a:xfrm>
            <a:off x="1947497" y="4273063"/>
            <a:ext cx="375138" cy="2784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ja-JP" altLang="en-US" sz="1754" dirty="0">
              <a:solidFill>
                <a:srgbClr val="002060"/>
              </a:solidFill>
              <a:latin typeface="HGP創英角ｺﾞｼｯｸUB" panose="020B0900000000000000" pitchFamily="50" charset="-128"/>
            </a:endParaRPr>
          </a:p>
        </p:txBody>
      </p:sp>
      <p:sp>
        <p:nvSpPr>
          <p:cNvPr id="14" name="正方形/長方形 13"/>
          <p:cNvSpPr/>
          <p:nvPr/>
        </p:nvSpPr>
        <p:spPr>
          <a:xfrm>
            <a:off x="3392366" y="2198078"/>
            <a:ext cx="2596662" cy="10755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anchor="ctr"/>
          <a:lstStyle/>
          <a:p>
            <a:pPr algn="ctr" fontAlgn="auto">
              <a:spcBef>
                <a:spcPts val="0"/>
              </a:spcBef>
              <a:spcAft>
                <a:spcPts val="0"/>
              </a:spcAft>
              <a:defRPr/>
            </a:pPr>
            <a:r>
              <a:rPr lang="ja-JP" altLang="en-US" sz="1846" b="1" dirty="0">
                <a:solidFill>
                  <a:srgbClr val="FF0000"/>
                </a:solidFill>
                <a:latin typeface="Meiryo UI" pitchFamily="50" charset="-128"/>
                <a:ea typeface="Meiryo UI" pitchFamily="50" charset="-128"/>
                <a:cs typeface="Meiryo UI" pitchFamily="50" charset="-128"/>
              </a:rPr>
              <a:t>現状以上の温暖化対策を</a:t>
            </a:r>
            <a:endParaRPr lang="en-US" altLang="ja-JP" sz="1846" b="1" dirty="0">
              <a:solidFill>
                <a:srgbClr val="FF0000"/>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ja-JP" altLang="en-US" sz="1846" b="1" dirty="0">
                <a:solidFill>
                  <a:srgbClr val="FF0000"/>
                </a:solidFill>
                <a:latin typeface="Meiryo UI" pitchFamily="50" charset="-128"/>
                <a:ea typeface="Meiryo UI" pitchFamily="50" charset="-128"/>
                <a:cs typeface="Meiryo UI" pitchFamily="50" charset="-128"/>
              </a:rPr>
              <a:t>とらなかった場合、</a:t>
            </a:r>
            <a:endParaRPr lang="en-US" altLang="ja-JP" sz="1846" b="1" dirty="0">
              <a:solidFill>
                <a:srgbClr val="FF0000"/>
              </a:solidFill>
              <a:latin typeface="Meiryo UI" pitchFamily="50" charset="-128"/>
              <a:ea typeface="Meiryo UI" pitchFamily="50" charset="-128"/>
              <a:cs typeface="Meiryo UI" pitchFamily="50" charset="-128"/>
            </a:endParaRPr>
          </a:p>
          <a:p>
            <a:pPr algn="ctr" fontAlgn="auto">
              <a:spcBef>
                <a:spcPts val="0"/>
              </a:spcBef>
              <a:spcAft>
                <a:spcPts val="0"/>
              </a:spcAft>
              <a:defRPr/>
            </a:pPr>
            <a:r>
              <a:rPr lang="en-US" altLang="ja-JP" sz="2585" b="1" dirty="0">
                <a:solidFill>
                  <a:srgbClr val="FF0000"/>
                </a:solidFill>
                <a:latin typeface="Meiryo UI" pitchFamily="50" charset="-128"/>
                <a:ea typeface="Meiryo UI" pitchFamily="50" charset="-128"/>
                <a:cs typeface="Meiryo UI" pitchFamily="50" charset="-128"/>
              </a:rPr>
              <a:t>2.6</a:t>
            </a:r>
            <a:r>
              <a:rPr lang="ja-JP" altLang="en-US" sz="2585" b="1" dirty="0">
                <a:solidFill>
                  <a:srgbClr val="FF0000"/>
                </a:solidFill>
                <a:latin typeface="Meiryo UI" pitchFamily="50" charset="-128"/>
                <a:ea typeface="Meiryo UI" pitchFamily="50" charset="-128"/>
                <a:cs typeface="Meiryo UI" pitchFamily="50" charset="-128"/>
              </a:rPr>
              <a:t>～</a:t>
            </a:r>
            <a:r>
              <a:rPr lang="en-US" altLang="ja-JP" sz="2585" b="1" dirty="0">
                <a:solidFill>
                  <a:srgbClr val="FF0000"/>
                </a:solidFill>
                <a:latin typeface="Meiryo UI" pitchFamily="50" charset="-128"/>
                <a:ea typeface="Meiryo UI" pitchFamily="50" charset="-128"/>
                <a:cs typeface="Meiryo UI" pitchFamily="50" charset="-128"/>
              </a:rPr>
              <a:t>4.8</a:t>
            </a:r>
            <a:r>
              <a:rPr lang="ja-JP" altLang="en-US" sz="2585" b="1" dirty="0">
                <a:solidFill>
                  <a:srgbClr val="FF0000"/>
                </a:solidFill>
                <a:latin typeface="Meiryo UI" pitchFamily="50" charset="-128"/>
                <a:ea typeface="Meiryo UI" pitchFamily="50" charset="-128"/>
                <a:cs typeface="Meiryo UI" pitchFamily="50" charset="-128"/>
              </a:rPr>
              <a:t>℃上昇</a:t>
            </a:r>
          </a:p>
        </p:txBody>
      </p:sp>
      <p:sp>
        <p:nvSpPr>
          <p:cNvPr id="15" name="正方形/長方形 14"/>
          <p:cNvSpPr/>
          <p:nvPr/>
        </p:nvSpPr>
        <p:spPr>
          <a:xfrm>
            <a:off x="1405304" y="5092213"/>
            <a:ext cx="6112119" cy="317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ja-JP" altLang="en-US" sz="1846" b="1" dirty="0">
                <a:solidFill>
                  <a:srgbClr val="002060"/>
                </a:solidFill>
                <a:latin typeface="Meiryo UI" pitchFamily="50" charset="-128"/>
                <a:ea typeface="Meiryo UI" pitchFamily="50" charset="-128"/>
                <a:cs typeface="Meiryo UI" pitchFamily="50" charset="-128"/>
              </a:rPr>
              <a:t>厳しい温暖化対策をとった場合、</a:t>
            </a:r>
            <a:r>
              <a:rPr lang="en-US" altLang="ja-JP"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0.3</a:t>
            </a:r>
            <a:r>
              <a:rPr lang="ja-JP" altLang="en-US"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1.7℃</a:t>
            </a:r>
            <a:r>
              <a:rPr lang="ja-JP" altLang="en-US" sz="2585" b="1" dirty="0">
                <a:solidFill>
                  <a:srgbClr val="002060"/>
                </a:solidFill>
                <a:latin typeface="Meiryo UI" panose="020B0604030504040204" pitchFamily="50" charset="-128"/>
                <a:ea typeface="Meiryo UI" panose="020B0604030504040204" pitchFamily="50" charset="-128"/>
                <a:cs typeface="Meiryo UI" panose="020B0604030504040204" pitchFamily="50" charset="-128"/>
              </a:rPr>
              <a:t>上昇</a:t>
            </a:r>
          </a:p>
        </p:txBody>
      </p:sp>
      <p:sp>
        <p:nvSpPr>
          <p:cNvPr id="66577" name="テキスト ボックス 20"/>
          <p:cNvSpPr txBox="1">
            <a:spLocks noChangeArrowheads="1"/>
          </p:cNvSpPr>
          <p:nvPr/>
        </p:nvSpPr>
        <p:spPr bwMode="auto">
          <a:xfrm>
            <a:off x="7951178" y="5933344"/>
            <a:ext cx="905608" cy="36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754" b="1">
                <a:latin typeface="メイリオ" pitchFamily="50" charset="-128"/>
                <a:ea typeface="メイリオ" pitchFamily="50" charset="-128"/>
                <a:cs typeface="メイリオ" pitchFamily="50" charset="-128"/>
              </a:rPr>
              <a:t>（年）</a:t>
            </a:r>
          </a:p>
        </p:txBody>
      </p:sp>
      <p:sp>
        <p:nvSpPr>
          <p:cNvPr id="20" name="正方形/長方形 19"/>
          <p:cNvSpPr/>
          <p:nvPr/>
        </p:nvSpPr>
        <p:spPr>
          <a:xfrm>
            <a:off x="644283" y="353158"/>
            <a:ext cx="1015021" cy="632224"/>
          </a:xfrm>
          <a:prstGeom prst="rect">
            <a:avLst/>
          </a:prstGeom>
          <a:solidFill>
            <a:schemeClr val="accent5">
              <a:lumMod val="50000"/>
            </a:schemeClr>
          </a:solidFill>
        </p:spPr>
        <p:style>
          <a:lnRef idx="0">
            <a:schemeClr val="accent6"/>
          </a:lnRef>
          <a:fillRef idx="3">
            <a:schemeClr val="accent6"/>
          </a:fillRef>
          <a:effectRef idx="3">
            <a:schemeClr val="accent6"/>
          </a:effectRef>
          <a:fontRef idx="minor">
            <a:schemeClr val="lt1"/>
          </a:fontRef>
        </p:style>
        <p:txBody>
          <a:bodyPr wrap="none">
            <a:spAutoFit/>
          </a:bodyPr>
          <a:lstStyle/>
          <a:p>
            <a:pPr algn="ctr">
              <a:defRPr/>
            </a:pPr>
            <a:r>
              <a:rPr lang="en-US" altLang="ja-JP" sz="1754" b="1" dirty="0">
                <a:solidFill>
                  <a:schemeClr val="bg1"/>
                </a:solidFill>
                <a:latin typeface="Meiryo UI" pitchFamily="50" charset="-128"/>
                <a:ea typeface="Meiryo UI" pitchFamily="50" charset="-128"/>
                <a:cs typeface="Meiryo UI" pitchFamily="50" charset="-128"/>
              </a:rPr>
              <a:t>IPCC</a:t>
            </a:r>
          </a:p>
          <a:p>
            <a:pPr algn="ctr">
              <a:defRPr/>
            </a:pPr>
            <a:r>
              <a:rPr lang="en-US" altLang="ja-JP" sz="1754" b="1" dirty="0">
                <a:solidFill>
                  <a:schemeClr val="bg1"/>
                </a:solidFill>
                <a:latin typeface="Meiryo UI" pitchFamily="50" charset="-128"/>
                <a:ea typeface="Meiryo UI" pitchFamily="50" charset="-128"/>
                <a:cs typeface="Meiryo UI" pitchFamily="50" charset="-128"/>
              </a:rPr>
              <a:t>AR5</a:t>
            </a:r>
            <a:r>
              <a:rPr lang="ja-JP" altLang="en-US" sz="1754" b="1" dirty="0">
                <a:solidFill>
                  <a:schemeClr val="bg1"/>
                </a:solidFill>
                <a:latin typeface="Meiryo UI" pitchFamily="50" charset="-128"/>
                <a:ea typeface="Meiryo UI" pitchFamily="50" charset="-128"/>
                <a:cs typeface="Meiryo UI" pitchFamily="50" charset="-128"/>
              </a:rPr>
              <a:t>より</a:t>
            </a:r>
          </a:p>
        </p:txBody>
      </p:sp>
      <p:cxnSp>
        <p:nvCxnSpPr>
          <p:cNvPr id="4" name="直線コネクタ 3"/>
          <p:cNvCxnSpPr/>
          <p:nvPr/>
        </p:nvCxnSpPr>
        <p:spPr>
          <a:xfrm flipH="1">
            <a:off x="4067944" y="1979737"/>
            <a:ext cx="23126" cy="3601915"/>
          </a:xfrm>
          <a:prstGeom prst="line">
            <a:avLst/>
          </a:prstGeom>
          <a:ln w="25400">
            <a:solidFill>
              <a:srgbClr val="C00000"/>
            </a:solidFill>
            <a:prstDash val="dash"/>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5579050A-EAF2-457B-8AD0-EB65C2D0E87C}"/>
              </a:ext>
            </a:extLst>
          </p:cNvPr>
          <p:cNvSpPr txBox="1"/>
          <p:nvPr/>
        </p:nvSpPr>
        <p:spPr>
          <a:xfrm>
            <a:off x="1087241" y="6400014"/>
            <a:ext cx="3185487" cy="369332"/>
          </a:xfrm>
          <a:prstGeom prst="rect">
            <a:avLst/>
          </a:prstGeom>
          <a:solidFill>
            <a:srgbClr val="CCCCFF"/>
          </a:solidFill>
        </p:spPr>
        <p:txBody>
          <a:bodyPr wrap="none" rtlCol="0">
            <a:spAutoFit/>
          </a:bodyPr>
          <a:lstStyle/>
          <a:p>
            <a:r>
              <a:rPr kumimoji="1" lang="ja-JP" altLang="en-US" dirty="0">
                <a:latin typeface="AR丸ゴシック体E" panose="020F0909000000000000" pitchFamily="49" charset="-128"/>
                <a:ea typeface="AR丸ゴシック体E" panose="020F0909000000000000" pitchFamily="49" charset="-128"/>
              </a:rPr>
              <a:t>今の世界はどちらに向かって</a:t>
            </a:r>
          </a:p>
        </p:txBody>
      </p:sp>
      <p:sp>
        <p:nvSpPr>
          <p:cNvPr id="23" name="テキスト ボックス 22">
            <a:extLst>
              <a:ext uri="{FF2B5EF4-FFF2-40B4-BE49-F238E27FC236}">
                <a16:creationId xmlns:a16="http://schemas.microsoft.com/office/drawing/2014/main" id="{B9A3B8F5-3C96-4573-9AA9-CEE19D03213F}"/>
              </a:ext>
            </a:extLst>
          </p:cNvPr>
          <p:cNvSpPr txBox="1"/>
          <p:nvPr/>
        </p:nvSpPr>
        <p:spPr>
          <a:xfrm>
            <a:off x="4253935" y="6410275"/>
            <a:ext cx="2932309" cy="369332"/>
          </a:xfrm>
          <a:prstGeom prst="rect">
            <a:avLst/>
          </a:prstGeom>
          <a:solidFill>
            <a:srgbClr val="FF9999"/>
          </a:solidFill>
        </p:spPr>
        <p:txBody>
          <a:bodyPr wrap="square" rtlCol="0">
            <a:spAutoFit/>
          </a:bodyPr>
          <a:lstStyle/>
          <a:p>
            <a:r>
              <a:rPr kumimoji="1" lang="ja-JP" altLang="en-US" dirty="0">
                <a:latin typeface="AR丸ゴシック体E" panose="020F0909000000000000" pitchFamily="49" charset="-128"/>
                <a:ea typeface="AR丸ゴシック体E" panose="020F0909000000000000" pitchFamily="49" charset="-128"/>
              </a:rPr>
              <a:t>進んでいると思いますか。</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10000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2000" fill="hold"/>
                                        <p:tgtEl>
                                          <p:spTgt spid="4"/>
                                        </p:tgtEl>
                                        <p:attrNameLst>
                                          <p:attrName>ppt_x</p:attrName>
                                        </p:attrNameLst>
                                      </p:cBhvr>
                                      <p:tavLst>
                                        <p:tav tm="0">
                                          <p:val>
                                            <p:strVal val="0-#ppt_w/2"/>
                                          </p:val>
                                        </p:tav>
                                        <p:tav tm="100000">
                                          <p:val>
                                            <p:strVal val="#ppt_x"/>
                                          </p:val>
                                        </p:tav>
                                      </p:tavLst>
                                    </p:anim>
                                    <p:anim calcmode="lin" valueType="num">
                                      <p:cBhvr additive="base">
                                        <p:cTn id="8" dur="20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 calcmode="lin" valueType="num">
                                      <p:cBhvr additive="base">
                                        <p:cTn id="19" dur="500" fill="hold"/>
                                        <p:tgtEl>
                                          <p:spTgt spid="23"/>
                                        </p:tgtEl>
                                        <p:attrNameLst>
                                          <p:attrName>ppt_x</p:attrName>
                                        </p:attrNameLst>
                                      </p:cBhvr>
                                      <p:tavLst>
                                        <p:tav tm="0">
                                          <p:val>
                                            <p:strVal val="#ppt_x"/>
                                          </p:val>
                                        </p:tav>
                                        <p:tav tm="100000">
                                          <p:val>
                                            <p:strVal val="#ppt_x"/>
                                          </p:val>
                                        </p:tav>
                                      </p:tavLst>
                                    </p:anim>
                                    <p:anim calcmode="lin" valueType="num">
                                      <p:cBhvr additive="base">
                                        <p:cTn id="20" dur="500" fill="hold"/>
                                        <p:tgtEl>
                                          <p:spTgt spid="2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タイトル 1"/>
          <p:cNvSpPr>
            <a:spLocks noGrp="1"/>
          </p:cNvSpPr>
          <p:nvPr>
            <p:ph type="title"/>
          </p:nvPr>
        </p:nvSpPr>
        <p:spPr>
          <a:xfrm>
            <a:off x="457200" y="628650"/>
            <a:ext cx="7280031" cy="1223597"/>
          </a:xfrm>
        </p:spPr>
        <p:txBody>
          <a:bodyPr/>
          <a:lstStyle/>
          <a:p>
            <a:pPr eaLnBrk="1" hangingPunct="1"/>
            <a:r>
              <a:rPr lang="en-US" altLang="ja-JP" sz="2769" dirty="0">
                <a:latin typeface="AR丸ゴシック体E" panose="020F0909000000000000" pitchFamily="49" charset="-128"/>
                <a:ea typeface="AR丸ゴシック体E" panose="020F0909000000000000" pitchFamily="49" charset="-128"/>
              </a:rPr>
              <a:t>2100</a:t>
            </a:r>
            <a:r>
              <a:rPr lang="ja-JP" altLang="en-US" sz="2769" dirty="0">
                <a:latin typeface="AR丸ゴシック体E" panose="020F0909000000000000" pitchFamily="49" charset="-128"/>
                <a:ea typeface="AR丸ゴシック体E" panose="020F0909000000000000" pitchFamily="49" charset="-128"/>
              </a:rPr>
              <a:t>年までの気温変化の予測</a:t>
            </a:r>
          </a:p>
        </p:txBody>
      </p:sp>
      <p:sp>
        <p:nvSpPr>
          <p:cNvPr id="2" name="スライド番号プレースホルダー 1"/>
          <p:cNvSpPr>
            <a:spLocks noGrp="1"/>
          </p:cNvSpPr>
          <p:nvPr>
            <p:ph type="sldNum" sz="quarter" idx="12"/>
          </p:nvPr>
        </p:nvSpPr>
        <p:spPr/>
        <p:txBody>
          <a:bodyPr/>
          <a:lstStyle/>
          <a:p>
            <a:pPr>
              <a:defRPr/>
            </a:pPr>
            <a:fld id="{ECF3B278-1115-4EAF-9AFA-2C763E397AE6}" type="slidenum">
              <a:rPr lang="ja-JP" altLang="en-US" smtClean="0"/>
              <a:pPr>
                <a:defRPr/>
              </a:pPr>
              <a:t>11</a:t>
            </a:fld>
            <a:endParaRPr lang="ja-JP" altLang="en-US"/>
          </a:p>
        </p:txBody>
      </p:sp>
      <p:sp>
        <p:nvSpPr>
          <p:cNvPr id="65539" name="正方形/長方形 12"/>
          <p:cNvSpPr>
            <a:spLocks noChangeArrowheads="1"/>
          </p:cNvSpPr>
          <p:nvPr/>
        </p:nvSpPr>
        <p:spPr bwMode="auto">
          <a:xfrm>
            <a:off x="4759569" y="1607360"/>
            <a:ext cx="3985846" cy="774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2215" b="1">
                <a:latin typeface="Meiryo UI" pitchFamily="50" charset="-128"/>
                <a:ea typeface="Meiryo UI" pitchFamily="50" charset="-128"/>
                <a:cs typeface="Meiryo UI" pitchFamily="50" charset="-128"/>
              </a:rPr>
              <a:t>現状以上の温暖化対策を</a:t>
            </a:r>
            <a:endParaRPr lang="en-US" altLang="ja-JP" sz="2215" b="1">
              <a:latin typeface="Meiryo UI" pitchFamily="50" charset="-128"/>
              <a:ea typeface="Meiryo UI" pitchFamily="50" charset="-128"/>
              <a:cs typeface="Meiryo UI" pitchFamily="50" charset="-128"/>
            </a:endParaRPr>
          </a:p>
          <a:p>
            <a:pPr algn="ctr" eaLnBrk="1" hangingPunct="1"/>
            <a:r>
              <a:rPr lang="ja-JP" altLang="en-US" sz="2215" b="1">
                <a:latin typeface="Meiryo UI" pitchFamily="50" charset="-128"/>
                <a:ea typeface="Meiryo UI" pitchFamily="50" charset="-128"/>
                <a:cs typeface="Meiryo UI" pitchFamily="50" charset="-128"/>
              </a:rPr>
              <a:t>取らなかった場合</a:t>
            </a:r>
            <a:endParaRPr lang="en-US" altLang="ja-JP" sz="2215" b="1">
              <a:latin typeface="Meiryo UI" pitchFamily="50" charset="-128"/>
              <a:ea typeface="Meiryo UI" pitchFamily="50" charset="-128"/>
              <a:cs typeface="Meiryo UI" pitchFamily="50" charset="-128"/>
            </a:endParaRPr>
          </a:p>
        </p:txBody>
      </p:sp>
      <p:sp>
        <p:nvSpPr>
          <p:cNvPr id="65540" name="正方形/長方形 11"/>
          <p:cNvSpPr>
            <a:spLocks noChangeArrowheads="1"/>
          </p:cNvSpPr>
          <p:nvPr/>
        </p:nvSpPr>
        <p:spPr bwMode="auto">
          <a:xfrm>
            <a:off x="4664314" y="541068"/>
            <a:ext cx="3768980" cy="362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1754" dirty="0">
                <a:latin typeface="HGP創英角ｺﾞｼｯｸUB" pitchFamily="50" charset="-128"/>
                <a:ea typeface="HGP創英角ｺﾞｼｯｸUB" pitchFamily="50" charset="-128"/>
              </a:rPr>
              <a:t>*</a:t>
            </a:r>
            <a:r>
              <a:rPr lang="en-US" altLang="ja-JP" sz="1754" dirty="0">
                <a:latin typeface="HGP創英角ｺﾞｼｯｸUB" pitchFamily="50" charset="-128"/>
                <a:ea typeface="HGP創英角ｺﾞｼｯｸUB" pitchFamily="50" charset="-128"/>
              </a:rPr>
              <a:t>1986</a:t>
            </a:r>
            <a:r>
              <a:rPr lang="ja-JP" altLang="en-US" sz="1754" dirty="0">
                <a:latin typeface="HGP創英角ｺﾞｼｯｸUB" pitchFamily="50" charset="-128"/>
                <a:ea typeface="HGP創英角ｺﾞｼｯｸUB" pitchFamily="50" charset="-128"/>
              </a:rPr>
              <a:t>年～</a:t>
            </a:r>
            <a:r>
              <a:rPr lang="en-US" altLang="ja-JP" sz="1754" dirty="0">
                <a:latin typeface="HGP創英角ｺﾞｼｯｸUB" pitchFamily="50" charset="-128"/>
                <a:ea typeface="HGP創英角ｺﾞｼｯｸUB" pitchFamily="50" charset="-128"/>
              </a:rPr>
              <a:t>2005</a:t>
            </a:r>
            <a:r>
              <a:rPr lang="ja-JP" altLang="en-US" sz="1754" dirty="0">
                <a:latin typeface="HGP創英角ｺﾞｼｯｸUB" pitchFamily="50" charset="-128"/>
                <a:ea typeface="HGP創英角ｺﾞｼｯｸUB" pitchFamily="50" charset="-128"/>
              </a:rPr>
              <a:t>年を基準とした変化</a:t>
            </a:r>
            <a:endParaRPr lang="en-US" altLang="ja-JP" sz="1754" dirty="0">
              <a:latin typeface="HGP創英角ｺﾞｼｯｸUB" pitchFamily="50" charset="-128"/>
              <a:ea typeface="HGP創英角ｺﾞｼｯｸUB" pitchFamily="50" charset="-128"/>
            </a:endParaRPr>
          </a:p>
        </p:txBody>
      </p:sp>
      <p:pic>
        <p:nvPicPr>
          <p:cNvPr id="65541" name="図 3"/>
          <p:cNvPicPr>
            <a:picLocks noChangeAspect="1"/>
          </p:cNvPicPr>
          <p:nvPr/>
        </p:nvPicPr>
        <p:blipFill>
          <a:blip r:embed="rId3" cstate="print">
            <a:extLst>
              <a:ext uri="{28A0092B-C50C-407E-A947-70E740481C1C}">
                <a14:useLocalDpi xmlns:a14="http://schemas.microsoft.com/office/drawing/2010/main" val="0"/>
              </a:ext>
            </a:extLst>
          </a:blip>
          <a:srcRect l="7759" r="7759"/>
          <a:stretch>
            <a:fillRect/>
          </a:stretch>
        </p:blipFill>
        <p:spPr bwMode="auto">
          <a:xfrm>
            <a:off x="4599050" y="2593812"/>
            <a:ext cx="4315282" cy="2873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テキスト ボックス 6"/>
          <p:cNvSpPr txBox="1">
            <a:spLocks noChangeArrowheads="1"/>
          </p:cNvSpPr>
          <p:nvPr/>
        </p:nvSpPr>
        <p:spPr bwMode="auto">
          <a:xfrm>
            <a:off x="4600195" y="5566191"/>
            <a:ext cx="2513135" cy="2628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108" b="1" dirty="0">
                <a:solidFill>
                  <a:schemeClr val="bg1"/>
                </a:solidFill>
              </a:rPr>
              <a:t>地表から</a:t>
            </a:r>
            <a:r>
              <a:rPr lang="en-US" altLang="ja-JP" sz="1108" b="1" dirty="0">
                <a:solidFill>
                  <a:schemeClr val="bg1"/>
                </a:solidFill>
              </a:rPr>
              <a:t>2</a:t>
            </a:r>
            <a:r>
              <a:rPr lang="ja-JP" altLang="en-US" sz="1108" b="1" dirty="0">
                <a:solidFill>
                  <a:schemeClr val="bg1"/>
                </a:solidFill>
              </a:rPr>
              <a:t>メートルの高さの気温変化</a:t>
            </a:r>
          </a:p>
        </p:txBody>
      </p:sp>
      <p:pic>
        <p:nvPicPr>
          <p:cNvPr id="65544" name="図 4"/>
          <p:cNvPicPr>
            <a:picLocks noChangeAspect="1"/>
          </p:cNvPicPr>
          <p:nvPr/>
        </p:nvPicPr>
        <p:blipFill>
          <a:blip r:embed="rId4" cstate="print">
            <a:extLst>
              <a:ext uri="{28A0092B-C50C-407E-A947-70E740481C1C}">
                <a14:useLocalDpi xmlns:a14="http://schemas.microsoft.com/office/drawing/2010/main" val="0"/>
              </a:ext>
            </a:extLst>
          </a:blip>
          <a:srcRect l="7364" r="7364"/>
          <a:stretch>
            <a:fillRect/>
          </a:stretch>
        </p:blipFill>
        <p:spPr bwMode="auto">
          <a:xfrm>
            <a:off x="84711" y="2612373"/>
            <a:ext cx="4394970" cy="2899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5" name="テキスト ボックス 6"/>
          <p:cNvSpPr txBox="1">
            <a:spLocks noChangeArrowheads="1"/>
          </p:cNvSpPr>
          <p:nvPr/>
        </p:nvSpPr>
        <p:spPr bwMode="auto">
          <a:xfrm>
            <a:off x="84711" y="5546715"/>
            <a:ext cx="2513135" cy="2628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eaLnBrk="1" hangingPunct="1"/>
            <a:r>
              <a:rPr lang="ja-JP" altLang="en-US" sz="1108" b="1" dirty="0">
                <a:solidFill>
                  <a:schemeClr val="bg1"/>
                </a:solidFill>
              </a:rPr>
              <a:t>地表から</a:t>
            </a:r>
            <a:r>
              <a:rPr lang="en-US" altLang="ja-JP" sz="1108" b="1" dirty="0">
                <a:solidFill>
                  <a:schemeClr val="bg1"/>
                </a:solidFill>
              </a:rPr>
              <a:t>2</a:t>
            </a:r>
            <a:r>
              <a:rPr lang="ja-JP" altLang="en-US" sz="1108" b="1" dirty="0">
                <a:solidFill>
                  <a:schemeClr val="bg1"/>
                </a:solidFill>
              </a:rPr>
              <a:t>メートルの高さの気温変化</a:t>
            </a:r>
          </a:p>
        </p:txBody>
      </p:sp>
      <p:sp>
        <p:nvSpPr>
          <p:cNvPr id="65546" name="正方形/長方形 12"/>
          <p:cNvSpPr>
            <a:spLocks noChangeArrowheads="1"/>
          </p:cNvSpPr>
          <p:nvPr/>
        </p:nvSpPr>
        <p:spPr bwMode="auto">
          <a:xfrm>
            <a:off x="457200" y="1777791"/>
            <a:ext cx="3985846" cy="43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kumimoji="1">
                <a:solidFill>
                  <a:schemeClr val="tx1"/>
                </a:solidFill>
                <a:latin typeface="Calibri" pitchFamily="34" charset="0"/>
                <a:ea typeface="ＭＳ Ｐゴシック" charset="-128"/>
              </a:defRPr>
            </a:lvl1pPr>
            <a:lvl2pPr marL="742950" indent="-285750" eaLnBrk="0" hangingPunct="0">
              <a:defRPr kumimoji="1">
                <a:solidFill>
                  <a:schemeClr val="tx1"/>
                </a:solidFill>
                <a:latin typeface="Calibri" pitchFamily="34" charset="0"/>
                <a:ea typeface="ＭＳ Ｐゴシック" charset="-128"/>
              </a:defRPr>
            </a:lvl2pPr>
            <a:lvl3pPr marL="1143000" indent="-228600" eaLnBrk="0" hangingPunct="0">
              <a:defRPr kumimoji="1">
                <a:solidFill>
                  <a:schemeClr val="tx1"/>
                </a:solidFill>
                <a:latin typeface="Calibri" pitchFamily="34" charset="0"/>
                <a:ea typeface="ＭＳ Ｐゴシック" charset="-128"/>
              </a:defRPr>
            </a:lvl3pPr>
            <a:lvl4pPr marL="1600200" indent="-228600" eaLnBrk="0" hangingPunct="0">
              <a:defRPr kumimoji="1">
                <a:solidFill>
                  <a:schemeClr val="tx1"/>
                </a:solidFill>
                <a:latin typeface="Calibri" pitchFamily="34" charset="0"/>
                <a:ea typeface="ＭＳ Ｐゴシック" charset="-128"/>
              </a:defRPr>
            </a:lvl4pPr>
            <a:lvl5pPr marL="2057400" indent="-228600" eaLnBrk="0" hangingPunct="0">
              <a:defRPr kumimoji="1">
                <a:solidFill>
                  <a:schemeClr val="tx1"/>
                </a:solidFill>
                <a:latin typeface="Calibri" pitchFamily="34" charset="0"/>
                <a:ea typeface="ＭＳ Ｐゴシック" charset="-128"/>
              </a:defRPr>
            </a:lvl5pPr>
            <a:lvl6pPr marL="2514600" indent="-228600" eaLnBrk="0" fontAlgn="base" hangingPunct="0">
              <a:spcBef>
                <a:spcPct val="0"/>
              </a:spcBef>
              <a:spcAft>
                <a:spcPct val="0"/>
              </a:spcAft>
              <a:defRPr kumimoji="1">
                <a:solidFill>
                  <a:schemeClr val="tx1"/>
                </a:solidFill>
                <a:latin typeface="Calibri" pitchFamily="34" charset="0"/>
                <a:ea typeface="ＭＳ Ｐゴシック" charset="-128"/>
              </a:defRPr>
            </a:lvl6pPr>
            <a:lvl7pPr marL="2971800" indent="-228600" eaLnBrk="0" fontAlgn="base" hangingPunct="0">
              <a:spcBef>
                <a:spcPct val="0"/>
              </a:spcBef>
              <a:spcAft>
                <a:spcPct val="0"/>
              </a:spcAft>
              <a:defRPr kumimoji="1">
                <a:solidFill>
                  <a:schemeClr val="tx1"/>
                </a:solidFill>
                <a:latin typeface="Calibri" pitchFamily="34" charset="0"/>
                <a:ea typeface="ＭＳ Ｐゴシック" charset="-128"/>
              </a:defRPr>
            </a:lvl7pPr>
            <a:lvl8pPr marL="3429000" indent="-228600" eaLnBrk="0" fontAlgn="base" hangingPunct="0">
              <a:spcBef>
                <a:spcPct val="0"/>
              </a:spcBef>
              <a:spcAft>
                <a:spcPct val="0"/>
              </a:spcAft>
              <a:defRPr kumimoji="1">
                <a:solidFill>
                  <a:schemeClr val="tx1"/>
                </a:solidFill>
                <a:latin typeface="Calibri" pitchFamily="34" charset="0"/>
                <a:ea typeface="ＭＳ Ｐゴシック" charset="-128"/>
              </a:defRPr>
            </a:lvl8pPr>
            <a:lvl9pPr marL="3886200" indent="-228600" eaLnBrk="0" fontAlgn="base" hangingPunct="0">
              <a:spcBef>
                <a:spcPct val="0"/>
              </a:spcBef>
              <a:spcAft>
                <a:spcPct val="0"/>
              </a:spcAft>
              <a:defRPr kumimoji="1">
                <a:solidFill>
                  <a:schemeClr val="tx1"/>
                </a:solidFill>
                <a:latin typeface="Calibri" pitchFamily="34" charset="0"/>
                <a:ea typeface="ＭＳ Ｐゴシック" charset="-128"/>
              </a:defRPr>
            </a:lvl9pPr>
          </a:lstStyle>
          <a:p>
            <a:pPr algn="ctr" eaLnBrk="1" hangingPunct="1"/>
            <a:r>
              <a:rPr lang="ja-JP" altLang="en-US" sz="2215" b="1">
                <a:latin typeface="Meiryo UI" pitchFamily="50" charset="-128"/>
                <a:ea typeface="Meiryo UI" pitchFamily="50" charset="-128"/>
                <a:cs typeface="Meiryo UI" pitchFamily="50" charset="-128"/>
              </a:rPr>
              <a:t>厳しい温暖化対策を取った場合</a:t>
            </a:r>
            <a:endParaRPr lang="en-US" altLang="ja-JP" sz="2215" b="1">
              <a:latin typeface="Meiryo UI" pitchFamily="50" charset="-128"/>
              <a:ea typeface="Meiryo UI" pitchFamily="50" charset="-128"/>
              <a:cs typeface="Meiryo UI" pitchFamily="50" charset="-128"/>
            </a:endParaRPr>
          </a:p>
        </p:txBody>
      </p:sp>
      <p:sp>
        <p:nvSpPr>
          <p:cNvPr id="3" name="テキスト ボックス 2">
            <a:extLst>
              <a:ext uri="{FF2B5EF4-FFF2-40B4-BE49-F238E27FC236}">
                <a16:creationId xmlns:a16="http://schemas.microsoft.com/office/drawing/2014/main" id="{F6BA2AD2-877D-4EC3-B004-5B6E68D90BE9}"/>
              </a:ext>
            </a:extLst>
          </p:cNvPr>
          <p:cNvSpPr txBox="1"/>
          <p:nvPr/>
        </p:nvSpPr>
        <p:spPr>
          <a:xfrm>
            <a:off x="8199072" y="0"/>
            <a:ext cx="715260" cy="369332"/>
          </a:xfrm>
          <a:prstGeom prst="rect">
            <a:avLst/>
          </a:prstGeom>
          <a:noFill/>
        </p:spPr>
        <p:txBody>
          <a:bodyPr wrap="none" rtlCol="0">
            <a:spAutoFit/>
          </a:bodyPr>
          <a:lstStyle/>
          <a:p>
            <a:r>
              <a:rPr kumimoji="1" lang="en-US" altLang="ja-JP" dirty="0"/>
              <a:t>10:30</a:t>
            </a:r>
            <a:endParaRPr kumimoji="1" lang="ja-JP" altLang="en-US" dirty="0"/>
          </a:p>
        </p:txBody>
      </p:sp>
      <p:sp>
        <p:nvSpPr>
          <p:cNvPr id="12" name="テキスト ボックス 11">
            <a:extLst>
              <a:ext uri="{FF2B5EF4-FFF2-40B4-BE49-F238E27FC236}">
                <a16:creationId xmlns:a16="http://schemas.microsoft.com/office/drawing/2014/main" id="{0A3124E0-9832-483A-A4A7-FD849AFF4AEC}"/>
              </a:ext>
            </a:extLst>
          </p:cNvPr>
          <p:cNvSpPr txBox="1"/>
          <p:nvPr/>
        </p:nvSpPr>
        <p:spPr>
          <a:xfrm>
            <a:off x="1353941" y="6133314"/>
            <a:ext cx="3185487" cy="369332"/>
          </a:xfrm>
          <a:prstGeom prst="rect">
            <a:avLst/>
          </a:prstGeom>
          <a:solidFill>
            <a:srgbClr val="CCCCFF"/>
          </a:solidFill>
        </p:spPr>
        <p:txBody>
          <a:bodyPr wrap="none" rtlCol="0">
            <a:spAutoFit/>
          </a:bodyPr>
          <a:lstStyle/>
          <a:p>
            <a:r>
              <a:rPr kumimoji="1" lang="ja-JP" altLang="en-US" dirty="0">
                <a:latin typeface="AR丸ゴシック体E" panose="020F0909000000000000" pitchFamily="49" charset="-128"/>
                <a:ea typeface="AR丸ゴシック体E" panose="020F0909000000000000" pitchFamily="49" charset="-128"/>
              </a:rPr>
              <a:t>今の世界はどちらに向かって</a:t>
            </a:r>
          </a:p>
        </p:txBody>
      </p:sp>
      <p:sp>
        <p:nvSpPr>
          <p:cNvPr id="13" name="テキスト ボックス 12">
            <a:extLst>
              <a:ext uri="{FF2B5EF4-FFF2-40B4-BE49-F238E27FC236}">
                <a16:creationId xmlns:a16="http://schemas.microsoft.com/office/drawing/2014/main" id="{6AD86EB3-D14F-419B-841F-C323F5C7875F}"/>
              </a:ext>
            </a:extLst>
          </p:cNvPr>
          <p:cNvSpPr txBox="1"/>
          <p:nvPr/>
        </p:nvSpPr>
        <p:spPr>
          <a:xfrm>
            <a:off x="4520635" y="6134050"/>
            <a:ext cx="2932309" cy="369332"/>
          </a:xfrm>
          <a:prstGeom prst="rect">
            <a:avLst/>
          </a:prstGeom>
          <a:solidFill>
            <a:srgbClr val="FF9999"/>
          </a:solidFill>
        </p:spPr>
        <p:txBody>
          <a:bodyPr wrap="square" rtlCol="0">
            <a:spAutoFit/>
          </a:bodyPr>
          <a:lstStyle/>
          <a:p>
            <a:r>
              <a:rPr kumimoji="1" lang="ja-JP" altLang="en-US" dirty="0">
                <a:latin typeface="AR丸ゴシック体E" panose="020F0909000000000000" pitchFamily="49" charset="-128"/>
                <a:ea typeface="AR丸ゴシック体E" panose="020F0909000000000000" pitchFamily="49" charset="-128"/>
              </a:rPr>
              <a:t>進んでいると思いますか。</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5544"/>
                                        </p:tgtEl>
                                        <p:attrNameLst>
                                          <p:attrName>style.visibility</p:attrName>
                                        </p:attrNameLst>
                                      </p:cBhvr>
                                      <p:to>
                                        <p:strVal val="visible"/>
                                      </p:to>
                                    </p:set>
                                    <p:anim calcmode="lin" valueType="num">
                                      <p:cBhvr additive="base">
                                        <p:cTn id="7" dur="500" fill="hold"/>
                                        <p:tgtEl>
                                          <p:spTgt spid="65544"/>
                                        </p:tgtEl>
                                        <p:attrNameLst>
                                          <p:attrName>ppt_x</p:attrName>
                                        </p:attrNameLst>
                                      </p:cBhvr>
                                      <p:tavLst>
                                        <p:tav tm="0">
                                          <p:val>
                                            <p:strVal val="#ppt_x"/>
                                          </p:val>
                                        </p:tav>
                                        <p:tav tm="100000">
                                          <p:val>
                                            <p:strVal val="#ppt_x"/>
                                          </p:val>
                                        </p:tav>
                                      </p:tavLst>
                                    </p:anim>
                                    <p:anim calcmode="lin" valueType="num">
                                      <p:cBhvr additive="base">
                                        <p:cTn id="8" dur="500" fill="hold"/>
                                        <p:tgtEl>
                                          <p:spTgt spid="6554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5545"/>
                                        </p:tgtEl>
                                        <p:attrNameLst>
                                          <p:attrName>style.visibility</p:attrName>
                                        </p:attrNameLst>
                                      </p:cBhvr>
                                      <p:to>
                                        <p:strVal val="visible"/>
                                      </p:to>
                                    </p:set>
                                    <p:anim calcmode="lin" valueType="num">
                                      <p:cBhvr additive="base">
                                        <p:cTn id="11" dur="500" fill="hold"/>
                                        <p:tgtEl>
                                          <p:spTgt spid="65545"/>
                                        </p:tgtEl>
                                        <p:attrNameLst>
                                          <p:attrName>ppt_x</p:attrName>
                                        </p:attrNameLst>
                                      </p:cBhvr>
                                      <p:tavLst>
                                        <p:tav tm="0">
                                          <p:val>
                                            <p:strVal val="#ppt_x"/>
                                          </p:val>
                                        </p:tav>
                                        <p:tav tm="100000">
                                          <p:val>
                                            <p:strVal val="#ppt_x"/>
                                          </p:val>
                                        </p:tav>
                                      </p:tavLst>
                                    </p:anim>
                                    <p:anim calcmode="lin" valueType="num">
                                      <p:cBhvr additive="base">
                                        <p:cTn id="12" dur="500" fill="hold"/>
                                        <p:tgtEl>
                                          <p:spTgt spid="6554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5546"/>
                                        </p:tgtEl>
                                        <p:attrNameLst>
                                          <p:attrName>style.visibility</p:attrName>
                                        </p:attrNameLst>
                                      </p:cBhvr>
                                      <p:to>
                                        <p:strVal val="visible"/>
                                      </p:to>
                                    </p:set>
                                    <p:anim calcmode="lin" valueType="num">
                                      <p:cBhvr additive="base">
                                        <p:cTn id="15" dur="500" fill="hold"/>
                                        <p:tgtEl>
                                          <p:spTgt spid="65546"/>
                                        </p:tgtEl>
                                        <p:attrNameLst>
                                          <p:attrName>ppt_x</p:attrName>
                                        </p:attrNameLst>
                                      </p:cBhvr>
                                      <p:tavLst>
                                        <p:tav tm="0">
                                          <p:val>
                                            <p:strVal val="#ppt_x"/>
                                          </p:val>
                                        </p:tav>
                                        <p:tav tm="100000">
                                          <p:val>
                                            <p:strVal val="#ppt_x"/>
                                          </p:val>
                                        </p:tav>
                                      </p:tavLst>
                                    </p:anim>
                                    <p:anim calcmode="lin" valueType="num">
                                      <p:cBhvr additive="base">
                                        <p:cTn id="16" dur="500" fill="hold"/>
                                        <p:tgtEl>
                                          <p:spTgt spid="6554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 presetClass="entr" presetSubtype="4" fill="hold" grpId="0" nodeType="afterEffect">
                                  <p:stCondLst>
                                    <p:cond delay="2000"/>
                                  </p:stCondLst>
                                  <p:childTnLst>
                                    <p:set>
                                      <p:cBhvr>
                                        <p:cTn id="19" dur="1" fill="hold">
                                          <p:stCondLst>
                                            <p:cond delay="0"/>
                                          </p:stCondLst>
                                        </p:cTn>
                                        <p:tgtEl>
                                          <p:spTgt spid="65539"/>
                                        </p:tgtEl>
                                        <p:attrNameLst>
                                          <p:attrName>style.visibility</p:attrName>
                                        </p:attrNameLst>
                                      </p:cBhvr>
                                      <p:to>
                                        <p:strVal val="visible"/>
                                      </p:to>
                                    </p:set>
                                    <p:anim calcmode="lin" valueType="num">
                                      <p:cBhvr additive="base">
                                        <p:cTn id="20" dur="500" fill="hold"/>
                                        <p:tgtEl>
                                          <p:spTgt spid="65539"/>
                                        </p:tgtEl>
                                        <p:attrNameLst>
                                          <p:attrName>ppt_x</p:attrName>
                                        </p:attrNameLst>
                                      </p:cBhvr>
                                      <p:tavLst>
                                        <p:tav tm="0">
                                          <p:val>
                                            <p:strVal val="#ppt_x"/>
                                          </p:val>
                                        </p:tav>
                                        <p:tav tm="100000">
                                          <p:val>
                                            <p:strVal val="#ppt_x"/>
                                          </p:val>
                                        </p:tav>
                                      </p:tavLst>
                                    </p:anim>
                                    <p:anim calcmode="lin" valueType="num">
                                      <p:cBhvr additive="base">
                                        <p:cTn id="21" dur="500" fill="hold"/>
                                        <p:tgtEl>
                                          <p:spTgt spid="65539"/>
                                        </p:tgtEl>
                                        <p:attrNameLst>
                                          <p:attrName>ppt_y</p:attrName>
                                        </p:attrNameLst>
                                      </p:cBhvr>
                                      <p:tavLst>
                                        <p:tav tm="0">
                                          <p:val>
                                            <p:strVal val="1+#ppt_h/2"/>
                                          </p:val>
                                        </p:tav>
                                        <p:tav tm="100000">
                                          <p:val>
                                            <p:strVal val="#ppt_y"/>
                                          </p:val>
                                        </p:tav>
                                      </p:tavLst>
                                    </p:anim>
                                  </p:childTnLst>
                                </p:cTn>
                              </p:par>
                            </p:childTnLst>
                          </p:cTn>
                        </p:par>
                        <p:par>
                          <p:cTn id="22" fill="hold">
                            <p:stCondLst>
                              <p:cond delay="3000"/>
                            </p:stCondLst>
                            <p:childTnLst>
                              <p:par>
                                <p:cTn id="23" presetID="2" presetClass="entr" presetSubtype="4" fill="hold" nodeType="afterEffect">
                                  <p:stCondLst>
                                    <p:cond delay="0"/>
                                  </p:stCondLst>
                                  <p:childTnLst>
                                    <p:set>
                                      <p:cBhvr>
                                        <p:cTn id="24" dur="1" fill="hold">
                                          <p:stCondLst>
                                            <p:cond delay="0"/>
                                          </p:stCondLst>
                                        </p:cTn>
                                        <p:tgtEl>
                                          <p:spTgt spid="65541"/>
                                        </p:tgtEl>
                                        <p:attrNameLst>
                                          <p:attrName>style.visibility</p:attrName>
                                        </p:attrNameLst>
                                      </p:cBhvr>
                                      <p:to>
                                        <p:strVal val="visible"/>
                                      </p:to>
                                    </p:set>
                                    <p:anim calcmode="lin" valueType="num">
                                      <p:cBhvr additive="base">
                                        <p:cTn id="25" dur="500" fill="hold"/>
                                        <p:tgtEl>
                                          <p:spTgt spid="65541"/>
                                        </p:tgtEl>
                                        <p:attrNameLst>
                                          <p:attrName>ppt_x</p:attrName>
                                        </p:attrNameLst>
                                      </p:cBhvr>
                                      <p:tavLst>
                                        <p:tav tm="0">
                                          <p:val>
                                            <p:strVal val="#ppt_x"/>
                                          </p:val>
                                        </p:tav>
                                        <p:tav tm="100000">
                                          <p:val>
                                            <p:strVal val="#ppt_x"/>
                                          </p:val>
                                        </p:tav>
                                      </p:tavLst>
                                    </p:anim>
                                    <p:anim calcmode="lin" valueType="num">
                                      <p:cBhvr additive="base">
                                        <p:cTn id="26" dur="500" fill="hold"/>
                                        <p:tgtEl>
                                          <p:spTgt spid="65541"/>
                                        </p:tgtEl>
                                        <p:attrNameLst>
                                          <p:attrName>ppt_y</p:attrName>
                                        </p:attrNameLst>
                                      </p:cBhvr>
                                      <p:tavLst>
                                        <p:tav tm="0">
                                          <p:val>
                                            <p:strVal val="1+#ppt_h/2"/>
                                          </p:val>
                                        </p:tav>
                                        <p:tav tm="100000">
                                          <p:val>
                                            <p:strVal val="#ppt_y"/>
                                          </p:val>
                                        </p:tav>
                                      </p:tavLst>
                                    </p:anim>
                                  </p:childTnLst>
                                </p:cTn>
                              </p:par>
                            </p:childTnLst>
                          </p:cTn>
                        </p:par>
                        <p:par>
                          <p:cTn id="27" fill="hold">
                            <p:stCondLst>
                              <p:cond delay="3500"/>
                            </p:stCondLst>
                            <p:childTnLst>
                              <p:par>
                                <p:cTn id="28" presetID="2" presetClass="entr" presetSubtype="4" fill="hold" grpId="0" nodeType="afterEffect">
                                  <p:stCondLst>
                                    <p:cond delay="0"/>
                                  </p:stCondLst>
                                  <p:childTnLst>
                                    <p:set>
                                      <p:cBhvr>
                                        <p:cTn id="29" dur="1" fill="hold">
                                          <p:stCondLst>
                                            <p:cond delay="0"/>
                                          </p:stCondLst>
                                        </p:cTn>
                                        <p:tgtEl>
                                          <p:spTgt spid="65542"/>
                                        </p:tgtEl>
                                        <p:attrNameLst>
                                          <p:attrName>style.visibility</p:attrName>
                                        </p:attrNameLst>
                                      </p:cBhvr>
                                      <p:to>
                                        <p:strVal val="visible"/>
                                      </p:to>
                                    </p:set>
                                    <p:anim calcmode="lin" valueType="num">
                                      <p:cBhvr additive="base">
                                        <p:cTn id="30" dur="500" fill="hold"/>
                                        <p:tgtEl>
                                          <p:spTgt spid="65542"/>
                                        </p:tgtEl>
                                        <p:attrNameLst>
                                          <p:attrName>ppt_x</p:attrName>
                                        </p:attrNameLst>
                                      </p:cBhvr>
                                      <p:tavLst>
                                        <p:tav tm="0">
                                          <p:val>
                                            <p:strVal val="#ppt_x"/>
                                          </p:val>
                                        </p:tav>
                                        <p:tav tm="100000">
                                          <p:val>
                                            <p:strVal val="#ppt_x"/>
                                          </p:val>
                                        </p:tav>
                                      </p:tavLst>
                                    </p:anim>
                                    <p:anim calcmode="lin" valueType="num">
                                      <p:cBhvr additive="base">
                                        <p:cTn id="31" dur="500" fill="hold"/>
                                        <p:tgtEl>
                                          <p:spTgt spid="65542"/>
                                        </p:tgtEl>
                                        <p:attrNameLst>
                                          <p:attrName>ppt_y</p:attrName>
                                        </p:attrNameLst>
                                      </p:cBhvr>
                                      <p:tavLst>
                                        <p:tav tm="0">
                                          <p:val>
                                            <p:strVal val="1+#ppt_h/2"/>
                                          </p:val>
                                        </p:tav>
                                        <p:tav tm="100000">
                                          <p:val>
                                            <p:strVal val="#ppt_y"/>
                                          </p:val>
                                        </p:tav>
                                      </p:tavLst>
                                    </p:anim>
                                  </p:childTnLst>
                                </p:cTn>
                              </p:par>
                            </p:childTnLst>
                          </p:cTn>
                        </p:par>
                        <p:par>
                          <p:cTn id="32" fill="hold">
                            <p:stCondLst>
                              <p:cond delay="4000"/>
                            </p:stCondLst>
                            <p:childTnLst>
                              <p:par>
                                <p:cTn id="33" presetID="2" presetClass="entr" presetSubtype="1" fill="hold" grpId="0" nodeType="afterEffect">
                                  <p:stCondLst>
                                    <p:cond delay="1000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0-#ppt_h/2"/>
                                          </p:val>
                                        </p:tav>
                                        <p:tav tm="100000">
                                          <p:val>
                                            <p:strVal val="#ppt_y"/>
                                          </p:val>
                                        </p:tav>
                                      </p:tavLst>
                                    </p:anim>
                                  </p:childTnLst>
                                </p:cTn>
                              </p:par>
                            </p:childTnLst>
                          </p:cTn>
                        </p:par>
                        <p:par>
                          <p:cTn id="37" fill="hold">
                            <p:stCondLst>
                              <p:cond delay="14500"/>
                            </p:stCondLst>
                            <p:childTnLst>
                              <p:par>
                                <p:cTn id="38" presetID="2" presetClass="entr" presetSubtype="1" fill="hold" grpId="0" nodeType="afterEffect">
                                  <p:stCondLst>
                                    <p:cond delay="200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ppt_x"/>
                                          </p:val>
                                        </p:tav>
                                        <p:tav tm="100000">
                                          <p:val>
                                            <p:strVal val="#ppt_x"/>
                                          </p:val>
                                        </p:tav>
                                      </p:tavLst>
                                    </p:anim>
                                    <p:anim calcmode="lin" valueType="num">
                                      <p:cBhvr additive="base">
                                        <p:cTn id="41"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9" grpId="0"/>
      <p:bldP spid="65542" grpId="0" animBg="1"/>
      <p:bldP spid="65545" grpId="0" animBg="1"/>
      <p:bldP spid="65546" grpId="0"/>
      <p:bldP spid="12" grpId="0" animBg="1"/>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9CB9502E-AFF7-4776-96D0-3A32FCACCE2A}"/>
              </a:ext>
            </a:extLst>
          </p:cNvPr>
          <p:cNvPicPr>
            <a:picLocks noChangeAspect="1"/>
          </p:cNvPicPr>
          <p:nvPr/>
        </p:nvPicPr>
        <p:blipFill rotWithShape="1">
          <a:blip r:embed="rId3"/>
          <a:srcRect l="37551" t="26218" r="39274" b="35121"/>
          <a:stretch/>
        </p:blipFill>
        <p:spPr>
          <a:xfrm>
            <a:off x="1904447" y="1589617"/>
            <a:ext cx="5392122" cy="3744274"/>
          </a:xfrm>
          <a:prstGeom prst="rect">
            <a:avLst/>
          </a:prstGeom>
        </p:spPr>
      </p:pic>
      <p:grpSp>
        <p:nvGrpSpPr>
          <p:cNvPr id="65" name="グループ化 64">
            <a:extLst>
              <a:ext uri="{FF2B5EF4-FFF2-40B4-BE49-F238E27FC236}">
                <a16:creationId xmlns:a16="http://schemas.microsoft.com/office/drawing/2014/main" id="{FEC58A75-CF0A-4E3D-8503-7AE65E4DC0BB}"/>
              </a:ext>
            </a:extLst>
          </p:cNvPr>
          <p:cNvGrpSpPr>
            <a:grpSpLocks/>
          </p:cNvGrpSpPr>
          <p:nvPr/>
        </p:nvGrpSpPr>
        <p:grpSpPr bwMode="auto">
          <a:xfrm rot="411564">
            <a:off x="-165484" y="2539018"/>
            <a:ext cx="2385446" cy="876952"/>
            <a:chOff x="1413690" y="959583"/>
            <a:chExt cx="2439940" cy="978617"/>
          </a:xfrm>
          <a:solidFill>
            <a:srgbClr val="E9FED2"/>
          </a:solidFill>
        </p:grpSpPr>
        <p:sp>
          <p:nvSpPr>
            <p:cNvPr id="66" name="円/楕円 18">
              <a:extLst>
                <a:ext uri="{FF2B5EF4-FFF2-40B4-BE49-F238E27FC236}">
                  <a16:creationId xmlns:a16="http://schemas.microsoft.com/office/drawing/2014/main" id="{7D536D8B-EB70-4FB0-BE72-A9AB8C70568E}"/>
                </a:ext>
              </a:extLst>
            </p:cNvPr>
            <p:cNvSpPr/>
            <p:nvPr/>
          </p:nvSpPr>
          <p:spPr>
            <a:xfrm>
              <a:off x="1413690" y="959583"/>
              <a:ext cx="2439940" cy="97861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67" name="テキスト ボックス 1">
              <a:extLst>
                <a:ext uri="{FF2B5EF4-FFF2-40B4-BE49-F238E27FC236}">
                  <a16:creationId xmlns:a16="http://schemas.microsoft.com/office/drawing/2014/main" id="{25A140F2-7291-4940-B8F0-9F6ABD4D6DFB}"/>
                </a:ext>
              </a:extLst>
            </p:cNvPr>
            <p:cNvSpPr txBox="1">
              <a:spLocks noChangeArrowheads="1"/>
            </p:cNvSpPr>
            <p:nvPr/>
          </p:nvSpPr>
          <p:spPr bwMode="auto">
            <a:xfrm>
              <a:off x="1808406" y="1161318"/>
              <a:ext cx="1743913" cy="6103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954" b="1" dirty="0"/>
                <a:t>新幹線網</a:t>
              </a:r>
            </a:p>
          </p:txBody>
        </p:sp>
      </p:grpSp>
      <p:grpSp>
        <p:nvGrpSpPr>
          <p:cNvPr id="47" name="グループ化 46">
            <a:extLst>
              <a:ext uri="{FF2B5EF4-FFF2-40B4-BE49-F238E27FC236}">
                <a16:creationId xmlns:a16="http://schemas.microsoft.com/office/drawing/2014/main" id="{95068D73-9463-401F-89C7-9F047A0282D6}"/>
              </a:ext>
            </a:extLst>
          </p:cNvPr>
          <p:cNvGrpSpPr>
            <a:grpSpLocks/>
          </p:cNvGrpSpPr>
          <p:nvPr/>
        </p:nvGrpSpPr>
        <p:grpSpPr bwMode="auto">
          <a:xfrm>
            <a:off x="144605" y="4245131"/>
            <a:ext cx="1835602" cy="904770"/>
            <a:chOff x="2528425" y="5540564"/>
            <a:chExt cx="1728192" cy="926439"/>
          </a:xfrm>
          <a:solidFill>
            <a:srgbClr val="E9FED2"/>
          </a:solidFill>
        </p:grpSpPr>
        <p:sp>
          <p:nvSpPr>
            <p:cNvPr id="48" name="円/楕円 20">
              <a:extLst>
                <a:ext uri="{FF2B5EF4-FFF2-40B4-BE49-F238E27FC236}">
                  <a16:creationId xmlns:a16="http://schemas.microsoft.com/office/drawing/2014/main" id="{DDFE4C14-6E46-4F1B-AC0F-9E17CF08DE33}"/>
                </a:ext>
              </a:extLst>
            </p:cNvPr>
            <p:cNvSpPr/>
            <p:nvPr/>
          </p:nvSpPr>
          <p:spPr>
            <a:xfrm>
              <a:off x="2528425" y="554056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9" name="テキスト ボックス 21">
              <a:extLst>
                <a:ext uri="{FF2B5EF4-FFF2-40B4-BE49-F238E27FC236}">
                  <a16:creationId xmlns:a16="http://schemas.microsoft.com/office/drawing/2014/main" id="{5CDD2A61-CEB4-4AC1-AFA5-269CE1F34D67}"/>
                </a:ext>
              </a:extLst>
            </p:cNvPr>
            <p:cNvSpPr txBox="1">
              <a:spLocks noChangeArrowheads="1"/>
            </p:cNvSpPr>
            <p:nvPr/>
          </p:nvSpPr>
          <p:spPr bwMode="auto">
            <a:xfrm>
              <a:off x="2795572" y="5769924"/>
              <a:ext cx="1251824" cy="56004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954" b="1" dirty="0"/>
                <a:t>温暖化</a:t>
              </a:r>
            </a:p>
          </p:txBody>
        </p:sp>
      </p:grpSp>
      <p:grpSp>
        <p:nvGrpSpPr>
          <p:cNvPr id="41" name="グループ化 40">
            <a:extLst>
              <a:ext uri="{FF2B5EF4-FFF2-40B4-BE49-F238E27FC236}">
                <a16:creationId xmlns:a16="http://schemas.microsoft.com/office/drawing/2014/main" id="{CC8ECF19-EA6E-4CDA-B6B3-8A296141CCEA}"/>
              </a:ext>
            </a:extLst>
          </p:cNvPr>
          <p:cNvGrpSpPr>
            <a:grpSpLocks/>
          </p:cNvGrpSpPr>
          <p:nvPr/>
        </p:nvGrpSpPr>
        <p:grpSpPr bwMode="auto">
          <a:xfrm>
            <a:off x="3300080" y="94763"/>
            <a:ext cx="3085015" cy="858598"/>
            <a:chOff x="1403620" y="1029436"/>
            <a:chExt cx="3569766" cy="770611"/>
          </a:xfrm>
          <a:solidFill>
            <a:srgbClr val="E9FED2"/>
          </a:solidFill>
        </p:grpSpPr>
        <p:sp>
          <p:nvSpPr>
            <p:cNvPr id="42" name="円/楕円 32">
              <a:extLst>
                <a:ext uri="{FF2B5EF4-FFF2-40B4-BE49-F238E27FC236}">
                  <a16:creationId xmlns:a16="http://schemas.microsoft.com/office/drawing/2014/main" id="{7007ED23-F3D9-43F3-B36A-CED33C32FA38}"/>
                </a:ext>
              </a:extLst>
            </p:cNvPr>
            <p:cNvSpPr/>
            <p:nvPr/>
          </p:nvSpPr>
          <p:spPr>
            <a:xfrm>
              <a:off x="1403620" y="1029436"/>
              <a:ext cx="3569766" cy="770611"/>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3" name="テキスト ボックス 1">
              <a:extLst>
                <a:ext uri="{FF2B5EF4-FFF2-40B4-BE49-F238E27FC236}">
                  <a16:creationId xmlns:a16="http://schemas.microsoft.com/office/drawing/2014/main" id="{FE22C671-0785-4E8A-9486-7F55B25C5B84}"/>
                </a:ext>
              </a:extLst>
            </p:cNvPr>
            <p:cNvSpPr txBox="1">
              <a:spLocks noChangeArrowheads="1"/>
            </p:cNvSpPr>
            <p:nvPr/>
          </p:nvSpPr>
          <p:spPr bwMode="auto">
            <a:xfrm>
              <a:off x="1828014" y="1224465"/>
              <a:ext cx="2925066" cy="43990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585" b="1" dirty="0"/>
                <a:t>インターネット</a:t>
              </a:r>
              <a:endParaRPr lang="en-US" altLang="ja-JP" sz="2585" b="1" dirty="0"/>
            </a:p>
          </p:txBody>
        </p:sp>
      </p:grpSp>
      <p:grpSp>
        <p:nvGrpSpPr>
          <p:cNvPr id="35" name="グループ化 34">
            <a:extLst>
              <a:ext uri="{FF2B5EF4-FFF2-40B4-BE49-F238E27FC236}">
                <a16:creationId xmlns:a16="http://schemas.microsoft.com/office/drawing/2014/main" id="{6EB0EE2F-4938-4E54-9E15-2769538F732A}"/>
              </a:ext>
            </a:extLst>
          </p:cNvPr>
          <p:cNvGrpSpPr>
            <a:grpSpLocks/>
          </p:cNvGrpSpPr>
          <p:nvPr/>
        </p:nvGrpSpPr>
        <p:grpSpPr bwMode="auto">
          <a:xfrm rot="203925">
            <a:off x="7800423" y="1339807"/>
            <a:ext cx="1473050" cy="789955"/>
            <a:chOff x="6544291" y="717708"/>
            <a:chExt cx="1728192" cy="926439"/>
          </a:xfrm>
          <a:solidFill>
            <a:srgbClr val="E9FED2"/>
          </a:solidFill>
        </p:grpSpPr>
        <p:sp>
          <p:nvSpPr>
            <p:cNvPr id="36" name="円/楕円 15">
              <a:extLst>
                <a:ext uri="{FF2B5EF4-FFF2-40B4-BE49-F238E27FC236}">
                  <a16:creationId xmlns:a16="http://schemas.microsoft.com/office/drawing/2014/main" id="{78025DF8-B67E-4B7B-A1BA-9574A5EE4849}"/>
                </a:ext>
              </a:extLst>
            </p:cNvPr>
            <p:cNvSpPr/>
            <p:nvPr/>
          </p:nvSpPr>
          <p:spPr>
            <a:xfrm>
              <a:off x="6544291" y="717708"/>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 name="テキスト ボックス 8">
              <a:extLst>
                <a:ext uri="{FF2B5EF4-FFF2-40B4-BE49-F238E27FC236}">
                  <a16:creationId xmlns:a16="http://schemas.microsoft.com/office/drawing/2014/main" id="{AC235A86-B75D-4530-8BBC-F8FE25F0E707}"/>
                </a:ext>
              </a:extLst>
            </p:cNvPr>
            <p:cNvSpPr txBox="1">
              <a:spLocks noChangeArrowheads="1"/>
            </p:cNvSpPr>
            <p:nvPr/>
          </p:nvSpPr>
          <p:spPr bwMode="auto">
            <a:xfrm>
              <a:off x="6902078" y="898144"/>
              <a:ext cx="1108081" cy="64144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b="1" dirty="0"/>
                <a:t>家族</a:t>
              </a:r>
            </a:p>
          </p:txBody>
        </p:sp>
      </p:grpSp>
      <p:grpSp>
        <p:nvGrpSpPr>
          <p:cNvPr id="38" name="グループ化 37">
            <a:extLst>
              <a:ext uri="{FF2B5EF4-FFF2-40B4-BE49-F238E27FC236}">
                <a16:creationId xmlns:a16="http://schemas.microsoft.com/office/drawing/2014/main" id="{7AAF9A99-F7D8-4154-AB69-714112B08953}"/>
              </a:ext>
            </a:extLst>
          </p:cNvPr>
          <p:cNvGrpSpPr>
            <a:grpSpLocks/>
          </p:cNvGrpSpPr>
          <p:nvPr/>
        </p:nvGrpSpPr>
        <p:grpSpPr bwMode="auto">
          <a:xfrm rot="1123162">
            <a:off x="7839118" y="494595"/>
            <a:ext cx="1473050" cy="789955"/>
            <a:chOff x="6544291" y="717708"/>
            <a:chExt cx="1728192" cy="926439"/>
          </a:xfrm>
          <a:solidFill>
            <a:srgbClr val="E9FED2"/>
          </a:solidFill>
        </p:grpSpPr>
        <p:sp>
          <p:nvSpPr>
            <p:cNvPr id="39" name="円/楕円 15">
              <a:extLst>
                <a:ext uri="{FF2B5EF4-FFF2-40B4-BE49-F238E27FC236}">
                  <a16:creationId xmlns:a16="http://schemas.microsoft.com/office/drawing/2014/main" id="{3C048DAE-C7FF-4BE1-BFE7-5EDE2576DE5E}"/>
                </a:ext>
              </a:extLst>
            </p:cNvPr>
            <p:cNvSpPr/>
            <p:nvPr/>
          </p:nvSpPr>
          <p:spPr>
            <a:xfrm>
              <a:off x="6544291" y="717708"/>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0" name="テキスト ボックス 8">
              <a:extLst>
                <a:ext uri="{FF2B5EF4-FFF2-40B4-BE49-F238E27FC236}">
                  <a16:creationId xmlns:a16="http://schemas.microsoft.com/office/drawing/2014/main" id="{87CB9894-6DEC-4BB8-AE2A-1F10313A2BC7}"/>
                </a:ext>
              </a:extLst>
            </p:cNvPr>
            <p:cNvSpPr txBox="1">
              <a:spLocks noChangeArrowheads="1"/>
            </p:cNvSpPr>
            <p:nvPr/>
          </p:nvSpPr>
          <p:spPr bwMode="auto">
            <a:xfrm>
              <a:off x="6806878" y="871686"/>
              <a:ext cx="1220921" cy="70799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323" b="1" dirty="0"/>
                <a:t>地域</a:t>
              </a:r>
            </a:p>
          </p:txBody>
        </p:sp>
      </p:grpSp>
      <p:grpSp>
        <p:nvGrpSpPr>
          <p:cNvPr id="44" name="グループ化 43">
            <a:extLst>
              <a:ext uri="{FF2B5EF4-FFF2-40B4-BE49-F238E27FC236}">
                <a16:creationId xmlns:a16="http://schemas.microsoft.com/office/drawing/2014/main" id="{9261D059-5F5A-4EFC-91FB-98676B5E6711}"/>
              </a:ext>
            </a:extLst>
          </p:cNvPr>
          <p:cNvGrpSpPr>
            <a:grpSpLocks/>
          </p:cNvGrpSpPr>
          <p:nvPr/>
        </p:nvGrpSpPr>
        <p:grpSpPr bwMode="auto">
          <a:xfrm rot="21023088">
            <a:off x="-79781" y="1554216"/>
            <a:ext cx="2385446" cy="876952"/>
            <a:chOff x="1413690" y="959583"/>
            <a:chExt cx="2439940" cy="978617"/>
          </a:xfrm>
          <a:solidFill>
            <a:srgbClr val="E9FED2"/>
          </a:solidFill>
        </p:grpSpPr>
        <p:sp>
          <p:nvSpPr>
            <p:cNvPr id="45" name="円/楕円 18">
              <a:extLst>
                <a:ext uri="{FF2B5EF4-FFF2-40B4-BE49-F238E27FC236}">
                  <a16:creationId xmlns:a16="http://schemas.microsoft.com/office/drawing/2014/main" id="{E2096361-B81D-484B-B29D-9333B9EC6E65}"/>
                </a:ext>
              </a:extLst>
            </p:cNvPr>
            <p:cNvSpPr/>
            <p:nvPr/>
          </p:nvSpPr>
          <p:spPr>
            <a:xfrm>
              <a:off x="1413690" y="959583"/>
              <a:ext cx="2439940" cy="978617"/>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6" name="テキスト ボックス 1">
              <a:extLst>
                <a:ext uri="{FF2B5EF4-FFF2-40B4-BE49-F238E27FC236}">
                  <a16:creationId xmlns:a16="http://schemas.microsoft.com/office/drawing/2014/main" id="{6779D9D5-84EE-4098-A632-7871062C33AE}"/>
                </a:ext>
              </a:extLst>
            </p:cNvPr>
            <p:cNvSpPr txBox="1">
              <a:spLocks noChangeArrowheads="1"/>
            </p:cNvSpPr>
            <p:nvPr/>
          </p:nvSpPr>
          <p:spPr bwMode="auto">
            <a:xfrm>
              <a:off x="1808406" y="1161319"/>
              <a:ext cx="1743913" cy="610352"/>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2954" b="1" dirty="0"/>
                <a:t>自動運転</a:t>
              </a:r>
            </a:p>
          </p:txBody>
        </p:sp>
      </p:grpSp>
      <p:grpSp>
        <p:nvGrpSpPr>
          <p:cNvPr id="24" name="グループ化 23"/>
          <p:cNvGrpSpPr>
            <a:grpSpLocks/>
          </p:cNvGrpSpPr>
          <p:nvPr/>
        </p:nvGrpSpPr>
        <p:grpSpPr bwMode="auto">
          <a:xfrm>
            <a:off x="947179" y="2126294"/>
            <a:ext cx="1471697" cy="789955"/>
            <a:chOff x="1496616" y="1011761"/>
            <a:chExt cx="1728192" cy="926439"/>
          </a:xfrm>
        </p:grpSpPr>
        <p:sp>
          <p:nvSpPr>
            <p:cNvPr id="19" name="円/楕円 18"/>
            <p:cNvSpPr/>
            <p:nvPr/>
          </p:nvSpPr>
          <p:spPr>
            <a:xfrm>
              <a:off x="1496616" y="1011761"/>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8" name="テキスト ボックス 1"/>
            <p:cNvSpPr txBox="1">
              <a:spLocks noChangeArrowheads="1"/>
            </p:cNvSpPr>
            <p:nvPr/>
          </p:nvSpPr>
          <p:spPr bwMode="auto">
            <a:xfrm>
              <a:off x="1725287" y="1073172"/>
              <a:ext cx="1350045"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交通</a:t>
              </a:r>
            </a:p>
          </p:txBody>
        </p:sp>
      </p:grpSp>
      <p:grpSp>
        <p:nvGrpSpPr>
          <p:cNvPr id="25" name="グループ化 24"/>
          <p:cNvGrpSpPr>
            <a:grpSpLocks/>
          </p:cNvGrpSpPr>
          <p:nvPr/>
        </p:nvGrpSpPr>
        <p:grpSpPr bwMode="auto">
          <a:xfrm>
            <a:off x="3375750" y="897817"/>
            <a:ext cx="2852126" cy="831887"/>
            <a:chOff x="3569273" y="332999"/>
            <a:chExt cx="3346955" cy="975790"/>
          </a:xfrm>
        </p:grpSpPr>
        <p:sp>
          <p:nvSpPr>
            <p:cNvPr id="10" name="円/楕円 9"/>
            <p:cNvSpPr/>
            <p:nvPr/>
          </p:nvSpPr>
          <p:spPr>
            <a:xfrm>
              <a:off x="3569273" y="332999"/>
              <a:ext cx="3346955" cy="975790"/>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6" name="テキスト ボックス 2"/>
            <p:cNvSpPr txBox="1">
              <a:spLocks noChangeArrowheads="1"/>
            </p:cNvSpPr>
            <p:nvPr/>
          </p:nvSpPr>
          <p:spPr bwMode="auto">
            <a:xfrm>
              <a:off x="3743120" y="480363"/>
              <a:ext cx="2765616" cy="78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通信・情報</a:t>
              </a:r>
            </a:p>
          </p:txBody>
        </p:sp>
      </p:grpSp>
      <p:grpSp>
        <p:nvGrpSpPr>
          <p:cNvPr id="11" name="グループ化 10"/>
          <p:cNvGrpSpPr>
            <a:grpSpLocks/>
          </p:cNvGrpSpPr>
          <p:nvPr/>
        </p:nvGrpSpPr>
        <p:grpSpPr bwMode="auto">
          <a:xfrm rot="342148">
            <a:off x="6180262" y="1101682"/>
            <a:ext cx="1526844" cy="788603"/>
            <a:chOff x="367672" y="2564904"/>
            <a:chExt cx="1791067" cy="926439"/>
          </a:xfrm>
        </p:grpSpPr>
        <p:sp>
          <p:nvSpPr>
            <p:cNvPr id="18" name="円/楕円 17"/>
            <p:cNvSpPr/>
            <p:nvPr/>
          </p:nvSpPr>
          <p:spPr>
            <a:xfrm>
              <a:off x="430777" y="2564904"/>
              <a:ext cx="172796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4" name="テキスト ボックス 3"/>
            <p:cNvSpPr txBox="1">
              <a:spLocks noChangeArrowheads="1"/>
            </p:cNvSpPr>
            <p:nvPr/>
          </p:nvSpPr>
          <p:spPr bwMode="auto">
            <a:xfrm>
              <a:off x="367672" y="2680695"/>
              <a:ext cx="1690860" cy="78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テレビ</a:t>
              </a:r>
            </a:p>
          </p:txBody>
        </p:sp>
      </p:grpSp>
      <p:grpSp>
        <p:nvGrpSpPr>
          <p:cNvPr id="31" name="グループ化 30"/>
          <p:cNvGrpSpPr>
            <a:grpSpLocks/>
          </p:cNvGrpSpPr>
          <p:nvPr/>
        </p:nvGrpSpPr>
        <p:grpSpPr bwMode="auto">
          <a:xfrm>
            <a:off x="7216920" y="2987262"/>
            <a:ext cx="1976240" cy="789955"/>
            <a:chOff x="243904" y="4254969"/>
            <a:chExt cx="2319889" cy="926439"/>
          </a:xfrm>
        </p:grpSpPr>
        <p:sp>
          <p:nvSpPr>
            <p:cNvPr id="17" name="円/楕円 16"/>
            <p:cNvSpPr/>
            <p:nvPr/>
          </p:nvSpPr>
          <p:spPr>
            <a:xfrm>
              <a:off x="243904" y="4254969"/>
              <a:ext cx="2319889"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2" name="テキスト ボックス 4"/>
            <p:cNvSpPr txBox="1">
              <a:spLocks noChangeArrowheads="1"/>
            </p:cNvSpPr>
            <p:nvPr/>
          </p:nvSpPr>
          <p:spPr bwMode="auto">
            <a:xfrm>
              <a:off x="553472" y="4325708"/>
              <a:ext cx="1915998"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少子化</a:t>
              </a:r>
            </a:p>
          </p:txBody>
        </p:sp>
      </p:grpSp>
      <p:grpSp>
        <p:nvGrpSpPr>
          <p:cNvPr id="27" name="グループ化 26"/>
          <p:cNvGrpSpPr>
            <a:grpSpLocks/>
          </p:cNvGrpSpPr>
          <p:nvPr/>
        </p:nvGrpSpPr>
        <p:grpSpPr bwMode="auto">
          <a:xfrm>
            <a:off x="2637565" y="5090575"/>
            <a:ext cx="2360599" cy="922516"/>
            <a:chOff x="7583801" y="1986456"/>
            <a:chExt cx="2006289" cy="1082504"/>
          </a:xfrm>
        </p:grpSpPr>
        <p:sp>
          <p:nvSpPr>
            <p:cNvPr id="15" name="円/楕円 14"/>
            <p:cNvSpPr/>
            <p:nvPr/>
          </p:nvSpPr>
          <p:spPr>
            <a:xfrm>
              <a:off x="7583801" y="1986456"/>
              <a:ext cx="1982940" cy="108250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10" name="テキスト ボックス 5"/>
            <p:cNvSpPr txBox="1">
              <a:spLocks noChangeArrowheads="1"/>
            </p:cNvSpPr>
            <p:nvPr/>
          </p:nvSpPr>
          <p:spPr bwMode="auto">
            <a:xfrm>
              <a:off x="7798258" y="2200921"/>
              <a:ext cx="1791832" cy="78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食料生産</a:t>
              </a:r>
            </a:p>
          </p:txBody>
        </p:sp>
      </p:grpSp>
      <p:grpSp>
        <p:nvGrpSpPr>
          <p:cNvPr id="28" name="グループ化 27"/>
          <p:cNvGrpSpPr>
            <a:grpSpLocks/>
          </p:cNvGrpSpPr>
          <p:nvPr/>
        </p:nvGrpSpPr>
        <p:grpSpPr bwMode="auto">
          <a:xfrm>
            <a:off x="3436032" y="5996363"/>
            <a:ext cx="1471697" cy="789955"/>
            <a:chOff x="7689304" y="4086737"/>
            <a:chExt cx="1728192" cy="926439"/>
          </a:xfrm>
        </p:grpSpPr>
        <p:sp>
          <p:nvSpPr>
            <p:cNvPr id="14" name="円/楕円 13"/>
            <p:cNvSpPr/>
            <p:nvPr/>
          </p:nvSpPr>
          <p:spPr>
            <a:xfrm>
              <a:off x="7689304" y="4086737"/>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8" name="テキスト ボックス 6"/>
            <p:cNvSpPr txBox="1">
              <a:spLocks noChangeArrowheads="1"/>
            </p:cNvSpPr>
            <p:nvPr/>
          </p:nvSpPr>
          <p:spPr bwMode="auto">
            <a:xfrm>
              <a:off x="7943075" y="4165237"/>
              <a:ext cx="1350045"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災害</a:t>
              </a:r>
            </a:p>
          </p:txBody>
        </p:sp>
      </p:grpSp>
      <p:grpSp>
        <p:nvGrpSpPr>
          <p:cNvPr id="29" name="グループ化 28"/>
          <p:cNvGrpSpPr>
            <a:grpSpLocks/>
          </p:cNvGrpSpPr>
          <p:nvPr/>
        </p:nvGrpSpPr>
        <p:grpSpPr bwMode="auto">
          <a:xfrm>
            <a:off x="5893594" y="6006425"/>
            <a:ext cx="2552474" cy="922516"/>
            <a:chOff x="4910119" y="5370832"/>
            <a:chExt cx="2995209" cy="1082504"/>
          </a:xfrm>
        </p:grpSpPr>
        <p:sp>
          <p:nvSpPr>
            <p:cNvPr id="13" name="円/楕円 12"/>
            <p:cNvSpPr/>
            <p:nvPr/>
          </p:nvSpPr>
          <p:spPr>
            <a:xfrm>
              <a:off x="4910119" y="5370832"/>
              <a:ext cx="2995209" cy="1082504"/>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6" name="テキスト ボックス 7"/>
            <p:cNvSpPr txBox="1">
              <a:spLocks noChangeArrowheads="1"/>
            </p:cNvSpPr>
            <p:nvPr/>
          </p:nvSpPr>
          <p:spPr bwMode="auto">
            <a:xfrm>
              <a:off x="5223791" y="5517232"/>
              <a:ext cx="2481479" cy="78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世界状況</a:t>
              </a:r>
            </a:p>
          </p:txBody>
        </p:sp>
      </p:grpSp>
      <p:grpSp>
        <p:nvGrpSpPr>
          <p:cNvPr id="26" name="グループ化 25"/>
          <p:cNvGrpSpPr>
            <a:grpSpLocks/>
          </p:cNvGrpSpPr>
          <p:nvPr/>
        </p:nvGrpSpPr>
        <p:grpSpPr bwMode="auto">
          <a:xfrm>
            <a:off x="6828019" y="2052331"/>
            <a:ext cx="1473050" cy="789955"/>
            <a:chOff x="6544291" y="717708"/>
            <a:chExt cx="1728192" cy="926439"/>
          </a:xfrm>
        </p:grpSpPr>
        <p:sp>
          <p:nvSpPr>
            <p:cNvPr id="16" name="円/楕円 15"/>
            <p:cNvSpPr/>
            <p:nvPr/>
          </p:nvSpPr>
          <p:spPr>
            <a:xfrm>
              <a:off x="6544291" y="717708"/>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4" name="テキスト ボックス 8"/>
            <p:cNvSpPr txBox="1">
              <a:spLocks noChangeArrowheads="1"/>
            </p:cNvSpPr>
            <p:nvPr/>
          </p:nvSpPr>
          <p:spPr bwMode="auto">
            <a:xfrm>
              <a:off x="6821026" y="801443"/>
              <a:ext cx="1326237"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遊び</a:t>
              </a:r>
            </a:p>
          </p:txBody>
        </p:sp>
      </p:grpSp>
      <p:grpSp>
        <p:nvGrpSpPr>
          <p:cNvPr id="30" name="グループ化 29"/>
          <p:cNvGrpSpPr>
            <a:grpSpLocks/>
          </p:cNvGrpSpPr>
          <p:nvPr/>
        </p:nvGrpSpPr>
        <p:grpSpPr bwMode="auto">
          <a:xfrm>
            <a:off x="1189992" y="4984805"/>
            <a:ext cx="1473049" cy="788603"/>
            <a:chOff x="2576736" y="5511584"/>
            <a:chExt cx="1728192" cy="926439"/>
          </a:xfrm>
        </p:grpSpPr>
        <p:sp>
          <p:nvSpPr>
            <p:cNvPr id="21" name="円/楕円 20"/>
            <p:cNvSpPr/>
            <p:nvPr/>
          </p:nvSpPr>
          <p:spPr>
            <a:xfrm>
              <a:off x="2576736" y="5511584"/>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7902" name="テキスト ボックス 21"/>
            <p:cNvSpPr txBox="1">
              <a:spLocks noChangeArrowheads="1"/>
            </p:cNvSpPr>
            <p:nvPr/>
          </p:nvSpPr>
          <p:spPr bwMode="auto">
            <a:xfrm>
              <a:off x="2780927" y="5629680"/>
              <a:ext cx="1348806" cy="78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気候</a:t>
              </a:r>
            </a:p>
          </p:txBody>
        </p:sp>
      </p:grpSp>
      <p:sp>
        <p:nvSpPr>
          <p:cNvPr id="20" name="テキスト ボックス 19"/>
          <p:cNvSpPr txBox="1">
            <a:spLocks noChangeArrowheads="1"/>
          </p:cNvSpPr>
          <p:nvPr/>
        </p:nvSpPr>
        <p:spPr bwMode="auto">
          <a:xfrm>
            <a:off x="2056608" y="2480687"/>
            <a:ext cx="5163593" cy="1574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ctr"/>
            <a:r>
              <a:rPr lang="ja-JP" altLang="en-US" sz="3750" dirty="0">
                <a:solidFill>
                  <a:schemeClr val="bg1"/>
                </a:solidFill>
                <a:latin typeface="HGP創英角ﾎﾟｯﾌﾟ体" panose="040B0A00000000000000" pitchFamily="50" charset="-128"/>
                <a:ea typeface="HGP創英角ﾎﾟｯﾌﾟ体" panose="040B0A00000000000000" pitchFamily="50" charset="-128"/>
              </a:rPr>
              <a:t>　何が変わってきたの？</a:t>
            </a:r>
            <a:endParaRPr lang="en-US" altLang="ja-JP" sz="3750" dirty="0">
              <a:solidFill>
                <a:schemeClr val="bg1"/>
              </a:solidFill>
              <a:latin typeface="HGP創英角ﾎﾟｯﾌﾟ体" panose="040B0A00000000000000" pitchFamily="50" charset="-128"/>
              <a:ea typeface="HGP創英角ﾎﾟｯﾌﾟ体" panose="040B0A00000000000000" pitchFamily="50" charset="-128"/>
            </a:endParaRPr>
          </a:p>
          <a:p>
            <a:pPr algn="ctr"/>
            <a:endParaRPr lang="en-US" altLang="ja-JP" sz="1193" dirty="0">
              <a:solidFill>
                <a:srgbClr val="FFFF00"/>
              </a:solidFill>
              <a:latin typeface="HGP創英角ﾎﾟｯﾌﾟ体" panose="040B0A00000000000000" pitchFamily="50" charset="-128"/>
              <a:ea typeface="HGP創英角ﾎﾟｯﾌﾟ体" panose="040B0A00000000000000" pitchFamily="50" charset="-128"/>
            </a:endParaRPr>
          </a:p>
          <a:p>
            <a:pPr algn="ctr"/>
            <a:r>
              <a:rPr lang="ja-JP" altLang="en-US" sz="3750" dirty="0">
                <a:solidFill>
                  <a:srgbClr val="FFFF00"/>
                </a:solidFill>
                <a:latin typeface="HGP創英角ﾎﾟｯﾌﾟ体" panose="040B0A00000000000000" pitchFamily="50" charset="-128"/>
                <a:ea typeface="HGP創英角ﾎﾟｯﾌﾟ体" panose="040B0A00000000000000" pitchFamily="50" charset="-128"/>
              </a:rPr>
              <a:t>どれが</a:t>
            </a:r>
            <a:r>
              <a:rPr lang="en-US" altLang="ja-JP" sz="3750" dirty="0">
                <a:solidFill>
                  <a:srgbClr val="FFFF00"/>
                </a:solidFill>
                <a:latin typeface="HGP創英角ﾎﾟｯﾌﾟ体" panose="040B0A00000000000000" pitchFamily="50" charset="-128"/>
                <a:ea typeface="HGP創英角ﾎﾟｯﾌﾟ体" panose="040B0A00000000000000" pitchFamily="50" charset="-128"/>
              </a:rPr>
              <a:t>1</a:t>
            </a:r>
            <a:r>
              <a:rPr lang="ja-JP" altLang="en-US" sz="3750" dirty="0">
                <a:solidFill>
                  <a:srgbClr val="FFFF00"/>
                </a:solidFill>
                <a:latin typeface="HGP創英角ﾎﾟｯﾌﾟ体" panose="040B0A00000000000000" pitchFamily="50" charset="-128"/>
                <a:ea typeface="HGP創英角ﾎﾟｯﾌﾟ体" panose="040B0A00000000000000" pitchFamily="50" charset="-128"/>
              </a:rPr>
              <a:t>番重要な課題？</a:t>
            </a:r>
            <a:endParaRPr lang="en-US" altLang="ja-JP" sz="3750" b="1" dirty="0">
              <a:solidFill>
                <a:srgbClr val="FFFF00"/>
              </a:solidFill>
              <a:latin typeface="AR P丸ゴシック体E" panose="020F0900000000000000" pitchFamily="50" charset="-128"/>
              <a:ea typeface="AR P丸ゴシック体E" panose="020F0900000000000000" pitchFamily="50" charset="-128"/>
            </a:endParaRPr>
          </a:p>
          <a:p>
            <a:pPr algn="ctr"/>
            <a:endParaRPr lang="en-US" altLang="ja-JP" sz="937" dirty="0">
              <a:solidFill>
                <a:srgbClr val="FFFF00"/>
              </a:solidFill>
              <a:latin typeface="AR P丸ゴシック体E" panose="020F0900000000000000" pitchFamily="50" charset="-128"/>
              <a:ea typeface="AR P丸ゴシック体E" panose="020F0900000000000000" pitchFamily="50" charset="-128"/>
            </a:endParaRPr>
          </a:p>
        </p:txBody>
      </p:sp>
      <p:grpSp>
        <p:nvGrpSpPr>
          <p:cNvPr id="50" name="グループ化 49">
            <a:extLst>
              <a:ext uri="{FF2B5EF4-FFF2-40B4-BE49-F238E27FC236}">
                <a16:creationId xmlns:a16="http://schemas.microsoft.com/office/drawing/2014/main" id="{F1C19A2F-E491-42DD-B027-B1CB3C828D64}"/>
              </a:ext>
            </a:extLst>
          </p:cNvPr>
          <p:cNvGrpSpPr>
            <a:grpSpLocks/>
          </p:cNvGrpSpPr>
          <p:nvPr/>
        </p:nvGrpSpPr>
        <p:grpSpPr bwMode="auto">
          <a:xfrm>
            <a:off x="138393" y="5580237"/>
            <a:ext cx="1473049" cy="788603"/>
            <a:chOff x="2576736" y="5511584"/>
            <a:chExt cx="1728192" cy="926439"/>
          </a:xfrm>
          <a:solidFill>
            <a:srgbClr val="E9FED2"/>
          </a:solidFill>
        </p:grpSpPr>
        <p:sp>
          <p:nvSpPr>
            <p:cNvPr id="51" name="円/楕円 20">
              <a:extLst>
                <a:ext uri="{FF2B5EF4-FFF2-40B4-BE49-F238E27FC236}">
                  <a16:creationId xmlns:a16="http://schemas.microsoft.com/office/drawing/2014/main" id="{557418F3-2F63-44CF-B10A-3C786C5CD693}"/>
                </a:ext>
              </a:extLst>
            </p:cNvPr>
            <p:cNvSpPr/>
            <p:nvPr/>
          </p:nvSpPr>
          <p:spPr>
            <a:xfrm>
              <a:off x="2576736" y="551158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52" name="テキスト ボックス 21">
              <a:extLst>
                <a:ext uri="{FF2B5EF4-FFF2-40B4-BE49-F238E27FC236}">
                  <a16:creationId xmlns:a16="http://schemas.microsoft.com/office/drawing/2014/main" id="{D264B460-B2DD-4D1A-9977-BBA1783F24EC}"/>
                </a:ext>
              </a:extLst>
            </p:cNvPr>
            <p:cNvSpPr txBox="1">
              <a:spLocks noChangeArrowheads="1"/>
            </p:cNvSpPr>
            <p:nvPr/>
          </p:nvSpPr>
          <p:spPr bwMode="auto">
            <a:xfrm>
              <a:off x="2862847" y="5664779"/>
              <a:ext cx="1220922" cy="70920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323" b="1" dirty="0"/>
                <a:t>台風</a:t>
              </a:r>
            </a:p>
          </p:txBody>
        </p:sp>
      </p:grpSp>
      <p:grpSp>
        <p:nvGrpSpPr>
          <p:cNvPr id="53" name="グループ化 52">
            <a:extLst>
              <a:ext uri="{FF2B5EF4-FFF2-40B4-BE49-F238E27FC236}">
                <a16:creationId xmlns:a16="http://schemas.microsoft.com/office/drawing/2014/main" id="{A3E9003F-836D-4C63-A1C7-A5DDA95894CA}"/>
              </a:ext>
            </a:extLst>
          </p:cNvPr>
          <p:cNvGrpSpPr>
            <a:grpSpLocks/>
          </p:cNvGrpSpPr>
          <p:nvPr/>
        </p:nvGrpSpPr>
        <p:grpSpPr bwMode="auto">
          <a:xfrm>
            <a:off x="1647371" y="5950328"/>
            <a:ext cx="1652709" cy="807294"/>
            <a:chOff x="2576736" y="5511584"/>
            <a:chExt cx="1728192" cy="926439"/>
          </a:xfrm>
          <a:solidFill>
            <a:srgbClr val="E9FED2"/>
          </a:solidFill>
        </p:grpSpPr>
        <p:sp>
          <p:nvSpPr>
            <p:cNvPr id="54" name="円/楕円 20">
              <a:extLst>
                <a:ext uri="{FF2B5EF4-FFF2-40B4-BE49-F238E27FC236}">
                  <a16:creationId xmlns:a16="http://schemas.microsoft.com/office/drawing/2014/main" id="{32033CA0-EE04-4D10-8EA3-D4C4D652050D}"/>
                </a:ext>
              </a:extLst>
            </p:cNvPr>
            <p:cNvSpPr/>
            <p:nvPr/>
          </p:nvSpPr>
          <p:spPr>
            <a:xfrm>
              <a:off x="2576736" y="5511584"/>
              <a:ext cx="1728192"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55" name="テキスト ボックス 21">
              <a:extLst>
                <a:ext uri="{FF2B5EF4-FFF2-40B4-BE49-F238E27FC236}">
                  <a16:creationId xmlns:a16="http://schemas.microsoft.com/office/drawing/2014/main" id="{73BD7EB3-A890-4701-A45D-ACB5F662264D}"/>
                </a:ext>
              </a:extLst>
            </p:cNvPr>
            <p:cNvSpPr txBox="1">
              <a:spLocks noChangeArrowheads="1"/>
            </p:cNvSpPr>
            <p:nvPr/>
          </p:nvSpPr>
          <p:spPr bwMode="auto">
            <a:xfrm>
              <a:off x="2907312" y="5674127"/>
              <a:ext cx="1083091" cy="66033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139" b="1" dirty="0"/>
                <a:t>豪雨</a:t>
              </a:r>
            </a:p>
          </p:txBody>
        </p:sp>
      </p:grpSp>
      <p:grpSp>
        <p:nvGrpSpPr>
          <p:cNvPr id="56" name="グループ化 55">
            <a:extLst>
              <a:ext uri="{FF2B5EF4-FFF2-40B4-BE49-F238E27FC236}">
                <a16:creationId xmlns:a16="http://schemas.microsoft.com/office/drawing/2014/main" id="{1225775B-5210-4AA6-A3A7-57C693F561BA}"/>
              </a:ext>
            </a:extLst>
          </p:cNvPr>
          <p:cNvGrpSpPr>
            <a:grpSpLocks/>
          </p:cNvGrpSpPr>
          <p:nvPr/>
        </p:nvGrpSpPr>
        <p:grpSpPr bwMode="auto">
          <a:xfrm>
            <a:off x="6684788" y="4179568"/>
            <a:ext cx="2342275" cy="989097"/>
            <a:chOff x="113124" y="4331069"/>
            <a:chExt cx="2319889" cy="926439"/>
          </a:xfrm>
          <a:solidFill>
            <a:schemeClr val="accent6">
              <a:lumMod val="40000"/>
              <a:lumOff val="60000"/>
            </a:schemeClr>
          </a:solidFill>
        </p:grpSpPr>
        <p:sp>
          <p:nvSpPr>
            <p:cNvPr id="57" name="円/楕円 16">
              <a:extLst>
                <a:ext uri="{FF2B5EF4-FFF2-40B4-BE49-F238E27FC236}">
                  <a16:creationId xmlns:a16="http://schemas.microsoft.com/office/drawing/2014/main" id="{12F1982C-A606-4273-9FBF-DA51F446383D}"/>
                </a:ext>
              </a:extLst>
            </p:cNvPr>
            <p:cNvSpPr/>
            <p:nvPr/>
          </p:nvSpPr>
          <p:spPr>
            <a:xfrm>
              <a:off x="113124" y="4331069"/>
              <a:ext cx="2319889" cy="926439"/>
            </a:xfrm>
            <a:prstGeom prst="ellipse">
              <a:avLst/>
            </a:prstGeom>
            <a:solidFill>
              <a:srgbClr val="E9FE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58" name="テキスト ボックス 4">
              <a:extLst>
                <a:ext uri="{FF2B5EF4-FFF2-40B4-BE49-F238E27FC236}">
                  <a16:creationId xmlns:a16="http://schemas.microsoft.com/office/drawing/2014/main" id="{5602B5DA-773B-474C-A09D-5805A53EBE91}"/>
                </a:ext>
              </a:extLst>
            </p:cNvPr>
            <p:cNvSpPr txBox="1">
              <a:spLocks noChangeArrowheads="1"/>
            </p:cNvSpPr>
            <p:nvPr/>
          </p:nvSpPr>
          <p:spPr bwMode="auto">
            <a:xfrm>
              <a:off x="294009" y="4525105"/>
              <a:ext cx="1893181" cy="565448"/>
            </a:xfrm>
            <a:prstGeom prst="rect">
              <a:avLst/>
            </a:prstGeom>
            <a:solidFill>
              <a:srgbClr val="E9FED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323" b="1" dirty="0"/>
                <a:t>人口爆発</a:t>
              </a:r>
            </a:p>
          </p:txBody>
        </p:sp>
      </p:grpSp>
      <p:grpSp>
        <p:nvGrpSpPr>
          <p:cNvPr id="59" name="グループ化 58">
            <a:extLst>
              <a:ext uri="{FF2B5EF4-FFF2-40B4-BE49-F238E27FC236}">
                <a16:creationId xmlns:a16="http://schemas.microsoft.com/office/drawing/2014/main" id="{3B7E14B5-EEEC-48EC-8EE2-1F74DA76F449}"/>
              </a:ext>
            </a:extLst>
          </p:cNvPr>
          <p:cNvGrpSpPr>
            <a:grpSpLocks/>
          </p:cNvGrpSpPr>
          <p:nvPr/>
        </p:nvGrpSpPr>
        <p:grpSpPr bwMode="auto">
          <a:xfrm>
            <a:off x="5123838" y="5149315"/>
            <a:ext cx="2723511" cy="922516"/>
            <a:chOff x="7583800" y="1986456"/>
            <a:chExt cx="3196589" cy="1082504"/>
          </a:xfrm>
        </p:grpSpPr>
        <p:sp>
          <p:nvSpPr>
            <p:cNvPr id="60" name="円/楕円 14">
              <a:extLst>
                <a:ext uri="{FF2B5EF4-FFF2-40B4-BE49-F238E27FC236}">
                  <a16:creationId xmlns:a16="http://schemas.microsoft.com/office/drawing/2014/main" id="{966B3655-EFA8-4F5B-A11F-A0B091E8A39C}"/>
                </a:ext>
              </a:extLst>
            </p:cNvPr>
            <p:cNvSpPr/>
            <p:nvPr/>
          </p:nvSpPr>
          <p:spPr>
            <a:xfrm>
              <a:off x="7583800" y="1986456"/>
              <a:ext cx="3196589" cy="1082504"/>
            </a:xfrm>
            <a:prstGeom prst="ellipse">
              <a:avLst/>
            </a:prstGeom>
            <a:solidFill>
              <a:srgbClr val="E9FED2"/>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61" name="テキスト ボックス 5">
              <a:extLst>
                <a:ext uri="{FF2B5EF4-FFF2-40B4-BE49-F238E27FC236}">
                  <a16:creationId xmlns:a16="http://schemas.microsoft.com/office/drawing/2014/main" id="{E2CD43A9-68B4-405F-A4CC-84F73A66CE23}"/>
                </a:ext>
              </a:extLst>
            </p:cNvPr>
            <p:cNvSpPr txBox="1">
              <a:spLocks noChangeArrowheads="1"/>
            </p:cNvSpPr>
            <p:nvPr/>
          </p:nvSpPr>
          <p:spPr bwMode="auto">
            <a:xfrm>
              <a:off x="7903669" y="2168561"/>
              <a:ext cx="2474478" cy="785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食糧不足</a:t>
              </a:r>
            </a:p>
          </p:txBody>
        </p:sp>
      </p:grpSp>
      <p:grpSp>
        <p:nvGrpSpPr>
          <p:cNvPr id="62" name="グループ化 61">
            <a:extLst>
              <a:ext uri="{FF2B5EF4-FFF2-40B4-BE49-F238E27FC236}">
                <a16:creationId xmlns:a16="http://schemas.microsoft.com/office/drawing/2014/main" id="{AED06205-5C55-4AF1-9567-B82E23024D37}"/>
              </a:ext>
            </a:extLst>
          </p:cNvPr>
          <p:cNvGrpSpPr>
            <a:grpSpLocks/>
          </p:cNvGrpSpPr>
          <p:nvPr/>
        </p:nvGrpSpPr>
        <p:grpSpPr bwMode="auto">
          <a:xfrm rot="20753728">
            <a:off x="262650" y="373305"/>
            <a:ext cx="2824268" cy="1032219"/>
            <a:chOff x="1496615" y="1011761"/>
            <a:chExt cx="2874293" cy="926439"/>
          </a:xfrm>
          <a:solidFill>
            <a:srgbClr val="E9FED2"/>
          </a:solidFill>
        </p:grpSpPr>
        <p:sp>
          <p:nvSpPr>
            <p:cNvPr id="63" name="円/楕円 32">
              <a:extLst>
                <a:ext uri="{FF2B5EF4-FFF2-40B4-BE49-F238E27FC236}">
                  <a16:creationId xmlns:a16="http://schemas.microsoft.com/office/drawing/2014/main" id="{94E7C177-CFAE-441A-BE19-FDACD7A34B30}"/>
                </a:ext>
              </a:extLst>
            </p:cNvPr>
            <p:cNvSpPr/>
            <p:nvPr/>
          </p:nvSpPr>
          <p:spPr>
            <a:xfrm>
              <a:off x="1496615" y="1011761"/>
              <a:ext cx="2874293" cy="926439"/>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64" name="テキスト ボックス 1">
              <a:extLst>
                <a:ext uri="{FF2B5EF4-FFF2-40B4-BE49-F238E27FC236}">
                  <a16:creationId xmlns:a16="http://schemas.microsoft.com/office/drawing/2014/main" id="{C2E0CA95-FE88-44E6-9FCD-5F7F8B9F43CF}"/>
                </a:ext>
              </a:extLst>
            </p:cNvPr>
            <p:cNvSpPr txBox="1">
              <a:spLocks noChangeArrowheads="1"/>
            </p:cNvSpPr>
            <p:nvPr/>
          </p:nvSpPr>
          <p:spPr bwMode="auto">
            <a:xfrm>
              <a:off x="1820412" y="1191988"/>
              <a:ext cx="2251365" cy="54182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ja-JP" sz="3323" b="1" dirty="0"/>
                <a:t>Society5.0</a:t>
              </a:r>
            </a:p>
          </p:txBody>
        </p:sp>
      </p:grpSp>
      <p:grpSp>
        <p:nvGrpSpPr>
          <p:cNvPr id="32" name="グループ化 31"/>
          <p:cNvGrpSpPr>
            <a:grpSpLocks/>
          </p:cNvGrpSpPr>
          <p:nvPr/>
        </p:nvGrpSpPr>
        <p:grpSpPr bwMode="auto">
          <a:xfrm>
            <a:off x="1907704" y="1054012"/>
            <a:ext cx="1471697" cy="789955"/>
            <a:chOff x="1448798" y="1011761"/>
            <a:chExt cx="1728192" cy="926439"/>
          </a:xfrm>
        </p:grpSpPr>
        <p:sp>
          <p:nvSpPr>
            <p:cNvPr id="33" name="円/楕円 32"/>
            <p:cNvSpPr/>
            <p:nvPr/>
          </p:nvSpPr>
          <p:spPr>
            <a:xfrm>
              <a:off x="1448798" y="1011761"/>
              <a:ext cx="172819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34" name="テキスト ボックス 1"/>
            <p:cNvSpPr txBox="1">
              <a:spLocks noChangeArrowheads="1"/>
            </p:cNvSpPr>
            <p:nvPr/>
          </p:nvSpPr>
          <p:spPr bwMode="auto">
            <a:xfrm>
              <a:off x="1867523" y="1102012"/>
              <a:ext cx="935921" cy="785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Ａ Ｉ</a:t>
              </a:r>
            </a:p>
          </p:txBody>
        </p:sp>
      </p:grpSp>
      <p:sp>
        <p:nvSpPr>
          <p:cNvPr id="2" name="楕円 1">
            <a:extLst>
              <a:ext uri="{FF2B5EF4-FFF2-40B4-BE49-F238E27FC236}">
                <a16:creationId xmlns:a16="http://schemas.microsoft.com/office/drawing/2014/main" id="{670636AE-58CE-4747-A358-DBD511C79C41}"/>
              </a:ext>
            </a:extLst>
          </p:cNvPr>
          <p:cNvSpPr/>
          <p:nvPr/>
        </p:nvSpPr>
        <p:spPr>
          <a:xfrm rot="1453367">
            <a:off x="-196732" y="4066486"/>
            <a:ext cx="5234865" cy="269758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8" name="楕円 67">
            <a:extLst>
              <a:ext uri="{FF2B5EF4-FFF2-40B4-BE49-F238E27FC236}">
                <a16:creationId xmlns:a16="http://schemas.microsoft.com/office/drawing/2014/main" id="{CB6F5B78-7636-46A9-B28B-A6164DEE8731}"/>
              </a:ext>
            </a:extLst>
          </p:cNvPr>
          <p:cNvSpPr/>
          <p:nvPr/>
        </p:nvSpPr>
        <p:spPr>
          <a:xfrm rot="20686046">
            <a:off x="-1155538" y="252986"/>
            <a:ext cx="8579500" cy="247214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9" name="楕円 68">
            <a:extLst>
              <a:ext uri="{FF2B5EF4-FFF2-40B4-BE49-F238E27FC236}">
                <a16:creationId xmlns:a16="http://schemas.microsoft.com/office/drawing/2014/main" id="{F2650924-9924-4AE4-A39D-6118EF0CB8EC}"/>
              </a:ext>
            </a:extLst>
          </p:cNvPr>
          <p:cNvSpPr/>
          <p:nvPr/>
        </p:nvSpPr>
        <p:spPr>
          <a:xfrm rot="5400000">
            <a:off x="5791728" y="515313"/>
            <a:ext cx="4153758" cy="30740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0" name="楕円 69">
            <a:extLst>
              <a:ext uri="{FF2B5EF4-FFF2-40B4-BE49-F238E27FC236}">
                <a16:creationId xmlns:a16="http://schemas.microsoft.com/office/drawing/2014/main" id="{4A70A7AC-7A83-4F03-8E59-92DB8AD18E30}"/>
              </a:ext>
            </a:extLst>
          </p:cNvPr>
          <p:cNvSpPr/>
          <p:nvPr/>
        </p:nvSpPr>
        <p:spPr>
          <a:xfrm rot="7768887">
            <a:off x="4736432" y="3360865"/>
            <a:ext cx="4866799" cy="315421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71" name="グループ化 70">
            <a:extLst>
              <a:ext uri="{FF2B5EF4-FFF2-40B4-BE49-F238E27FC236}">
                <a16:creationId xmlns:a16="http://schemas.microsoft.com/office/drawing/2014/main" id="{53CDD18B-BBE9-4E5F-BEF6-1B6E76381336}"/>
              </a:ext>
            </a:extLst>
          </p:cNvPr>
          <p:cNvGrpSpPr>
            <a:grpSpLocks/>
          </p:cNvGrpSpPr>
          <p:nvPr/>
        </p:nvGrpSpPr>
        <p:grpSpPr bwMode="auto">
          <a:xfrm rot="342148">
            <a:off x="6580307" y="342732"/>
            <a:ext cx="1473048" cy="788603"/>
            <a:chOff x="430777" y="2564904"/>
            <a:chExt cx="1727962" cy="926439"/>
          </a:xfrm>
        </p:grpSpPr>
        <p:sp>
          <p:nvSpPr>
            <p:cNvPr id="72" name="円/楕円 17">
              <a:extLst>
                <a:ext uri="{FF2B5EF4-FFF2-40B4-BE49-F238E27FC236}">
                  <a16:creationId xmlns:a16="http://schemas.microsoft.com/office/drawing/2014/main" id="{593D2C70-9655-419C-96DA-81BA101A1A75}"/>
                </a:ext>
              </a:extLst>
            </p:cNvPr>
            <p:cNvSpPr/>
            <p:nvPr/>
          </p:nvSpPr>
          <p:spPr>
            <a:xfrm>
              <a:off x="430777" y="2564904"/>
              <a:ext cx="1727962" cy="926439"/>
            </a:xfrm>
            <a:prstGeom prst="ellipse">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73" name="テキスト ボックス 3">
              <a:extLst>
                <a:ext uri="{FF2B5EF4-FFF2-40B4-BE49-F238E27FC236}">
                  <a16:creationId xmlns:a16="http://schemas.microsoft.com/office/drawing/2014/main" id="{E93CCDE2-8C8E-4C92-A863-0187EA339B03}"/>
                </a:ext>
              </a:extLst>
            </p:cNvPr>
            <p:cNvSpPr txBox="1">
              <a:spLocks noChangeArrowheads="1"/>
            </p:cNvSpPr>
            <p:nvPr/>
          </p:nvSpPr>
          <p:spPr bwMode="auto">
            <a:xfrm>
              <a:off x="540671" y="2680695"/>
              <a:ext cx="1344867" cy="7864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3750" b="1" dirty="0"/>
                <a:t>家電</a:t>
              </a:r>
            </a:p>
          </p:txBody>
        </p:sp>
      </p:grpSp>
      <p:grpSp>
        <p:nvGrpSpPr>
          <p:cNvPr id="3" name="グループ化 2">
            <a:extLst>
              <a:ext uri="{FF2B5EF4-FFF2-40B4-BE49-F238E27FC236}">
                <a16:creationId xmlns:a16="http://schemas.microsoft.com/office/drawing/2014/main" id="{AB9CC272-91A7-4958-AA24-A2D01C1B34F9}"/>
              </a:ext>
            </a:extLst>
          </p:cNvPr>
          <p:cNvGrpSpPr/>
          <p:nvPr/>
        </p:nvGrpSpPr>
        <p:grpSpPr>
          <a:xfrm>
            <a:off x="-73634" y="3371938"/>
            <a:ext cx="2316432" cy="889361"/>
            <a:chOff x="-73634" y="3371938"/>
            <a:chExt cx="2316432" cy="889361"/>
          </a:xfrm>
        </p:grpSpPr>
        <p:sp>
          <p:nvSpPr>
            <p:cNvPr id="75" name="円/楕円 32">
              <a:extLst>
                <a:ext uri="{FF2B5EF4-FFF2-40B4-BE49-F238E27FC236}">
                  <a16:creationId xmlns:a16="http://schemas.microsoft.com/office/drawing/2014/main" id="{8C605726-2600-4B56-9B56-D578082CBF5B}"/>
                </a:ext>
              </a:extLst>
            </p:cNvPr>
            <p:cNvSpPr/>
            <p:nvPr/>
          </p:nvSpPr>
          <p:spPr bwMode="auto">
            <a:xfrm>
              <a:off x="-73634" y="3371938"/>
              <a:ext cx="2316432" cy="889361"/>
            </a:xfrm>
            <a:prstGeom prst="ellipse">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76" name="テキスト ボックス 1">
              <a:extLst>
                <a:ext uri="{FF2B5EF4-FFF2-40B4-BE49-F238E27FC236}">
                  <a16:creationId xmlns:a16="http://schemas.microsoft.com/office/drawing/2014/main" id="{9B36B003-C9E4-4D18-9E6C-F38228790FE2}"/>
                </a:ext>
              </a:extLst>
            </p:cNvPr>
            <p:cNvSpPr txBox="1">
              <a:spLocks noChangeArrowheads="1"/>
            </p:cNvSpPr>
            <p:nvPr/>
          </p:nvSpPr>
          <p:spPr bwMode="auto">
            <a:xfrm>
              <a:off x="298136" y="3493719"/>
              <a:ext cx="1531947" cy="644325"/>
            </a:xfrm>
            <a:prstGeom prst="rect">
              <a:avLst/>
            </a:prstGeom>
            <a:solidFill>
              <a:srgbClr val="FF99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ja-JP" altLang="en-US" sz="3323" b="1" dirty="0"/>
                <a:t>感染症</a:t>
              </a:r>
              <a:endParaRPr lang="en-US" altLang="ja-JP" sz="3323" b="1" dirty="0"/>
            </a:p>
          </p:txBody>
        </p:sp>
      </p:grpSp>
      <p:pic>
        <p:nvPicPr>
          <p:cNvPr id="81" name="図 80">
            <a:extLst>
              <a:ext uri="{FF2B5EF4-FFF2-40B4-BE49-F238E27FC236}">
                <a16:creationId xmlns:a16="http://schemas.microsoft.com/office/drawing/2014/main" id="{D4CC7B39-B790-4391-8283-70243DE607D1}"/>
              </a:ext>
            </a:extLst>
          </p:cNvPr>
          <p:cNvPicPr>
            <a:picLocks noChangeAspect="1"/>
          </p:cNvPicPr>
          <p:nvPr/>
        </p:nvPicPr>
        <p:blipFill>
          <a:blip r:embed="rId4">
            <a:alphaModFix amt="50000"/>
          </a:blip>
          <a:stretch>
            <a:fillRect/>
          </a:stretch>
        </p:blipFill>
        <p:spPr>
          <a:xfrm>
            <a:off x="1958746" y="1495057"/>
            <a:ext cx="5367962" cy="408518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1" fill="hold" nodeType="afterEffect">
                                  <p:stCondLst>
                                    <p:cond delay="3000"/>
                                  </p:stCondLst>
                                  <p:childTnLst>
                                    <p:set>
                                      <p:cBhvr>
                                        <p:cTn id="12" dur="1" fill="hold">
                                          <p:stCondLst>
                                            <p:cond delay="0"/>
                                          </p:stCondLst>
                                        </p:cTn>
                                        <p:tgtEl>
                                          <p:spTgt spid="25"/>
                                        </p:tgtEl>
                                        <p:attrNameLst>
                                          <p:attrName>style.visibility</p:attrName>
                                        </p:attrNameLst>
                                      </p:cBhvr>
                                      <p:to>
                                        <p:strVal val="visible"/>
                                      </p:to>
                                    </p:set>
                                    <p:anim calcmode="lin" valueType="num">
                                      <p:cBhvr additive="base">
                                        <p:cTn id="13" dur="1000" fill="hold"/>
                                        <p:tgtEl>
                                          <p:spTgt spid="25"/>
                                        </p:tgtEl>
                                        <p:attrNameLst>
                                          <p:attrName>ppt_x</p:attrName>
                                        </p:attrNameLst>
                                      </p:cBhvr>
                                      <p:tavLst>
                                        <p:tav tm="0">
                                          <p:val>
                                            <p:strVal val="#ppt_x"/>
                                          </p:val>
                                        </p:tav>
                                        <p:tav tm="100000">
                                          <p:val>
                                            <p:strVal val="#ppt_x"/>
                                          </p:val>
                                        </p:tav>
                                      </p:tavLst>
                                    </p:anim>
                                    <p:anim calcmode="lin" valueType="num">
                                      <p:cBhvr additive="base">
                                        <p:cTn id="14" dur="1000" fill="hold"/>
                                        <p:tgtEl>
                                          <p:spTgt spid="25"/>
                                        </p:tgtEl>
                                        <p:attrNameLst>
                                          <p:attrName>ppt_y</p:attrName>
                                        </p:attrNameLst>
                                      </p:cBhvr>
                                      <p:tavLst>
                                        <p:tav tm="0">
                                          <p:val>
                                            <p:strVal val="0-#ppt_h/2"/>
                                          </p:val>
                                        </p:tav>
                                        <p:tav tm="100000">
                                          <p:val>
                                            <p:strVal val="#ppt_y"/>
                                          </p:val>
                                        </p:tav>
                                      </p:tavLst>
                                    </p:anim>
                                  </p:childTnLst>
                                </p:cTn>
                              </p:par>
                            </p:childTnLst>
                          </p:cTn>
                        </p:par>
                        <p:par>
                          <p:cTn id="15" fill="hold">
                            <p:stCondLst>
                              <p:cond delay="5000"/>
                            </p:stCondLst>
                            <p:childTnLst>
                              <p:par>
                                <p:cTn id="16" presetID="2" presetClass="entr" presetSubtype="1" fill="hold" nodeType="afterEffect">
                                  <p:stCondLst>
                                    <p:cond delay="1500"/>
                                  </p:stCondLst>
                                  <p:childTnLst>
                                    <p:set>
                                      <p:cBhvr>
                                        <p:cTn id="17" dur="1" fill="hold">
                                          <p:stCondLst>
                                            <p:cond delay="0"/>
                                          </p:stCondLst>
                                        </p:cTn>
                                        <p:tgtEl>
                                          <p:spTgt spid="41"/>
                                        </p:tgtEl>
                                        <p:attrNameLst>
                                          <p:attrName>style.visibility</p:attrName>
                                        </p:attrNameLst>
                                      </p:cBhvr>
                                      <p:to>
                                        <p:strVal val="visible"/>
                                      </p:to>
                                    </p:set>
                                    <p:anim calcmode="lin" valueType="num">
                                      <p:cBhvr additive="base">
                                        <p:cTn id="18" dur="500" fill="hold"/>
                                        <p:tgtEl>
                                          <p:spTgt spid="41"/>
                                        </p:tgtEl>
                                        <p:attrNameLst>
                                          <p:attrName>ppt_x</p:attrName>
                                        </p:attrNameLst>
                                      </p:cBhvr>
                                      <p:tavLst>
                                        <p:tav tm="0">
                                          <p:val>
                                            <p:strVal val="#ppt_x"/>
                                          </p:val>
                                        </p:tav>
                                        <p:tav tm="100000">
                                          <p:val>
                                            <p:strVal val="#ppt_x"/>
                                          </p:val>
                                        </p:tav>
                                      </p:tavLst>
                                    </p:anim>
                                    <p:anim calcmode="lin" valueType="num">
                                      <p:cBhvr additive="base">
                                        <p:cTn id="19" dur="500" fill="hold"/>
                                        <p:tgtEl>
                                          <p:spTgt spid="41"/>
                                        </p:tgtEl>
                                        <p:attrNameLst>
                                          <p:attrName>ppt_y</p:attrName>
                                        </p:attrNameLst>
                                      </p:cBhvr>
                                      <p:tavLst>
                                        <p:tav tm="0">
                                          <p:val>
                                            <p:strVal val="0-#ppt_h/2"/>
                                          </p:val>
                                        </p:tav>
                                        <p:tav tm="100000">
                                          <p:val>
                                            <p:strVal val="#ppt_y"/>
                                          </p:val>
                                        </p:tav>
                                      </p:tavLst>
                                    </p:anim>
                                  </p:childTnLst>
                                </p:cTn>
                              </p:par>
                            </p:childTnLst>
                          </p:cTn>
                        </p:par>
                        <p:par>
                          <p:cTn id="20" fill="hold">
                            <p:stCondLst>
                              <p:cond delay="7000"/>
                            </p:stCondLst>
                            <p:childTnLst>
                              <p:par>
                                <p:cTn id="21" presetID="2" presetClass="entr" presetSubtype="4"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additive="base">
                                        <p:cTn id="23" dur="500" fill="hold"/>
                                        <p:tgtEl>
                                          <p:spTgt spid="24"/>
                                        </p:tgtEl>
                                        <p:attrNameLst>
                                          <p:attrName>ppt_x</p:attrName>
                                        </p:attrNameLst>
                                      </p:cBhvr>
                                      <p:tavLst>
                                        <p:tav tm="0">
                                          <p:val>
                                            <p:strVal val="#ppt_x"/>
                                          </p:val>
                                        </p:tav>
                                        <p:tav tm="100000">
                                          <p:val>
                                            <p:strVal val="#ppt_x"/>
                                          </p:val>
                                        </p:tav>
                                      </p:tavLst>
                                    </p:anim>
                                    <p:anim calcmode="lin" valueType="num">
                                      <p:cBhvr additive="base">
                                        <p:cTn id="24" dur="500" fill="hold"/>
                                        <p:tgtEl>
                                          <p:spTgt spid="24"/>
                                        </p:tgtEl>
                                        <p:attrNameLst>
                                          <p:attrName>ppt_y</p:attrName>
                                        </p:attrNameLst>
                                      </p:cBhvr>
                                      <p:tavLst>
                                        <p:tav tm="0">
                                          <p:val>
                                            <p:strVal val="1+#ppt_h/2"/>
                                          </p:val>
                                        </p:tav>
                                        <p:tav tm="100000">
                                          <p:val>
                                            <p:strVal val="#ppt_y"/>
                                          </p:val>
                                        </p:tav>
                                      </p:tavLst>
                                    </p:anim>
                                  </p:childTnLst>
                                </p:cTn>
                              </p:par>
                            </p:childTnLst>
                          </p:cTn>
                        </p:par>
                        <p:par>
                          <p:cTn id="25" fill="hold">
                            <p:stCondLst>
                              <p:cond delay="7500"/>
                            </p:stCondLst>
                            <p:childTnLst>
                              <p:par>
                                <p:cTn id="26" presetID="2" presetClass="entr" presetSubtype="4" fill="hold" nodeType="afterEffect">
                                  <p:stCondLst>
                                    <p:cond delay="100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500" fill="hold"/>
                                        <p:tgtEl>
                                          <p:spTgt spid="44"/>
                                        </p:tgtEl>
                                        <p:attrNameLst>
                                          <p:attrName>ppt_x</p:attrName>
                                        </p:attrNameLst>
                                      </p:cBhvr>
                                      <p:tavLst>
                                        <p:tav tm="0">
                                          <p:val>
                                            <p:strVal val="#ppt_x"/>
                                          </p:val>
                                        </p:tav>
                                        <p:tav tm="100000">
                                          <p:val>
                                            <p:strVal val="#ppt_x"/>
                                          </p:val>
                                        </p:tav>
                                      </p:tavLst>
                                    </p:anim>
                                    <p:anim calcmode="lin" valueType="num">
                                      <p:cBhvr additive="base">
                                        <p:cTn id="29" dur="500" fill="hold"/>
                                        <p:tgtEl>
                                          <p:spTgt spid="44"/>
                                        </p:tgtEl>
                                        <p:attrNameLst>
                                          <p:attrName>ppt_y</p:attrName>
                                        </p:attrNameLst>
                                      </p:cBhvr>
                                      <p:tavLst>
                                        <p:tav tm="0">
                                          <p:val>
                                            <p:strVal val="1+#ppt_h/2"/>
                                          </p:val>
                                        </p:tav>
                                        <p:tav tm="100000">
                                          <p:val>
                                            <p:strVal val="#ppt_y"/>
                                          </p:val>
                                        </p:tav>
                                      </p:tavLst>
                                    </p:anim>
                                  </p:childTnLst>
                                </p:cTn>
                              </p:par>
                            </p:childTnLst>
                          </p:cTn>
                        </p:par>
                        <p:par>
                          <p:cTn id="30" fill="hold">
                            <p:stCondLst>
                              <p:cond delay="9000"/>
                            </p:stCondLst>
                            <p:childTnLst>
                              <p:par>
                                <p:cTn id="31" presetID="2" presetClass="entr" presetSubtype="4" fill="hold" nodeType="afterEffect">
                                  <p:stCondLst>
                                    <p:cond delay="500"/>
                                  </p:stCondLst>
                                  <p:childTnLst>
                                    <p:set>
                                      <p:cBhvr>
                                        <p:cTn id="32" dur="1" fill="hold">
                                          <p:stCondLst>
                                            <p:cond delay="0"/>
                                          </p:stCondLst>
                                        </p:cTn>
                                        <p:tgtEl>
                                          <p:spTgt spid="65"/>
                                        </p:tgtEl>
                                        <p:attrNameLst>
                                          <p:attrName>style.visibility</p:attrName>
                                        </p:attrNameLst>
                                      </p:cBhvr>
                                      <p:to>
                                        <p:strVal val="visible"/>
                                      </p:to>
                                    </p:set>
                                    <p:anim calcmode="lin" valueType="num">
                                      <p:cBhvr additive="base">
                                        <p:cTn id="33" dur="500" fill="hold"/>
                                        <p:tgtEl>
                                          <p:spTgt spid="65"/>
                                        </p:tgtEl>
                                        <p:attrNameLst>
                                          <p:attrName>ppt_x</p:attrName>
                                        </p:attrNameLst>
                                      </p:cBhvr>
                                      <p:tavLst>
                                        <p:tav tm="0">
                                          <p:val>
                                            <p:strVal val="#ppt_x"/>
                                          </p:val>
                                        </p:tav>
                                        <p:tav tm="100000">
                                          <p:val>
                                            <p:strVal val="#ppt_x"/>
                                          </p:val>
                                        </p:tav>
                                      </p:tavLst>
                                    </p:anim>
                                    <p:anim calcmode="lin" valueType="num">
                                      <p:cBhvr additive="base">
                                        <p:cTn id="34" dur="500" fill="hold"/>
                                        <p:tgtEl>
                                          <p:spTgt spid="65"/>
                                        </p:tgtEl>
                                        <p:attrNameLst>
                                          <p:attrName>ppt_y</p:attrName>
                                        </p:attrNameLst>
                                      </p:cBhvr>
                                      <p:tavLst>
                                        <p:tav tm="0">
                                          <p:val>
                                            <p:strVal val="1+#ppt_h/2"/>
                                          </p:val>
                                        </p:tav>
                                        <p:tav tm="100000">
                                          <p:val>
                                            <p:strVal val="#ppt_y"/>
                                          </p:val>
                                        </p:tav>
                                      </p:tavLst>
                                    </p:anim>
                                  </p:childTnLst>
                                </p:cTn>
                              </p:par>
                            </p:childTnLst>
                          </p:cTn>
                        </p:par>
                        <p:par>
                          <p:cTn id="35" fill="hold" nodeType="withGroup">
                            <p:stCondLst>
                              <p:cond delay="10000"/>
                            </p:stCondLst>
                            <p:childTnLst>
                              <p:par>
                                <p:cTn id="36" presetID="2" presetClass="entr" presetSubtype="4" fill="hold" nodeType="afterEffect">
                                  <p:stCondLst>
                                    <p:cond delay="1000"/>
                                  </p:stCondLst>
                                  <p:childTnLst>
                                    <p:set>
                                      <p:cBhvr>
                                        <p:cTn id="37" dur="1" fill="hold">
                                          <p:stCondLst>
                                            <p:cond delay="0"/>
                                          </p:stCondLst>
                                        </p:cTn>
                                        <p:tgtEl>
                                          <p:spTgt spid="27"/>
                                        </p:tgtEl>
                                        <p:attrNameLst>
                                          <p:attrName>style.visibility</p:attrName>
                                        </p:attrNameLst>
                                      </p:cBhvr>
                                      <p:to>
                                        <p:strVal val="visible"/>
                                      </p:to>
                                    </p:set>
                                    <p:anim calcmode="lin" valueType="num">
                                      <p:cBhvr additive="base">
                                        <p:cTn id="38" dur="500" fill="hold"/>
                                        <p:tgtEl>
                                          <p:spTgt spid="27"/>
                                        </p:tgtEl>
                                        <p:attrNameLst>
                                          <p:attrName>ppt_x</p:attrName>
                                        </p:attrNameLst>
                                      </p:cBhvr>
                                      <p:tavLst>
                                        <p:tav tm="0">
                                          <p:val>
                                            <p:strVal val="#ppt_x"/>
                                          </p:val>
                                        </p:tav>
                                        <p:tav tm="100000">
                                          <p:val>
                                            <p:strVal val="#ppt_x"/>
                                          </p:val>
                                        </p:tav>
                                      </p:tavLst>
                                    </p:anim>
                                    <p:anim calcmode="lin" valueType="num">
                                      <p:cBhvr additive="base">
                                        <p:cTn id="39" dur="500" fill="hold"/>
                                        <p:tgtEl>
                                          <p:spTgt spid="27"/>
                                        </p:tgtEl>
                                        <p:attrNameLst>
                                          <p:attrName>ppt_y</p:attrName>
                                        </p:attrNameLst>
                                      </p:cBhvr>
                                      <p:tavLst>
                                        <p:tav tm="0">
                                          <p:val>
                                            <p:strVal val="1+#ppt_h/2"/>
                                          </p:val>
                                        </p:tav>
                                        <p:tav tm="100000">
                                          <p:val>
                                            <p:strVal val="#ppt_y"/>
                                          </p:val>
                                        </p:tav>
                                      </p:tavLst>
                                    </p:anim>
                                  </p:childTnLst>
                                </p:cTn>
                              </p:par>
                            </p:childTnLst>
                          </p:cTn>
                        </p:par>
                        <p:par>
                          <p:cTn id="40" fill="hold">
                            <p:stCondLst>
                              <p:cond delay="11500"/>
                            </p:stCondLst>
                            <p:childTnLst>
                              <p:par>
                                <p:cTn id="41" presetID="2" presetClass="entr" presetSubtype="4" fill="hold" nodeType="afterEffect">
                                  <p:stCondLst>
                                    <p:cond delay="1000"/>
                                  </p:stCondLst>
                                  <p:childTnLst>
                                    <p:set>
                                      <p:cBhvr>
                                        <p:cTn id="42" dur="1" fill="hold">
                                          <p:stCondLst>
                                            <p:cond delay="0"/>
                                          </p:stCondLst>
                                        </p:cTn>
                                        <p:tgtEl>
                                          <p:spTgt spid="59"/>
                                        </p:tgtEl>
                                        <p:attrNameLst>
                                          <p:attrName>style.visibility</p:attrName>
                                        </p:attrNameLst>
                                      </p:cBhvr>
                                      <p:to>
                                        <p:strVal val="visible"/>
                                      </p:to>
                                    </p:set>
                                    <p:anim calcmode="lin" valueType="num">
                                      <p:cBhvr additive="base">
                                        <p:cTn id="43" dur="500" fill="hold"/>
                                        <p:tgtEl>
                                          <p:spTgt spid="59"/>
                                        </p:tgtEl>
                                        <p:attrNameLst>
                                          <p:attrName>ppt_x</p:attrName>
                                        </p:attrNameLst>
                                      </p:cBhvr>
                                      <p:tavLst>
                                        <p:tav tm="0">
                                          <p:val>
                                            <p:strVal val="#ppt_x"/>
                                          </p:val>
                                        </p:tav>
                                        <p:tav tm="100000">
                                          <p:val>
                                            <p:strVal val="#ppt_x"/>
                                          </p:val>
                                        </p:tav>
                                      </p:tavLst>
                                    </p:anim>
                                    <p:anim calcmode="lin" valueType="num">
                                      <p:cBhvr additive="base">
                                        <p:cTn id="44" dur="500" fill="hold"/>
                                        <p:tgtEl>
                                          <p:spTgt spid="59"/>
                                        </p:tgtEl>
                                        <p:attrNameLst>
                                          <p:attrName>ppt_y</p:attrName>
                                        </p:attrNameLst>
                                      </p:cBhvr>
                                      <p:tavLst>
                                        <p:tav tm="0">
                                          <p:val>
                                            <p:strVal val="1+#ppt_h/2"/>
                                          </p:val>
                                        </p:tav>
                                        <p:tav tm="100000">
                                          <p:val>
                                            <p:strVal val="#ppt_y"/>
                                          </p:val>
                                        </p:tav>
                                      </p:tavLst>
                                    </p:anim>
                                  </p:childTnLst>
                                </p:cTn>
                              </p:par>
                            </p:childTnLst>
                          </p:cTn>
                        </p:par>
                        <p:par>
                          <p:cTn id="45" fill="hold" nodeType="withGroup">
                            <p:stCondLst>
                              <p:cond delay="13000"/>
                            </p:stCondLst>
                            <p:childTnLst>
                              <p:par>
                                <p:cTn id="46" presetID="2" presetClass="entr" presetSubtype="4" fill="hold" nodeType="afterEffect">
                                  <p:stCondLst>
                                    <p:cond delay="50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ppt_x"/>
                                          </p:val>
                                        </p:tav>
                                        <p:tav tm="100000">
                                          <p:val>
                                            <p:strVal val="#ppt_x"/>
                                          </p:val>
                                        </p:tav>
                                      </p:tavLst>
                                    </p:anim>
                                    <p:anim calcmode="lin" valueType="num">
                                      <p:cBhvr additive="base">
                                        <p:cTn id="49" dur="500" fill="hold"/>
                                        <p:tgtEl>
                                          <p:spTgt spid="26"/>
                                        </p:tgtEl>
                                        <p:attrNameLst>
                                          <p:attrName>ppt_y</p:attrName>
                                        </p:attrNameLst>
                                      </p:cBhvr>
                                      <p:tavLst>
                                        <p:tav tm="0">
                                          <p:val>
                                            <p:strVal val="1+#ppt_h/2"/>
                                          </p:val>
                                        </p:tav>
                                        <p:tav tm="100000">
                                          <p:val>
                                            <p:strVal val="#ppt_y"/>
                                          </p:val>
                                        </p:tav>
                                      </p:tavLst>
                                    </p:anim>
                                  </p:childTnLst>
                                </p:cTn>
                              </p:par>
                            </p:childTnLst>
                          </p:cTn>
                        </p:par>
                        <p:par>
                          <p:cTn id="50" fill="hold">
                            <p:stCondLst>
                              <p:cond delay="14000"/>
                            </p:stCondLst>
                            <p:childTnLst>
                              <p:par>
                                <p:cTn id="51" presetID="2" presetClass="entr" presetSubtype="4" fill="hold" nodeType="afterEffect">
                                  <p:stCondLst>
                                    <p:cond delay="1000"/>
                                  </p:stCondLst>
                                  <p:childTnLst>
                                    <p:set>
                                      <p:cBhvr>
                                        <p:cTn id="52" dur="1" fill="hold">
                                          <p:stCondLst>
                                            <p:cond delay="0"/>
                                          </p:stCondLst>
                                        </p:cTn>
                                        <p:tgtEl>
                                          <p:spTgt spid="35"/>
                                        </p:tgtEl>
                                        <p:attrNameLst>
                                          <p:attrName>style.visibility</p:attrName>
                                        </p:attrNameLst>
                                      </p:cBhvr>
                                      <p:to>
                                        <p:strVal val="visible"/>
                                      </p:to>
                                    </p:set>
                                    <p:anim calcmode="lin" valueType="num">
                                      <p:cBhvr additive="base">
                                        <p:cTn id="53" dur="500" fill="hold"/>
                                        <p:tgtEl>
                                          <p:spTgt spid="35"/>
                                        </p:tgtEl>
                                        <p:attrNameLst>
                                          <p:attrName>ppt_x</p:attrName>
                                        </p:attrNameLst>
                                      </p:cBhvr>
                                      <p:tavLst>
                                        <p:tav tm="0">
                                          <p:val>
                                            <p:strVal val="#ppt_x"/>
                                          </p:val>
                                        </p:tav>
                                        <p:tav tm="100000">
                                          <p:val>
                                            <p:strVal val="#ppt_x"/>
                                          </p:val>
                                        </p:tav>
                                      </p:tavLst>
                                    </p:anim>
                                    <p:anim calcmode="lin" valueType="num">
                                      <p:cBhvr additive="base">
                                        <p:cTn id="54" dur="500" fill="hold"/>
                                        <p:tgtEl>
                                          <p:spTgt spid="35"/>
                                        </p:tgtEl>
                                        <p:attrNameLst>
                                          <p:attrName>ppt_y</p:attrName>
                                        </p:attrNameLst>
                                      </p:cBhvr>
                                      <p:tavLst>
                                        <p:tav tm="0">
                                          <p:val>
                                            <p:strVal val="1+#ppt_h/2"/>
                                          </p:val>
                                        </p:tav>
                                        <p:tav tm="100000">
                                          <p:val>
                                            <p:strVal val="#ppt_y"/>
                                          </p:val>
                                        </p:tav>
                                      </p:tavLst>
                                    </p:anim>
                                  </p:childTnLst>
                                </p:cTn>
                              </p:par>
                            </p:childTnLst>
                          </p:cTn>
                        </p:par>
                        <p:par>
                          <p:cTn id="55" fill="hold">
                            <p:stCondLst>
                              <p:cond delay="15500"/>
                            </p:stCondLst>
                            <p:childTnLst>
                              <p:par>
                                <p:cTn id="56" presetID="2" presetClass="entr" presetSubtype="4" fill="hold" nodeType="afterEffect">
                                  <p:stCondLst>
                                    <p:cond delay="1000"/>
                                  </p:stCondLst>
                                  <p:childTnLst>
                                    <p:set>
                                      <p:cBhvr>
                                        <p:cTn id="57" dur="1" fill="hold">
                                          <p:stCondLst>
                                            <p:cond delay="0"/>
                                          </p:stCondLst>
                                        </p:cTn>
                                        <p:tgtEl>
                                          <p:spTgt spid="38"/>
                                        </p:tgtEl>
                                        <p:attrNameLst>
                                          <p:attrName>style.visibility</p:attrName>
                                        </p:attrNameLst>
                                      </p:cBhvr>
                                      <p:to>
                                        <p:strVal val="visible"/>
                                      </p:to>
                                    </p:set>
                                    <p:anim calcmode="lin" valueType="num">
                                      <p:cBhvr additive="base">
                                        <p:cTn id="58" dur="500" fill="hold"/>
                                        <p:tgtEl>
                                          <p:spTgt spid="38"/>
                                        </p:tgtEl>
                                        <p:attrNameLst>
                                          <p:attrName>ppt_x</p:attrName>
                                        </p:attrNameLst>
                                      </p:cBhvr>
                                      <p:tavLst>
                                        <p:tav tm="0">
                                          <p:val>
                                            <p:strVal val="#ppt_x"/>
                                          </p:val>
                                        </p:tav>
                                        <p:tav tm="100000">
                                          <p:val>
                                            <p:strVal val="#ppt_x"/>
                                          </p:val>
                                        </p:tav>
                                      </p:tavLst>
                                    </p:anim>
                                    <p:anim calcmode="lin" valueType="num">
                                      <p:cBhvr additive="base">
                                        <p:cTn id="59" dur="500" fill="hold"/>
                                        <p:tgtEl>
                                          <p:spTgt spid="38"/>
                                        </p:tgtEl>
                                        <p:attrNameLst>
                                          <p:attrName>ppt_y</p:attrName>
                                        </p:attrNameLst>
                                      </p:cBhvr>
                                      <p:tavLst>
                                        <p:tav tm="0">
                                          <p:val>
                                            <p:strVal val="1+#ppt_h/2"/>
                                          </p:val>
                                        </p:tav>
                                        <p:tav tm="100000">
                                          <p:val>
                                            <p:strVal val="#ppt_y"/>
                                          </p:val>
                                        </p:tav>
                                      </p:tavLst>
                                    </p:anim>
                                  </p:childTnLst>
                                </p:cTn>
                              </p:par>
                            </p:childTnLst>
                          </p:cTn>
                        </p:par>
                        <p:par>
                          <p:cTn id="60" fill="hold">
                            <p:stCondLst>
                              <p:cond delay="17000"/>
                            </p:stCondLst>
                            <p:childTnLst>
                              <p:par>
                                <p:cTn id="61" presetID="2" presetClass="entr" presetSubtype="4" fill="hold" nodeType="afterEffect">
                                  <p:stCondLst>
                                    <p:cond delay="1500"/>
                                  </p:stCondLst>
                                  <p:childTnLst>
                                    <p:set>
                                      <p:cBhvr>
                                        <p:cTn id="62" dur="1" fill="hold">
                                          <p:stCondLst>
                                            <p:cond delay="0"/>
                                          </p:stCondLst>
                                        </p:cTn>
                                        <p:tgtEl>
                                          <p:spTgt spid="71"/>
                                        </p:tgtEl>
                                        <p:attrNameLst>
                                          <p:attrName>style.visibility</p:attrName>
                                        </p:attrNameLst>
                                      </p:cBhvr>
                                      <p:to>
                                        <p:strVal val="visible"/>
                                      </p:to>
                                    </p:set>
                                    <p:anim calcmode="lin" valueType="num">
                                      <p:cBhvr additive="base">
                                        <p:cTn id="63" dur="500" fill="hold"/>
                                        <p:tgtEl>
                                          <p:spTgt spid="71"/>
                                        </p:tgtEl>
                                        <p:attrNameLst>
                                          <p:attrName>ppt_x</p:attrName>
                                        </p:attrNameLst>
                                      </p:cBhvr>
                                      <p:tavLst>
                                        <p:tav tm="0">
                                          <p:val>
                                            <p:strVal val="#ppt_x"/>
                                          </p:val>
                                        </p:tav>
                                        <p:tav tm="100000">
                                          <p:val>
                                            <p:strVal val="#ppt_x"/>
                                          </p:val>
                                        </p:tav>
                                      </p:tavLst>
                                    </p:anim>
                                    <p:anim calcmode="lin" valueType="num">
                                      <p:cBhvr additive="base">
                                        <p:cTn id="64" dur="500" fill="hold"/>
                                        <p:tgtEl>
                                          <p:spTgt spid="71"/>
                                        </p:tgtEl>
                                        <p:attrNameLst>
                                          <p:attrName>ppt_y</p:attrName>
                                        </p:attrNameLst>
                                      </p:cBhvr>
                                      <p:tavLst>
                                        <p:tav tm="0">
                                          <p:val>
                                            <p:strVal val="1+#ppt_h/2"/>
                                          </p:val>
                                        </p:tav>
                                        <p:tav tm="100000">
                                          <p:val>
                                            <p:strVal val="#ppt_y"/>
                                          </p:val>
                                        </p:tav>
                                      </p:tavLst>
                                    </p:anim>
                                  </p:childTnLst>
                                </p:cTn>
                              </p:par>
                            </p:childTnLst>
                          </p:cTn>
                        </p:par>
                        <p:par>
                          <p:cTn id="65" fill="hold" nodeType="withGroup">
                            <p:stCondLst>
                              <p:cond delay="19000"/>
                            </p:stCondLst>
                            <p:childTnLst>
                              <p:par>
                                <p:cTn id="66" presetID="2" presetClass="entr" presetSubtype="4" fill="hold" nodeType="afterEffect">
                                  <p:stCondLst>
                                    <p:cond delay="500"/>
                                  </p:stCondLst>
                                  <p:childTnLst>
                                    <p:set>
                                      <p:cBhvr>
                                        <p:cTn id="67" dur="1" fill="hold">
                                          <p:stCondLst>
                                            <p:cond delay="0"/>
                                          </p:stCondLst>
                                        </p:cTn>
                                        <p:tgtEl>
                                          <p:spTgt spid="11"/>
                                        </p:tgtEl>
                                        <p:attrNameLst>
                                          <p:attrName>style.visibility</p:attrName>
                                        </p:attrNameLst>
                                      </p:cBhvr>
                                      <p:to>
                                        <p:strVal val="visible"/>
                                      </p:to>
                                    </p:set>
                                    <p:anim calcmode="lin" valueType="num">
                                      <p:cBhvr additive="base">
                                        <p:cTn id="68" dur="500" fill="hold"/>
                                        <p:tgtEl>
                                          <p:spTgt spid="11"/>
                                        </p:tgtEl>
                                        <p:attrNameLst>
                                          <p:attrName>ppt_x</p:attrName>
                                        </p:attrNameLst>
                                      </p:cBhvr>
                                      <p:tavLst>
                                        <p:tav tm="0">
                                          <p:val>
                                            <p:strVal val="#ppt_x"/>
                                          </p:val>
                                        </p:tav>
                                        <p:tav tm="100000">
                                          <p:val>
                                            <p:strVal val="#ppt_x"/>
                                          </p:val>
                                        </p:tav>
                                      </p:tavLst>
                                    </p:anim>
                                    <p:anim calcmode="lin" valueType="num">
                                      <p:cBhvr additive="base">
                                        <p:cTn id="69" dur="500" fill="hold"/>
                                        <p:tgtEl>
                                          <p:spTgt spid="11"/>
                                        </p:tgtEl>
                                        <p:attrNameLst>
                                          <p:attrName>ppt_y</p:attrName>
                                        </p:attrNameLst>
                                      </p:cBhvr>
                                      <p:tavLst>
                                        <p:tav tm="0">
                                          <p:val>
                                            <p:strVal val="1+#ppt_h/2"/>
                                          </p:val>
                                        </p:tav>
                                        <p:tav tm="100000">
                                          <p:val>
                                            <p:strVal val="#ppt_y"/>
                                          </p:val>
                                        </p:tav>
                                      </p:tavLst>
                                    </p:anim>
                                  </p:childTnLst>
                                </p:cTn>
                              </p:par>
                            </p:childTnLst>
                          </p:cTn>
                        </p:par>
                        <p:par>
                          <p:cTn id="70" fill="hold" nodeType="withGroup">
                            <p:stCondLst>
                              <p:cond delay="20000"/>
                            </p:stCondLst>
                            <p:childTnLst>
                              <p:par>
                                <p:cTn id="71" presetID="2" presetClass="entr" presetSubtype="4" fill="hold" nodeType="afterEffect">
                                  <p:stCondLst>
                                    <p:cond delay="1000"/>
                                  </p:stCondLst>
                                  <p:childTnLst>
                                    <p:set>
                                      <p:cBhvr>
                                        <p:cTn id="72" dur="1" fill="hold">
                                          <p:stCondLst>
                                            <p:cond delay="0"/>
                                          </p:stCondLst>
                                        </p:cTn>
                                        <p:tgtEl>
                                          <p:spTgt spid="30"/>
                                        </p:tgtEl>
                                        <p:attrNameLst>
                                          <p:attrName>style.visibility</p:attrName>
                                        </p:attrNameLst>
                                      </p:cBhvr>
                                      <p:to>
                                        <p:strVal val="visible"/>
                                      </p:to>
                                    </p:set>
                                    <p:anim calcmode="lin" valueType="num">
                                      <p:cBhvr additive="base">
                                        <p:cTn id="73" dur="500" fill="hold"/>
                                        <p:tgtEl>
                                          <p:spTgt spid="30"/>
                                        </p:tgtEl>
                                        <p:attrNameLst>
                                          <p:attrName>ppt_x</p:attrName>
                                        </p:attrNameLst>
                                      </p:cBhvr>
                                      <p:tavLst>
                                        <p:tav tm="0">
                                          <p:val>
                                            <p:strVal val="#ppt_x"/>
                                          </p:val>
                                        </p:tav>
                                        <p:tav tm="100000">
                                          <p:val>
                                            <p:strVal val="#ppt_x"/>
                                          </p:val>
                                        </p:tav>
                                      </p:tavLst>
                                    </p:anim>
                                    <p:anim calcmode="lin" valueType="num">
                                      <p:cBhvr additive="base">
                                        <p:cTn id="74" dur="500" fill="hold"/>
                                        <p:tgtEl>
                                          <p:spTgt spid="30"/>
                                        </p:tgtEl>
                                        <p:attrNameLst>
                                          <p:attrName>ppt_y</p:attrName>
                                        </p:attrNameLst>
                                      </p:cBhvr>
                                      <p:tavLst>
                                        <p:tav tm="0">
                                          <p:val>
                                            <p:strVal val="1+#ppt_h/2"/>
                                          </p:val>
                                        </p:tav>
                                        <p:tav tm="100000">
                                          <p:val>
                                            <p:strVal val="#ppt_y"/>
                                          </p:val>
                                        </p:tav>
                                      </p:tavLst>
                                    </p:anim>
                                  </p:childTnLst>
                                </p:cTn>
                              </p:par>
                            </p:childTnLst>
                          </p:cTn>
                        </p:par>
                        <p:par>
                          <p:cTn id="75" fill="hold" nodeType="withGroup">
                            <p:stCondLst>
                              <p:cond delay="21500"/>
                            </p:stCondLst>
                            <p:childTnLst>
                              <p:par>
                                <p:cTn id="76" presetID="2" presetClass="entr" presetSubtype="4" fill="hold" nodeType="afterEffect">
                                  <p:stCondLst>
                                    <p:cond delay="1000"/>
                                  </p:stCondLst>
                                  <p:childTnLst>
                                    <p:set>
                                      <p:cBhvr>
                                        <p:cTn id="77" dur="1" fill="hold">
                                          <p:stCondLst>
                                            <p:cond delay="0"/>
                                          </p:stCondLst>
                                        </p:cTn>
                                        <p:tgtEl>
                                          <p:spTgt spid="47"/>
                                        </p:tgtEl>
                                        <p:attrNameLst>
                                          <p:attrName>style.visibility</p:attrName>
                                        </p:attrNameLst>
                                      </p:cBhvr>
                                      <p:to>
                                        <p:strVal val="visible"/>
                                      </p:to>
                                    </p:set>
                                    <p:anim calcmode="lin" valueType="num">
                                      <p:cBhvr additive="base">
                                        <p:cTn id="78" dur="500" fill="hold"/>
                                        <p:tgtEl>
                                          <p:spTgt spid="47"/>
                                        </p:tgtEl>
                                        <p:attrNameLst>
                                          <p:attrName>ppt_x</p:attrName>
                                        </p:attrNameLst>
                                      </p:cBhvr>
                                      <p:tavLst>
                                        <p:tav tm="0">
                                          <p:val>
                                            <p:strVal val="#ppt_x"/>
                                          </p:val>
                                        </p:tav>
                                        <p:tav tm="100000">
                                          <p:val>
                                            <p:strVal val="#ppt_x"/>
                                          </p:val>
                                        </p:tav>
                                      </p:tavLst>
                                    </p:anim>
                                    <p:anim calcmode="lin" valueType="num">
                                      <p:cBhvr additive="base">
                                        <p:cTn id="79" dur="500" fill="hold"/>
                                        <p:tgtEl>
                                          <p:spTgt spid="47"/>
                                        </p:tgtEl>
                                        <p:attrNameLst>
                                          <p:attrName>ppt_y</p:attrName>
                                        </p:attrNameLst>
                                      </p:cBhvr>
                                      <p:tavLst>
                                        <p:tav tm="0">
                                          <p:val>
                                            <p:strVal val="1+#ppt_h/2"/>
                                          </p:val>
                                        </p:tav>
                                        <p:tav tm="100000">
                                          <p:val>
                                            <p:strVal val="#ppt_y"/>
                                          </p:val>
                                        </p:tav>
                                      </p:tavLst>
                                    </p:anim>
                                  </p:childTnLst>
                                </p:cTn>
                              </p:par>
                            </p:childTnLst>
                          </p:cTn>
                        </p:par>
                        <p:par>
                          <p:cTn id="80" fill="hold">
                            <p:stCondLst>
                              <p:cond delay="23000"/>
                            </p:stCondLst>
                            <p:childTnLst>
                              <p:par>
                                <p:cTn id="81" presetID="2" presetClass="entr" presetSubtype="4" fill="hold" nodeType="afterEffect">
                                  <p:stCondLst>
                                    <p:cond delay="1500"/>
                                  </p:stCondLst>
                                  <p:childTnLst>
                                    <p:set>
                                      <p:cBhvr>
                                        <p:cTn id="82" dur="1" fill="hold">
                                          <p:stCondLst>
                                            <p:cond delay="0"/>
                                          </p:stCondLst>
                                        </p:cTn>
                                        <p:tgtEl>
                                          <p:spTgt spid="28"/>
                                        </p:tgtEl>
                                        <p:attrNameLst>
                                          <p:attrName>style.visibility</p:attrName>
                                        </p:attrNameLst>
                                      </p:cBhvr>
                                      <p:to>
                                        <p:strVal val="visible"/>
                                      </p:to>
                                    </p:set>
                                    <p:anim calcmode="lin" valueType="num">
                                      <p:cBhvr additive="base">
                                        <p:cTn id="83" dur="500" fill="hold"/>
                                        <p:tgtEl>
                                          <p:spTgt spid="28"/>
                                        </p:tgtEl>
                                        <p:attrNameLst>
                                          <p:attrName>ppt_x</p:attrName>
                                        </p:attrNameLst>
                                      </p:cBhvr>
                                      <p:tavLst>
                                        <p:tav tm="0">
                                          <p:val>
                                            <p:strVal val="#ppt_x"/>
                                          </p:val>
                                        </p:tav>
                                        <p:tav tm="100000">
                                          <p:val>
                                            <p:strVal val="#ppt_x"/>
                                          </p:val>
                                        </p:tav>
                                      </p:tavLst>
                                    </p:anim>
                                    <p:anim calcmode="lin" valueType="num">
                                      <p:cBhvr additive="base">
                                        <p:cTn id="84" dur="500" fill="hold"/>
                                        <p:tgtEl>
                                          <p:spTgt spid="28"/>
                                        </p:tgtEl>
                                        <p:attrNameLst>
                                          <p:attrName>ppt_y</p:attrName>
                                        </p:attrNameLst>
                                      </p:cBhvr>
                                      <p:tavLst>
                                        <p:tav tm="0">
                                          <p:val>
                                            <p:strVal val="1+#ppt_h/2"/>
                                          </p:val>
                                        </p:tav>
                                        <p:tav tm="100000">
                                          <p:val>
                                            <p:strVal val="#ppt_y"/>
                                          </p:val>
                                        </p:tav>
                                      </p:tavLst>
                                    </p:anim>
                                  </p:childTnLst>
                                </p:cTn>
                              </p:par>
                            </p:childTnLst>
                          </p:cTn>
                        </p:par>
                        <p:par>
                          <p:cTn id="85" fill="hold">
                            <p:stCondLst>
                              <p:cond delay="25000"/>
                            </p:stCondLst>
                            <p:childTnLst>
                              <p:par>
                                <p:cTn id="86" presetID="2" presetClass="entr" presetSubtype="4" fill="hold" nodeType="afterEffect">
                                  <p:stCondLst>
                                    <p:cond delay="2000"/>
                                  </p:stCondLst>
                                  <p:childTnLst>
                                    <p:set>
                                      <p:cBhvr>
                                        <p:cTn id="87" dur="1" fill="hold">
                                          <p:stCondLst>
                                            <p:cond delay="0"/>
                                          </p:stCondLst>
                                        </p:cTn>
                                        <p:tgtEl>
                                          <p:spTgt spid="50"/>
                                        </p:tgtEl>
                                        <p:attrNameLst>
                                          <p:attrName>style.visibility</p:attrName>
                                        </p:attrNameLst>
                                      </p:cBhvr>
                                      <p:to>
                                        <p:strVal val="visible"/>
                                      </p:to>
                                    </p:set>
                                    <p:anim calcmode="lin" valueType="num">
                                      <p:cBhvr additive="base">
                                        <p:cTn id="88" dur="500" fill="hold"/>
                                        <p:tgtEl>
                                          <p:spTgt spid="50"/>
                                        </p:tgtEl>
                                        <p:attrNameLst>
                                          <p:attrName>ppt_x</p:attrName>
                                        </p:attrNameLst>
                                      </p:cBhvr>
                                      <p:tavLst>
                                        <p:tav tm="0">
                                          <p:val>
                                            <p:strVal val="#ppt_x"/>
                                          </p:val>
                                        </p:tav>
                                        <p:tav tm="100000">
                                          <p:val>
                                            <p:strVal val="#ppt_x"/>
                                          </p:val>
                                        </p:tav>
                                      </p:tavLst>
                                    </p:anim>
                                    <p:anim calcmode="lin" valueType="num">
                                      <p:cBhvr additive="base">
                                        <p:cTn id="89" dur="500" fill="hold"/>
                                        <p:tgtEl>
                                          <p:spTgt spid="50"/>
                                        </p:tgtEl>
                                        <p:attrNameLst>
                                          <p:attrName>ppt_y</p:attrName>
                                        </p:attrNameLst>
                                      </p:cBhvr>
                                      <p:tavLst>
                                        <p:tav tm="0">
                                          <p:val>
                                            <p:strVal val="1+#ppt_h/2"/>
                                          </p:val>
                                        </p:tav>
                                        <p:tav tm="100000">
                                          <p:val>
                                            <p:strVal val="#ppt_y"/>
                                          </p:val>
                                        </p:tav>
                                      </p:tavLst>
                                    </p:anim>
                                  </p:childTnLst>
                                </p:cTn>
                              </p:par>
                            </p:childTnLst>
                          </p:cTn>
                        </p:par>
                        <p:par>
                          <p:cTn id="90" fill="hold">
                            <p:stCondLst>
                              <p:cond delay="27500"/>
                            </p:stCondLst>
                            <p:childTnLst>
                              <p:par>
                                <p:cTn id="91" presetID="2" presetClass="entr" presetSubtype="4" fill="hold" nodeType="afterEffect">
                                  <p:stCondLst>
                                    <p:cond delay="1000"/>
                                  </p:stCondLst>
                                  <p:childTnLst>
                                    <p:set>
                                      <p:cBhvr>
                                        <p:cTn id="92" dur="1" fill="hold">
                                          <p:stCondLst>
                                            <p:cond delay="0"/>
                                          </p:stCondLst>
                                        </p:cTn>
                                        <p:tgtEl>
                                          <p:spTgt spid="53"/>
                                        </p:tgtEl>
                                        <p:attrNameLst>
                                          <p:attrName>style.visibility</p:attrName>
                                        </p:attrNameLst>
                                      </p:cBhvr>
                                      <p:to>
                                        <p:strVal val="visible"/>
                                      </p:to>
                                    </p:set>
                                    <p:anim calcmode="lin" valueType="num">
                                      <p:cBhvr additive="base">
                                        <p:cTn id="93" dur="500" fill="hold"/>
                                        <p:tgtEl>
                                          <p:spTgt spid="53"/>
                                        </p:tgtEl>
                                        <p:attrNameLst>
                                          <p:attrName>ppt_x</p:attrName>
                                        </p:attrNameLst>
                                      </p:cBhvr>
                                      <p:tavLst>
                                        <p:tav tm="0">
                                          <p:val>
                                            <p:strVal val="#ppt_x"/>
                                          </p:val>
                                        </p:tav>
                                        <p:tav tm="100000">
                                          <p:val>
                                            <p:strVal val="#ppt_x"/>
                                          </p:val>
                                        </p:tav>
                                      </p:tavLst>
                                    </p:anim>
                                    <p:anim calcmode="lin" valueType="num">
                                      <p:cBhvr additive="base">
                                        <p:cTn id="94" dur="500" fill="hold"/>
                                        <p:tgtEl>
                                          <p:spTgt spid="53"/>
                                        </p:tgtEl>
                                        <p:attrNameLst>
                                          <p:attrName>ppt_y</p:attrName>
                                        </p:attrNameLst>
                                      </p:cBhvr>
                                      <p:tavLst>
                                        <p:tav tm="0">
                                          <p:val>
                                            <p:strVal val="1+#ppt_h/2"/>
                                          </p:val>
                                        </p:tav>
                                        <p:tav tm="100000">
                                          <p:val>
                                            <p:strVal val="#ppt_y"/>
                                          </p:val>
                                        </p:tav>
                                      </p:tavLst>
                                    </p:anim>
                                  </p:childTnLst>
                                </p:cTn>
                              </p:par>
                            </p:childTnLst>
                          </p:cTn>
                        </p:par>
                        <p:par>
                          <p:cTn id="95" fill="hold">
                            <p:stCondLst>
                              <p:cond delay="29000"/>
                            </p:stCondLst>
                            <p:childTnLst>
                              <p:par>
                                <p:cTn id="96" presetID="2" presetClass="entr" presetSubtype="4" fill="hold" nodeType="afterEffect">
                                  <p:stCondLst>
                                    <p:cond delay="1000"/>
                                  </p:stCondLst>
                                  <p:childTnLst>
                                    <p:set>
                                      <p:cBhvr>
                                        <p:cTn id="97" dur="1" fill="hold">
                                          <p:stCondLst>
                                            <p:cond delay="0"/>
                                          </p:stCondLst>
                                        </p:cTn>
                                        <p:tgtEl>
                                          <p:spTgt spid="31"/>
                                        </p:tgtEl>
                                        <p:attrNameLst>
                                          <p:attrName>style.visibility</p:attrName>
                                        </p:attrNameLst>
                                      </p:cBhvr>
                                      <p:to>
                                        <p:strVal val="visible"/>
                                      </p:to>
                                    </p:set>
                                    <p:anim calcmode="lin" valueType="num">
                                      <p:cBhvr additive="base">
                                        <p:cTn id="98" dur="500" fill="hold"/>
                                        <p:tgtEl>
                                          <p:spTgt spid="31"/>
                                        </p:tgtEl>
                                        <p:attrNameLst>
                                          <p:attrName>ppt_x</p:attrName>
                                        </p:attrNameLst>
                                      </p:cBhvr>
                                      <p:tavLst>
                                        <p:tav tm="0">
                                          <p:val>
                                            <p:strVal val="#ppt_x"/>
                                          </p:val>
                                        </p:tav>
                                        <p:tav tm="100000">
                                          <p:val>
                                            <p:strVal val="#ppt_x"/>
                                          </p:val>
                                        </p:tav>
                                      </p:tavLst>
                                    </p:anim>
                                    <p:anim calcmode="lin" valueType="num">
                                      <p:cBhvr additive="base">
                                        <p:cTn id="99" dur="500" fill="hold"/>
                                        <p:tgtEl>
                                          <p:spTgt spid="31"/>
                                        </p:tgtEl>
                                        <p:attrNameLst>
                                          <p:attrName>ppt_y</p:attrName>
                                        </p:attrNameLst>
                                      </p:cBhvr>
                                      <p:tavLst>
                                        <p:tav tm="0">
                                          <p:val>
                                            <p:strVal val="1+#ppt_h/2"/>
                                          </p:val>
                                        </p:tav>
                                        <p:tav tm="100000">
                                          <p:val>
                                            <p:strVal val="#ppt_y"/>
                                          </p:val>
                                        </p:tav>
                                      </p:tavLst>
                                    </p:anim>
                                  </p:childTnLst>
                                </p:cTn>
                              </p:par>
                            </p:childTnLst>
                          </p:cTn>
                        </p:par>
                        <p:par>
                          <p:cTn id="100" fill="hold">
                            <p:stCondLst>
                              <p:cond delay="30500"/>
                            </p:stCondLst>
                            <p:childTnLst>
                              <p:par>
                                <p:cTn id="101" presetID="2" presetClass="entr" presetSubtype="4" fill="hold" nodeType="afterEffect">
                                  <p:stCondLst>
                                    <p:cond delay="1000"/>
                                  </p:stCondLst>
                                  <p:childTnLst>
                                    <p:set>
                                      <p:cBhvr>
                                        <p:cTn id="102" dur="1" fill="hold">
                                          <p:stCondLst>
                                            <p:cond delay="0"/>
                                          </p:stCondLst>
                                        </p:cTn>
                                        <p:tgtEl>
                                          <p:spTgt spid="56"/>
                                        </p:tgtEl>
                                        <p:attrNameLst>
                                          <p:attrName>style.visibility</p:attrName>
                                        </p:attrNameLst>
                                      </p:cBhvr>
                                      <p:to>
                                        <p:strVal val="visible"/>
                                      </p:to>
                                    </p:set>
                                    <p:anim calcmode="lin" valueType="num">
                                      <p:cBhvr additive="base">
                                        <p:cTn id="103" dur="500" fill="hold"/>
                                        <p:tgtEl>
                                          <p:spTgt spid="56"/>
                                        </p:tgtEl>
                                        <p:attrNameLst>
                                          <p:attrName>ppt_x</p:attrName>
                                        </p:attrNameLst>
                                      </p:cBhvr>
                                      <p:tavLst>
                                        <p:tav tm="0">
                                          <p:val>
                                            <p:strVal val="#ppt_x"/>
                                          </p:val>
                                        </p:tav>
                                        <p:tav tm="100000">
                                          <p:val>
                                            <p:strVal val="#ppt_x"/>
                                          </p:val>
                                        </p:tav>
                                      </p:tavLst>
                                    </p:anim>
                                    <p:anim calcmode="lin" valueType="num">
                                      <p:cBhvr additive="base">
                                        <p:cTn id="104" dur="500" fill="hold"/>
                                        <p:tgtEl>
                                          <p:spTgt spid="56"/>
                                        </p:tgtEl>
                                        <p:attrNameLst>
                                          <p:attrName>ppt_y</p:attrName>
                                        </p:attrNameLst>
                                      </p:cBhvr>
                                      <p:tavLst>
                                        <p:tav tm="0">
                                          <p:val>
                                            <p:strVal val="1+#ppt_h/2"/>
                                          </p:val>
                                        </p:tav>
                                        <p:tav tm="100000">
                                          <p:val>
                                            <p:strVal val="#ppt_y"/>
                                          </p:val>
                                        </p:tav>
                                      </p:tavLst>
                                    </p:anim>
                                  </p:childTnLst>
                                </p:cTn>
                              </p:par>
                            </p:childTnLst>
                          </p:cTn>
                        </p:par>
                        <p:par>
                          <p:cTn id="105" fill="hold" nodeType="withGroup">
                            <p:stCondLst>
                              <p:cond delay="32000"/>
                            </p:stCondLst>
                            <p:childTnLst>
                              <p:par>
                                <p:cTn id="106" presetID="2" presetClass="entr" presetSubtype="4" fill="hold" nodeType="afterEffect">
                                  <p:stCondLst>
                                    <p:cond delay="1000"/>
                                  </p:stCondLst>
                                  <p:childTnLst>
                                    <p:set>
                                      <p:cBhvr>
                                        <p:cTn id="107" dur="1" fill="hold">
                                          <p:stCondLst>
                                            <p:cond delay="0"/>
                                          </p:stCondLst>
                                        </p:cTn>
                                        <p:tgtEl>
                                          <p:spTgt spid="29"/>
                                        </p:tgtEl>
                                        <p:attrNameLst>
                                          <p:attrName>style.visibility</p:attrName>
                                        </p:attrNameLst>
                                      </p:cBhvr>
                                      <p:to>
                                        <p:strVal val="visible"/>
                                      </p:to>
                                    </p:set>
                                    <p:anim calcmode="lin" valueType="num">
                                      <p:cBhvr additive="base">
                                        <p:cTn id="108" dur="500" fill="hold"/>
                                        <p:tgtEl>
                                          <p:spTgt spid="29"/>
                                        </p:tgtEl>
                                        <p:attrNameLst>
                                          <p:attrName>ppt_x</p:attrName>
                                        </p:attrNameLst>
                                      </p:cBhvr>
                                      <p:tavLst>
                                        <p:tav tm="0">
                                          <p:val>
                                            <p:strVal val="#ppt_x"/>
                                          </p:val>
                                        </p:tav>
                                        <p:tav tm="100000">
                                          <p:val>
                                            <p:strVal val="#ppt_x"/>
                                          </p:val>
                                        </p:tav>
                                      </p:tavLst>
                                    </p:anim>
                                    <p:anim calcmode="lin" valueType="num">
                                      <p:cBhvr additive="base">
                                        <p:cTn id="109" dur="500" fill="hold"/>
                                        <p:tgtEl>
                                          <p:spTgt spid="29"/>
                                        </p:tgtEl>
                                        <p:attrNameLst>
                                          <p:attrName>ppt_y</p:attrName>
                                        </p:attrNameLst>
                                      </p:cBhvr>
                                      <p:tavLst>
                                        <p:tav tm="0">
                                          <p:val>
                                            <p:strVal val="1+#ppt_h/2"/>
                                          </p:val>
                                        </p:tav>
                                        <p:tav tm="100000">
                                          <p:val>
                                            <p:strVal val="#ppt_y"/>
                                          </p:val>
                                        </p:tav>
                                      </p:tavLst>
                                    </p:anim>
                                  </p:childTnLst>
                                </p:cTn>
                              </p:par>
                            </p:childTnLst>
                          </p:cTn>
                        </p:par>
                        <p:par>
                          <p:cTn id="110" fill="hold">
                            <p:stCondLst>
                              <p:cond delay="33500"/>
                            </p:stCondLst>
                            <p:childTnLst>
                              <p:par>
                                <p:cTn id="111" presetID="2" presetClass="entr" presetSubtype="4" fill="hold" nodeType="afterEffect">
                                  <p:stCondLst>
                                    <p:cond delay="1000"/>
                                  </p:stCondLst>
                                  <p:childTnLst>
                                    <p:set>
                                      <p:cBhvr>
                                        <p:cTn id="112" dur="1" fill="hold">
                                          <p:stCondLst>
                                            <p:cond delay="0"/>
                                          </p:stCondLst>
                                        </p:cTn>
                                        <p:tgtEl>
                                          <p:spTgt spid="32"/>
                                        </p:tgtEl>
                                        <p:attrNameLst>
                                          <p:attrName>style.visibility</p:attrName>
                                        </p:attrNameLst>
                                      </p:cBhvr>
                                      <p:to>
                                        <p:strVal val="visible"/>
                                      </p:to>
                                    </p:set>
                                    <p:anim calcmode="lin" valueType="num">
                                      <p:cBhvr additive="base">
                                        <p:cTn id="113" dur="500" fill="hold"/>
                                        <p:tgtEl>
                                          <p:spTgt spid="32"/>
                                        </p:tgtEl>
                                        <p:attrNameLst>
                                          <p:attrName>ppt_x</p:attrName>
                                        </p:attrNameLst>
                                      </p:cBhvr>
                                      <p:tavLst>
                                        <p:tav tm="0">
                                          <p:val>
                                            <p:strVal val="#ppt_x"/>
                                          </p:val>
                                        </p:tav>
                                        <p:tav tm="100000">
                                          <p:val>
                                            <p:strVal val="#ppt_x"/>
                                          </p:val>
                                        </p:tav>
                                      </p:tavLst>
                                    </p:anim>
                                    <p:anim calcmode="lin" valueType="num">
                                      <p:cBhvr additive="base">
                                        <p:cTn id="114" dur="500" fill="hold"/>
                                        <p:tgtEl>
                                          <p:spTgt spid="32"/>
                                        </p:tgtEl>
                                        <p:attrNameLst>
                                          <p:attrName>ppt_y</p:attrName>
                                        </p:attrNameLst>
                                      </p:cBhvr>
                                      <p:tavLst>
                                        <p:tav tm="0">
                                          <p:val>
                                            <p:strVal val="1+#ppt_h/2"/>
                                          </p:val>
                                        </p:tav>
                                        <p:tav tm="100000">
                                          <p:val>
                                            <p:strVal val="#ppt_y"/>
                                          </p:val>
                                        </p:tav>
                                      </p:tavLst>
                                    </p:anim>
                                  </p:childTnLst>
                                </p:cTn>
                              </p:par>
                            </p:childTnLst>
                          </p:cTn>
                        </p:par>
                        <p:par>
                          <p:cTn id="115" fill="hold">
                            <p:stCondLst>
                              <p:cond delay="35000"/>
                            </p:stCondLst>
                            <p:childTnLst>
                              <p:par>
                                <p:cTn id="116" presetID="2" presetClass="entr" presetSubtype="4" fill="hold" nodeType="afterEffect">
                                  <p:stCondLst>
                                    <p:cond delay="1000"/>
                                  </p:stCondLst>
                                  <p:childTnLst>
                                    <p:set>
                                      <p:cBhvr>
                                        <p:cTn id="117" dur="1" fill="hold">
                                          <p:stCondLst>
                                            <p:cond delay="0"/>
                                          </p:stCondLst>
                                        </p:cTn>
                                        <p:tgtEl>
                                          <p:spTgt spid="62"/>
                                        </p:tgtEl>
                                        <p:attrNameLst>
                                          <p:attrName>style.visibility</p:attrName>
                                        </p:attrNameLst>
                                      </p:cBhvr>
                                      <p:to>
                                        <p:strVal val="visible"/>
                                      </p:to>
                                    </p:set>
                                    <p:anim calcmode="lin" valueType="num">
                                      <p:cBhvr additive="base">
                                        <p:cTn id="118" dur="500" fill="hold"/>
                                        <p:tgtEl>
                                          <p:spTgt spid="62"/>
                                        </p:tgtEl>
                                        <p:attrNameLst>
                                          <p:attrName>ppt_x</p:attrName>
                                        </p:attrNameLst>
                                      </p:cBhvr>
                                      <p:tavLst>
                                        <p:tav tm="0">
                                          <p:val>
                                            <p:strVal val="#ppt_x"/>
                                          </p:val>
                                        </p:tav>
                                        <p:tav tm="100000">
                                          <p:val>
                                            <p:strVal val="#ppt_x"/>
                                          </p:val>
                                        </p:tav>
                                      </p:tavLst>
                                    </p:anim>
                                    <p:anim calcmode="lin" valueType="num">
                                      <p:cBhvr additive="base">
                                        <p:cTn id="119" dur="500" fill="hold"/>
                                        <p:tgtEl>
                                          <p:spTgt spid="62"/>
                                        </p:tgtEl>
                                        <p:attrNameLst>
                                          <p:attrName>ppt_y</p:attrName>
                                        </p:attrNameLst>
                                      </p:cBhvr>
                                      <p:tavLst>
                                        <p:tav tm="0">
                                          <p:val>
                                            <p:strVal val="1+#ppt_h/2"/>
                                          </p:val>
                                        </p:tav>
                                        <p:tav tm="100000">
                                          <p:val>
                                            <p:strVal val="#ppt_y"/>
                                          </p:val>
                                        </p:tav>
                                      </p:tavLst>
                                    </p:anim>
                                  </p:childTnLst>
                                </p:cTn>
                              </p:par>
                            </p:childTnLst>
                          </p:cTn>
                        </p:par>
                        <p:par>
                          <p:cTn id="120" fill="hold">
                            <p:stCondLst>
                              <p:cond delay="36500"/>
                            </p:stCondLst>
                            <p:childTnLst>
                              <p:par>
                                <p:cTn id="121" presetID="42" presetClass="entr" presetSubtype="0" fill="hold" grpId="0" nodeType="afterEffect">
                                  <p:stCondLst>
                                    <p:cond delay="1000"/>
                                  </p:stCondLst>
                                  <p:childTnLst>
                                    <p:set>
                                      <p:cBhvr>
                                        <p:cTn id="122" dur="1" fill="hold">
                                          <p:stCondLst>
                                            <p:cond delay="0"/>
                                          </p:stCondLst>
                                        </p:cTn>
                                        <p:tgtEl>
                                          <p:spTgt spid="68"/>
                                        </p:tgtEl>
                                        <p:attrNameLst>
                                          <p:attrName>style.visibility</p:attrName>
                                        </p:attrNameLst>
                                      </p:cBhvr>
                                      <p:to>
                                        <p:strVal val="visible"/>
                                      </p:to>
                                    </p:set>
                                    <p:animEffect transition="in" filter="fade">
                                      <p:cBhvr>
                                        <p:cTn id="123" dur="1000"/>
                                        <p:tgtEl>
                                          <p:spTgt spid="68"/>
                                        </p:tgtEl>
                                      </p:cBhvr>
                                    </p:animEffect>
                                    <p:anim calcmode="lin" valueType="num">
                                      <p:cBhvr>
                                        <p:cTn id="124" dur="1000" fill="hold"/>
                                        <p:tgtEl>
                                          <p:spTgt spid="68"/>
                                        </p:tgtEl>
                                        <p:attrNameLst>
                                          <p:attrName>ppt_x</p:attrName>
                                        </p:attrNameLst>
                                      </p:cBhvr>
                                      <p:tavLst>
                                        <p:tav tm="0">
                                          <p:val>
                                            <p:strVal val="#ppt_x"/>
                                          </p:val>
                                        </p:tav>
                                        <p:tav tm="100000">
                                          <p:val>
                                            <p:strVal val="#ppt_x"/>
                                          </p:val>
                                        </p:tav>
                                      </p:tavLst>
                                    </p:anim>
                                    <p:anim calcmode="lin" valueType="num">
                                      <p:cBhvr>
                                        <p:cTn id="125" dur="1000" fill="hold"/>
                                        <p:tgtEl>
                                          <p:spTgt spid="68"/>
                                        </p:tgtEl>
                                        <p:attrNameLst>
                                          <p:attrName>ppt_y</p:attrName>
                                        </p:attrNameLst>
                                      </p:cBhvr>
                                      <p:tavLst>
                                        <p:tav tm="0">
                                          <p:val>
                                            <p:strVal val="#ppt_y+.1"/>
                                          </p:val>
                                        </p:tav>
                                        <p:tav tm="100000">
                                          <p:val>
                                            <p:strVal val="#ppt_y"/>
                                          </p:val>
                                        </p:tav>
                                      </p:tavLst>
                                    </p:anim>
                                  </p:childTnLst>
                                </p:cTn>
                              </p:par>
                            </p:childTnLst>
                          </p:cTn>
                        </p:par>
                        <p:par>
                          <p:cTn id="126" fill="hold">
                            <p:stCondLst>
                              <p:cond delay="38500"/>
                            </p:stCondLst>
                            <p:childTnLst>
                              <p:par>
                                <p:cTn id="127" presetID="42" presetClass="entr" presetSubtype="0" fill="hold" grpId="0" nodeType="afterEffect">
                                  <p:stCondLst>
                                    <p:cond delay="2500"/>
                                  </p:stCondLst>
                                  <p:childTnLst>
                                    <p:set>
                                      <p:cBhvr>
                                        <p:cTn id="128" dur="1" fill="hold">
                                          <p:stCondLst>
                                            <p:cond delay="0"/>
                                          </p:stCondLst>
                                        </p:cTn>
                                        <p:tgtEl>
                                          <p:spTgt spid="2"/>
                                        </p:tgtEl>
                                        <p:attrNameLst>
                                          <p:attrName>style.visibility</p:attrName>
                                        </p:attrNameLst>
                                      </p:cBhvr>
                                      <p:to>
                                        <p:strVal val="visible"/>
                                      </p:to>
                                    </p:set>
                                    <p:animEffect transition="in" filter="fade">
                                      <p:cBhvr>
                                        <p:cTn id="129" dur="1000"/>
                                        <p:tgtEl>
                                          <p:spTgt spid="2"/>
                                        </p:tgtEl>
                                      </p:cBhvr>
                                    </p:animEffect>
                                    <p:anim calcmode="lin" valueType="num">
                                      <p:cBhvr>
                                        <p:cTn id="130" dur="1000" fill="hold"/>
                                        <p:tgtEl>
                                          <p:spTgt spid="2"/>
                                        </p:tgtEl>
                                        <p:attrNameLst>
                                          <p:attrName>ppt_x</p:attrName>
                                        </p:attrNameLst>
                                      </p:cBhvr>
                                      <p:tavLst>
                                        <p:tav tm="0">
                                          <p:val>
                                            <p:strVal val="#ppt_x"/>
                                          </p:val>
                                        </p:tav>
                                        <p:tav tm="100000">
                                          <p:val>
                                            <p:strVal val="#ppt_x"/>
                                          </p:val>
                                        </p:tav>
                                      </p:tavLst>
                                    </p:anim>
                                    <p:anim calcmode="lin" valueType="num">
                                      <p:cBhvr>
                                        <p:cTn id="131" dur="1000" fill="hold"/>
                                        <p:tgtEl>
                                          <p:spTgt spid="2"/>
                                        </p:tgtEl>
                                        <p:attrNameLst>
                                          <p:attrName>ppt_y</p:attrName>
                                        </p:attrNameLst>
                                      </p:cBhvr>
                                      <p:tavLst>
                                        <p:tav tm="0">
                                          <p:val>
                                            <p:strVal val="#ppt_y+.1"/>
                                          </p:val>
                                        </p:tav>
                                        <p:tav tm="100000">
                                          <p:val>
                                            <p:strVal val="#ppt_y"/>
                                          </p:val>
                                        </p:tav>
                                      </p:tavLst>
                                    </p:anim>
                                  </p:childTnLst>
                                </p:cTn>
                              </p:par>
                            </p:childTnLst>
                          </p:cTn>
                        </p:par>
                        <p:par>
                          <p:cTn id="132" fill="hold">
                            <p:stCondLst>
                              <p:cond delay="42000"/>
                            </p:stCondLst>
                            <p:childTnLst>
                              <p:par>
                                <p:cTn id="133" presetID="42" presetClass="entr" presetSubtype="0" fill="hold" grpId="0" nodeType="afterEffect">
                                  <p:stCondLst>
                                    <p:cond delay="2500"/>
                                  </p:stCondLst>
                                  <p:childTnLst>
                                    <p:set>
                                      <p:cBhvr>
                                        <p:cTn id="134" dur="1" fill="hold">
                                          <p:stCondLst>
                                            <p:cond delay="0"/>
                                          </p:stCondLst>
                                        </p:cTn>
                                        <p:tgtEl>
                                          <p:spTgt spid="69"/>
                                        </p:tgtEl>
                                        <p:attrNameLst>
                                          <p:attrName>style.visibility</p:attrName>
                                        </p:attrNameLst>
                                      </p:cBhvr>
                                      <p:to>
                                        <p:strVal val="visible"/>
                                      </p:to>
                                    </p:set>
                                    <p:animEffect transition="in" filter="fade">
                                      <p:cBhvr>
                                        <p:cTn id="135" dur="1000"/>
                                        <p:tgtEl>
                                          <p:spTgt spid="69"/>
                                        </p:tgtEl>
                                      </p:cBhvr>
                                    </p:animEffect>
                                    <p:anim calcmode="lin" valueType="num">
                                      <p:cBhvr>
                                        <p:cTn id="136" dur="1000" fill="hold"/>
                                        <p:tgtEl>
                                          <p:spTgt spid="69"/>
                                        </p:tgtEl>
                                        <p:attrNameLst>
                                          <p:attrName>ppt_x</p:attrName>
                                        </p:attrNameLst>
                                      </p:cBhvr>
                                      <p:tavLst>
                                        <p:tav tm="0">
                                          <p:val>
                                            <p:strVal val="#ppt_x"/>
                                          </p:val>
                                        </p:tav>
                                        <p:tav tm="100000">
                                          <p:val>
                                            <p:strVal val="#ppt_x"/>
                                          </p:val>
                                        </p:tav>
                                      </p:tavLst>
                                    </p:anim>
                                    <p:anim calcmode="lin" valueType="num">
                                      <p:cBhvr>
                                        <p:cTn id="137" dur="1000" fill="hold"/>
                                        <p:tgtEl>
                                          <p:spTgt spid="69"/>
                                        </p:tgtEl>
                                        <p:attrNameLst>
                                          <p:attrName>ppt_y</p:attrName>
                                        </p:attrNameLst>
                                      </p:cBhvr>
                                      <p:tavLst>
                                        <p:tav tm="0">
                                          <p:val>
                                            <p:strVal val="#ppt_y+.1"/>
                                          </p:val>
                                        </p:tav>
                                        <p:tav tm="100000">
                                          <p:val>
                                            <p:strVal val="#ppt_y"/>
                                          </p:val>
                                        </p:tav>
                                      </p:tavLst>
                                    </p:anim>
                                  </p:childTnLst>
                                </p:cTn>
                              </p:par>
                            </p:childTnLst>
                          </p:cTn>
                        </p:par>
                        <p:par>
                          <p:cTn id="138" fill="hold">
                            <p:stCondLst>
                              <p:cond delay="45500"/>
                            </p:stCondLst>
                            <p:childTnLst>
                              <p:par>
                                <p:cTn id="139" presetID="42" presetClass="entr" presetSubtype="0" fill="hold" grpId="0" nodeType="afterEffect">
                                  <p:stCondLst>
                                    <p:cond delay="2000"/>
                                  </p:stCondLst>
                                  <p:childTnLst>
                                    <p:set>
                                      <p:cBhvr>
                                        <p:cTn id="140" dur="1" fill="hold">
                                          <p:stCondLst>
                                            <p:cond delay="0"/>
                                          </p:stCondLst>
                                        </p:cTn>
                                        <p:tgtEl>
                                          <p:spTgt spid="70"/>
                                        </p:tgtEl>
                                        <p:attrNameLst>
                                          <p:attrName>style.visibility</p:attrName>
                                        </p:attrNameLst>
                                      </p:cBhvr>
                                      <p:to>
                                        <p:strVal val="visible"/>
                                      </p:to>
                                    </p:set>
                                    <p:animEffect transition="in" filter="fade">
                                      <p:cBhvr>
                                        <p:cTn id="141" dur="1000"/>
                                        <p:tgtEl>
                                          <p:spTgt spid="70"/>
                                        </p:tgtEl>
                                      </p:cBhvr>
                                    </p:animEffect>
                                    <p:anim calcmode="lin" valueType="num">
                                      <p:cBhvr>
                                        <p:cTn id="142" dur="1000" fill="hold"/>
                                        <p:tgtEl>
                                          <p:spTgt spid="70"/>
                                        </p:tgtEl>
                                        <p:attrNameLst>
                                          <p:attrName>ppt_x</p:attrName>
                                        </p:attrNameLst>
                                      </p:cBhvr>
                                      <p:tavLst>
                                        <p:tav tm="0">
                                          <p:val>
                                            <p:strVal val="#ppt_x"/>
                                          </p:val>
                                        </p:tav>
                                        <p:tav tm="100000">
                                          <p:val>
                                            <p:strVal val="#ppt_x"/>
                                          </p:val>
                                        </p:tav>
                                      </p:tavLst>
                                    </p:anim>
                                    <p:anim calcmode="lin" valueType="num">
                                      <p:cBhvr>
                                        <p:cTn id="143" dur="1000" fill="hold"/>
                                        <p:tgtEl>
                                          <p:spTgt spid="70"/>
                                        </p:tgtEl>
                                        <p:attrNameLst>
                                          <p:attrName>ppt_y</p:attrName>
                                        </p:attrNameLst>
                                      </p:cBhvr>
                                      <p:tavLst>
                                        <p:tav tm="0">
                                          <p:val>
                                            <p:strVal val="#ppt_y+.1"/>
                                          </p:val>
                                        </p:tav>
                                        <p:tav tm="100000">
                                          <p:val>
                                            <p:strVal val="#ppt_y"/>
                                          </p:val>
                                        </p:tav>
                                      </p:tavLst>
                                    </p:anim>
                                  </p:childTnLst>
                                </p:cTn>
                              </p:par>
                            </p:childTnLst>
                          </p:cTn>
                        </p:par>
                        <p:par>
                          <p:cTn id="144" fill="hold">
                            <p:stCondLst>
                              <p:cond delay="48500"/>
                            </p:stCondLst>
                            <p:childTnLst>
                              <p:par>
                                <p:cTn id="145" presetID="9" presetClass="exit" presetSubtype="0" fill="hold" nodeType="afterEffect">
                                  <p:stCondLst>
                                    <p:cond delay="2000"/>
                                  </p:stCondLst>
                                  <p:childTnLst>
                                    <p:animEffect transition="out" filter="dissolve">
                                      <p:cBhvr>
                                        <p:cTn id="146" dur="3000"/>
                                        <p:tgtEl>
                                          <p:spTgt spid="4"/>
                                        </p:tgtEl>
                                      </p:cBhvr>
                                    </p:animEffect>
                                    <p:set>
                                      <p:cBhvr>
                                        <p:cTn id="147" dur="1" fill="hold">
                                          <p:stCondLst>
                                            <p:cond delay="2999"/>
                                          </p:stCondLst>
                                        </p:cTn>
                                        <p:tgtEl>
                                          <p:spTgt spid="4"/>
                                        </p:tgtEl>
                                        <p:attrNameLst>
                                          <p:attrName>style.visibility</p:attrName>
                                        </p:attrNameLst>
                                      </p:cBhvr>
                                      <p:to>
                                        <p:strVal val="hidden"/>
                                      </p:to>
                                    </p:set>
                                  </p:childTnLst>
                                </p:cTn>
                              </p:par>
                            </p:childTnLst>
                          </p:cTn>
                        </p:par>
                        <p:par>
                          <p:cTn id="148" fill="hold">
                            <p:stCondLst>
                              <p:cond delay="53500"/>
                            </p:stCondLst>
                            <p:childTnLst>
                              <p:par>
                                <p:cTn id="149" presetID="10" presetClass="entr" presetSubtype="0" fill="hold" nodeType="afterEffect">
                                  <p:stCondLst>
                                    <p:cond delay="0"/>
                                  </p:stCondLst>
                                  <p:childTnLst>
                                    <p:set>
                                      <p:cBhvr>
                                        <p:cTn id="150" dur="1" fill="hold">
                                          <p:stCondLst>
                                            <p:cond delay="0"/>
                                          </p:stCondLst>
                                        </p:cTn>
                                        <p:tgtEl>
                                          <p:spTgt spid="81"/>
                                        </p:tgtEl>
                                        <p:attrNameLst>
                                          <p:attrName>style.visibility</p:attrName>
                                        </p:attrNameLst>
                                      </p:cBhvr>
                                      <p:to>
                                        <p:strVal val="visible"/>
                                      </p:to>
                                    </p:set>
                                    <p:animEffect transition="in" filter="fade">
                                      <p:cBhvr>
                                        <p:cTn id="151"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8" grpId="0" animBg="1"/>
      <p:bldP spid="69" grpId="0" animBg="1"/>
      <p:bldP spid="7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61A00B-D861-4D26-9817-08611A86DE68}"/>
              </a:ext>
            </a:extLst>
          </p:cNvPr>
          <p:cNvPicPr>
            <a:picLocks noChangeAspect="1"/>
          </p:cNvPicPr>
          <p:nvPr/>
        </p:nvPicPr>
        <p:blipFill rotWithShape="1">
          <a:blip r:embed="rId3"/>
          <a:srcRect l="8848" t="17079" r="15562" b="8764"/>
          <a:stretch/>
        </p:blipFill>
        <p:spPr>
          <a:xfrm>
            <a:off x="37496" y="1593148"/>
            <a:ext cx="8987922" cy="4959892"/>
          </a:xfrm>
          <a:prstGeom prst="rect">
            <a:avLst/>
          </a:prstGeom>
          <a:ln>
            <a:solidFill>
              <a:schemeClr val="accent1"/>
            </a:solidFill>
          </a:ln>
        </p:spPr>
      </p:pic>
      <p:sp>
        <p:nvSpPr>
          <p:cNvPr id="5" name="正方形/長方形 4">
            <a:extLst>
              <a:ext uri="{FF2B5EF4-FFF2-40B4-BE49-F238E27FC236}">
                <a16:creationId xmlns:a16="http://schemas.microsoft.com/office/drawing/2014/main" id="{274BA837-FFD1-4EF5-ABB4-64E078941C53}"/>
              </a:ext>
            </a:extLst>
          </p:cNvPr>
          <p:cNvSpPr/>
          <p:nvPr/>
        </p:nvSpPr>
        <p:spPr>
          <a:xfrm>
            <a:off x="710255" y="484147"/>
            <a:ext cx="2376904" cy="433196"/>
          </a:xfrm>
          <a:prstGeom prst="rect">
            <a:avLst/>
          </a:prstGeom>
        </p:spPr>
        <p:txBody>
          <a:bodyPr wrap="square">
            <a:spAutoFit/>
          </a:bodyPr>
          <a:lstStyle/>
          <a:p>
            <a:r>
              <a:rPr lang="en-US" altLang="ja-JP" sz="2215" b="1" dirty="0" err="1">
                <a:solidFill>
                  <a:srgbClr val="605E5E"/>
                </a:solidFill>
                <a:latin typeface="open sans"/>
                <a:hlinkClick r:id="rId4">
                  <a:extLst>
                    <a:ext uri="{A12FA001-AC4F-418D-AE19-62706E023703}">
                      <ahyp:hlinkClr xmlns:ahyp="http://schemas.microsoft.com/office/drawing/2018/hyperlinkcolor" val="tx"/>
                    </a:ext>
                  </a:extLst>
                </a:hlinkClick>
              </a:rPr>
              <a:t>Keidanren</a:t>
            </a:r>
            <a:r>
              <a:rPr lang="en-US" altLang="ja-JP" sz="2215" b="1" dirty="0" err="1">
                <a:solidFill>
                  <a:srgbClr val="FF0000"/>
                </a:solidFill>
                <a:latin typeface="open sans"/>
                <a:hlinkClick r:id="rId4">
                  <a:extLst>
                    <a:ext uri="{A12FA001-AC4F-418D-AE19-62706E023703}">
                      <ahyp:hlinkClr xmlns:ahyp="http://schemas.microsoft.com/office/drawing/2018/hyperlinkcolor" val="tx"/>
                    </a:ext>
                  </a:extLst>
                </a:hlinkClick>
              </a:rPr>
              <a:t>S</a:t>
            </a:r>
            <a:r>
              <a:rPr lang="en-US" altLang="ja-JP" sz="2215" b="1" dirty="0" err="1">
                <a:solidFill>
                  <a:srgbClr val="3B82ED"/>
                </a:solidFill>
                <a:latin typeface="open sans"/>
                <a:hlinkClick r:id="rId4">
                  <a:extLst>
                    <a:ext uri="{A12FA001-AC4F-418D-AE19-62706E023703}">
                      <ahyp:hlinkClr xmlns:ahyp="http://schemas.microsoft.com/office/drawing/2018/hyperlinkcolor" val="tx"/>
                    </a:ext>
                  </a:extLst>
                </a:hlinkClick>
              </a:rPr>
              <a:t>D</a:t>
            </a:r>
            <a:r>
              <a:rPr lang="en-US" altLang="ja-JP" sz="2215" b="1" dirty="0" err="1">
                <a:solidFill>
                  <a:srgbClr val="41BAAE"/>
                </a:solidFill>
                <a:latin typeface="open sans"/>
                <a:hlinkClick r:id="rId4">
                  <a:extLst>
                    <a:ext uri="{A12FA001-AC4F-418D-AE19-62706E023703}">
                      <ahyp:hlinkClr xmlns:ahyp="http://schemas.microsoft.com/office/drawing/2018/hyperlinkcolor" val="tx"/>
                    </a:ext>
                  </a:extLst>
                </a:hlinkClick>
              </a:rPr>
              <a:t>G</a:t>
            </a:r>
            <a:r>
              <a:rPr lang="en-US" altLang="ja-JP" sz="2215" b="1" dirty="0" err="1">
                <a:solidFill>
                  <a:srgbClr val="EDD23B"/>
                </a:solidFill>
                <a:latin typeface="open sans"/>
                <a:hlinkClick r:id="rId4">
                  <a:extLst>
                    <a:ext uri="{A12FA001-AC4F-418D-AE19-62706E023703}">
                      <ahyp:hlinkClr xmlns:ahyp="http://schemas.microsoft.com/office/drawing/2018/hyperlinkcolor" val="tx"/>
                    </a:ext>
                  </a:extLst>
                </a:hlinkClick>
              </a:rPr>
              <a:t>s</a:t>
            </a:r>
            <a:endParaRPr lang="ja-JP" altLang="en-US" sz="2215" dirty="0"/>
          </a:p>
        </p:txBody>
      </p:sp>
      <p:pic>
        <p:nvPicPr>
          <p:cNvPr id="1026" name="Picture 2" descr="B20tokyo.png">
            <a:extLst>
              <a:ext uri="{FF2B5EF4-FFF2-40B4-BE49-F238E27FC236}">
                <a16:creationId xmlns:a16="http://schemas.microsoft.com/office/drawing/2014/main" id="{2640FFD8-050F-49E4-ABFA-CE25654173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5842" y="446062"/>
            <a:ext cx="2376904" cy="66720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0AA4D3C-E78C-4346-AE33-CC80AB607180}"/>
              </a:ext>
            </a:extLst>
          </p:cNvPr>
          <p:cNvSpPr txBox="1"/>
          <p:nvPr/>
        </p:nvSpPr>
        <p:spPr>
          <a:xfrm rot="20145399">
            <a:off x="1134864" y="4297897"/>
            <a:ext cx="1306768" cy="362279"/>
          </a:xfrm>
          <a:prstGeom prst="rect">
            <a:avLst/>
          </a:prstGeom>
          <a:solidFill>
            <a:schemeClr val="bg1">
              <a:lumMod val="85000"/>
            </a:schemeClr>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石器～縄文</a:t>
            </a:r>
          </a:p>
        </p:txBody>
      </p:sp>
      <p:sp>
        <p:nvSpPr>
          <p:cNvPr id="6" name="テキスト ボックス 5">
            <a:extLst>
              <a:ext uri="{FF2B5EF4-FFF2-40B4-BE49-F238E27FC236}">
                <a16:creationId xmlns:a16="http://schemas.microsoft.com/office/drawing/2014/main" id="{744D6B14-3ACB-4DB3-86FF-1F9335414D77}"/>
              </a:ext>
            </a:extLst>
          </p:cNvPr>
          <p:cNvSpPr txBox="1"/>
          <p:nvPr/>
        </p:nvSpPr>
        <p:spPr>
          <a:xfrm rot="20145399">
            <a:off x="2757375" y="3590547"/>
            <a:ext cx="1306768" cy="362279"/>
          </a:xfrm>
          <a:prstGeom prst="rect">
            <a:avLst/>
          </a:prstGeom>
          <a:solidFill>
            <a:schemeClr val="accent1">
              <a:lumMod val="40000"/>
              <a:lumOff val="60000"/>
            </a:schemeClr>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弥生～江戸</a:t>
            </a:r>
          </a:p>
        </p:txBody>
      </p:sp>
      <p:sp>
        <p:nvSpPr>
          <p:cNvPr id="7" name="テキスト ボックス 6">
            <a:extLst>
              <a:ext uri="{FF2B5EF4-FFF2-40B4-BE49-F238E27FC236}">
                <a16:creationId xmlns:a16="http://schemas.microsoft.com/office/drawing/2014/main" id="{49652924-E9F8-4B74-8F21-29F31C7CDAB2}"/>
              </a:ext>
            </a:extLst>
          </p:cNvPr>
          <p:cNvSpPr txBox="1"/>
          <p:nvPr/>
        </p:nvSpPr>
        <p:spPr>
          <a:xfrm rot="20145399">
            <a:off x="5865178" y="2329339"/>
            <a:ext cx="633507" cy="362279"/>
          </a:xfrm>
          <a:prstGeom prst="rect">
            <a:avLst/>
          </a:prstGeom>
          <a:solidFill>
            <a:srgbClr val="FFFF00"/>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平成</a:t>
            </a:r>
          </a:p>
        </p:txBody>
      </p:sp>
      <p:sp>
        <p:nvSpPr>
          <p:cNvPr id="8" name="テキスト ボックス 7">
            <a:extLst>
              <a:ext uri="{FF2B5EF4-FFF2-40B4-BE49-F238E27FC236}">
                <a16:creationId xmlns:a16="http://schemas.microsoft.com/office/drawing/2014/main" id="{7C84041E-EAD0-47DD-98CE-DA08AAFC709F}"/>
              </a:ext>
            </a:extLst>
          </p:cNvPr>
          <p:cNvSpPr txBox="1"/>
          <p:nvPr/>
        </p:nvSpPr>
        <p:spPr>
          <a:xfrm rot="20145399">
            <a:off x="4288674" y="2903985"/>
            <a:ext cx="1306768" cy="362279"/>
          </a:xfrm>
          <a:prstGeom prst="rect">
            <a:avLst/>
          </a:prstGeom>
          <a:solidFill>
            <a:srgbClr val="FFD5D1"/>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明治～昭和</a:t>
            </a:r>
          </a:p>
        </p:txBody>
      </p:sp>
      <p:sp>
        <p:nvSpPr>
          <p:cNvPr id="9" name="テキスト ボックス 8">
            <a:extLst>
              <a:ext uri="{FF2B5EF4-FFF2-40B4-BE49-F238E27FC236}">
                <a16:creationId xmlns:a16="http://schemas.microsoft.com/office/drawing/2014/main" id="{CCFE5FCF-8432-4784-8484-2959A932FB0B}"/>
              </a:ext>
            </a:extLst>
          </p:cNvPr>
          <p:cNvSpPr txBox="1"/>
          <p:nvPr/>
        </p:nvSpPr>
        <p:spPr>
          <a:xfrm rot="20145399">
            <a:off x="6936862" y="1785877"/>
            <a:ext cx="633507" cy="362279"/>
          </a:xfrm>
          <a:prstGeom prst="rect">
            <a:avLst/>
          </a:prstGeom>
          <a:solidFill>
            <a:srgbClr val="92D050"/>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令和</a:t>
            </a:r>
          </a:p>
        </p:txBody>
      </p:sp>
      <p:sp>
        <p:nvSpPr>
          <p:cNvPr id="10" name="テキスト ボックス 9">
            <a:extLst>
              <a:ext uri="{FF2B5EF4-FFF2-40B4-BE49-F238E27FC236}">
                <a16:creationId xmlns:a16="http://schemas.microsoft.com/office/drawing/2014/main" id="{871DDD9E-D801-4DCD-9FD5-1DA25E845EB5}"/>
              </a:ext>
            </a:extLst>
          </p:cNvPr>
          <p:cNvSpPr txBox="1"/>
          <p:nvPr/>
        </p:nvSpPr>
        <p:spPr>
          <a:xfrm>
            <a:off x="3402449" y="72938"/>
            <a:ext cx="2339102" cy="461665"/>
          </a:xfrm>
          <a:prstGeom prst="rect">
            <a:avLst/>
          </a:prstGeom>
          <a:noFill/>
        </p:spPr>
        <p:txBody>
          <a:bodyPr wrap="none" rtlCol="0">
            <a:spAutoFit/>
          </a:bodyPr>
          <a:lstStyle/>
          <a:p>
            <a:r>
              <a:rPr kumimoji="1" lang="ja-JP" altLang="en-US" sz="2400" dirty="0">
                <a:highlight>
                  <a:srgbClr val="FFFF00"/>
                </a:highlight>
                <a:latin typeface="AR丸ゴシック体E" panose="020F0909000000000000" pitchFamily="49" charset="-128"/>
                <a:ea typeface="AR丸ゴシック体E" panose="020F0909000000000000" pitchFamily="49" charset="-128"/>
              </a:rPr>
              <a:t>社会の姿の変化</a:t>
            </a:r>
          </a:p>
        </p:txBody>
      </p:sp>
    </p:spTree>
    <p:extLst>
      <p:ext uri="{BB962C8B-B14F-4D97-AF65-F5344CB8AC3E}">
        <p14:creationId xmlns:p14="http://schemas.microsoft.com/office/powerpoint/2010/main" val="720989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1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grpId="0" nodeType="afterEffect">
                                  <p:stCondLst>
                                    <p:cond delay="150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par>
                          <p:cTn id="22" fill="hold">
                            <p:stCondLst>
                              <p:cond delay="5500"/>
                            </p:stCondLst>
                            <p:childTnLst>
                              <p:par>
                                <p:cTn id="23" presetID="42" presetClass="entr" presetSubtype="0" fill="hold" grpId="0" nodeType="afterEffect">
                                  <p:stCondLst>
                                    <p:cond delay="20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par>
                          <p:cTn id="28" fill="hold">
                            <p:stCondLst>
                              <p:cond delay="8500"/>
                            </p:stCondLst>
                            <p:childTnLst>
                              <p:par>
                                <p:cTn id="29" presetID="42" presetClass="entr" presetSubtype="0" fill="hold" grpId="0" nodeType="afterEffect">
                                  <p:stCondLst>
                                    <p:cond delay="2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72AABCDA-F21B-4A49-BC98-0DD7603C5FA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9583" t="11481" r="18541" b="20556"/>
          <a:stretch/>
        </p:blipFill>
        <p:spPr>
          <a:xfrm>
            <a:off x="124344" y="494676"/>
            <a:ext cx="9019656" cy="5572750"/>
          </a:xfrm>
          <a:prstGeom prst="rect">
            <a:avLst/>
          </a:prstGeom>
        </p:spPr>
      </p:pic>
      <p:sp>
        <p:nvSpPr>
          <p:cNvPr id="3" name="テキスト ボックス 2">
            <a:extLst>
              <a:ext uri="{FF2B5EF4-FFF2-40B4-BE49-F238E27FC236}">
                <a16:creationId xmlns:a16="http://schemas.microsoft.com/office/drawing/2014/main" id="{A40E0121-10E3-4B58-B161-056E6EA8DC8D}"/>
              </a:ext>
            </a:extLst>
          </p:cNvPr>
          <p:cNvSpPr txBox="1"/>
          <p:nvPr/>
        </p:nvSpPr>
        <p:spPr>
          <a:xfrm>
            <a:off x="333375" y="6419850"/>
            <a:ext cx="4150880" cy="369332"/>
          </a:xfrm>
          <a:prstGeom prst="rect">
            <a:avLst/>
          </a:prstGeom>
          <a:noFill/>
        </p:spPr>
        <p:txBody>
          <a:bodyPr wrap="none" rtlCol="0">
            <a:spAutoFit/>
          </a:bodyPr>
          <a:lstStyle/>
          <a:p>
            <a:r>
              <a:rPr kumimoji="1" lang="ja-JP" altLang="en-US" dirty="0"/>
              <a:t>内閣府ウェブサイト「</a:t>
            </a:r>
            <a:r>
              <a:rPr kumimoji="1" lang="en-US" altLang="ja-JP" dirty="0"/>
              <a:t>Society5.0</a:t>
            </a:r>
            <a:r>
              <a:rPr kumimoji="1" lang="ja-JP" altLang="en-US" dirty="0"/>
              <a:t>」より</a:t>
            </a:r>
          </a:p>
        </p:txBody>
      </p:sp>
      <p:sp>
        <p:nvSpPr>
          <p:cNvPr id="5" name="テキスト ボックス 4">
            <a:extLst>
              <a:ext uri="{FF2B5EF4-FFF2-40B4-BE49-F238E27FC236}">
                <a16:creationId xmlns:a16="http://schemas.microsoft.com/office/drawing/2014/main" id="{69732634-69F1-4630-9D37-798D358520DA}"/>
              </a:ext>
            </a:extLst>
          </p:cNvPr>
          <p:cNvSpPr txBox="1"/>
          <p:nvPr/>
        </p:nvSpPr>
        <p:spPr>
          <a:xfrm>
            <a:off x="3402449" y="72938"/>
            <a:ext cx="2339102" cy="461665"/>
          </a:xfrm>
          <a:prstGeom prst="rect">
            <a:avLst/>
          </a:prstGeom>
          <a:noFill/>
        </p:spPr>
        <p:txBody>
          <a:bodyPr wrap="none" rtlCol="0">
            <a:spAutoFit/>
          </a:bodyPr>
          <a:lstStyle/>
          <a:p>
            <a:r>
              <a:rPr kumimoji="1" lang="ja-JP" altLang="en-US" sz="2400" dirty="0">
                <a:highlight>
                  <a:srgbClr val="FFFF00"/>
                </a:highlight>
                <a:latin typeface="AR丸ゴシック体E" panose="020F0909000000000000" pitchFamily="49" charset="-128"/>
                <a:ea typeface="AR丸ゴシック体E" panose="020F0909000000000000" pitchFamily="49" charset="-128"/>
              </a:rPr>
              <a:t>社会の姿の変化</a:t>
            </a:r>
          </a:p>
        </p:txBody>
      </p:sp>
    </p:spTree>
    <p:extLst>
      <p:ext uri="{BB962C8B-B14F-4D97-AF65-F5344CB8AC3E}">
        <p14:creationId xmlns:p14="http://schemas.microsoft.com/office/powerpoint/2010/main" val="9815793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EF49105-108E-43ED-9ACB-E76296687AB9}"/>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8438" t="12963" r="16979" b="21111"/>
          <a:stretch/>
        </p:blipFill>
        <p:spPr>
          <a:xfrm>
            <a:off x="70097" y="561975"/>
            <a:ext cx="9107079" cy="5229225"/>
          </a:xfrm>
          <a:prstGeom prst="rect">
            <a:avLst/>
          </a:prstGeom>
        </p:spPr>
      </p:pic>
      <p:sp>
        <p:nvSpPr>
          <p:cNvPr id="3" name="テキスト ボックス 2">
            <a:extLst>
              <a:ext uri="{FF2B5EF4-FFF2-40B4-BE49-F238E27FC236}">
                <a16:creationId xmlns:a16="http://schemas.microsoft.com/office/drawing/2014/main" id="{5FBE092A-B047-4893-A637-83B04098DA5D}"/>
              </a:ext>
            </a:extLst>
          </p:cNvPr>
          <p:cNvSpPr txBox="1"/>
          <p:nvPr/>
        </p:nvSpPr>
        <p:spPr>
          <a:xfrm>
            <a:off x="276225" y="6315075"/>
            <a:ext cx="4150880" cy="369332"/>
          </a:xfrm>
          <a:prstGeom prst="rect">
            <a:avLst/>
          </a:prstGeom>
          <a:noFill/>
        </p:spPr>
        <p:txBody>
          <a:bodyPr wrap="none" rtlCol="0">
            <a:spAutoFit/>
          </a:bodyPr>
          <a:lstStyle/>
          <a:p>
            <a:r>
              <a:rPr kumimoji="1" lang="ja-JP" altLang="en-US" dirty="0"/>
              <a:t>内閣府ウェブサイト「</a:t>
            </a:r>
            <a:r>
              <a:rPr kumimoji="1" lang="en-US" altLang="ja-JP" dirty="0"/>
              <a:t>Society5.0</a:t>
            </a:r>
            <a:r>
              <a:rPr kumimoji="1" lang="ja-JP" altLang="en-US" dirty="0"/>
              <a:t>」より</a:t>
            </a:r>
          </a:p>
        </p:txBody>
      </p:sp>
      <p:sp>
        <p:nvSpPr>
          <p:cNvPr id="4" name="テキスト ボックス 3">
            <a:extLst>
              <a:ext uri="{FF2B5EF4-FFF2-40B4-BE49-F238E27FC236}">
                <a16:creationId xmlns:a16="http://schemas.microsoft.com/office/drawing/2014/main" id="{578F2F11-DF71-4785-9227-42F770F5CCF9}"/>
              </a:ext>
            </a:extLst>
          </p:cNvPr>
          <p:cNvSpPr txBox="1"/>
          <p:nvPr/>
        </p:nvSpPr>
        <p:spPr>
          <a:xfrm>
            <a:off x="3402449" y="72938"/>
            <a:ext cx="2339102" cy="461665"/>
          </a:xfrm>
          <a:prstGeom prst="rect">
            <a:avLst/>
          </a:prstGeom>
          <a:noFill/>
        </p:spPr>
        <p:txBody>
          <a:bodyPr wrap="none" rtlCol="0">
            <a:spAutoFit/>
          </a:bodyPr>
          <a:lstStyle/>
          <a:p>
            <a:r>
              <a:rPr kumimoji="1" lang="ja-JP" altLang="en-US" sz="2400" dirty="0">
                <a:highlight>
                  <a:srgbClr val="FFFF00"/>
                </a:highlight>
                <a:latin typeface="AR丸ゴシック体E" panose="020F0909000000000000" pitchFamily="49" charset="-128"/>
                <a:ea typeface="AR丸ゴシック体E" panose="020F0909000000000000" pitchFamily="49" charset="-128"/>
              </a:rPr>
              <a:t>社会の姿の変化</a:t>
            </a:r>
          </a:p>
        </p:txBody>
      </p:sp>
    </p:spTree>
    <p:extLst>
      <p:ext uri="{BB962C8B-B14F-4D97-AF65-F5344CB8AC3E}">
        <p14:creationId xmlns:p14="http://schemas.microsoft.com/office/powerpoint/2010/main" val="2633415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645855" y="507249"/>
            <a:ext cx="7791337" cy="58435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dirty="0"/>
          </a:p>
        </p:txBody>
      </p:sp>
      <p:sp>
        <p:nvSpPr>
          <p:cNvPr id="5" name="正方形/長方形 4"/>
          <p:cNvSpPr/>
          <p:nvPr/>
        </p:nvSpPr>
        <p:spPr>
          <a:xfrm>
            <a:off x="195843" y="208846"/>
            <a:ext cx="8852600" cy="6435022"/>
          </a:xfrm>
          <a:prstGeom prst="rect">
            <a:avLst/>
          </a:prstGeom>
          <a:solidFill>
            <a:srgbClr val="FFFF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619"/>
          </a:p>
        </p:txBody>
      </p:sp>
      <p:sp>
        <p:nvSpPr>
          <p:cNvPr id="4" name="テキスト ボックス 3"/>
          <p:cNvSpPr txBox="1">
            <a:spLocks noChangeArrowheads="1"/>
          </p:cNvSpPr>
          <p:nvPr/>
        </p:nvSpPr>
        <p:spPr bwMode="auto">
          <a:xfrm>
            <a:off x="427255" y="597938"/>
            <a:ext cx="8228535" cy="5899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　</a:t>
            </a:r>
            <a:r>
              <a:rPr lang="ja-JP" altLang="en-US" sz="1193" dirty="0">
                <a:latin typeface="AR P丸ゴシック体E" panose="020F0900000000000000" pitchFamily="50" charset="-128"/>
                <a:ea typeface="AR P丸ゴシック体E" panose="020F0900000000000000" pitchFamily="50" charset="-128"/>
              </a:rPr>
              <a:t>　　</a:t>
            </a:r>
            <a:r>
              <a:rPr lang="ja-JP" altLang="en-US" sz="3067" dirty="0" err="1">
                <a:solidFill>
                  <a:schemeClr val="accent1">
                    <a:lumMod val="50000"/>
                  </a:schemeClr>
                </a:solidFill>
                <a:latin typeface="AR P丸ゴシック体E" panose="020F0900000000000000" pitchFamily="50" charset="-128"/>
                <a:ea typeface="AR P丸ゴシック体E" panose="020F0900000000000000" pitchFamily="50" charset="-128"/>
              </a:rPr>
              <a:t>ー</a:t>
            </a:r>
            <a:r>
              <a:rPr lang="ja-JP" altLang="en-US" sz="3067" dirty="0">
                <a:solidFill>
                  <a:schemeClr val="accent1">
                    <a:lumMod val="50000"/>
                  </a:schemeClr>
                </a:solidFill>
                <a:latin typeface="AR P丸ゴシック体E" panose="020F0900000000000000" pitchFamily="50" charset="-128"/>
                <a:ea typeface="AR P丸ゴシック体E" panose="020F0900000000000000" pitchFamily="50" charset="-128"/>
              </a:rPr>
              <a:t>　私たちの社会の現実　</a:t>
            </a:r>
            <a:r>
              <a:rPr lang="ja-JP" altLang="en-US" sz="3067" dirty="0" err="1">
                <a:solidFill>
                  <a:schemeClr val="accent1">
                    <a:lumMod val="50000"/>
                  </a:schemeClr>
                </a:solidFill>
                <a:latin typeface="AR P丸ゴシック体E" panose="020F0900000000000000" pitchFamily="50" charset="-128"/>
                <a:ea typeface="AR P丸ゴシック体E" panose="020F0900000000000000" pitchFamily="50" charset="-128"/>
              </a:rPr>
              <a:t>ー</a:t>
            </a:r>
            <a:endParaRPr lang="en-US" altLang="ja-JP" sz="3067"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3067"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solidFill>
                  <a:schemeClr val="accent1">
                    <a:lumMod val="50000"/>
                  </a:schemeClr>
                </a:solidFill>
                <a:latin typeface="AR P丸ゴシック体E" panose="020F0900000000000000" pitchFamily="50" charset="-128"/>
                <a:ea typeface="AR P丸ゴシック体E" panose="020F0900000000000000" pitchFamily="50" charset="-128"/>
              </a:rPr>
              <a:t>・</a:t>
            </a:r>
            <a:r>
              <a:rPr lang="ja-JP" altLang="en-US" sz="3067" dirty="0">
                <a:latin typeface="AR P丸ゴシック体E" panose="020F0900000000000000" pitchFamily="50" charset="-128"/>
                <a:ea typeface="AR P丸ゴシック体E" panose="020F0900000000000000" pitchFamily="50" charset="-128"/>
              </a:rPr>
              <a:t>新型コロナウイルスの感染拡大</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00" dirty="0">
              <a:solidFill>
                <a:schemeClr val="accent1">
                  <a:lumMod val="50000"/>
                </a:schemeClr>
              </a:solidFill>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solidFill>
                  <a:schemeClr val="accent1">
                    <a:lumMod val="50000"/>
                  </a:schemeClr>
                </a:solidFill>
                <a:latin typeface="AR P丸ゴシック体E" panose="020F0900000000000000" pitchFamily="50" charset="-128"/>
                <a:ea typeface="AR P丸ゴシック体E" panose="020F0900000000000000" pitchFamily="50" charset="-128"/>
              </a:rPr>
              <a:t>・</a:t>
            </a:r>
            <a:r>
              <a:rPr lang="ja-JP" altLang="en-US" sz="3067" dirty="0">
                <a:latin typeface="AR P丸ゴシック体E" panose="020F0900000000000000" pitchFamily="50" charset="-128"/>
                <a:ea typeface="AR P丸ゴシック体E" panose="020F0900000000000000" pitchFamily="50" charset="-128"/>
              </a:rPr>
              <a:t>情報機器の発達により</a:t>
            </a:r>
            <a:r>
              <a:rPr lang="ja-JP" altLang="en-US" sz="3067" dirty="0">
                <a:solidFill>
                  <a:srgbClr val="C00000"/>
                </a:solidFill>
                <a:latin typeface="AR P丸ゴシック体E" panose="020F0900000000000000" pitchFamily="50" charset="-128"/>
                <a:ea typeface="AR P丸ゴシック体E" panose="020F0900000000000000" pitchFamily="50" charset="-128"/>
              </a:rPr>
              <a:t>人類とＡＩ とがつながり</a:t>
            </a:r>
            <a:r>
              <a:rPr lang="ja-JP" altLang="en-US" sz="3067" dirty="0">
                <a:latin typeface="AR P丸ゴシック体E" panose="020F0900000000000000" pitchFamily="50" charset="-128"/>
                <a:ea typeface="AR P丸ゴシック体E" panose="020F0900000000000000" pitchFamily="50" charset="-128"/>
              </a:rPr>
              <a:t>、</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・私たちの世界は</a:t>
            </a:r>
            <a:r>
              <a:rPr lang="ja-JP" altLang="en-US" sz="3067" dirty="0">
                <a:solidFill>
                  <a:srgbClr val="C00000"/>
                </a:solidFill>
                <a:latin typeface="AR P丸ゴシック体E" panose="020F0900000000000000" pitchFamily="50" charset="-128"/>
                <a:ea typeface="AR P丸ゴシック体E" panose="020F0900000000000000" pitchFamily="50" charset="-128"/>
              </a:rPr>
              <a:t>激しく変化</a:t>
            </a:r>
            <a:r>
              <a:rPr lang="ja-JP" altLang="en-US" sz="3067" dirty="0">
                <a:latin typeface="AR P丸ゴシック体E" panose="020F0900000000000000" pitchFamily="50" charset="-128"/>
                <a:ea typeface="AR P丸ゴシック体E" panose="020F0900000000000000" pitchFamily="50" charset="-128"/>
              </a:rPr>
              <a:t>している。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・地球の</a:t>
            </a:r>
            <a:r>
              <a:rPr lang="ja-JP" altLang="en-US" sz="3067" dirty="0">
                <a:solidFill>
                  <a:srgbClr val="C00000"/>
                </a:solidFill>
                <a:latin typeface="AR P丸ゴシック体E" panose="020F0900000000000000" pitchFamily="50" charset="-128"/>
                <a:ea typeface="AR P丸ゴシック体E" panose="020F0900000000000000" pitchFamily="50" charset="-128"/>
              </a:rPr>
              <a:t>温暖化</a:t>
            </a:r>
            <a:r>
              <a:rPr lang="ja-JP" altLang="en-US" sz="3067" dirty="0">
                <a:latin typeface="AR P丸ゴシック体E" panose="020F0900000000000000" pitchFamily="50" charset="-128"/>
                <a:ea typeface="AR P丸ゴシック体E" panose="020F0900000000000000" pitchFamily="50" charset="-128"/>
              </a:rPr>
              <a:t>は確実に進行している。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・変化は、加速度的に</a:t>
            </a:r>
            <a:r>
              <a:rPr lang="ja-JP" altLang="en-US" sz="3067" dirty="0">
                <a:solidFill>
                  <a:srgbClr val="C00000"/>
                </a:solidFill>
                <a:latin typeface="AR P丸ゴシック体E" panose="020F0900000000000000" pitchFamily="50" charset="-128"/>
                <a:ea typeface="AR P丸ゴシック体E" panose="020F0900000000000000" pitchFamily="50" charset="-128"/>
              </a:rPr>
              <a:t>速くなりそうだ</a:t>
            </a:r>
            <a:r>
              <a:rPr lang="ja-JP" altLang="en-US" sz="3067" dirty="0">
                <a:latin typeface="AR P丸ゴシック体E" panose="020F0900000000000000" pitchFamily="50" charset="-128"/>
                <a:ea typeface="AR P丸ゴシック体E" panose="020F0900000000000000" pitchFamily="50" charset="-128"/>
              </a:rPr>
              <a:t>。</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・社会の</a:t>
            </a:r>
            <a:r>
              <a:rPr lang="ja-JP" altLang="en-US" sz="3067" dirty="0">
                <a:solidFill>
                  <a:srgbClr val="C00000"/>
                </a:solidFill>
                <a:latin typeface="AR P丸ゴシック体E" panose="020F0900000000000000" pitchFamily="50" charset="-128"/>
                <a:ea typeface="AR P丸ゴシック体E" panose="020F0900000000000000" pitchFamily="50" charset="-128"/>
              </a:rPr>
              <a:t>持続可能性が危うく</a:t>
            </a:r>
            <a:r>
              <a:rPr lang="ja-JP" altLang="en-US" sz="3067" dirty="0">
                <a:latin typeface="AR P丸ゴシック体E" panose="020F0900000000000000" pitchFamily="50" charset="-128"/>
                <a:ea typeface="AR P丸ゴシック体E" panose="020F0900000000000000" pitchFamily="50" charset="-128"/>
              </a:rPr>
              <a:t>なっている。</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endParaRPr lang="en-US" altLang="ja-JP" sz="1193"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3067" dirty="0">
                <a:latin typeface="AR P丸ゴシック体E" panose="020F0900000000000000" pitchFamily="50" charset="-128"/>
                <a:ea typeface="AR P丸ゴシック体E" panose="020F0900000000000000" pitchFamily="50" charset="-128"/>
              </a:rPr>
              <a:t>・日本だけではうまくやっていけない。</a:t>
            </a:r>
            <a:endParaRPr lang="en-US" altLang="ja-JP" sz="3067" dirty="0">
              <a:latin typeface="AR P丸ゴシック体E" panose="020F0900000000000000" pitchFamily="50" charset="-128"/>
              <a:ea typeface="AR P丸ゴシック体E" panose="020F0900000000000000" pitchFamily="50" charset="-128"/>
            </a:endParaRPr>
          </a:p>
          <a:p>
            <a:pPr>
              <a:spcBef>
                <a:spcPct val="0"/>
              </a:spcBef>
              <a:buClrTx/>
              <a:buSzTx/>
              <a:buFontTx/>
              <a:buNone/>
              <a:defRPr/>
            </a:pPr>
            <a:r>
              <a:rPr lang="ja-JP" altLang="en-US" sz="1200" dirty="0">
                <a:latin typeface="AR P丸ゴシック体E" panose="020F0900000000000000" pitchFamily="50" charset="-128"/>
                <a:ea typeface="AR P丸ゴシック体E" panose="020F0900000000000000" pitchFamily="50" charset="-128"/>
              </a:rPr>
              <a:t>　　</a:t>
            </a:r>
            <a:r>
              <a:rPr lang="ja-JP" altLang="en-US" sz="3067" dirty="0">
                <a:latin typeface="AR P丸ゴシック体E" panose="020F0900000000000000" pitchFamily="50" charset="-128"/>
                <a:ea typeface="AR P丸ゴシック体E" panose="020F0900000000000000" pitchFamily="50" charset="-128"/>
              </a:rPr>
              <a:t>　</a:t>
            </a:r>
            <a:r>
              <a:rPr lang="ja-JP" altLang="en-US" sz="3067" dirty="0">
                <a:solidFill>
                  <a:srgbClr val="C00000"/>
                </a:solidFill>
                <a:latin typeface="AR P丸ゴシック体E" panose="020F0900000000000000" pitchFamily="50" charset="-128"/>
                <a:ea typeface="AR P丸ゴシック体E" panose="020F0900000000000000" pitchFamily="50" charset="-128"/>
              </a:rPr>
              <a:t>（私、自校、日本、人間）</a:t>
            </a:r>
            <a:endParaRPr lang="en-US" altLang="ja-JP" sz="1200" dirty="0">
              <a:solidFill>
                <a:srgbClr val="C00000"/>
              </a:solidFill>
              <a:latin typeface="AR P丸ゴシック体E" panose="020F0900000000000000" pitchFamily="50" charset="-128"/>
              <a:ea typeface="AR P丸ゴシック体E" panose="020F0900000000000000" pitchFamily="50" charset="-128"/>
            </a:endParaRPr>
          </a:p>
        </p:txBody>
      </p:sp>
      <p:sp>
        <p:nvSpPr>
          <p:cNvPr id="3" name="四角形: 角を丸くする 2">
            <a:extLst>
              <a:ext uri="{FF2B5EF4-FFF2-40B4-BE49-F238E27FC236}">
                <a16:creationId xmlns:a16="http://schemas.microsoft.com/office/drawing/2014/main" id="{D18C5084-C5B7-445E-9FC7-24DA66A3D4BD}"/>
              </a:ext>
            </a:extLst>
          </p:cNvPr>
          <p:cNvSpPr/>
          <p:nvPr/>
        </p:nvSpPr>
        <p:spPr>
          <a:xfrm>
            <a:off x="4458986" y="2233639"/>
            <a:ext cx="1931540"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6" name="四角形: 角を丸くする 5">
            <a:extLst>
              <a:ext uri="{FF2B5EF4-FFF2-40B4-BE49-F238E27FC236}">
                <a16:creationId xmlns:a16="http://schemas.microsoft.com/office/drawing/2014/main" id="{60EFF48D-110E-42DF-A846-23F90EF03F70}"/>
              </a:ext>
            </a:extLst>
          </p:cNvPr>
          <p:cNvSpPr/>
          <p:nvPr/>
        </p:nvSpPr>
        <p:spPr>
          <a:xfrm>
            <a:off x="4412311" y="2838438"/>
            <a:ext cx="736271"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7" name="四角形: 角を丸くする 6">
            <a:extLst>
              <a:ext uri="{FF2B5EF4-FFF2-40B4-BE49-F238E27FC236}">
                <a16:creationId xmlns:a16="http://schemas.microsoft.com/office/drawing/2014/main" id="{02E7E7C5-8DAC-43FA-B572-555F5D97F740}"/>
              </a:ext>
            </a:extLst>
          </p:cNvPr>
          <p:cNvSpPr/>
          <p:nvPr/>
        </p:nvSpPr>
        <p:spPr>
          <a:xfrm>
            <a:off x="1886196" y="3483485"/>
            <a:ext cx="1159644"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9" name="四角形: 角を丸くする 8">
            <a:extLst>
              <a:ext uri="{FF2B5EF4-FFF2-40B4-BE49-F238E27FC236}">
                <a16:creationId xmlns:a16="http://schemas.microsoft.com/office/drawing/2014/main" id="{70E61F7B-57F6-46A6-8DF2-3E4D8B558776}"/>
              </a:ext>
            </a:extLst>
          </p:cNvPr>
          <p:cNvSpPr/>
          <p:nvPr/>
        </p:nvSpPr>
        <p:spPr>
          <a:xfrm>
            <a:off x="4110172" y="4130252"/>
            <a:ext cx="646763"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10" name="四角形: 角を丸くする 9">
            <a:extLst>
              <a:ext uri="{FF2B5EF4-FFF2-40B4-BE49-F238E27FC236}">
                <a16:creationId xmlns:a16="http://schemas.microsoft.com/office/drawing/2014/main" id="{26B9B0C5-34D5-4115-BB3A-851E1ED38736}"/>
              </a:ext>
            </a:extLst>
          </p:cNvPr>
          <p:cNvSpPr/>
          <p:nvPr/>
        </p:nvSpPr>
        <p:spPr>
          <a:xfrm>
            <a:off x="1865869" y="4799407"/>
            <a:ext cx="1949476"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
        <p:nvSpPr>
          <p:cNvPr id="11" name="四角形: 角を丸くする 10">
            <a:extLst>
              <a:ext uri="{FF2B5EF4-FFF2-40B4-BE49-F238E27FC236}">
                <a16:creationId xmlns:a16="http://schemas.microsoft.com/office/drawing/2014/main" id="{656038ED-D3A4-48ED-8F50-3EF1532FF26F}"/>
              </a:ext>
            </a:extLst>
          </p:cNvPr>
          <p:cNvSpPr/>
          <p:nvPr/>
        </p:nvSpPr>
        <p:spPr>
          <a:xfrm>
            <a:off x="743832" y="5431978"/>
            <a:ext cx="736271" cy="490847"/>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19"/>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xit" presetSubtype="10" fill="hold" grpId="0" nodeType="clickEffect">
                                  <p:stCondLst>
                                    <p:cond delay="0"/>
                                  </p:stCondLst>
                                  <p:childTnLst>
                                    <p:animEffect transition="out" filter="randombar(horizont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par>
                          <p:cTn id="8" fill="hold">
                            <p:stCondLst>
                              <p:cond delay="500"/>
                            </p:stCondLst>
                            <p:childTnLst>
                              <p:par>
                                <p:cTn id="9" presetID="14" presetClass="exit" presetSubtype="10" fill="hold" grpId="0" nodeType="afterEffect">
                                  <p:stCondLst>
                                    <p:cond delay="3000"/>
                                  </p:stCondLst>
                                  <p:childTnLst>
                                    <p:animEffect transition="out" filter="randombar(horizontal)">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par>
                          <p:cTn id="12" fill="hold">
                            <p:stCondLst>
                              <p:cond delay="4000"/>
                            </p:stCondLst>
                            <p:childTnLst>
                              <p:par>
                                <p:cTn id="13" presetID="14" presetClass="exit" presetSubtype="10" fill="hold" grpId="0" nodeType="afterEffect">
                                  <p:stCondLst>
                                    <p:cond delay="3000"/>
                                  </p:stCondLst>
                                  <p:childTnLst>
                                    <p:animEffect transition="out" filter="randombar(horizontal)">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7500"/>
                            </p:stCondLst>
                            <p:childTnLst>
                              <p:par>
                                <p:cTn id="17" presetID="14" presetClass="exit" presetSubtype="10" fill="hold" grpId="0" nodeType="afterEffect">
                                  <p:stCondLst>
                                    <p:cond delay="2500"/>
                                  </p:stCondLst>
                                  <p:childTnLst>
                                    <p:animEffect transition="out" filter="randombar(horizontal)">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par>
                          <p:cTn id="20" fill="hold">
                            <p:stCondLst>
                              <p:cond delay="10500"/>
                            </p:stCondLst>
                            <p:childTnLst>
                              <p:par>
                                <p:cTn id="21" presetID="14" presetClass="exit" presetSubtype="10" fill="hold" grpId="0" nodeType="afterEffect">
                                  <p:stCondLst>
                                    <p:cond delay="2500"/>
                                  </p:stCondLst>
                                  <p:childTnLst>
                                    <p:animEffect transition="out" filter="randombar(horizontal)">
                                      <p:cBhvr>
                                        <p:cTn id="22" dur="500"/>
                                        <p:tgtEl>
                                          <p:spTgt spid="10"/>
                                        </p:tgtEl>
                                      </p:cBhvr>
                                    </p:animEffect>
                                    <p:set>
                                      <p:cBhvr>
                                        <p:cTn id="23" dur="1" fill="hold">
                                          <p:stCondLst>
                                            <p:cond delay="499"/>
                                          </p:stCondLst>
                                        </p:cTn>
                                        <p:tgtEl>
                                          <p:spTgt spid="10"/>
                                        </p:tgtEl>
                                        <p:attrNameLst>
                                          <p:attrName>style.visibility</p:attrName>
                                        </p:attrNameLst>
                                      </p:cBhvr>
                                      <p:to>
                                        <p:strVal val="hidden"/>
                                      </p:to>
                                    </p:set>
                                  </p:childTnLst>
                                </p:cTn>
                              </p:par>
                            </p:childTnLst>
                          </p:cTn>
                        </p:par>
                        <p:par>
                          <p:cTn id="24" fill="hold">
                            <p:stCondLst>
                              <p:cond delay="13500"/>
                            </p:stCondLst>
                            <p:childTnLst>
                              <p:par>
                                <p:cTn id="25" presetID="14" presetClass="exit" presetSubtype="10" fill="hold" grpId="0" nodeType="afterEffect">
                                  <p:stCondLst>
                                    <p:cond delay="5500"/>
                                  </p:stCondLst>
                                  <p:childTnLst>
                                    <p:animEffect transition="out" filter="randombar(horizontal)">
                                      <p:cBhvr>
                                        <p:cTn id="26" dur="500"/>
                                        <p:tgtEl>
                                          <p:spTgt spid="11"/>
                                        </p:tgtEl>
                                      </p:cBhvr>
                                    </p:animEffect>
                                    <p:set>
                                      <p:cBhvr>
                                        <p:cTn id="27" dur="1" fill="hold">
                                          <p:stCondLst>
                                            <p:cond delay="499"/>
                                          </p:stCondLst>
                                        </p:cTn>
                                        <p:tgtEl>
                                          <p:spTgt spid="11"/>
                                        </p:tgtEl>
                                        <p:attrNameLst>
                                          <p:attrName>style.visibility</p:attrName>
                                        </p:attrNameLst>
                                      </p:cBhvr>
                                      <p:to>
                                        <p:strVal val="hidden"/>
                                      </p:to>
                                    </p:set>
                                  </p:childTnLst>
                                </p:cTn>
                              </p:par>
                            </p:childTnLst>
                          </p:cTn>
                        </p:par>
                        <p:par>
                          <p:cTn id="28" fill="hold">
                            <p:stCondLst>
                              <p:cond delay="19500"/>
                            </p:stCondLst>
                            <p:childTnLst>
                              <p:par>
                                <p:cTn id="29" presetID="42" presetClass="entr" presetSubtype="0" fill="hold" nodeType="afterEffect">
                                  <p:stCondLst>
                                    <p:cond delay="0"/>
                                  </p:stCondLst>
                                  <p:childTnLst>
                                    <p:set>
                                      <p:cBhvr>
                                        <p:cTn id="30" dur="1" fill="hold">
                                          <p:stCondLst>
                                            <p:cond delay="0"/>
                                          </p:stCondLst>
                                        </p:cTn>
                                        <p:tgtEl>
                                          <p:spTgt spid="4">
                                            <p:txEl>
                                              <p:pRg st="15" end="15"/>
                                            </p:txEl>
                                          </p:spTgt>
                                        </p:tgtEl>
                                        <p:attrNameLst>
                                          <p:attrName>style.visibility</p:attrName>
                                        </p:attrNameLst>
                                      </p:cBhvr>
                                      <p:to>
                                        <p:strVal val="visible"/>
                                      </p:to>
                                    </p:set>
                                    <p:animEffect transition="in" filter="fade">
                                      <p:cBhvr>
                                        <p:cTn id="31" dur="2000"/>
                                        <p:tgtEl>
                                          <p:spTgt spid="4">
                                            <p:txEl>
                                              <p:pRg st="15" end="15"/>
                                            </p:txEl>
                                          </p:spTgt>
                                        </p:tgtEl>
                                      </p:cBhvr>
                                    </p:animEffect>
                                    <p:anim calcmode="lin" valueType="num">
                                      <p:cBhvr>
                                        <p:cTn id="32" dur="2000" fill="hold"/>
                                        <p:tgtEl>
                                          <p:spTgt spid="4">
                                            <p:txEl>
                                              <p:pRg st="15" end="15"/>
                                            </p:txEl>
                                          </p:spTgt>
                                        </p:tgtEl>
                                        <p:attrNameLst>
                                          <p:attrName>ppt_x</p:attrName>
                                        </p:attrNameLst>
                                      </p:cBhvr>
                                      <p:tavLst>
                                        <p:tav tm="0">
                                          <p:val>
                                            <p:strVal val="#ppt_x"/>
                                          </p:val>
                                        </p:tav>
                                        <p:tav tm="100000">
                                          <p:val>
                                            <p:strVal val="#ppt_x"/>
                                          </p:val>
                                        </p:tav>
                                      </p:tavLst>
                                    </p:anim>
                                    <p:anim calcmode="lin" valueType="num">
                                      <p:cBhvr>
                                        <p:cTn id="33" dur="2000" fill="hold"/>
                                        <p:tgtEl>
                                          <p:spTgt spid="4">
                                            <p:txEl>
                                              <p:pRg st="15" end="1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9050"/>
            <a:ext cx="9144000" cy="6877050"/>
          </a:xfrm>
          <a:prstGeom prst="rect">
            <a:avLst/>
          </a:prstGeom>
          <a:blipFill>
            <a:blip r:embed="rId3" cstate="print"/>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sp>
        <p:nvSpPr>
          <p:cNvPr id="2" name="テキスト ボックス 1"/>
          <p:cNvSpPr txBox="1">
            <a:spLocks noChangeArrowheads="1"/>
          </p:cNvSpPr>
          <p:nvPr/>
        </p:nvSpPr>
        <p:spPr bwMode="auto">
          <a:xfrm>
            <a:off x="317989" y="412621"/>
            <a:ext cx="8660422" cy="62286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子どもたちを取り巻く</a:t>
            </a:r>
            <a:r>
              <a:rPr lang="ja-JP" altLang="ja-JP" sz="3323" dirty="0">
                <a:solidFill>
                  <a:srgbClr val="FF0000"/>
                </a:solidFill>
                <a:latin typeface="HGPｺﾞｼｯｸE" panose="020B0900000000000000" pitchFamily="50" charset="-128"/>
                <a:ea typeface="HGPｺﾞｼｯｸE" panose="020B0900000000000000" pitchFamily="50" charset="-128"/>
              </a:rPr>
              <a:t>世界は</a:t>
            </a:r>
            <a:r>
              <a:rPr lang="ja-JP" altLang="ja-JP" sz="3323" dirty="0">
                <a:latin typeface="HGPｺﾞｼｯｸE" panose="020B0900000000000000" pitchFamily="50" charset="-128"/>
                <a:ea typeface="HGPｺﾞｼｯｸE" panose="020B0900000000000000" pitchFamily="50" charset="-128"/>
              </a:rPr>
              <a:t>グローバル化・</a:t>
            </a: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情報化が進む中、</a:t>
            </a:r>
            <a:r>
              <a:rPr lang="ja-JP" altLang="ja-JP" sz="3323" dirty="0">
                <a:solidFill>
                  <a:srgbClr val="FF0000"/>
                </a:solidFill>
                <a:latin typeface="HGPｺﾞｼｯｸE" panose="020B0900000000000000" pitchFamily="50" charset="-128"/>
                <a:ea typeface="HGPｺﾞｼｯｸE" panose="020B0900000000000000" pitchFamily="50" charset="-128"/>
              </a:rPr>
              <a:t>激しく変化</a:t>
            </a:r>
            <a:r>
              <a:rPr lang="ja-JP" altLang="ja-JP" sz="3323" dirty="0">
                <a:latin typeface="HGPｺﾞｼｯｸE" panose="020B0900000000000000" pitchFamily="50" charset="-128"/>
                <a:ea typeface="HGPｺﾞｼｯｸE" panose="020B0900000000000000" pitchFamily="50" charset="-128"/>
              </a:rPr>
              <a:t>しております。</a:t>
            </a: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世界の条件が変われば、</a:t>
            </a:r>
            <a:r>
              <a:rPr lang="ja-JP" altLang="ja-JP" sz="3692" u="sng" dirty="0">
                <a:latin typeface="HG創英角ﾎﾟｯﾌﾟ体" panose="040B0A09000000000000" pitchFamily="49" charset="-128"/>
                <a:ea typeface="HG創英角ﾎﾟｯﾌﾟ体" panose="040B0A09000000000000" pitchFamily="49" charset="-128"/>
              </a:rPr>
              <a:t>物</a:t>
            </a:r>
            <a:r>
              <a:rPr lang="ja-JP" altLang="en-US" sz="3692" u="sng" dirty="0">
                <a:latin typeface="HG創英角ﾎﾟｯﾌﾟ体" panose="040B0A09000000000000" pitchFamily="49" charset="-128"/>
                <a:ea typeface="HG創英角ﾎﾟｯﾌﾟ体" panose="040B0A09000000000000" pitchFamily="49" charset="-128"/>
              </a:rPr>
              <a:t>ごと</a:t>
            </a:r>
            <a:r>
              <a:rPr lang="ja-JP" altLang="ja-JP" sz="3692" u="sng" dirty="0">
                <a:latin typeface="HG創英角ﾎﾟｯﾌﾟ体" panose="040B0A09000000000000" pitchFamily="49" charset="-128"/>
                <a:ea typeface="HG創英角ﾎﾟｯﾌﾟ体" panose="040B0A09000000000000" pitchFamily="49" charset="-128"/>
              </a:rPr>
              <a:t>の</a:t>
            </a:r>
            <a:r>
              <a:rPr lang="ja-JP" altLang="ja-JP" sz="3692" b="1" u="sng" dirty="0">
                <a:solidFill>
                  <a:srgbClr val="FF0000"/>
                </a:solidFill>
                <a:latin typeface="HG創英角ﾎﾟｯﾌﾟ体" panose="040B0A09000000000000" pitchFamily="49" charset="-128"/>
                <a:ea typeface="HG創英角ﾎﾟｯﾌﾟ体" panose="040B0A09000000000000" pitchFamily="49" charset="-128"/>
              </a:rPr>
              <a:t>正解も</a:t>
            </a:r>
            <a:endParaRPr lang="en-US" altLang="ja-JP" sz="3692" b="1" u="sng" dirty="0">
              <a:solidFill>
                <a:srgbClr val="FF0000"/>
              </a:solidFill>
              <a:latin typeface="HG創英角ﾎﾟｯﾌﾟ体" panose="040B0A09000000000000" pitchFamily="49" charset="-128"/>
              <a:ea typeface="HG創英角ﾎﾟｯﾌﾟ体" panose="040B0A09000000000000" pitchFamily="49" charset="-128"/>
            </a:endParaRPr>
          </a:p>
          <a:p>
            <a:pP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どんどん</a:t>
            </a:r>
            <a:r>
              <a:rPr lang="ja-JP" altLang="ja-JP" sz="3323" u="sng" dirty="0">
                <a:solidFill>
                  <a:srgbClr val="FF0000"/>
                </a:solidFill>
                <a:latin typeface="HG創英角ﾎﾟｯﾌﾟ体" panose="040B0A09000000000000" pitchFamily="49" charset="-128"/>
                <a:ea typeface="HG創英角ﾎﾟｯﾌﾟ体" panose="040B0A09000000000000" pitchFamily="49" charset="-128"/>
              </a:rPr>
              <a:t>変わります</a:t>
            </a:r>
            <a:r>
              <a:rPr lang="ja-JP" altLang="ja-JP" sz="3323" dirty="0">
                <a:latin typeface="HGPｺﾞｼｯｸE" panose="020B0900000000000000" pitchFamily="50" charset="-128"/>
                <a:ea typeface="HGPｺﾞｼｯｸE" panose="020B0900000000000000" pitchFamily="50" charset="-128"/>
              </a:rPr>
              <a:t>。</a:t>
            </a: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endParaRPr lang="en-US" altLang="ja-JP" sz="3323" dirty="0">
              <a:solidFill>
                <a:schemeClr val="accent1">
                  <a:lumMod val="75000"/>
                </a:schemeClr>
              </a:solidFill>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en-US" sz="3323" dirty="0">
                <a:solidFill>
                  <a:schemeClr val="accent1">
                    <a:lumMod val="75000"/>
                  </a:schemeClr>
                </a:solidFill>
                <a:latin typeface="HGPｺﾞｼｯｸE" panose="020B0900000000000000" pitchFamily="50" charset="-128"/>
                <a:ea typeface="HGPｺﾞｼｯｸE" panose="020B0900000000000000" pitchFamily="50" charset="-128"/>
              </a:rPr>
              <a:t>　　　　　　　　</a:t>
            </a:r>
            <a:r>
              <a:rPr lang="ja-JP" altLang="en-US" sz="3323" dirty="0">
                <a:solidFill>
                  <a:schemeClr val="accent1">
                    <a:lumMod val="75000"/>
                  </a:schemeClr>
                </a:solidFill>
                <a:highlight>
                  <a:srgbClr val="FFFF00"/>
                </a:highlight>
                <a:latin typeface="HGPｺﾞｼｯｸE" panose="020B0900000000000000" pitchFamily="50" charset="-128"/>
                <a:ea typeface="HGPｺﾞｼｯｸE" panose="020B0900000000000000" pitchFamily="50" charset="-128"/>
              </a:rPr>
              <a:t>決まった正解のない社会</a:t>
            </a:r>
            <a:endParaRPr lang="en-US" altLang="ja-JP" sz="3323" dirty="0">
              <a:solidFill>
                <a:schemeClr val="accent1">
                  <a:lumMod val="75000"/>
                </a:schemeClr>
              </a:solidFill>
              <a:highlight>
                <a:srgbClr val="FFFF00"/>
              </a:highlight>
              <a:latin typeface="HGPｺﾞｼｯｸE" panose="020B0900000000000000" pitchFamily="50" charset="-128"/>
              <a:ea typeface="HGPｺﾞｼｯｸE" panose="020B0900000000000000" pitchFamily="50" charset="-128"/>
            </a:endParaRPr>
          </a:p>
          <a:p>
            <a:pPr latinLnBrk="1">
              <a:spcBef>
                <a:spcPct val="0"/>
              </a:spcBef>
              <a:buClrTx/>
              <a:buSzTx/>
              <a:buFontTx/>
              <a:buNone/>
            </a:pPr>
            <a:endParaRPr lang="en-US" altLang="ja-JP" sz="3323" dirty="0">
              <a:solidFill>
                <a:schemeClr val="accent1">
                  <a:lumMod val="75000"/>
                </a:schemeClr>
              </a:solidFill>
              <a:highlight>
                <a:srgbClr val="FFFF00"/>
              </a:highlight>
              <a:latin typeface="HGPｺﾞｼｯｸE" panose="020B0900000000000000" pitchFamily="50" charset="-128"/>
              <a:ea typeface="HGPｺﾞｼｯｸE" panose="020B0900000000000000" pitchFamily="50" charset="-128"/>
            </a:endParaRPr>
          </a:p>
          <a:p>
            <a:pPr algn="r" latinLnBrk="1">
              <a:spcBef>
                <a:spcPct val="0"/>
              </a:spcBef>
              <a:buClrTx/>
              <a:buSzTx/>
              <a:buFontTx/>
              <a:buNone/>
            </a:pPr>
            <a:endParaRPr lang="en-US" altLang="ja-JP" sz="3323" dirty="0">
              <a:solidFill>
                <a:schemeClr val="accent1">
                  <a:lumMod val="75000"/>
                </a:schemeClr>
              </a:solidFill>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ja-JP" sz="3323" dirty="0">
                <a:latin typeface="HGPｺﾞｼｯｸE" panose="020B0900000000000000" pitchFamily="50" charset="-128"/>
                <a:ea typeface="HGPｺﾞｼｯｸE" panose="020B0900000000000000" pitchFamily="50" charset="-128"/>
              </a:rPr>
              <a:t>そして、そのような時代に</a:t>
            </a:r>
            <a:r>
              <a:rPr lang="ja-JP" altLang="ja-JP" sz="3323" dirty="0">
                <a:solidFill>
                  <a:srgbClr val="FF0000"/>
                </a:solidFill>
                <a:latin typeface="HGPｺﾞｼｯｸE" panose="020B0900000000000000" pitchFamily="50" charset="-128"/>
                <a:ea typeface="HGPｺﾞｼｯｸE" panose="020B0900000000000000" pitchFamily="50" charset="-128"/>
              </a:rPr>
              <a:t>求められる</a:t>
            </a:r>
            <a:r>
              <a:rPr lang="ja-JP" altLang="ja-JP" sz="3692" dirty="0">
                <a:solidFill>
                  <a:srgbClr val="FF0000"/>
                </a:solidFill>
                <a:latin typeface="HGP創英角ﾎﾟｯﾌﾟ体" panose="040B0A00000000000000" pitchFamily="50" charset="-128"/>
                <a:ea typeface="HGP創英角ﾎﾟｯﾌﾟ体" panose="040B0A00000000000000" pitchFamily="50" charset="-128"/>
              </a:rPr>
              <a:t>人間像</a:t>
            </a:r>
            <a:r>
              <a:rPr lang="ja-JP" altLang="ja-JP" sz="3323" dirty="0">
                <a:latin typeface="HGPｺﾞｼｯｸE" panose="020B0900000000000000" pitchFamily="50" charset="-128"/>
                <a:ea typeface="HGPｺﾞｼｯｸE" panose="020B0900000000000000" pitchFamily="50" charset="-128"/>
              </a:rPr>
              <a:t>も大きく変わってきています。</a:t>
            </a:r>
            <a:endParaRPr lang="en-US" altLang="ja-JP" sz="3323"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en-US" sz="2585" dirty="0">
                <a:latin typeface="HGPｺﾞｼｯｸE" panose="020B0900000000000000" pitchFamily="50" charset="-128"/>
                <a:ea typeface="HGPｺﾞｼｯｸE" panose="020B0900000000000000" pitchFamily="50" charset="-128"/>
              </a:rPr>
              <a:t>　　　　　　　　</a:t>
            </a:r>
            <a:endParaRPr lang="ja-JP" altLang="ja-JP" sz="3323" dirty="0">
              <a:latin typeface="HGPｺﾞｼｯｸE" panose="020B0900000000000000" pitchFamily="50" charset="-128"/>
              <a:ea typeface="HGPｺﾞｼｯｸE" panose="020B0900000000000000" pitchFamily="50" charset="-128"/>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
                                            <p:txEl>
                                              <p:pRg st="3" end="3"/>
                                            </p:txEl>
                                          </p:spTgt>
                                        </p:tgtEl>
                                        <p:attrNameLst>
                                          <p:attrName>style.visibility</p:attrName>
                                        </p:attrNameLst>
                                      </p:cBhvr>
                                      <p:to>
                                        <p:strVal val="visible"/>
                                      </p:to>
                                    </p:set>
                                    <p:anim calcmode="lin" valueType="num">
                                      <p:cBhvr additive="base">
                                        <p:cTn id="7"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txEl>
                                              <p:pRg st="3" end="3"/>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anim calcmode="lin" valueType="num">
                                      <p:cBhvr additive="base">
                                        <p:cTn id="11"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
                                            <p:txEl>
                                              <p:pRg st="4" end="4"/>
                                            </p:txEl>
                                          </p:spTgt>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2000"/>
                                  </p:stCondLst>
                                  <p:childTnLst>
                                    <p:set>
                                      <p:cBhvr>
                                        <p:cTn id="15" dur="1" fill="hold">
                                          <p:stCondLst>
                                            <p:cond delay="0"/>
                                          </p:stCondLst>
                                        </p:cTn>
                                        <p:tgtEl>
                                          <p:spTgt spid="2">
                                            <p:txEl>
                                              <p:pRg st="6" end="6"/>
                                            </p:txEl>
                                          </p:spTgt>
                                        </p:tgtEl>
                                        <p:attrNameLst>
                                          <p:attrName>style.visibility</p:attrName>
                                        </p:attrNameLst>
                                      </p:cBhvr>
                                      <p:to>
                                        <p:strVal val="visible"/>
                                      </p:to>
                                    </p:set>
                                    <p:anim calcmode="lin" valueType="num">
                                      <p:cBhvr additive="base">
                                        <p:cTn id="16" dur="500" fill="hold"/>
                                        <p:tgtEl>
                                          <p:spTgt spid="2">
                                            <p:txEl>
                                              <p:pRg st="6" end="6"/>
                                            </p:txEl>
                                          </p:spTgt>
                                        </p:tgtEl>
                                        <p:attrNameLst>
                                          <p:attrName>ppt_x</p:attrName>
                                        </p:attrNameLst>
                                      </p:cBhvr>
                                      <p:tavLst>
                                        <p:tav tm="0">
                                          <p:val>
                                            <p:strVal val="#ppt_x"/>
                                          </p:val>
                                        </p:tav>
                                        <p:tav tm="100000">
                                          <p:val>
                                            <p:strVal val="#ppt_x"/>
                                          </p:val>
                                        </p:tav>
                                      </p:tavLst>
                                    </p:anim>
                                    <p:anim calcmode="lin" valueType="num">
                                      <p:cBhvr additive="base">
                                        <p:cTn id="17" dur="500" fill="hold"/>
                                        <p:tgtEl>
                                          <p:spTgt spid="2">
                                            <p:txEl>
                                              <p:pRg st="6" end="6"/>
                                            </p:txEl>
                                          </p:spTgt>
                                        </p:tgtEl>
                                        <p:attrNameLst>
                                          <p:attrName>ppt_y</p:attrName>
                                        </p:attrNameLst>
                                      </p:cBhvr>
                                      <p:tavLst>
                                        <p:tav tm="0">
                                          <p:val>
                                            <p:strVal val="1+#ppt_h/2"/>
                                          </p:val>
                                        </p:tav>
                                        <p:tav tm="100000">
                                          <p:val>
                                            <p:strVal val="#ppt_y"/>
                                          </p:val>
                                        </p:tav>
                                      </p:tavLst>
                                    </p:anim>
                                  </p:childTnLst>
                                </p:cTn>
                              </p:par>
                            </p:childTnLst>
                          </p:cTn>
                        </p:par>
                        <p:par>
                          <p:cTn id="18" fill="hold" nodeType="withGroup">
                            <p:stCondLst>
                              <p:cond delay="3000"/>
                            </p:stCondLst>
                            <p:childTnLst>
                              <p:par>
                                <p:cTn id="19" presetID="2" presetClass="entr" presetSubtype="4" fill="hold" nodeType="afterEffect">
                                  <p:stCondLst>
                                    <p:cond delay="3000"/>
                                  </p:stCondLst>
                                  <p:childTnLst>
                                    <p:set>
                                      <p:cBhvr>
                                        <p:cTn id="20" dur="1" fill="hold">
                                          <p:stCondLst>
                                            <p:cond delay="0"/>
                                          </p:stCondLst>
                                        </p:cTn>
                                        <p:tgtEl>
                                          <p:spTgt spid="2">
                                            <p:txEl>
                                              <p:pRg st="9" end="9"/>
                                            </p:txEl>
                                          </p:spTgt>
                                        </p:tgtEl>
                                        <p:attrNameLst>
                                          <p:attrName>style.visibility</p:attrName>
                                        </p:attrNameLst>
                                      </p:cBhvr>
                                      <p:to>
                                        <p:strVal val="visible"/>
                                      </p:to>
                                    </p:set>
                                    <p:anim calcmode="lin" valueType="num">
                                      <p:cBhvr additive="base">
                                        <p:cTn id="21" dur="500" fill="hold"/>
                                        <p:tgtEl>
                                          <p:spTgt spid="2">
                                            <p:txEl>
                                              <p:pRg st="9" end="9"/>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
                                            <p:txEl>
                                              <p:pRg st="9" end="9"/>
                                            </p:txEl>
                                          </p:spTgt>
                                        </p:tgtEl>
                                        <p:attrNameLst>
                                          <p:attrName>ppt_y</p:attrName>
                                        </p:attrNameLst>
                                      </p:cBhvr>
                                      <p:tavLst>
                                        <p:tav tm="0">
                                          <p:val>
                                            <p:strVal val="1+#ppt_h/2"/>
                                          </p:val>
                                        </p:tav>
                                        <p:tav tm="100000">
                                          <p:val>
                                            <p:strVal val="#ppt_y"/>
                                          </p:val>
                                        </p:tav>
                                      </p:tavLst>
                                    </p:anim>
                                  </p:childTnLst>
                                </p:cTn>
                              </p:par>
                            </p:childTnLst>
                          </p:cTn>
                        </p:par>
                        <p:par>
                          <p:cTn id="23" fill="hold">
                            <p:stCondLst>
                              <p:cond delay="6500"/>
                            </p:stCondLst>
                            <p:childTnLst>
                              <p:par>
                                <p:cTn id="24" presetID="2" presetClass="entr" presetSubtype="4" fill="hold" nodeType="afterEffect">
                                  <p:stCondLst>
                                    <p:cond delay="0"/>
                                  </p:stCondLst>
                                  <p:childTnLst>
                                    <p:set>
                                      <p:cBhvr>
                                        <p:cTn id="25" dur="1" fill="hold">
                                          <p:stCondLst>
                                            <p:cond delay="0"/>
                                          </p:stCondLst>
                                        </p:cTn>
                                        <p:tgtEl>
                                          <p:spTgt spid="2">
                                            <p:txEl>
                                              <p:pRg st="10" end="10"/>
                                            </p:txEl>
                                          </p:spTgt>
                                        </p:tgtEl>
                                        <p:attrNameLst>
                                          <p:attrName>style.visibility</p:attrName>
                                        </p:attrNameLst>
                                      </p:cBhvr>
                                      <p:to>
                                        <p:strVal val="visible"/>
                                      </p:to>
                                    </p:set>
                                    <p:anim calcmode="lin" valueType="num">
                                      <p:cBhvr additive="base">
                                        <p:cTn id="26" dur="500" fill="hold"/>
                                        <p:tgtEl>
                                          <p:spTgt spid="2">
                                            <p:txEl>
                                              <p:pRg st="10" end="10"/>
                                            </p:txEl>
                                          </p:spTgt>
                                        </p:tgtEl>
                                        <p:attrNameLst>
                                          <p:attrName>ppt_x</p:attrName>
                                        </p:attrNameLst>
                                      </p:cBhvr>
                                      <p:tavLst>
                                        <p:tav tm="0">
                                          <p:val>
                                            <p:strVal val="#ppt_x"/>
                                          </p:val>
                                        </p:tav>
                                        <p:tav tm="100000">
                                          <p:val>
                                            <p:strVal val="#ppt_x"/>
                                          </p:val>
                                        </p:tav>
                                      </p:tavLst>
                                    </p:anim>
                                    <p:anim calcmode="lin" valueType="num">
                                      <p:cBhvr additive="base">
                                        <p:cTn id="27" dur="500" fill="hold"/>
                                        <p:tgtEl>
                                          <p:spTgt spid="2">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0" y="-19050"/>
            <a:ext cx="9144000" cy="6638559"/>
          </a:xfrm>
          <a:prstGeom prst="rect">
            <a:avLst/>
          </a:prstGeom>
          <a:blipFill>
            <a:blip r:embed="rId3" cstate="print"/>
            <a:tile tx="0" ty="0" sx="100000" sy="100000" flip="none" algn="tl"/>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ja-JP" altLang="en-US" sz="1754"/>
          </a:p>
        </p:txBody>
      </p:sp>
      <p:sp>
        <p:nvSpPr>
          <p:cNvPr id="2" name="テキスト ボックス 1"/>
          <p:cNvSpPr txBox="1">
            <a:spLocks noChangeArrowheads="1"/>
          </p:cNvSpPr>
          <p:nvPr/>
        </p:nvSpPr>
        <p:spPr bwMode="auto">
          <a:xfrm>
            <a:off x="-12331" y="138072"/>
            <a:ext cx="9339212" cy="4088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latinLnBrk="1">
              <a:spcBef>
                <a:spcPct val="0"/>
              </a:spcBef>
              <a:buClrTx/>
              <a:buSzTx/>
              <a:buFontTx/>
              <a:buNone/>
            </a:pPr>
            <a:r>
              <a:rPr lang="ja-JP" altLang="en-US" sz="3600" dirty="0">
                <a:latin typeface="HGPｺﾞｼｯｸE" panose="020B0900000000000000" pitchFamily="50" charset="-128"/>
                <a:ea typeface="HGPｺﾞｼｯｸE" panose="020B0900000000000000" pitchFamily="50" charset="-128"/>
              </a:rPr>
              <a:t>　</a:t>
            </a:r>
            <a:r>
              <a:rPr lang="en-US" altLang="ja-JP" sz="3600" dirty="0">
                <a:latin typeface="HGPｺﾞｼｯｸE" panose="020B0900000000000000" pitchFamily="50" charset="-128"/>
                <a:ea typeface="HGPｺﾞｼｯｸE" panose="020B0900000000000000" pitchFamily="50" charset="-128"/>
              </a:rPr>
              <a:t>2002</a:t>
            </a:r>
            <a:r>
              <a:rPr lang="ja-JP" altLang="en-US" sz="3600" dirty="0">
                <a:latin typeface="HGPｺﾞｼｯｸE" panose="020B0900000000000000" pitchFamily="50" charset="-128"/>
                <a:ea typeface="HGPｺﾞｼｯｸE" panose="020B0900000000000000" pitchFamily="50" charset="-128"/>
              </a:rPr>
              <a:t>年、</a:t>
            </a:r>
            <a:r>
              <a:rPr lang="ja-JP" altLang="en-US" sz="3400" dirty="0">
                <a:latin typeface="HGPｺﾞｼｯｸE" panose="020B0900000000000000" pitchFamily="50" charset="-128"/>
                <a:ea typeface="HGPｺﾞｼｯｸE" panose="020B0900000000000000" pitchFamily="50" charset="-128"/>
              </a:rPr>
              <a:t>「ゆとりの中で生きる力を育てる」と</a:t>
            </a:r>
            <a:endParaRPr lang="en-US" altLang="ja-JP" sz="3400" dirty="0">
              <a:latin typeface="HGPｺﾞｼｯｸE" panose="020B0900000000000000" pitchFamily="50" charset="-128"/>
              <a:ea typeface="HGPｺﾞｼｯｸE" panose="020B0900000000000000" pitchFamily="50" charset="-128"/>
            </a:endParaRPr>
          </a:p>
          <a:p>
            <a:pPr latinLnBrk="1">
              <a:spcBef>
                <a:spcPct val="0"/>
              </a:spcBef>
              <a:buClrTx/>
              <a:buSzTx/>
              <a:buFontTx/>
              <a:buNone/>
            </a:pPr>
            <a:r>
              <a:rPr lang="ja-JP" altLang="en-US" sz="3400" dirty="0">
                <a:latin typeface="HGPｺﾞｼｯｸE" panose="020B0900000000000000" pitchFamily="50" charset="-128"/>
                <a:ea typeface="HGPｺﾞｼｯｸE" panose="020B0900000000000000" pitchFamily="50" charset="-128"/>
              </a:rPr>
              <a:t>　　　　　　　　　　　　　　　　言われたけれど・・・</a:t>
            </a:r>
            <a:endParaRPr lang="en-US" altLang="ja-JP" sz="3400"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endParaRPr lang="en-US" altLang="ja-JP" sz="1400"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endParaRPr lang="en-US" altLang="ja-JP" sz="1400"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endParaRPr lang="en-US" altLang="ja-JP" sz="1400"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endParaRPr lang="en-US" altLang="ja-JP" sz="3692"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endParaRPr lang="en-US" altLang="ja-JP" sz="3692"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endParaRPr lang="en-US" altLang="ja-JP" sz="3692"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r>
              <a:rPr lang="ja-JP" altLang="en-US" sz="3692" dirty="0">
                <a:solidFill>
                  <a:srgbClr val="C00000"/>
                </a:solidFill>
                <a:latin typeface="HGS創英角ﾎﾟｯﾌﾟ体" panose="040B0A00000000000000" pitchFamily="50" charset="-128"/>
                <a:ea typeface="HGS創英角ﾎﾟｯﾌﾟ体" panose="040B0A00000000000000" pitchFamily="50" charset="-128"/>
              </a:rPr>
              <a:t>　</a:t>
            </a:r>
            <a:r>
              <a:rPr lang="ja-JP" altLang="en-US" sz="3692" b="1" dirty="0">
                <a:solidFill>
                  <a:srgbClr val="C00000"/>
                </a:solidFill>
                <a:latin typeface="HGS創英角ﾎﾟｯﾌﾟ体" panose="040B0A00000000000000" pitchFamily="50" charset="-128"/>
                <a:ea typeface="HGS創英角ﾎﾟｯﾌﾟ体" panose="040B0A00000000000000" pitchFamily="50" charset="-128"/>
              </a:rPr>
              <a:t>みなさんのお考えはどちらでしたか？？</a:t>
            </a:r>
            <a:endParaRPr lang="ja-JP" altLang="ja-JP" sz="3323" b="1" dirty="0">
              <a:latin typeface="HGPｺﾞｼｯｸE" panose="020B0900000000000000" pitchFamily="50" charset="-128"/>
              <a:ea typeface="HGPｺﾞｼｯｸE" panose="020B0900000000000000" pitchFamily="50" charset="-128"/>
            </a:endParaRPr>
          </a:p>
        </p:txBody>
      </p:sp>
      <p:sp>
        <p:nvSpPr>
          <p:cNvPr id="5" name="正方形/長方形 4">
            <a:extLst>
              <a:ext uri="{FF2B5EF4-FFF2-40B4-BE49-F238E27FC236}">
                <a16:creationId xmlns:a16="http://schemas.microsoft.com/office/drawing/2014/main" id="{2D3365E3-A6EF-4D36-8B00-3510E2C017AB}"/>
              </a:ext>
            </a:extLst>
          </p:cNvPr>
          <p:cNvSpPr/>
          <p:nvPr/>
        </p:nvSpPr>
        <p:spPr>
          <a:xfrm>
            <a:off x="389998" y="4226627"/>
            <a:ext cx="3960440" cy="1991007"/>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6" name="正方形/長方形 5">
            <a:extLst>
              <a:ext uri="{FF2B5EF4-FFF2-40B4-BE49-F238E27FC236}">
                <a16:creationId xmlns:a16="http://schemas.microsoft.com/office/drawing/2014/main" id="{716D8841-3018-429D-8EDA-BDCEDBF12EE6}"/>
              </a:ext>
            </a:extLst>
          </p:cNvPr>
          <p:cNvSpPr/>
          <p:nvPr/>
        </p:nvSpPr>
        <p:spPr>
          <a:xfrm>
            <a:off x="4788024" y="4231037"/>
            <a:ext cx="3960440" cy="1991007"/>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sp>
        <p:nvSpPr>
          <p:cNvPr id="7" name="テキスト ボックス 6">
            <a:extLst>
              <a:ext uri="{FF2B5EF4-FFF2-40B4-BE49-F238E27FC236}">
                <a16:creationId xmlns:a16="http://schemas.microsoft.com/office/drawing/2014/main" id="{4F9B3B6C-BFA2-4E30-A0C4-CBF6EBC6DE62}"/>
              </a:ext>
            </a:extLst>
          </p:cNvPr>
          <p:cNvSpPr txBox="1"/>
          <p:nvPr/>
        </p:nvSpPr>
        <p:spPr>
          <a:xfrm>
            <a:off x="4951938" y="4339287"/>
            <a:ext cx="3788347" cy="1754326"/>
          </a:xfrm>
          <a:prstGeom prst="rect">
            <a:avLst/>
          </a:prstGeom>
          <a:noFill/>
        </p:spPr>
        <p:txBody>
          <a:bodyPr wrap="square" rtlCol="0">
            <a:spAutoFit/>
          </a:bodyPr>
          <a:lstStyle/>
          <a:p>
            <a:r>
              <a:rPr lang="ja-JP" altLang="en-US" sz="3600" b="1" dirty="0">
                <a:solidFill>
                  <a:srgbClr val="FFFF00"/>
                </a:solidFill>
                <a:latin typeface="HGP創英角ﾎﾟｯﾌﾟ体" panose="040B0A00000000000000" pitchFamily="50" charset="-128"/>
                <a:ea typeface="HGP創英角ﾎﾟｯﾌﾟ体" panose="040B0A00000000000000" pitchFamily="50" charset="-128"/>
              </a:rPr>
              <a:t>今までの学力だけじゃダメ！教育改革の推進が重要！</a:t>
            </a:r>
          </a:p>
        </p:txBody>
      </p:sp>
      <p:sp>
        <p:nvSpPr>
          <p:cNvPr id="9" name="テキスト ボックス 8">
            <a:extLst>
              <a:ext uri="{FF2B5EF4-FFF2-40B4-BE49-F238E27FC236}">
                <a16:creationId xmlns:a16="http://schemas.microsoft.com/office/drawing/2014/main" id="{DEAC625E-BFE1-4A41-80B6-724EC26E57C3}"/>
              </a:ext>
            </a:extLst>
          </p:cNvPr>
          <p:cNvSpPr txBox="1"/>
          <p:nvPr/>
        </p:nvSpPr>
        <p:spPr>
          <a:xfrm>
            <a:off x="403715" y="4339287"/>
            <a:ext cx="4012420" cy="1754326"/>
          </a:xfrm>
          <a:prstGeom prst="rect">
            <a:avLst/>
          </a:prstGeom>
          <a:noFill/>
        </p:spPr>
        <p:txBody>
          <a:bodyPr wrap="square" rtlCol="0">
            <a:spAutoFit/>
          </a:bodyPr>
          <a:lstStyle/>
          <a:p>
            <a:r>
              <a:rPr lang="ja-JP" altLang="en-US" sz="3600" b="1" dirty="0">
                <a:solidFill>
                  <a:schemeClr val="bg1"/>
                </a:solidFill>
                <a:latin typeface="HG創英角ﾎﾟｯﾌﾟ体" panose="040B0A09000000000000" pitchFamily="49" charset="-128"/>
                <a:ea typeface="HG創英角ﾎﾟｯﾌﾟ体" panose="040B0A09000000000000" pitchFamily="49" charset="-128"/>
              </a:rPr>
              <a:t>ゆとりによる学力低下が最大の問題、</a:t>
            </a:r>
            <a:endParaRPr lang="en-US" altLang="ja-JP" sz="3600" b="1" dirty="0">
              <a:solidFill>
                <a:schemeClr val="bg1"/>
              </a:solidFill>
              <a:latin typeface="HG創英角ﾎﾟｯﾌﾟ体" panose="040B0A09000000000000" pitchFamily="49" charset="-128"/>
              <a:ea typeface="HG創英角ﾎﾟｯﾌﾟ体" panose="040B0A09000000000000" pitchFamily="49" charset="-128"/>
            </a:endParaRPr>
          </a:p>
          <a:p>
            <a:r>
              <a:rPr lang="ja-JP" altLang="en-US" sz="3600" b="1" dirty="0">
                <a:solidFill>
                  <a:schemeClr val="bg1"/>
                </a:solidFill>
                <a:latin typeface="HG創英角ﾎﾟｯﾌﾟ体" panose="040B0A09000000000000" pitchFamily="49" charset="-128"/>
                <a:ea typeface="HG創英角ﾎﾟｯﾌﾟ体" panose="040B0A09000000000000" pitchFamily="49" charset="-128"/>
              </a:rPr>
              <a:t>学力向上が重要！</a:t>
            </a:r>
          </a:p>
        </p:txBody>
      </p:sp>
      <p:sp>
        <p:nvSpPr>
          <p:cNvPr id="10" name="四角形: 角を丸くする 9">
            <a:extLst>
              <a:ext uri="{FF2B5EF4-FFF2-40B4-BE49-F238E27FC236}">
                <a16:creationId xmlns:a16="http://schemas.microsoft.com/office/drawing/2014/main" id="{A20D3EF8-C8A5-4835-A60D-9ECA664BC9D7}"/>
              </a:ext>
            </a:extLst>
          </p:cNvPr>
          <p:cNvSpPr/>
          <p:nvPr/>
        </p:nvSpPr>
        <p:spPr>
          <a:xfrm>
            <a:off x="647202" y="1676198"/>
            <a:ext cx="7849596" cy="1569977"/>
          </a:xfrm>
          <a:prstGeom prst="roundRect">
            <a:avLst/>
          </a:prstGeom>
          <a:solidFill>
            <a:srgbClr val="FFFF4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atinLnBrk="1">
              <a:spcBef>
                <a:spcPct val="0"/>
              </a:spcBef>
              <a:buClrTx/>
              <a:buSzTx/>
              <a:buFontTx/>
              <a:buNone/>
            </a:pPr>
            <a:r>
              <a:rPr lang="ja-JP" altLang="en-US" sz="3600" b="1" dirty="0">
                <a:solidFill>
                  <a:srgbClr val="C00000"/>
                </a:solidFill>
                <a:latin typeface="HGS創英角ﾎﾟｯﾌﾟ体" panose="040B0A00000000000000" pitchFamily="50" charset="-128"/>
                <a:ea typeface="HGS創英角ﾎﾟｯﾌﾟ体" panose="040B0A00000000000000" pitchFamily="50" charset="-128"/>
              </a:rPr>
              <a:t>「ゆとり教育」による学力低下は、</a:t>
            </a:r>
            <a:endParaRPr lang="en-US" altLang="ja-JP" sz="3600" b="1" dirty="0">
              <a:solidFill>
                <a:srgbClr val="C00000"/>
              </a:solidFill>
              <a:latin typeface="HGS創英角ﾎﾟｯﾌﾟ体" panose="040B0A00000000000000" pitchFamily="50" charset="-128"/>
              <a:ea typeface="HGS創英角ﾎﾟｯﾌﾟ体" panose="040B0A00000000000000" pitchFamily="50" charset="-128"/>
            </a:endParaRPr>
          </a:p>
          <a:p>
            <a:pPr latinLnBrk="1">
              <a:spcBef>
                <a:spcPct val="0"/>
              </a:spcBef>
              <a:buClrTx/>
              <a:buSzTx/>
              <a:buFontTx/>
              <a:buNone/>
            </a:pPr>
            <a:r>
              <a:rPr lang="ja-JP" altLang="en-US" sz="3600" b="1" dirty="0">
                <a:solidFill>
                  <a:srgbClr val="C00000"/>
                </a:solidFill>
                <a:latin typeface="HGS創英角ﾎﾟｯﾌﾟ体" panose="040B0A00000000000000" pitchFamily="50" charset="-128"/>
                <a:ea typeface="HGS創英角ﾎﾟｯﾌﾟ体" panose="040B0A00000000000000" pitchFamily="50" charset="-128"/>
              </a:rPr>
              <a:t>困ったものだ。学力こそが重要だ！</a:t>
            </a:r>
            <a:r>
              <a:rPr lang="ja-JP" altLang="en-US" sz="2400" dirty="0">
                <a:solidFill>
                  <a:schemeClr val="tx1"/>
                </a:solidFill>
                <a:latin typeface="AR丸ゴシック体E" panose="020F0909000000000000" pitchFamily="49" charset="-128"/>
                <a:ea typeface="AR丸ゴシック体E" panose="020F0909000000000000" pitchFamily="49" charset="-128"/>
              </a:rPr>
              <a:t>というお声が、その当時、たくさんありました。</a:t>
            </a:r>
          </a:p>
        </p:txBody>
      </p:sp>
    </p:spTree>
    <p:extLst>
      <p:ext uri="{BB962C8B-B14F-4D97-AF65-F5344CB8AC3E}">
        <p14:creationId xmlns:p14="http://schemas.microsoft.com/office/powerpoint/2010/main" val="283675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5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700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childTnLst>
                          </p:cTn>
                        </p:par>
                        <p:par>
                          <p:cTn id="32" fill="hold">
                            <p:stCondLst>
                              <p:cond delay="8000"/>
                            </p:stCondLst>
                            <p:childTnLst>
                              <p:par>
                                <p:cTn id="33" presetID="2" presetClass="entr" presetSubtype="4" fill="hold" nodeType="afterEffect">
                                  <p:stCondLst>
                                    <p:cond delay="300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fill="hold"/>
                                        <p:tgtEl>
                                          <p:spTgt spid="2">
                                            <p:txEl>
                                              <p:pRg st="8" end="8"/>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2">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9" grpId="0"/>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角丸四角形 4"/>
          <p:cNvSpPr/>
          <p:nvPr/>
        </p:nvSpPr>
        <p:spPr>
          <a:xfrm>
            <a:off x="868680" y="1896554"/>
            <a:ext cx="2193681" cy="49676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754"/>
          </a:p>
        </p:txBody>
      </p:sp>
      <p:sp>
        <p:nvSpPr>
          <p:cNvPr id="35850" name="テキスト ボックス 10"/>
          <p:cNvSpPr txBox="1">
            <a:spLocks noChangeArrowheads="1"/>
          </p:cNvSpPr>
          <p:nvPr/>
        </p:nvSpPr>
        <p:spPr bwMode="auto">
          <a:xfrm>
            <a:off x="636543" y="495190"/>
            <a:ext cx="7951216" cy="6423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ja-JP" altLang="en-US" sz="2954" b="1" dirty="0">
                <a:latin typeface="AR P丸ゴシック体E" panose="020F0900000000000000" pitchFamily="50" charset="-128"/>
                <a:ea typeface="AR P丸ゴシック体E" panose="020F0900000000000000" pitchFamily="50" charset="-128"/>
              </a:rPr>
              <a:t>そもそも、知識・理解中心の日本の「学力」は、</a:t>
            </a:r>
            <a:endParaRPr lang="en-US" altLang="ja-JP" sz="2954"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そして、日本の教育は</a:t>
            </a:r>
            <a:endParaRPr lang="en-US" altLang="ja-JP" sz="2954" b="1" dirty="0">
              <a:latin typeface="AR P丸ゴシック体E" panose="020F0900000000000000" pitchFamily="50" charset="-128"/>
              <a:ea typeface="AR P丸ゴシック体E" panose="020F0900000000000000" pitchFamily="50" charset="-128"/>
            </a:endParaRPr>
          </a:p>
          <a:p>
            <a:endParaRPr lang="en-US" altLang="ja-JP" sz="2954" b="1" dirty="0">
              <a:latin typeface="AR P丸ゴシック体E" panose="020F0900000000000000" pitchFamily="50" charset="-128"/>
              <a:ea typeface="AR P丸ゴシック体E" panose="020F0900000000000000" pitchFamily="50" charset="-128"/>
            </a:endParaRPr>
          </a:p>
          <a:p>
            <a:r>
              <a:rPr lang="ja-JP" altLang="en-US" sz="2954" b="1" dirty="0">
                <a:latin typeface="AR P丸ゴシック体E" panose="020F0900000000000000" pitchFamily="50" charset="-128"/>
                <a:ea typeface="AR P丸ゴシック体E" panose="020F0900000000000000" pitchFamily="50" charset="-128"/>
              </a:rPr>
              <a:t>　</a:t>
            </a:r>
            <a:r>
              <a:rPr lang="ja-JP" altLang="en-US" sz="2954" b="1" dirty="0">
                <a:solidFill>
                  <a:srgbClr val="C00000"/>
                </a:solidFill>
                <a:latin typeface="AR P丸ゴシック体E" panose="020F0900000000000000" pitchFamily="50" charset="-128"/>
                <a:ea typeface="AR P丸ゴシック体E" panose="020F0900000000000000" pitchFamily="50" charset="-128"/>
              </a:rPr>
              <a:t>今の世界</a:t>
            </a:r>
            <a:r>
              <a:rPr lang="ja-JP" altLang="en-US" sz="2954" b="1" dirty="0">
                <a:latin typeface="AR P丸ゴシック体E" panose="020F0900000000000000" pitchFamily="50" charset="-128"/>
                <a:ea typeface="AR P丸ゴシック体E" panose="020F0900000000000000" pitchFamily="50" charset="-128"/>
              </a:rPr>
              <a:t>で　どんな価値があるのでしょうか。</a:t>
            </a:r>
            <a:endParaRPr lang="en-US" altLang="ja-JP" sz="2954" b="1" dirty="0">
              <a:latin typeface="AR P丸ゴシック体E" panose="020F0900000000000000" pitchFamily="50" charset="-128"/>
              <a:ea typeface="AR P丸ゴシック体E" panose="020F0900000000000000" pitchFamily="50" charset="-128"/>
            </a:endParaRPr>
          </a:p>
          <a:p>
            <a:endParaRPr lang="en-US" altLang="ja-JP" sz="2954" b="1" dirty="0">
              <a:latin typeface="AR P丸ゴシック体E" panose="020F0900000000000000" pitchFamily="50" charset="-128"/>
              <a:ea typeface="AR P丸ゴシック体E" panose="020F0900000000000000" pitchFamily="50" charset="-128"/>
            </a:endParaRPr>
          </a:p>
          <a:p>
            <a:endParaRPr lang="en-US" altLang="ja-JP" sz="1015"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この後お示しする</a:t>
            </a:r>
            <a:r>
              <a:rPr lang="en-US" altLang="ja-JP" sz="2800" b="1" dirty="0">
                <a:latin typeface="AR P丸ゴシック体E" panose="020F0900000000000000" pitchFamily="50" charset="-128"/>
                <a:ea typeface="AR P丸ゴシック体E" panose="020F0900000000000000" pitchFamily="50" charset="-128"/>
              </a:rPr>
              <a:t>4</a:t>
            </a:r>
            <a:r>
              <a:rPr lang="ja-JP" altLang="en-US" sz="2800" b="1" dirty="0">
                <a:latin typeface="AR P丸ゴシック体E" panose="020F0900000000000000" pitchFamily="50" charset="-128"/>
                <a:ea typeface="AR P丸ゴシック体E" panose="020F0900000000000000" pitchFamily="50" charset="-128"/>
              </a:rPr>
              <a:t>枚のスライドは</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尾木直樹先生のご著書からお借り</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したものです。</a:t>
            </a:r>
            <a:endParaRPr lang="en-US" altLang="ja-JP" sz="2800" b="1" dirty="0">
              <a:latin typeface="AR P丸ゴシック体E" panose="020F0900000000000000" pitchFamily="50" charset="-128"/>
              <a:ea typeface="AR P丸ゴシック体E" panose="020F0900000000000000" pitchFamily="50" charset="-128"/>
            </a:endParaRPr>
          </a:p>
          <a:p>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私にも著書はある</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のですが、尾木先生</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の資料をもとに</a:t>
            </a:r>
            <a:endParaRPr lang="en-US" altLang="ja-JP" sz="2800" b="1" dirty="0">
              <a:latin typeface="AR P丸ゴシック体E" panose="020F0900000000000000" pitchFamily="50" charset="-128"/>
              <a:ea typeface="AR P丸ゴシック体E" panose="020F0900000000000000" pitchFamily="50" charset="-128"/>
            </a:endParaRPr>
          </a:p>
          <a:p>
            <a:r>
              <a:rPr lang="ja-JP" altLang="en-US" sz="2800" b="1" dirty="0">
                <a:latin typeface="AR P丸ゴシック体E" panose="020F0900000000000000" pitchFamily="50" charset="-128"/>
                <a:ea typeface="AR P丸ゴシック体E" panose="020F0900000000000000" pitchFamily="50" charset="-128"/>
              </a:rPr>
              <a:t>お話しましょう。</a:t>
            </a:r>
            <a:endParaRPr lang="en-US" altLang="ja-JP" sz="2800" b="1" dirty="0">
              <a:latin typeface="AR P丸ゴシック体E" panose="020F0900000000000000" pitchFamily="50" charset="-128"/>
              <a:ea typeface="AR P丸ゴシック体E" panose="020F0900000000000000" pitchFamily="50" charset="-128"/>
            </a:endParaRPr>
          </a:p>
          <a:p>
            <a:endParaRPr lang="ja-JP" altLang="en-US" sz="2954" dirty="0">
              <a:latin typeface="AR P丸ゴシック体E" panose="020F0900000000000000" pitchFamily="50" charset="-128"/>
              <a:ea typeface="AR P丸ゴシック体E" panose="020F0900000000000000" pitchFamily="50" charset="-128"/>
            </a:endParaRPr>
          </a:p>
        </p:txBody>
      </p:sp>
      <p:pic>
        <p:nvPicPr>
          <p:cNvPr id="3" name="図 2" descr="人, 男性 が含まれている画像&#10;&#10;自動的に生成された説明">
            <a:extLst>
              <a:ext uri="{FF2B5EF4-FFF2-40B4-BE49-F238E27FC236}">
                <a16:creationId xmlns:a16="http://schemas.microsoft.com/office/drawing/2014/main" id="{3F7D12F0-627A-4EAE-9967-6679EEFC97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818567">
            <a:off x="6611888" y="3694328"/>
            <a:ext cx="2033114" cy="2878213"/>
          </a:xfrm>
          <a:prstGeom prst="rect">
            <a:avLst/>
          </a:prstGeom>
        </p:spPr>
      </p:pic>
      <p:pic>
        <p:nvPicPr>
          <p:cNvPr id="4" name="図 3" descr="コンパクトディスク が含まれている画像&#10;&#10;自動的に生成された説明">
            <a:extLst>
              <a:ext uri="{FF2B5EF4-FFF2-40B4-BE49-F238E27FC236}">
                <a16:creationId xmlns:a16="http://schemas.microsoft.com/office/drawing/2014/main" id="{BFCB5775-D2F4-48B6-8425-9903DF87AD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012569">
            <a:off x="3988106" y="4032503"/>
            <a:ext cx="1954388" cy="2595427"/>
          </a:xfrm>
          <a:prstGeom prst="rect">
            <a:avLst/>
          </a:prstGeom>
          <a:ln>
            <a:solidFill>
              <a:schemeClr val="accent1">
                <a:lumMod val="40000"/>
                <a:lumOff val="60000"/>
              </a:schemeClr>
            </a:solidFill>
          </a:ln>
        </p:spPr>
      </p:pic>
    </p:spTree>
    <p:extLst>
      <p:ext uri="{BB962C8B-B14F-4D97-AF65-F5344CB8AC3E}">
        <p14:creationId xmlns:p14="http://schemas.microsoft.com/office/powerpoint/2010/main" val="544640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5850">
                                            <p:txEl>
                                              <p:pRg st="3" end="3"/>
                                            </p:txEl>
                                          </p:spTgt>
                                        </p:tgtEl>
                                        <p:attrNameLst>
                                          <p:attrName>style.visibility</p:attrName>
                                        </p:attrNameLst>
                                      </p:cBhvr>
                                      <p:to>
                                        <p:strVal val="visible"/>
                                      </p:to>
                                    </p:set>
                                    <p:animEffect transition="in" filter="fade">
                                      <p:cBhvr>
                                        <p:cTn id="12" dur="1000"/>
                                        <p:tgtEl>
                                          <p:spTgt spid="35850">
                                            <p:txEl>
                                              <p:pRg st="3" end="3"/>
                                            </p:txEl>
                                          </p:spTgt>
                                        </p:tgtEl>
                                      </p:cBhvr>
                                    </p:animEffect>
                                    <p:anim calcmode="lin" valueType="num">
                                      <p:cBhvr>
                                        <p:cTn id="13" dur="1000" fill="hold"/>
                                        <p:tgtEl>
                                          <p:spTgt spid="35850">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5850">
                                            <p:txEl>
                                              <p:pRg st="3" end="3"/>
                                            </p:txEl>
                                          </p:spTgt>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2500"/>
                                  </p:stCondLst>
                                  <p:childTnLst>
                                    <p:set>
                                      <p:cBhvr>
                                        <p:cTn id="17" dur="1" fill="hold">
                                          <p:stCondLst>
                                            <p:cond delay="0"/>
                                          </p:stCondLst>
                                        </p:cTn>
                                        <p:tgtEl>
                                          <p:spTgt spid="35850">
                                            <p:txEl>
                                              <p:pRg st="6" end="6"/>
                                            </p:txEl>
                                          </p:spTgt>
                                        </p:tgtEl>
                                        <p:attrNameLst>
                                          <p:attrName>style.visibility</p:attrName>
                                        </p:attrNameLst>
                                      </p:cBhvr>
                                      <p:to>
                                        <p:strVal val="visible"/>
                                      </p:to>
                                    </p:set>
                                    <p:animEffect transition="in" filter="fade">
                                      <p:cBhvr>
                                        <p:cTn id="18" dur="1000"/>
                                        <p:tgtEl>
                                          <p:spTgt spid="35850">
                                            <p:txEl>
                                              <p:pRg st="6" end="6"/>
                                            </p:txEl>
                                          </p:spTgt>
                                        </p:tgtEl>
                                      </p:cBhvr>
                                    </p:animEffect>
                                    <p:anim calcmode="lin" valueType="num">
                                      <p:cBhvr>
                                        <p:cTn id="19" dur="1000" fill="hold"/>
                                        <p:tgtEl>
                                          <p:spTgt spid="35850">
                                            <p:txEl>
                                              <p:pRg st="6" end="6"/>
                                            </p:txEl>
                                          </p:spTgt>
                                        </p:tgtEl>
                                        <p:attrNameLst>
                                          <p:attrName>ppt_x</p:attrName>
                                        </p:attrNameLst>
                                      </p:cBhvr>
                                      <p:tavLst>
                                        <p:tav tm="0">
                                          <p:val>
                                            <p:strVal val="#ppt_x"/>
                                          </p:val>
                                        </p:tav>
                                        <p:tav tm="100000">
                                          <p:val>
                                            <p:strVal val="#ppt_x"/>
                                          </p:val>
                                        </p:tav>
                                      </p:tavLst>
                                    </p:anim>
                                    <p:anim calcmode="lin" valueType="num">
                                      <p:cBhvr>
                                        <p:cTn id="20" dur="1000" fill="hold"/>
                                        <p:tgtEl>
                                          <p:spTgt spid="35850">
                                            <p:txEl>
                                              <p:pRg st="6" end="6"/>
                                            </p:txEl>
                                          </p:spTgt>
                                        </p:tgtEl>
                                        <p:attrNameLst>
                                          <p:attrName>ppt_y</p:attrName>
                                        </p:attrNameLst>
                                      </p:cBhvr>
                                      <p:tavLst>
                                        <p:tav tm="0">
                                          <p:val>
                                            <p:strVal val="#ppt_y+.1"/>
                                          </p:val>
                                        </p:tav>
                                        <p:tav tm="100000">
                                          <p:val>
                                            <p:strVal val="#ppt_y"/>
                                          </p:val>
                                        </p:tav>
                                      </p:tavLst>
                                    </p:anim>
                                  </p:childTnLst>
                                </p:cTn>
                              </p:par>
                            </p:childTnLst>
                          </p:cTn>
                        </p:par>
                        <p:par>
                          <p:cTn id="21" fill="hold">
                            <p:stCondLst>
                              <p:cond delay="4500"/>
                            </p:stCondLst>
                            <p:childTnLst>
                              <p:par>
                                <p:cTn id="22" presetID="42" presetClass="entr" presetSubtype="0" fill="hold" nodeType="afterEffect">
                                  <p:stCondLst>
                                    <p:cond delay="2500"/>
                                  </p:stCondLst>
                                  <p:childTnLst>
                                    <p:set>
                                      <p:cBhvr>
                                        <p:cTn id="23" dur="1" fill="hold">
                                          <p:stCondLst>
                                            <p:cond delay="0"/>
                                          </p:stCondLst>
                                        </p:cTn>
                                        <p:tgtEl>
                                          <p:spTgt spid="35850">
                                            <p:txEl>
                                              <p:pRg st="7" end="7"/>
                                            </p:txEl>
                                          </p:spTgt>
                                        </p:tgtEl>
                                        <p:attrNameLst>
                                          <p:attrName>style.visibility</p:attrName>
                                        </p:attrNameLst>
                                      </p:cBhvr>
                                      <p:to>
                                        <p:strVal val="visible"/>
                                      </p:to>
                                    </p:set>
                                    <p:animEffect transition="in" filter="fade">
                                      <p:cBhvr>
                                        <p:cTn id="24" dur="1000"/>
                                        <p:tgtEl>
                                          <p:spTgt spid="35850">
                                            <p:txEl>
                                              <p:pRg st="7" end="7"/>
                                            </p:txEl>
                                          </p:spTgt>
                                        </p:tgtEl>
                                      </p:cBhvr>
                                    </p:animEffect>
                                    <p:anim calcmode="lin" valueType="num">
                                      <p:cBhvr>
                                        <p:cTn id="25" dur="1000" fill="hold"/>
                                        <p:tgtEl>
                                          <p:spTgt spid="35850">
                                            <p:txEl>
                                              <p:pRg st="7" end="7"/>
                                            </p:txEl>
                                          </p:spTgt>
                                        </p:tgtEl>
                                        <p:attrNameLst>
                                          <p:attrName>ppt_x</p:attrName>
                                        </p:attrNameLst>
                                      </p:cBhvr>
                                      <p:tavLst>
                                        <p:tav tm="0">
                                          <p:val>
                                            <p:strVal val="#ppt_x"/>
                                          </p:val>
                                        </p:tav>
                                        <p:tav tm="100000">
                                          <p:val>
                                            <p:strVal val="#ppt_x"/>
                                          </p:val>
                                        </p:tav>
                                      </p:tavLst>
                                    </p:anim>
                                    <p:anim calcmode="lin" valueType="num">
                                      <p:cBhvr>
                                        <p:cTn id="26" dur="1000" fill="hold"/>
                                        <p:tgtEl>
                                          <p:spTgt spid="35850">
                                            <p:txEl>
                                              <p:pRg st="7" end="7"/>
                                            </p:txEl>
                                          </p:spTgt>
                                        </p:tgtEl>
                                        <p:attrNameLst>
                                          <p:attrName>ppt_y</p:attrName>
                                        </p:attrNameLst>
                                      </p:cBhvr>
                                      <p:tavLst>
                                        <p:tav tm="0">
                                          <p:val>
                                            <p:strVal val="#ppt_y+.1"/>
                                          </p:val>
                                        </p:tav>
                                        <p:tav tm="100000">
                                          <p:val>
                                            <p:strVal val="#ppt_y"/>
                                          </p:val>
                                        </p:tav>
                                      </p:tavLst>
                                    </p:anim>
                                  </p:childTnLst>
                                </p:cTn>
                              </p:par>
                            </p:childTnLst>
                          </p:cTn>
                        </p:par>
                        <p:par>
                          <p:cTn id="27" fill="hold">
                            <p:stCondLst>
                              <p:cond delay="8000"/>
                            </p:stCondLst>
                            <p:childTnLst>
                              <p:par>
                                <p:cTn id="28" presetID="42" presetClass="entr" presetSubtype="0" fill="hold" nodeType="afterEffect">
                                  <p:stCondLst>
                                    <p:cond delay="0"/>
                                  </p:stCondLst>
                                  <p:childTnLst>
                                    <p:set>
                                      <p:cBhvr>
                                        <p:cTn id="29" dur="1" fill="hold">
                                          <p:stCondLst>
                                            <p:cond delay="0"/>
                                          </p:stCondLst>
                                        </p:cTn>
                                        <p:tgtEl>
                                          <p:spTgt spid="35850">
                                            <p:txEl>
                                              <p:pRg st="8" end="8"/>
                                            </p:txEl>
                                          </p:spTgt>
                                        </p:tgtEl>
                                        <p:attrNameLst>
                                          <p:attrName>style.visibility</p:attrName>
                                        </p:attrNameLst>
                                      </p:cBhvr>
                                      <p:to>
                                        <p:strVal val="visible"/>
                                      </p:to>
                                    </p:set>
                                    <p:animEffect transition="in" filter="fade">
                                      <p:cBhvr>
                                        <p:cTn id="30" dur="1000"/>
                                        <p:tgtEl>
                                          <p:spTgt spid="35850">
                                            <p:txEl>
                                              <p:pRg st="8" end="8"/>
                                            </p:txEl>
                                          </p:spTgt>
                                        </p:tgtEl>
                                      </p:cBhvr>
                                    </p:animEffect>
                                    <p:anim calcmode="lin" valueType="num">
                                      <p:cBhvr>
                                        <p:cTn id="31" dur="1000" fill="hold"/>
                                        <p:tgtEl>
                                          <p:spTgt spid="35850">
                                            <p:txEl>
                                              <p:pRg st="8" end="8"/>
                                            </p:txEl>
                                          </p:spTgt>
                                        </p:tgtEl>
                                        <p:attrNameLst>
                                          <p:attrName>ppt_x</p:attrName>
                                        </p:attrNameLst>
                                      </p:cBhvr>
                                      <p:tavLst>
                                        <p:tav tm="0">
                                          <p:val>
                                            <p:strVal val="#ppt_x"/>
                                          </p:val>
                                        </p:tav>
                                        <p:tav tm="100000">
                                          <p:val>
                                            <p:strVal val="#ppt_x"/>
                                          </p:val>
                                        </p:tav>
                                      </p:tavLst>
                                    </p:anim>
                                    <p:anim calcmode="lin" valueType="num">
                                      <p:cBhvr>
                                        <p:cTn id="32" dur="1000" fill="hold"/>
                                        <p:tgtEl>
                                          <p:spTgt spid="35850">
                                            <p:txEl>
                                              <p:pRg st="8" end="8"/>
                                            </p:txEl>
                                          </p:spTgt>
                                        </p:tgtEl>
                                        <p:attrNameLst>
                                          <p:attrName>ppt_y</p:attrName>
                                        </p:attrNameLst>
                                      </p:cBhvr>
                                      <p:tavLst>
                                        <p:tav tm="0">
                                          <p:val>
                                            <p:strVal val="#ppt_y+.1"/>
                                          </p:val>
                                        </p:tav>
                                        <p:tav tm="100000">
                                          <p:val>
                                            <p:strVal val="#ppt_y"/>
                                          </p:val>
                                        </p:tav>
                                      </p:tavLst>
                                    </p:anim>
                                  </p:childTnLst>
                                </p:cTn>
                              </p:par>
                            </p:childTnLst>
                          </p:cTn>
                        </p:par>
                        <p:par>
                          <p:cTn id="33" fill="hold">
                            <p:stCondLst>
                              <p:cond delay="9000"/>
                            </p:stCondLst>
                            <p:childTnLst>
                              <p:par>
                                <p:cTn id="34" presetID="42" presetClass="entr" presetSubtype="0" fill="hold" nodeType="afterEffect">
                                  <p:stCondLst>
                                    <p:cond delay="0"/>
                                  </p:stCondLst>
                                  <p:childTnLst>
                                    <p:set>
                                      <p:cBhvr>
                                        <p:cTn id="35" dur="1" fill="hold">
                                          <p:stCondLst>
                                            <p:cond delay="0"/>
                                          </p:stCondLst>
                                        </p:cTn>
                                        <p:tgtEl>
                                          <p:spTgt spid="35850">
                                            <p:txEl>
                                              <p:pRg st="10" end="10"/>
                                            </p:txEl>
                                          </p:spTgt>
                                        </p:tgtEl>
                                        <p:attrNameLst>
                                          <p:attrName>style.visibility</p:attrName>
                                        </p:attrNameLst>
                                      </p:cBhvr>
                                      <p:to>
                                        <p:strVal val="visible"/>
                                      </p:to>
                                    </p:set>
                                    <p:animEffect transition="in" filter="fade">
                                      <p:cBhvr>
                                        <p:cTn id="36" dur="1000"/>
                                        <p:tgtEl>
                                          <p:spTgt spid="35850">
                                            <p:txEl>
                                              <p:pRg st="10" end="10"/>
                                            </p:txEl>
                                          </p:spTgt>
                                        </p:tgtEl>
                                      </p:cBhvr>
                                    </p:animEffect>
                                    <p:anim calcmode="lin" valueType="num">
                                      <p:cBhvr>
                                        <p:cTn id="37" dur="1000" fill="hold"/>
                                        <p:tgtEl>
                                          <p:spTgt spid="35850">
                                            <p:txEl>
                                              <p:pRg st="10" end="10"/>
                                            </p:txEl>
                                          </p:spTgt>
                                        </p:tgtEl>
                                        <p:attrNameLst>
                                          <p:attrName>ppt_x</p:attrName>
                                        </p:attrNameLst>
                                      </p:cBhvr>
                                      <p:tavLst>
                                        <p:tav tm="0">
                                          <p:val>
                                            <p:strVal val="#ppt_x"/>
                                          </p:val>
                                        </p:tav>
                                        <p:tav tm="100000">
                                          <p:val>
                                            <p:strVal val="#ppt_x"/>
                                          </p:val>
                                        </p:tav>
                                      </p:tavLst>
                                    </p:anim>
                                    <p:anim calcmode="lin" valueType="num">
                                      <p:cBhvr>
                                        <p:cTn id="38" dur="1000" fill="hold"/>
                                        <p:tgtEl>
                                          <p:spTgt spid="35850">
                                            <p:txEl>
                                              <p:pRg st="10" end="10"/>
                                            </p:txEl>
                                          </p:spTgt>
                                        </p:tgtEl>
                                        <p:attrNameLst>
                                          <p:attrName>ppt_y</p:attrName>
                                        </p:attrNameLst>
                                      </p:cBhvr>
                                      <p:tavLst>
                                        <p:tav tm="0">
                                          <p:val>
                                            <p:strVal val="#ppt_y+.1"/>
                                          </p:val>
                                        </p:tav>
                                        <p:tav tm="100000">
                                          <p:val>
                                            <p:strVal val="#ppt_y"/>
                                          </p:val>
                                        </p:tav>
                                      </p:tavLst>
                                    </p:anim>
                                  </p:childTnLst>
                                </p:cTn>
                              </p:par>
                            </p:childTnLst>
                          </p:cTn>
                        </p:par>
                        <p:par>
                          <p:cTn id="39" fill="hold">
                            <p:stCondLst>
                              <p:cond delay="10000"/>
                            </p:stCondLst>
                            <p:childTnLst>
                              <p:par>
                                <p:cTn id="40" presetID="42" presetClass="entr" presetSubtype="0" fill="hold" nodeType="afterEffect">
                                  <p:stCondLst>
                                    <p:cond delay="0"/>
                                  </p:stCondLst>
                                  <p:childTnLst>
                                    <p:set>
                                      <p:cBhvr>
                                        <p:cTn id="41" dur="1" fill="hold">
                                          <p:stCondLst>
                                            <p:cond delay="0"/>
                                          </p:stCondLst>
                                        </p:cTn>
                                        <p:tgtEl>
                                          <p:spTgt spid="35850">
                                            <p:txEl>
                                              <p:pRg st="11" end="11"/>
                                            </p:txEl>
                                          </p:spTgt>
                                        </p:tgtEl>
                                        <p:attrNameLst>
                                          <p:attrName>style.visibility</p:attrName>
                                        </p:attrNameLst>
                                      </p:cBhvr>
                                      <p:to>
                                        <p:strVal val="visible"/>
                                      </p:to>
                                    </p:set>
                                    <p:animEffect transition="in" filter="fade">
                                      <p:cBhvr>
                                        <p:cTn id="42" dur="1000"/>
                                        <p:tgtEl>
                                          <p:spTgt spid="35850">
                                            <p:txEl>
                                              <p:pRg st="11" end="11"/>
                                            </p:txEl>
                                          </p:spTgt>
                                        </p:tgtEl>
                                      </p:cBhvr>
                                    </p:animEffect>
                                    <p:anim calcmode="lin" valueType="num">
                                      <p:cBhvr>
                                        <p:cTn id="43" dur="1000" fill="hold"/>
                                        <p:tgtEl>
                                          <p:spTgt spid="35850">
                                            <p:txEl>
                                              <p:pRg st="11" end="11"/>
                                            </p:txEl>
                                          </p:spTgt>
                                        </p:tgtEl>
                                        <p:attrNameLst>
                                          <p:attrName>ppt_x</p:attrName>
                                        </p:attrNameLst>
                                      </p:cBhvr>
                                      <p:tavLst>
                                        <p:tav tm="0">
                                          <p:val>
                                            <p:strVal val="#ppt_x"/>
                                          </p:val>
                                        </p:tav>
                                        <p:tav tm="100000">
                                          <p:val>
                                            <p:strVal val="#ppt_x"/>
                                          </p:val>
                                        </p:tav>
                                      </p:tavLst>
                                    </p:anim>
                                    <p:anim calcmode="lin" valueType="num">
                                      <p:cBhvr>
                                        <p:cTn id="44" dur="1000" fill="hold"/>
                                        <p:tgtEl>
                                          <p:spTgt spid="35850">
                                            <p:txEl>
                                              <p:pRg st="11" end="11"/>
                                            </p:txEl>
                                          </p:spTgt>
                                        </p:tgtEl>
                                        <p:attrNameLst>
                                          <p:attrName>ppt_y</p:attrName>
                                        </p:attrNameLst>
                                      </p:cBhvr>
                                      <p:tavLst>
                                        <p:tav tm="0">
                                          <p:val>
                                            <p:strVal val="#ppt_y+.1"/>
                                          </p:val>
                                        </p:tav>
                                        <p:tav tm="100000">
                                          <p:val>
                                            <p:strVal val="#ppt_y"/>
                                          </p:val>
                                        </p:tav>
                                      </p:tavLst>
                                    </p:anim>
                                  </p:childTnLst>
                                </p:cTn>
                              </p:par>
                            </p:childTnLst>
                          </p:cTn>
                        </p:par>
                        <p:par>
                          <p:cTn id="45" fill="hold">
                            <p:stCondLst>
                              <p:cond delay="11000"/>
                            </p:stCondLst>
                            <p:childTnLst>
                              <p:par>
                                <p:cTn id="46" presetID="42" presetClass="entr" presetSubtype="0" fill="hold" nodeType="afterEffect">
                                  <p:stCondLst>
                                    <p:cond delay="0"/>
                                  </p:stCondLst>
                                  <p:childTnLst>
                                    <p:set>
                                      <p:cBhvr>
                                        <p:cTn id="47" dur="1" fill="hold">
                                          <p:stCondLst>
                                            <p:cond delay="0"/>
                                          </p:stCondLst>
                                        </p:cTn>
                                        <p:tgtEl>
                                          <p:spTgt spid="35850">
                                            <p:txEl>
                                              <p:pRg st="12" end="12"/>
                                            </p:txEl>
                                          </p:spTgt>
                                        </p:tgtEl>
                                        <p:attrNameLst>
                                          <p:attrName>style.visibility</p:attrName>
                                        </p:attrNameLst>
                                      </p:cBhvr>
                                      <p:to>
                                        <p:strVal val="visible"/>
                                      </p:to>
                                    </p:set>
                                    <p:animEffect transition="in" filter="fade">
                                      <p:cBhvr>
                                        <p:cTn id="48" dur="1000"/>
                                        <p:tgtEl>
                                          <p:spTgt spid="35850">
                                            <p:txEl>
                                              <p:pRg st="12" end="12"/>
                                            </p:txEl>
                                          </p:spTgt>
                                        </p:tgtEl>
                                      </p:cBhvr>
                                    </p:animEffect>
                                    <p:anim calcmode="lin" valueType="num">
                                      <p:cBhvr>
                                        <p:cTn id="49" dur="1000" fill="hold"/>
                                        <p:tgtEl>
                                          <p:spTgt spid="35850">
                                            <p:txEl>
                                              <p:pRg st="12" end="12"/>
                                            </p:txEl>
                                          </p:spTgt>
                                        </p:tgtEl>
                                        <p:attrNameLst>
                                          <p:attrName>ppt_x</p:attrName>
                                        </p:attrNameLst>
                                      </p:cBhvr>
                                      <p:tavLst>
                                        <p:tav tm="0">
                                          <p:val>
                                            <p:strVal val="#ppt_x"/>
                                          </p:val>
                                        </p:tav>
                                        <p:tav tm="100000">
                                          <p:val>
                                            <p:strVal val="#ppt_x"/>
                                          </p:val>
                                        </p:tav>
                                      </p:tavLst>
                                    </p:anim>
                                    <p:anim calcmode="lin" valueType="num">
                                      <p:cBhvr>
                                        <p:cTn id="50" dur="1000" fill="hold"/>
                                        <p:tgtEl>
                                          <p:spTgt spid="35850">
                                            <p:txEl>
                                              <p:pRg st="12" end="12"/>
                                            </p:txEl>
                                          </p:spTgt>
                                        </p:tgtEl>
                                        <p:attrNameLst>
                                          <p:attrName>ppt_y</p:attrName>
                                        </p:attrNameLst>
                                      </p:cBhvr>
                                      <p:tavLst>
                                        <p:tav tm="0">
                                          <p:val>
                                            <p:strVal val="#ppt_y+.1"/>
                                          </p:val>
                                        </p:tav>
                                        <p:tav tm="100000">
                                          <p:val>
                                            <p:strVal val="#ppt_y"/>
                                          </p:val>
                                        </p:tav>
                                      </p:tavLst>
                                    </p:anim>
                                  </p:childTnLst>
                                </p:cTn>
                              </p:par>
                            </p:childTnLst>
                          </p:cTn>
                        </p:par>
                        <p:par>
                          <p:cTn id="51" fill="hold">
                            <p:stCondLst>
                              <p:cond delay="12000"/>
                            </p:stCondLst>
                            <p:childTnLst>
                              <p:par>
                                <p:cTn id="52" presetID="42" presetClass="entr" presetSubtype="0" fill="hold" nodeType="afterEffect">
                                  <p:stCondLst>
                                    <p:cond delay="0"/>
                                  </p:stCondLst>
                                  <p:childTnLst>
                                    <p:set>
                                      <p:cBhvr>
                                        <p:cTn id="53" dur="1" fill="hold">
                                          <p:stCondLst>
                                            <p:cond delay="0"/>
                                          </p:stCondLst>
                                        </p:cTn>
                                        <p:tgtEl>
                                          <p:spTgt spid="35850">
                                            <p:txEl>
                                              <p:pRg st="13" end="13"/>
                                            </p:txEl>
                                          </p:spTgt>
                                        </p:tgtEl>
                                        <p:attrNameLst>
                                          <p:attrName>style.visibility</p:attrName>
                                        </p:attrNameLst>
                                      </p:cBhvr>
                                      <p:to>
                                        <p:strVal val="visible"/>
                                      </p:to>
                                    </p:set>
                                    <p:animEffect transition="in" filter="fade">
                                      <p:cBhvr>
                                        <p:cTn id="54" dur="1000"/>
                                        <p:tgtEl>
                                          <p:spTgt spid="35850">
                                            <p:txEl>
                                              <p:pRg st="13" end="13"/>
                                            </p:txEl>
                                          </p:spTgt>
                                        </p:tgtEl>
                                      </p:cBhvr>
                                    </p:animEffect>
                                    <p:anim calcmode="lin" valueType="num">
                                      <p:cBhvr>
                                        <p:cTn id="55" dur="1000" fill="hold"/>
                                        <p:tgtEl>
                                          <p:spTgt spid="35850">
                                            <p:txEl>
                                              <p:pRg st="13" end="13"/>
                                            </p:txEl>
                                          </p:spTgt>
                                        </p:tgtEl>
                                        <p:attrNameLst>
                                          <p:attrName>ppt_x</p:attrName>
                                        </p:attrNameLst>
                                      </p:cBhvr>
                                      <p:tavLst>
                                        <p:tav tm="0">
                                          <p:val>
                                            <p:strVal val="#ppt_x"/>
                                          </p:val>
                                        </p:tav>
                                        <p:tav tm="100000">
                                          <p:val>
                                            <p:strVal val="#ppt_x"/>
                                          </p:val>
                                        </p:tav>
                                      </p:tavLst>
                                    </p:anim>
                                    <p:anim calcmode="lin" valueType="num">
                                      <p:cBhvr>
                                        <p:cTn id="56" dur="1000" fill="hold"/>
                                        <p:tgtEl>
                                          <p:spTgt spid="35850">
                                            <p:txEl>
                                              <p:pRg st="13" end="13"/>
                                            </p:txEl>
                                          </p:spTgt>
                                        </p:tgtEl>
                                        <p:attrNameLst>
                                          <p:attrName>ppt_y</p:attrName>
                                        </p:attrNameLst>
                                      </p:cBhvr>
                                      <p:tavLst>
                                        <p:tav tm="0">
                                          <p:val>
                                            <p:strVal val="#ppt_y+.1"/>
                                          </p:val>
                                        </p:tav>
                                        <p:tav tm="100000">
                                          <p:val>
                                            <p:strVal val="#ppt_y"/>
                                          </p:val>
                                        </p:tav>
                                      </p:tavLst>
                                    </p:anim>
                                  </p:childTnLst>
                                </p:cTn>
                              </p:par>
                            </p:childTnLst>
                          </p:cTn>
                        </p:par>
                        <p:par>
                          <p:cTn id="57" fill="hold">
                            <p:stCondLst>
                              <p:cond delay="13000"/>
                            </p:stCondLst>
                            <p:childTnLst>
                              <p:par>
                                <p:cTn id="58" presetID="16" presetClass="entr" presetSubtype="37" fill="hold" nodeType="afterEffect">
                                  <p:stCondLst>
                                    <p:cond delay="2000"/>
                                  </p:stCondLst>
                                  <p:childTnLst>
                                    <p:set>
                                      <p:cBhvr>
                                        <p:cTn id="59" dur="1" fill="hold">
                                          <p:stCondLst>
                                            <p:cond delay="0"/>
                                          </p:stCondLst>
                                        </p:cTn>
                                        <p:tgtEl>
                                          <p:spTgt spid="3"/>
                                        </p:tgtEl>
                                        <p:attrNameLst>
                                          <p:attrName>style.visibility</p:attrName>
                                        </p:attrNameLst>
                                      </p:cBhvr>
                                      <p:to>
                                        <p:strVal val="visible"/>
                                      </p:to>
                                    </p:set>
                                    <p:animEffect transition="in" filter="barn(outVertical)">
                                      <p:cBhvr>
                                        <p:cTn id="60" dur="500"/>
                                        <p:tgtEl>
                                          <p:spTgt spid="3"/>
                                        </p:tgtEl>
                                      </p:cBhvr>
                                    </p:animEffect>
                                  </p:childTnLst>
                                </p:cTn>
                              </p:par>
                            </p:childTnLst>
                          </p:cTn>
                        </p:par>
                        <p:par>
                          <p:cTn id="61" fill="hold">
                            <p:stCondLst>
                              <p:cond delay="15500"/>
                            </p:stCondLst>
                            <p:childTnLst>
                              <p:par>
                                <p:cTn id="62" presetID="42" presetClass="entr" presetSubtype="0" fill="hold" nodeType="afterEffect">
                                  <p:stCondLst>
                                    <p:cond delay="2000"/>
                                  </p:stCondLst>
                                  <p:childTnLst>
                                    <p:set>
                                      <p:cBhvr>
                                        <p:cTn id="63" dur="1" fill="hold">
                                          <p:stCondLst>
                                            <p:cond delay="0"/>
                                          </p:stCondLst>
                                        </p:cTn>
                                        <p:tgtEl>
                                          <p:spTgt spid="4"/>
                                        </p:tgtEl>
                                        <p:attrNameLst>
                                          <p:attrName>style.visibility</p:attrName>
                                        </p:attrNameLst>
                                      </p:cBhvr>
                                      <p:to>
                                        <p:strVal val="visible"/>
                                      </p:to>
                                    </p:set>
                                    <p:animEffect transition="in" filter="fade">
                                      <p:cBhvr>
                                        <p:cTn id="64" dur="1000"/>
                                        <p:tgtEl>
                                          <p:spTgt spid="4"/>
                                        </p:tgtEl>
                                      </p:cBhvr>
                                    </p:animEffect>
                                    <p:anim calcmode="lin" valueType="num">
                                      <p:cBhvr>
                                        <p:cTn id="65" dur="1000" fill="hold"/>
                                        <p:tgtEl>
                                          <p:spTgt spid="4"/>
                                        </p:tgtEl>
                                        <p:attrNameLst>
                                          <p:attrName>ppt_x</p:attrName>
                                        </p:attrNameLst>
                                      </p:cBhvr>
                                      <p:tavLst>
                                        <p:tav tm="0">
                                          <p:val>
                                            <p:strVal val="#ppt_x"/>
                                          </p:val>
                                        </p:tav>
                                        <p:tav tm="100000">
                                          <p:val>
                                            <p:strVal val="#ppt_x"/>
                                          </p:val>
                                        </p:tav>
                                      </p:tavLst>
                                    </p:anim>
                                    <p:anim calcmode="lin" valueType="num">
                                      <p:cBhvr>
                                        <p:cTn id="66" dur="1000" fill="hold"/>
                                        <p:tgtEl>
                                          <p:spTgt spid="4"/>
                                        </p:tgtEl>
                                        <p:attrNameLst>
                                          <p:attrName>ppt_y</p:attrName>
                                        </p:attrNameLst>
                                      </p:cBhvr>
                                      <p:tavLst>
                                        <p:tav tm="0">
                                          <p:val>
                                            <p:strVal val="#ppt_y+.1"/>
                                          </p:val>
                                        </p:tav>
                                        <p:tav tm="100000">
                                          <p:val>
                                            <p:strVal val="#ppt_y"/>
                                          </p:val>
                                        </p:tav>
                                      </p:tavLst>
                                    </p:anim>
                                  </p:childTnLst>
                                </p:cTn>
                              </p:par>
                            </p:childTnLst>
                          </p:cTn>
                        </p:par>
                        <p:par>
                          <p:cTn id="67" fill="hold">
                            <p:stCondLst>
                              <p:cond delay="18500"/>
                            </p:stCondLst>
                            <p:childTnLst>
                              <p:par>
                                <p:cTn id="68" presetID="47" presetClass="exit" presetSubtype="0" fill="hold" nodeType="afterEffect">
                                  <p:stCondLst>
                                    <p:cond delay="3500"/>
                                  </p:stCondLst>
                                  <p:childTnLst>
                                    <p:animEffect transition="out" filter="fade">
                                      <p:cBhvr>
                                        <p:cTn id="69" dur="1000"/>
                                        <p:tgtEl>
                                          <p:spTgt spid="4"/>
                                        </p:tgtEl>
                                      </p:cBhvr>
                                    </p:animEffect>
                                    <p:anim calcmode="lin" valueType="num">
                                      <p:cBhvr>
                                        <p:cTn id="70" dur="1000"/>
                                        <p:tgtEl>
                                          <p:spTgt spid="4"/>
                                        </p:tgtEl>
                                        <p:attrNameLst>
                                          <p:attrName>ppt_x</p:attrName>
                                        </p:attrNameLst>
                                      </p:cBhvr>
                                      <p:tavLst>
                                        <p:tav tm="0">
                                          <p:val>
                                            <p:strVal val="ppt_x"/>
                                          </p:val>
                                        </p:tav>
                                        <p:tav tm="100000">
                                          <p:val>
                                            <p:strVal val="ppt_x"/>
                                          </p:val>
                                        </p:tav>
                                      </p:tavLst>
                                    </p:anim>
                                    <p:anim calcmode="lin" valueType="num">
                                      <p:cBhvr>
                                        <p:cTn id="71" dur="1000"/>
                                        <p:tgtEl>
                                          <p:spTgt spid="4"/>
                                        </p:tgtEl>
                                        <p:attrNameLst>
                                          <p:attrName>ppt_y</p:attrName>
                                        </p:attrNameLst>
                                      </p:cBhvr>
                                      <p:tavLst>
                                        <p:tav tm="0">
                                          <p:val>
                                            <p:strVal val="ppt_y"/>
                                          </p:val>
                                        </p:tav>
                                        <p:tav tm="100000">
                                          <p:val>
                                            <p:strVal val="ppt_y-.1"/>
                                          </p:val>
                                        </p:tav>
                                      </p:tavLst>
                                    </p:anim>
                                    <p:set>
                                      <p:cBhvr>
                                        <p:cTn id="72"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EB67BB27-44EC-4693-9F9D-7C2F207CEC09}"/>
              </a:ext>
            </a:extLst>
          </p:cNvPr>
          <p:cNvSpPr txBox="1"/>
          <p:nvPr/>
        </p:nvSpPr>
        <p:spPr>
          <a:xfrm>
            <a:off x="4256038" y="2897311"/>
            <a:ext cx="4887962" cy="3889581"/>
          </a:xfrm>
          <a:prstGeom prst="rect">
            <a:avLst/>
          </a:prstGeom>
        </p:spPr>
        <p:txBody>
          <a:bodyPr vert="horz" lIns="91440" tIns="45720" rIns="91440" bIns="45720" rtlCol="0" anchor="b">
            <a:noAutofit/>
          </a:bodyPr>
          <a:lstStyle/>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皆さんこんにちは。手島利夫です。</a:t>
            </a:r>
            <a:endParaRPr kumimoji="1" lang="en-US" altLang="ja-JP" sz="24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r>
              <a:rPr kumimoji="1" lang="ja-JP" altLang="en-US" sz="2400" dirty="0">
                <a:latin typeface="HGP創英角ｺﾞｼｯｸUB" panose="020B0900000000000000" pitchFamily="50" charset="-128"/>
                <a:ea typeface="HGP創英角ｺﾞｼｯｸUB" panose="020B0900000000000000" pitchFamily="50" charset="-128"/>
              </a:rPr>
              <a:t>「ＥＳＤ，ＳＤＧｓの進め方」連続講座　</a:t>
            </a:r>
            <a:endParaRPr kumimoji="1" lang="en-US" altLang="ja-JP" sz="2400" dirty="0">
              <a:latin typeface="HGP創英角ｺﾞｼｯｸUB" panose="020B0900000000000000" pitchFamily="50" charset="-128"/>
              <a:ea typeface="HGP創英角ｺﾞｼｯｸUB" panose="020B0900000000000000" pitchFamily="50" charset="-128"/>
            </a:endParaRPr>
          </a:p>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第</a:t>
            </a:r>
            <a:r>
              <a:rPr kumimoji="1" lang="en-US" altLang="ja-JP" sz="2400" dirty="0">
                <a:latin typeface="AR丸ゴシック体E" panose="020F0909000000000000" pitchFamily="49" charset="-128"/>
                <a:ea typeface="AR丸ゴシック体E" panose="020F0909000000000000" pitchFamily="49" charset="-128"/>
                <a:cs typeface="+mj-cs"/>
              </a:rPr>
              <a:t>1</a:t>
            </a:r>
            <a:r>
              <a:rPr kumimoji="1" lang="ja-JP" altLang="en-US" sz="2400" dirty="0">
                <a:latin typeface="AR丸ゴシック体E" panose="020F0909000000000000" pitchFamily="49" charset="-128"/>
                <a:ea typeface="AR丸ゴシック体E" panose="020F0909000000000000" pitchFamily="49" charset="-128"/>
                <a:cs typeface="+mj-cs"/>
              </a:rPr>
              <a:t>回は、</a:t>
            </a:r>
            <a:endParaRPr kumimoji="1" lang="en-US" altLang="ja-JP" sz="24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endParaRPr kumimoji="1" lang="en-US" altLang="ja-JP" sz="10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「社会の変化と求められる学力」</a:t>
            </a:r>
            <a:endParaRPr kumimoji="1" lang="en-US" altLang="ja-JP" sz="24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endParaRPr kumimoji="1" lang="en-US" altLang="ja-JP" sz="10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についてお話をしましょう。</a:t>
            </a:r>
            <a:endParaRPr kumimoji="1" lang="en-US" altLang="ja-JP" sz="24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endParaRPr kumimoji="1" lang="en-US" altLang="ja-JP" sz="1000" dirty="0">
              <a:latin typeface="AR丸ゴシック体E" panose="020F0909000000000000" pitchFamily="49" charset="-128"/>
              <a:ea typeface="AR丸ゴシック体E" panose="020F0909000000000000" pitchFamily="49" charset="-128"/>
              <a:cs typeface="+mj-cs"/>
            </a:endParaRPr>
          </a:p>
          <a:p>
            <a:pPr defTabSz="914400">
              <a:lnSpc>
                <a:spcPct val="90000"/>
              </a:lnSpc>
              <a:spcBef>
                <a:spcPct val="0"/>
              </a:spcBef>
              <a:spcAft>
                <a:spcPts val="600"/>
              </a:spcAft>
            </a:pPr>
            <a:r>
              <a:rPr kumimoji="1" lang="ja-JP" altLang="en-US" sz="2400" dirty="0">
                <a:latin typeface="AR丸ゴシック体E" panose="020F0909000000000000" pitchFamily="49" charset="-128"/>
                <a:ea typeface="AR丸ゴシック体E" panose="020F0909000000000000" pitchFamily="49" charset="-128"/>
                <a:cs typeface="+mj-cs"/>
              </a:rPr>
              <a:t>なるべくわかりやすくお伝えしますので、よろしくお願いいたしますね。</a:t>
            </a:r>
            <a:endParaRPr kumimoji="1" lang="en-US" altLang="ja-JP" sz="2400" dirty="0">
              <a:latin typeface="AR丸ゴシック体E" panose="020F0909000000000000" pitchFamily="49" charset="-128"/>
              <a:ea typeface="AR丸ゴシック体E" panose="020F0909000000000000" pitchFamily="49" charset="-128"/>
              <a:cs typeface="+mj-cs"/>
            </a:endParaRPr>
          </a:p>
        </p:txBody>
      </p:sp>
      <p:pic>
        <p:nvPicPr>
          <p:cNvPr id="3" name="図 2" descr="スーツを着た男性&#10;&#10;自動的に生成された説明">
            <a:extLst>
              <a:ext uri="{FF2B5EF4-FFF2-40B4-BE49-F238E27FC236}">
                <a16:creationId xmlns:a16="http://schemas.microsoft.com/office/drawing/2014/main" id="{434DCDE8-52FA-4984-9E76-195D41DA96E3}"/>
              </a:ext>
            </a:extLst>
          </p:cNvPr>
          <p:cNvPicPr>
            <a:picLocks noChangeAspect="1"/>
          </p:cNvPicPr>
          <p:nvPr/>
        </p:nvPicPr>
        <p:blipFill rotWithShape="1">
          <a:blip r:embed="rId3">
            <a:extLst>
              <a:ext uri="{28A0092B-C50C-407E-A947-70E740481C1C}">
                <a14:useLocalDpi xmlns:a14="http://schemas.microsoft.com/office/drawing/2010/main" val="0"/>
              </a:ext>
            </a:extLst>
          </a:blip>
          <a:srcRect l="15537"/>
          <a:stretch/>
        </p:blipFill>
        <p:spPr>
          <a:xfrm>
            <a:off x="20" y="10"/>
            <a:ext cx="4518095" cy="6857990"/>
          </a:xfrm>
          <a:custGeom>
            <a:avLst/>
            <a:gdLst/>
            <a:ahLst/>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9680356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C6C66084-8872-45FC-A62A-5AD27BF90169}"/>
              </a:ext>
            </a:extLst>
          </p:cNvPr>
          <p:cNvSpPr/>
          <p:nvPr/>
        </p:nvSpPr>
        <p:spPr>
          <a:xfrm>
            <a:off x="3508497" y="3532859"/>
            <a:ext cx="1063503" cy="36142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ja-JP" sz="1754" dirty="0"/>
              <a:t>7</a:t>
            </a:r>
            <a:endParaRPr lang="ja-JP" altLang="en-US" sz="1754" dirty="0"/>
          </a:p>
        </p:txBody>
      </p:sp>
      <p:pic>
        <p:nvPicPr>
          <p:cNvPr id="3" name="図 2">
            <a:extLst>
              <a:ext uri="{FF2B5EF4-FFF2-40B4-BE49-F238E27FC236}">
                <a16:creationId xmlns:a16="http://schemas.microsoft.com/office/drawing/2014/main" id="{6126E9D9-F535-4B57-BF88-DB65AFDE0E83}"/>
              </a:ext>
            </a:extLst>
          </p:cNvPr>
          <p:cNvPicPr>
            <a:picLocks noChangeAspect="1"/>
          </p:cNvPicPr>
          <p:nvPr/>
        </p:nvPicPr>
        <p:blipFill rotWithShape="1">
          <a:blip r:embed="rId4">
            <a:extLst>
              <a:ext uri="{28A0092B-C50C-407E-A947-70E740481C1C}">
                <a14:useLocalDpi xmlns:a14="http://schemas.microsoft.com/office/drawing/2010/main" val="0"/>
              </a:ext>
            </a:extLst>
          </a:blip>
          <a:srcRect l="13512" r="3087" b="76900"/>
          <a:stretch/>
        </p:blipFill>
        <p:spPr>
          <a:xfrm>
            <a:off x="3176153" y="548192"/>
            <a:ext cx="5967847" cy="5761617"/>
          </a:xfrm>
          <a:prstGeom prst="rect">
            <a:avLst/>
          </a:prstGeom>
        </p:spPr>
      </p:pic>
      <p:graphicFrame>
        <p:nvGraphicFramePr>
          <p:cNvPr id="7" name="オブジェクト 6">
            <a:extLst>
              <a:ext uri="{FF2B5EF4-FFF2-40B4-BE49-F238E27FC236}">
                <a16:creationId xmlns:a16="http://schemas.microsoft.com/office/drawing/2014/main" id="{0156ED80-B91A-4E83-90C8-F14DA5996DDF}"/>
              </a:ext>
            </a:extLst>
          </p:cNvPr>
          <p:cNvGraphicFramePr>
            <a:graphicFrameLocks noChangeAspect="1"/>
          </p:cNvGraphicFramePr>
          <p:nvPr/>
        </p:nvGraphicFramePr>
        <p:xfrm>
          <a:off x="3959469" y="3213589"/>
          <a:ext cx="1225062" cy="427892"/>
        </p:xfrm>
        <a:graphic>
          <a:graphicData uri="http://schemas.openxmlformats.org/presentationml/2006/ole">
            <mc:AlternateContent xmlns:mc="http://schemas.openxmlformats.org/markup-compatibility/2006">
              <mc:Choice xmlns:v="urn:schemas-microsoft-com:vml" Requires="v">
                <p:oleObj spid="_x0000_s2238" name="Worksheet" r:id="rId5" imgW="1327298" imgH="463715" progId="Excel.Sheet.12">
                  <p:embed/>
                </p:oleObj>
              </mc:Choice>
              <mc:Fallback>
                <p:oleObj name="Worksheet" r:id="rId5" imgW="1327298" imgH="463715" progId="Excel.Sheet.12">
                  <p:embed/>
                  <p:pic>
                    <p:nvPicPr>
                      <p:cNvPr id="7" name="オブジェクト 6">
                        <a:extLst>
                          <a:ext uri="{FF2B5EF4-FFF2-40B4-BE49-F238E27FC236}">
                            <a16:creationId xmlns:a16="http://schemas.microsoft.com/office/drawing/2014/main" id="{0156ED80-B91A-4E83-90C8-F14DA5996DDF}"/>
                          </a:ext>
                        </a:extLst>
                      </p:cNvPr>
                      <p:cNvPicPr/>
                      <p:nvPr/>
                    </p:nvPicPr>
                    <p:blipFill>
                      <a:blip r:embed="rId6"/>
                      <a:stretch>
                        <a:fillRect/>
                      </a:stretch>
                    </p:blipFill>
                    <p:spPr>
                      <a:xfrm>
                        <a:off x="3959469" y="3213589"/>
                        <a:ext cx="1225062" cy="427892"/>
                      </a:xfrm>
                      <a:prstGeom prst="rect">
                        <a:avLst/>
                      </a:prstGeom>
                    </p:spPr>
                  </p:pic>
                </p:oleObj>
              </mc:Fallback>
            </mc:AlternateContent>
          </a:graphicData>
        </a:graphic>
      </p:graphicFrame>
      <p:graphicFrame>
        <p:nvGraphicFramePr>
          <p:cNvPr id="9" name="表 8">
            <a:extLst>
              <a:ext uri="{FF2B5EF4-FFF2-40B4-BE49-F238E27FC236}">
                <a16:creationId xmlns:a16="http://schemas.microsoft.com/office/drawing/2014/main" id="{C80D80FB-1B6B-46CF-94A1-06D7471D9C58}"/>
              </a:ext>
            </a:extLst>
          </p:cNvPr>
          <p:cNvGraphicFramePr>
            <a:graphicFrameLocks noGrp="1"/>
          </p:cNvGraphicFramePr>
          <p:nvPr>
            <p:extLst>
              <p:ext uri="{D42A27DB-BD31-4B8C-83A1-F6EECF244321}">
                <p14:modId xmlns:p14="http://schemas.microsoft.com/office/powerpoint/2010/main" val="197279182"/>
              </p:ext>
            </p:extLst>
          </p:nvPr>
        </p:nvGraphicFramePr>
        <p:xfrm>
          <a:off x="174152" y="1190625"/>
          <a:ext cx="2991102" cy="5207220"/>
        </p:xfrm>
        <a:graphic>
          <a:graphicData uri="http://schemas.openxmlformats.org/drawingml/2006/table">
            <a:tbl>
              <a:tblPr>
                <a:tableStyleId>{5C22544A-7EE6-4342-B048-85BDC9FD1C3A}</a:tableStyleId>
              </a:tblPr>
              <a:tblGrid>
                <a:gridCol w="797627">
                  <a:extLst>
                    <a:ext uri="{9D8B030D-6E8A-4147-A177-3AD203B41FA5}">
                      <a16:colId xmlns:a16="http://schemas.microsoft.com/office/drawing/2014/main" val="4052766329"/>
                    </a:ext>
                  </a:extLst>
                </a:gridCol>
                <a:gridCol w="974008">
                  <a:extLst>
                    <a:ext uri="{9D8B030D-6E8A-4147-A177-3AD203B41FA5}">
                      <a16:colId xmlns:a16="http://schemas.microsoft.com/office/drawing/2014/main" val="208693196"/>
                    </a:ext>
                  </a:extLst>
                </a:gridCol>
                <a:gridCol w="1219467">
                  <a:extLst>
                    <a:ext uri="{9D8B030D-6E8A-4147-A177-3AD203B41FA5}">
                      <a16:colId xmlns:a16="http://schemas.microsoft.com/office/drawing/2014/main" val="1458401838"/>
                    </a:ext>
                  </a:extLst>
                </a:gridCol>
              </a:tblGrid>
              <a:tr h="347148">
                <a:tc>
                  <a:txBody>
                    <a:bodyPr/>
                    <a:lstStyle/>
                    <a:p>
                      <a:pPr algn="ctr" fontAlgn="ctr"/>
                      <a:r>
                        <a:rPr lang="ja-JP" altLang="en-US" sz="1500" b="1" u="none" strike="noStrike">
                          <a:effectLst/>
                          <a:latin typeface="+mj-ea"/>
                          <a:ea typeface="+mj-ea"/>
                        </a:rPr>
                        <a:t>順　位</a:t>
                      </a:r>
                      <a:endParaRPr lang="ja-JP" altLang="en-US" sz="1500" b="1" i="0" u="none" strike="noStrike">
                        <a:solidFill>
                          <a:srgbClr val="000000"/>
                        </a:solidFill>
                        <a:effectLst/>
                        <a:latin typeface="+mj-ea"/>
                        <a:ea typeface="+mj-ea"/>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500" b="1" u="none" strike="noStrike" dirty="0">
                          <a:effectLst/>
                          <a:latin typeface="+mj-ea"/>
                          <a:ea typeface="+mj-ea"/>
                        </a:rPr>
                        <a:t>大　学</a:t>
                      </a:r>
                      <a:endParaRPr lang="ja-JP" altLang="en-US" sz="1500" b="1" i="0" u="none" strike="noStrike" dirty="0">
                        <a:solidFill>
                          <a:srgbClr val="000000"/>
                        </a:solidFill>
                        <a:effectLst/>
                        <a:latin typeface="+mj-ea"/>
                        <a:ea typeface="+mj-ea"/>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fontAlgn="ctr"/>
                      <a:r>
                        <a:rPr lang="ja-JP" altLang="en-US" sz="1500" b="1" u="none" strike="noStrike">
                          <a:effectLst/>
                          <a:latin typeface="+mj-ea"/>
                          <a:ea typeface="+mj-ea"/>
                        </a:rPr>
                        <a:t>国</a:t>
                      </a:r>
                      <a:endParaRPr lang="ja-JP" altLang="en-US" sz="1500" b="1" i="0" u="none" strike="noStrike">
                        <a:solidFill>
                          <a:srgbClr val="000000"/>
                        </a:solidFill>
                        <a:effectLst/>
                        <a:latin typeface="+mj-ea"/>
                        <a:ea typeface="+mj-ea"/>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777749"/>
                  </a:ext>
                </a:extLst>
              </a:tr>
              <a:tr h="347148">
                <a:tc>
                  <a:txBody>
                    <a:bodyPr/>
                    <a:lstStyle/>
                    <a:p>
                      <a:pPr algn="ctr" fontAlgn="ctr"/>
                      <a:r>
                        <a:rPr lang="en-US" altLang="ja-JP" sz="1500" b="1" u="none" strike="noStrike" dirty="0">
                          <a:effectLst/>
                          <a:latin typeface="AR丸ゴシック体E" panose="020F0909000000000000" pitchFamily="49" charset="-128"/>
                          <a:ea typeface="AR丸ゴシック体E" panose="020F0909000000000000" pitchFamily="49" charset="-128"/>
                        </a:rPr>
                        <a:t>1</a:t>
                      </a:r>
                      <a:endParaRPr lang="en-US" altLang="ja-JP" sz="1500" b="1" i="0" u="none" strike="noStrike" dirty="0">
                        <a:solidFill>
                          <a:srgbClr val="000000"/>
                        </a:solidFill>
                        <a:effectLst/>
                        <a:latin typeface="AR丸ゴシック体E" panose="020F0909000000000000" pitchFamily="49" charset="-128"/>
                        <a:ea typeface="AR丸ゴシック体E" panose="020F0909000000000000" pitchFamily="49"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ja-JP" altLang="en-US" sz="1500" b="1" u="none" strike="noStrike" dirty="0">
                          <a:effectLst/>
                          <a:latin typeface="AR丸ゴシック体E" panose="020F0909000000000000" pitchFamily="49" charset="-128"/>
                          <a:ea typeface="AR丸ゴシック体E" panose="020F0909000000000000" pitchFamily="49" charset="-128"/>
                        </a:rPr>
                        <a:t>東京大学</a:t>
                      </a:r>
                      <a:endParaRPr lang="ja-JP" altLang="en-US" sz="1500" b="1" i="0" u="none" strike="noStrike" dirty="0">
                        <a:solidFill>
                          <a:srgbClr val="000000"/>
                        </a:solidFill>
                        <a:effectLst/>
                        <a:latin typeface="AR丸ゴシック体E" panose="020F0909000000000000" pitchFamily="49" charset="-128"/>
                        <a:ea typeface="AR丸ゴシック体E" panose="020F0909000000000000" pitchFamily="49"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tc>
                  <a:txBody>
                    <a:bodyPr/>
                    <a:lstStyle/>
                    <a:p>
                      <a:pPr algn="ctr" fontAlgn="ctr"/>
                      <a:r>
                        <a:rPr lang="ja-JP" altLang="en-US" sz="1500" b="1" u="none" strike="noStrike" dirty="0">
                          <a:effectLst/>
                          <a:latin typeface="AR丸ゴシック体E" panose="020F0909000000000000" pitchFamily="49" charset="-128"/>
                          <a:ea typeface="AR丸ゴシック体E" panose="020F0909000000000000" pitchFamily="49" charset="-128"/>
                        </a:rPr>
                        <a:t>日　本</a:t>
                      </a:r>
                      <a:endParaRPr lang="ja-JP" altLang="en-US" sz="1500" b="1" i="0" u="none" strike="noStrike" dirty="0">
                        <a:solidFill>
                          <a:srgbClr val="000000"/>
                        </a:solidFill>
                        <a:effectLst/>
                        <a:latin typeface="AR丸ゴシック体E" panose="020F0909000000000000" pitchFamily="49" charset="-128"/>
                        <a:ea typeface="AR丸ゴシック体E" panose="020F0909000000000000" pitchFamily="49"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00"/>
                    </a:solidFill>
                  </a:tcPr>
                </a:tc>
                <a:extLst>
                  <a:ext uri="{0D108BD9-81ED-4DB2-BD59-A6C34878D82A}">
                    <a16:rowId xmlns:a16="http://schemas.microsoft.com/office/drawing/2014/main" val="292709566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35925219"/>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9706284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538892752"/>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66528767"/>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155356365"/>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4914778"/>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469090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6307245"/>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5406300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9509605"/>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465135162"/>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75230490"/>
                  </a:ext>
                </a:extLst>
              </a:tr>
              <a:tr h="347148">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a:effectLst/>
                        </a:rPr>
                        <a:t>　</a:t>
                      </a:r>
                      <a:endParaRPr lang="ja-JP" altLang="en-US" sz="1000" b="0" i="0" u="none" strike="noStrike">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fontAlgn="ctr"/>
                      <a:r>
                        <a:rPr lang="ja-JP" altLang="en-US" sz="1000" u="none" strike="noStrike" dirty="0">
                          <a:effectLst/>
                        </a:rPr>
                        <a:t>　</a:t>
                      </a:r>
                      <a:endParaRPr lang="ja-JP" altLang="en-US" sz="1000" b="0" i="0" u="none" strike="noStrike" dirty="0">
                        <a:solidFill>
                          <a:srgbClr val="000000"/>
                        </a:solidFill>
                        <a:effectLst/>
                        <a:latin typeface="游ゴシック" panose="020B0400000000000000" pitchFamily="50" charset="-128"/>
                        <a:ea typeface="游ゴシック" panose="020B0400000000000000" pitchFamily="50" charset="-128"/>
                      </a:endParaRPr>
                    </a:p>
                  </a:txBody>
                  <a:tcPr marL="5862" marR="5862" marT="5862"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79076009"/>
                  </a:ext>
                </a:extLst>
              </a:tr>
            </a:tbl>
          </a:graphicData>
        </a:graphic>
      </p:graphicFrame>
      <p:sp>
        <p:nvSpPr>
          <p:cNvPr id="11" name="正方形/長方形 10">
            <a:extLst>
              <a:ext uri="{FF2B5EF4-FFF2-40B4-BE49-F238E27FC236}">
                <a16:creationId xmlns:a16="http://schemas.microsoft.com/office/drawing/2014/main" id="{51DCA031-37AE-4BDE-8AE8-7E9C3EC87408}"/>
              </a:ext>
            </a:extLst>
          </p:cNvPr>
          <p:cNvSpPr/>
          <p:nvPr/>
        </p:nvSpPr>
        <p:spPr>
          <a:xfrm>
            <a:off x="3508497" y="3532859"/>
            <a:ext cx="1086949" cy="400233"/>
          </a:xfrm>
          <a:prstGeom prst="rect">
            <a:avLst/>
          </a:prstGeom>
          <a:solidFill>
            <a:srgbClr val="FFFF00"/>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latin typeface="HGPｺﾞｼｯｸE" panose="020B0900000000000000" pitchFamily="50" charset="-128"/>
              <a:ea typeface="HGPｺﾞｼｯｸE" panose="020B0900000000000000" pitchFamily="50" charset="-128"/>
            </a:endParaRPr>
          </a:p>
        </p:txBody>
      </p:sp>
      <p:sp>
        <p:nvSpPr>
          <p:cNvPr id="12" name="テキスト ボックス 11">
            <a:extLst>
              <a:ext uri="{FF2B5EF4-FFF2-40B4-BE49-F238E27FC236}">
                <a16:creationId xmlns:a16="http://schemas.microsoft.com/office/drawing/2014/main" id="{75852B21-FF55-4896-849D-8A1DB860DDF5}"/>
              </a:ext>
            </a:extLst>
          </p:cNvPr>
          <p:cNvSpPr txBox="1"/>
          <p:nvPr/>
        </p:nvSpPr>
        <p:spPr>
          <a:xfrm>
            <a:off x="3918210" y="3561939"/>
            <a:ext cx="254977" cy="362279"/>
          </a:xfrm>
          <a:prstGeom prst="rect">
            <a:avLst/>
          </a:prstGeom>
          <a:noFill/>
        </p:spPr>
        <p:txBody>
          <a:bodyPr wrap="square" rtlCol="0">
            <a:spAutoFit/>
          </a:bodyPr>
          <a:lstStyle/>
          <a:p>
            <a:r>
              <a:rPr lang="en-US" altLang="ja-JP" sz="1754" b="1" dirty="0">
                <a:latin typeface="AR丸ゴシック体E" panose="020F0909000000000000" pitchFamily="49" charset="-128"/>
                <a:ea typeface="AR丸ゴシック体E" panose="020F0909000000000000" pitchFamily="49" charset="-128"/>
              </a:rPr>
              <a:t>7</a:t>
            </a:r>
            <a:endParaRPr lang="ja-JP" altLang="en-US" sz="1754" b="1" dirty="0">
              <a:latin typeface="AR丸ゴシック体E" panose="020F0909000000000000" pitchFamily="49" charset="-128"/>
              <a:ea typeface="AR丸ゴシック体E" panose="020F0909000000000000" pitchFamily="49" charset="-128"/>
            </a:endParaRPr>
          </a:p>
        </p:txBody>
      </p:sp>
      <p:sp>
        <p:nvSpPr>
          <p:cNvPr id="13" name="正方形/長方形 12">
            <a:extLst>
              <a:ext uri="{FF2B5EF4-FFF2-40B4-BE49-F238E27FC236}">
                <a16:creationId xmlns:a16="http://schemas.microsoft.com/office/drawing/2014/main" id="{1894A9D3-C008-49D3-A5CB-1FFC63BB1EEE}"/>
              </a:ext>
            </a:extLst>
          </p:cNvPr>
          <p:cNvSpPr/>
          <p:nvPr/>
        </p:nvSpPr>
        <p:spPr>
          <a:xfrm>
            <a:off x="4582899" y="3532859"/>
            <a:ext cx="3389915" cy="405866"/>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ja-JP" altLang="en-US" sz="1846" b="1" dirty="0">
                <a:solidFill>
                  <a:schemeClr val="tx1"/>
                </a:solidFill>
                <a:latin typeface="AR P丸ゴシック体E" panose="020F0900000000000000" pitchFamily="50" charset="-128"/>
                <a:ea typeface="AR P丸ゴシック体E" panose="020F0900000000000000" pitchFamily="50" charset="-128"/>
              </a:rPr>
              <a:t>東京大学</a:t>
            </a:r>
          </a:p>
        </p:txBody>
      </p:sp>
      <p:sp>
        <p:nvSpPr>
          <p:cNvPr id="14" name="正方形/長方形 13">
            <a:extLst>
              <a:ext uri="{FF2B5EF4-FFF2-40B4-BE49-F238E27FC236}">
                <a16:creationId xmlns:a16="http://schemas.microsoft.com/office/drawing/2014/main" id="{33AA3301-5829-49AF-8D27-3A4D95C6149E}"/>
              </a:ext>
            </a:extLst>
          </p:cNvPr>
          <p:cNvSpPr/>
          <p:nvPr/>
        </p:nvSpPr>
        <p:spPr>
          <a:xfrm>
            <a:off x="7961915" y="3532859"/>
            <a:ext cx="1129972" cy="405866"/>
          </a:xfrm>
          <a:prstGeom prst="rect">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754" b="1" dirty="0">
                <a:solidFill>
                  <a:schemeClr val="tx1"/>
                </a:solidFill>
                <a:latin typeface="AR P丸ゴシック体E" panose="020F0900000000000000" pitchFamily="50" charset="-128"/>
                <a:ea typeface="AR P丸ゴシック体E" panose="020F0900000000000000" pitchFamily="50" charset="-128"/>
              </a:rPr>
              <a:t>日本</a:t>
            </a:r>
          </a:p>
        </p:txBody>
      </p:sp>
      <p:sp>
        <p:nvSpPr>
          <p:cNvPr id="15" name="テキスト ボックス 14">
            <a:extLst>
              <a:ext uri="{FF2B5EF4-FFF2-40B4-BE49-F238E27FC236}">
                <a16:creationId xmlns:a16="http://schemas.microsoft.com/office/drawing/2014/main" id="{A9B0DD95-BC7B-4621-B830-B3C4C1F33C09}"/>
              </a:ext>
            </a:extLst>
          </p:cNvPr>
          <p:cNvSpPr txBox="1"/>
          <p:nvPr/>
        </p:nvSpPr>
        <p:spPr>
          <a:xfrm>
            <a:off x="96373" y="650451"/>
            <a:ext cx="3412124" cy="632224"/>
          </a:xfrm>
          <a:prstGeom prst="rect">
            <a:avLst/>
          </a:prstGeom>
          <a:noFill/>
        </p:spPr>
        <p:txBody>
          <a:bodyPr wrap="square" rtlCol="0">
            <a:spAutoFit/>
          </a:bodyPr>
          <a:lstStyle/>
          <a:p>
            <a:r>
              <a:rPr lang="ja-JP" altLang="en-US" sz="1754" dirty="0">
                <a:latin typeface="AR P丸ゴシック体E" panose="020F0900000000000000" pitchFamily="50" charset="-128"/>
                <a:ea typeface="AR P丸ゴシック体E" panose="020F0900000000000000" pitchFamily="50" charset="-128"/>
              </a:rPr>
              <a:t>２０１３、２０１４，２０１５、　</a:t>
            </a:r>
            <a:endParaRPr lang="en-US" altLang="ja-JP" sz="1754" dirty="0">
              <a:latin typeface="AR P丸ゴシック体E" panose="020F0900000000000000" pitchFamily="50" charset="-128"/>
              <a:ea typeface="AR P丸ゴシック体E" panose="020F0900000000000000" pitchFamily="50" charset="-128"/>
            </a:endParaRPr>
          </a:p>
          <a:p>
            <a:r>
              <a:rPr lang="ja-JP" altLang="en-US" sz="1754" b="1" dirty="0">
                <a:solidFill>
                  <a:srgbClr val="FF0000"/>
                </a:solidFill>
                <a:latin typeface="AR P丸ゴシック体E" panose="020F0900000000000000" pitchFamily="50" charset="-128"/>
                <a:ea typeface="AR P丸ゴシック体E" panose="020F0900000000000000" pitchFamily="50" charset="-128"/>
              </a:rPr>
              <a:t>　　　　</a:t>
            </a:r>
            <a:r>
              <a:rPr lang="en-US" altLang="ja-JP" sz="1754" b="1" dirty="0">
                <a:solidFill>
                  <a:srgbClr val="FF0000"/>
                </a:solidFill>
                <a:latin typeface="AR P丸ゴシック体E" panose="020F0900000000000000" pitchFamily="50" charset="-128"/>
                <a:ea typeface="AR P丸ゴシック体E" panose="020F0900000000000000" pitchFamily="50" charset="-128"/>
              </a:rPr>
              <a:t>3</a:t>
            </a:r>
            <a:r>
              <a:rPr lang="ja-JP" altLang="en-US" sz="1754" b="1" dirty="0">
                <a:solidFill>
                  <a:srgbClr val="FF0000"/>
                </a:solidFill>
                <a:latin typeface="AR P丸ゴシック体E" panose="020F0900000000000000" pitchFamily="50" charset="-128"/>
                <a:ea typeface="AR P丸ゴシック体E" panose="020F0900000000000000" pitchFamily="50" charset="-128"/>
              </a:rPr>
              <a:t>年連続</a:t>
            </a:r>
            <a:r>
              <a:rPr lang="en-US" altLang="ja-JP" sz="1754" b="1" dirty="0">
                <a:solidFill>
                  <a:srgbClr val="FF0000"/>
                </a:solidFill>
                <a:latin typeface="AR P丸ゴシック体E" panose="020F0900000000000000" pitchFamily="50" charset="-128"/>
                <a:ea typeface="AR P丸ゴシック体E" panose="020F0900000000000000" pitchFamily="50" charset="-128"/>
              </a:rPr>
              <a:t>1</a:t>
            </a:r>
            <a:r>
              <a:rPr lang="ja-JP" altLang="en-US" sz="1754" b="1" dirty="0">
                <a:solidFill>
                  <a:srgbClr val="FF0000"/>
                </a:solidFill>
                <a:latin typeface="AR P丸ゴシック体E" panose="020F0900000000000000" pitchFamily="50" charset="-128"/>
                <a:ea typeface="AR P丸ゴシック体E" panose="020F0900000000000000" pitchFamily="50" charset="-128"/>
              </a:rPr>
              <a:t>位</a:t>
            </a:r>
          </a:p>
        </p:txBody>
      </p:sp>
      <p:sp>
        <p:nvSpPr>
          <p:cNvPr id="16" name="テキスト ボックス 15">
            <a:extLst>
              <a:ext uri="{FF2B5EF4-FFF2-40B4-BE49-F238E27FC236}">
                <a16:creationId xmlns:a16="http://schemas.microsoft.com/office/drawing/2014/main" id="{50C618E1-00BF-4CED-AC0C-66BFF14171CB}"/>
              </a:ext>
            </a:extLst>
          </p:cNvPr>
          <p:cNvSpPr txBox="1"/>
          <p:nvPr/>
        </p:nvSpPr>
        <p:spPr>
          <a:xfrm>
            <a:off x="3674388" y="660879"/>
            <a:ext cx="5448098" cy="376385"/>
          </a:xfrm>
          <a:prstGeom prst="rect">
            <a:avLst/>
          </a:prstGeom>
          <a:solidFill>
            <a:schemeClr val="bg1"/>
          </a:solidFill>
        </p:spPr>
        <p:txBody>
          <a:bodyPr wrap="square" rtlCol="0">
            <a:spAutoFit/>
          </a:bodyPr>
          <a:lstStyle/>
          <a:p>
            <a:r>
              <a:rPr lang="ja-JP" altLang="en-US" sz="1846" b="1" dirty="0">
                <a:latin typeface="AR P丸ゴシック体E" panose="020F0900000000000000" pitchFamily="50" charset="-128"/>
                <a:ea typeface="AR P丸ゴシック体E" panose="020F0900000000000000" pitchFamily="50" charset="-128"/>
              </a:rPr>
              <a:t>２０１６</a:t>
            </a:r>
            <a:r>
              <a:rPr lang="ja-JP" altLang="en-US" sz="1846" dirty="0">
                <a:latin typeface="AR P丸ゴシック体E" panose="020F0900000000000000" pitchFamily="50" charset="-128"/>
                <a:ea typeface="AR P丸ゴシック体E" panose="020F0900000000000000" pitchFamily="50" charset="-128"/>
              </a:rPr>
              <a:t>　</a:t>
            </a:r>
            <a:r>
              <a:rPr lang="ja-JP" altLang="en-US" sz="1846" b="1" dirty="0">
                <a:latin typeface="AR P丸ゴシック体E" panose="020F0900000000000000" pitchFamily="50" charset="-128"/>
                <a:ea typeface="AR P丸ゴシック体E" panose="020F0900000000000000" pitchFamily="50" charset="-128"/>
              </a:rPr>
              <a:t>ＴＨＥアジア大学ランキング　　　</a:t>
            </a:r>
            <a:endParaRPr lang="ja-JP" altLang="en-US" sz="554" b="1" dirty="0">
              <a:latin typeface="AR P丸ゴシック体E" panose="020F0900000000000000" pitchFamily="50" charset="-128"/>
              <a:ea typeface="AR P丸ゴシック体E" panose="020F0900000000000000" pitchFamily="50" charset="-128"/>
            </a:endParaRPr>
          </a:p>
        </p:txBody>
      </p:sp>
      <p:sp>
        <p:nvSpPr>
          <p:cNvPr id="17" name="テキスト ボックス 16">
            <a:extLst>
              <a:ext uri="{FF2B5EF4-FFF2-40B4-BE49-F238E27FC236}">
                <a16:creationId xmlns:a16="http://schemas.microsoft.com/office/drawing/2014/main" id="{2792D070-782B-48CE-B7AF-061E011F5F1F}"/>
              </a:ext>
            </a:extLst>
          </p:cNvPr>
          <p:cNvSpPr txBox="1"/>
          <p:nvPr/>
        </p:nvSpPr>
        <p:spPr>
          <a:xfrm>
            <a:off x="1654522" y="262467"/>
            <a:ext cx="7679978" cy="376385"/>
          </a:xfrm>
          <a:prstGeom prst="rect">
            <a:avLst/>
          </a:prstGeom>
          <a:solidFill>
            <a:schemeClr val="bg1"/>
          </a:solidFill>
        </p:spPr>
        <p:txBody>
          <a:bodyPr wrap="square" rtlCol="0">
            <a:spAutoFit/>
          </a:bodyPr>
          <a:lstStyle/>
          <a:p>
            <a:r>
              <a:rPr lang="ja-JP" altLang="en-US" sz="1846" b="1" dirty="0">
                <a:latin typeface="AR P丸ゴシック体E" panose="020F0900000000000000" pitchFamily="50" charset="-128"/>
                <a:ea typeface="AR P丸ゴシック体E" panose="020F0900000000000000" pitchFamily="50" charset="-128"/>
              </a:rPr>
              <a:t>イギリスの教育専門誌タイムズ・ハイヤー・エデュケーションによる</a:t>
            </a:r>
          </a:p>
        </p:txBody>
      </p:sp>
      <p:sp>
        <p:nvSpPr>
          <p:cNvPr id="18" name="矢印: 下 17">
            <a:extLst>
              <a:ext uri="{FF2B5EF4-FFF2-40B4-BE49-F238E27FC236}">
                <a16:creationId xmlns:a16="http://schemas.microsoft.com/office/drawing/2014/main" id="{FAD0E4DD-AA7F-4532-9900-8FC476A0A634}"/>
              </a:ext>
            </a:extLst>
          </p:cNvPr>
          <p:cNvSpPr/>
          <p:nvPr/>
        </p:nvSpPr>
        <p:spPr>
          <a:xfrm rot="18135219">
            <a:off x="1963966" y="1376578"/>
            <a:ext cx="315042" cy="2791695"/>
          </a:xfrm>
          <a:prstGeom prst="downArrow">
            <a:avLst>
              <a:gd name="adj1" fmla="val 50000"/>
              <a:gd name="adj2" fmla="val 127176"/>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19" name="テキスト ボックス 18">
            <a:extLst>
              <a:ext uri="{FF2B5EF4-FFF2-40B4-BE49-F238E27FC236}">
                <a16:creationId xmlns:a16="http://schemas.microsoft.com/office/drawing/2014/main" id="{359E4AB8-4E70-497D-B9EE-9C05DF6B66EA}"/>
              </a:ext>
            </a:extLst>
          </p:cNvPr>
          <p:cNvSpPr txBox="1"/>
          <p:nvPr/>
        </p:nvSpPr>
        <p:spPr>
          <a:xfrm>
            <a:off x="360376" y="3584864"/>
            <a:ext cx="2529047" cy="1313821"/>
          </a:xfrm>
          <a:prstGeom prst="rect">
            <a:avLst/>
          </a:prstGeom>
          <a:solidFill>
            <a:srgbClr val="FFFF00"/>
          </a:solidFill>
        </p:spPr>
        <p:txBody>
          <a:bodyPr wrap="square" rtlCol="0">
            <a:spAutoFit/>
          </a:bodyPr>
          <a:lstStyle/>
          <a:p>
            <a:r>
              <a:rPr lang="ja-JP" altLang="en-US" sz="1846" b="1" dirty="0">
                <a:latin typeface="AR P丸ゴシック体E" panose="020F0900000000000000" pitchFamily="50" charset="-128"/>
                <a:ea typeface="AR P丸ゴシック体E" panose="020F0900000000000000" pitchFamily="50" charset="-128"/>
              </a:rPr>
              <a:t>アジアの中での</a:t>
            </a:r>
            <a:endParaRPr lang="en-US" altLang="ja-JP" sz="1846" b="1" dirty="0">
              <a:latin typeface="AR P丸ゴシック体E" panose="020F0900000000000000" pitchFamily="50" charset="-128"/>
              <a:ea typeface="AR P丸ゴシック体E" panose="020F0900000000000000" pitchFamily="50" charset="-128"/>
            </a:endParaRPr>
          </a:p>
          <a:p>
            <a:r>
              <a:rPr lang="ja-JP" altLang="en-US" sz="1846" b="1" dirty="0">
                <a:latin typeface="AR P丸ゴシック体E" panose="020F0900000000000000" pitchFamily="50" charset="-128"/>
                <a:ea typeface="AR P丸ゴシック体E" panose="020F0900000000000000" pitchFamily="50" charset="-128"/>
              </a:rPr>
              <a:t>　　大学の順位が</a:t>
            </a:r>
            <a:endParaRPr lang="en-US" altLang="ja-JP" sz="1846" b="1" dirty="0">
              <a:latin typeface="AR P丸ゴシック体E" panose="020F0900000000000000" pitchFamily="50" charset="-128"/>
              <a:ea typeface="AR P丸ゴシック体E" panose="020F0900000000000000" pitchFamily="50" charset="-128"/>
            </a:endParaRPr>
          </a:p>
          <a:p>
            <a:endParaRPr lang="en-US" altLang="ja-JP" sz="923" b="1" dirty="0">
              <a:latin typeface="AR P丸ゴシック体E" panose="020F0900000000000000" pitchFamily="50" charset="-128"/>
              <a:ea typeface="AR P丸ゴシック体E" panose="020F0900000000000000" pitchFamily="50" charset="-128"/>
            </a:endParaRPr>
          </a:p>
          <a:p>
            <a:r>
              <a:rPr lang="ja-JP" altLang="en-US" sz="1846" b="1" dirty="0">
                <a:latin typeface="AR P丸ゴシック体E" panose="020F0900000000000000" pitchFamily="50" charset="-128"/>
                <a:ea typeface="AR P丸ゴシック体E" panose="020F0900000000000000" pitchFamily="50" charset="-128"/>
              </a:rPr>
              <a:t>　　</a:t>
            </a:r>
            <a:r>
              <a:rPr lang="ja-JP" altLang="en-US" sz="3323" b="1" dirty="0">
                <a:latin typeface="AR P丸ゴシック体E" panose="020F0900000000000000" pitchFamily="50" charset="-128"/>
                <a:ea typeface="AR P丸ゴシック体E" panose="020F0900000000000000" pitchFamily="50" charset="-128"/>
              </a:rPr>
              <a:t>急　落　　</a:t>
            </a:r>
            <a:r>
              <a:rPr lang="ja-JP" altLang="en-US" sz="1846" b="1" dirty="0">
                <a:latin typeface="AR P丸ゴシック体E" panose="020F0900000000000000" pitchFamily="50" charset="-128"/>
                <a:ea typeface="AR P丸ゴシック体E" panose="020F0900000000000000" pitchFamily="50" charset="-128"/>
              </a:rPr>
              <a:t>　</a:t>
            </a:r>
            <a:endParaRPr lang="ja-JP" altLang="en-US" sz="554" b="1" dirty="0">
              <a:latin typeface="AR P丸ゴシック体E" panose="020F0900000000000000" pitchFamily="50" charset="-128"/>
              <a:ea typeface="AR P丸ゴシック体E" panose="020F0900000000000000" pitchFamily="50" charset="-128"/>
            </a:endParaRPr>
          </a:p>
        </p:txBody>
      </p:sp>
      <p:sp>
        <p:nvSpPr>
          <p:cNvPr id="20" name="楕円 19">
            <a:extLst>
              <a:ext uri="{FF2B5EF4-FFF2-40B4-BE49-F238E27FC236}">
                <a16:creationId xmlns:a16="http://schemas.microsoft.com/office/drawing/2014/main" id="{29BECB3F-514A-43FA-911A-155C9A118928}"/>
              </a:ext>
            </a:extLst>
          </p:cNvPr>
          <p:cNvSpPr/>
          <p:nvPr/>
        </p:nvSpPr>
        <p:spPr>
          <a:xfrm>
            <a:off x="60772" y="548190"/>
            <a:ext cx="3412124" cy="734509"/>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楕円 20">
            <a:extLst>
              <a:ext uri="{FF2B5EF4-FFF2-40B4-BE49-F238E27FC236}">
                <a16:creationId xmlns:a16="http://schemas.microsoft.com/office/drawing/2014/main" id="{9CCFC33B-A16A-434C-A1DB-931F20179F32}"/>
              </a:ext>
            </a:extLst>
          </p:cNvPr>
          <p:cNvSpPr/>
          <p:nvPr/>
        </p:nvSpPr>
        <p:spPr>
          <a:xfrm>
            <a:off x="3674389" y="654844"/>
            <a:ext cx="1063503" cy="37387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Tree>
    <p:extLst>
      <p:ext uri="{BB962C8B-B14F-4D97-AF65-F5344CB8AC3E}">
        <p14:creationId xmlns:p14="http://schemas.microsoft.com/office/powerpoint/2010/main" val="1183889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1000" fill="hold"/>
                                        <p:tgtEl>
                                          <p:spTgt spid="20"/>
                                        </p:tgtEl>
                                        <p:attrNameLst>
                                          <p:attrName>ppt_w</p:attrName>
                                        </p:attrNameLst>
                                      </p:cBhvr>
                                      <p:tavLst>
                                        <p:tav tm="0">
                                          <p:val>
                                            <p:fltVal val="0"/>
                                          </p:val>
                                        </p:tav>
                                        <p:tav tm="100000">
                                          <p:val>
                                            <p:strVal val="#ppt_w"/>
                                          </p:val>
                                        </p:tav>
                                      </p:tavLst>
                                    </p:anim>
                                    <p:anim calcmode="lin" valueType="num">
                                      <p:cBhvr>
                                        <p:cTn id="8" dur="1000" fill="hold"/>
                                        <p:tgtEl>
                                          <p:spTgt spid="20"/>
                                        </p:tgtEl>
                                        <p:attrNameLst>
                                          <p:attrName>ppt_h</p:attrName>
                                        </p:attrNameLst>
                                      </p:cBhvr>
                                      <p:tavLst>
                                        <p:tav tm="0">
                                          <p:val>
                                            <p:fltVal val="0"/>
                                          </p:val>
                                        </p:tav>
                                        <p:tav tm="100000">
                                          <p:val>
                                            <p:strVal val="#ppt_h"/>
                                          </p:val>
                                        </p:tav>
                                      </p:tavLst>
                                    </p:anim>
                                    <p:anim calcmode="lin" valueType="num">
                                      <p:cBhvr>
                                        <p:cTn id="9" dur="1000" fill="hold"/>
                                        <p:tgtEl>
                                          <p:spTgt spid="20"/>
                                        </p:tgtEl>
                                        <p:attrNameLst>
                                          <p:attrName>style.rotation</p:attrName>
                                        </p:attrNameLst>
                                      </p:cBhvr>
                                      <p:tavLst>
                                        <p:tav tm="0">
                                          <p:val>
                                            <p:fltVal val="90"/>
                                          </p:val>
                                        </p:tav>
                                        <p:tav tm="100000">
                                          <p:val>
                                            <p:fltVal val="0"/>
                                          </p:val>
                                        </p:tav>
                                      </p:tavLst>
                                    </p:anim>
                                    <p:animEffect transition="in" filter="fade">
                                      <p:cBhvr>
                                        <p:cTn id="10" dur="1000"/>
                                        <p:tgtEl>
                                          <p:spTgt spid="20"/>
                                        </p:tgtEl>
                                      </p:cBhvr>
                                    </p:animEffect>
                                  </p:childTnLst>
                                </p:cTn>
                              </p:par>
                            </p:childTnLst>
                          </p:cTn>
                        </p:par>
                        <p:par>
                          <p:cTn id="11" fill="hold">
                            <p:stCondLst>
                              <p:cond delay="1000"/>
                            </p:stCondLst>
                            <p:childTnLst>
                              <p:par>
                                <p:cTn id="12" presetID="1" presetClass="entr" presetSubtype="0" fill="hold" grpId="0" nodeType="afterEffect">
                                  <p:stCondLst>
                                    <p:cond delay="3500"/>
                                  </p:stCondLst>
                                  <p:childTnLst>
                                    <p:set>
                                      <p:cBhvr>
                                        <p:cTn id="13" dur="1" fill="hold">
                                          <p:stCondLst>
                                            <p:cond delay="0"/>
                                          </p:stCondLst>
                                        </p:cTn>
                                        <p:tgtEl>
                                          <p:spTgt spid="19"/>
                                        </p:tgtEl>
                                        <p:attrNameLst>
                                          <p:attrName>style.visibility</p:attrName>
                                        </p:attrNameLst>
                                      </p:cBhvr>
                                      <p:to>
                                        <p:strVal val="visible"/>
                                      </p:to>
                                    </p:set>
                                  </p:childTnLst>
                                </p:cTn>
                              </p:par>
                            </p:childTnLst>
                          </p:cTn>
                        </p:par>
                        <p:par>
                          <p:cTn id="14" fill="hold">
                            <p:stCondLst>
                              <p:cond delay="4500"/>
                            </p:stCondLst>
                            <p:childTnLst>
                              <p:par>
                                <p:cTn id="15" presetID="2" presetClass="entr" presetSubtype="9" fill="hold" grpId="0" nodeType="afterEffect">
                                  <p:stCondLst>
                                    <p:cond delay="2000"/>
                                  </p:stCondLst>
                                  <p:childTnLst>
                                    <p:set>
                                      <p:cBhvr>
                                        <p:cTn id="16" dur="1" fill="hold">
                                          <p:stCondLst>
                                            <p:cond delay="0"/>
                                          </p:stCondLst>
                                        </p:cTn>
                                        <p:tgtEl>
                                          <p:spTgt spid="18"/>
                                        </p:tgtEl>
                                        <p:attrNameLst>
                                          <p:attrName>style.visibility</p:attrName>
                                        </p:attrNameLst>
                                      </p:cBhvr>
                                      <p:to>
                                        <p:strVal val="visible"/>
                                      </p:to>
                                    </p:set>
                                    <p:anim calcmode="lin" valueType="num">
                                      <p:cBhvr additive="base">
                                        <p:cTn id="17" dur="500" fill="hold"/>
                                        <p:tgtEl>
                                          <p:spTgt spid="18"/>
                                        </p:tgtEl>
                                        <p:attrNameLst>
                                          <p:attrName>ppt_x</p:attrName>
                                        </p:attrNameLst>
                                      </p:cBhvr>
                                      <p:tavLst>
                                        <p:tav tm="0">
                                          <p:val>
                                            <p:strVal val="0-#ppt_w/2"/>
                                          </p:val>
                                        </p:tav>
                                        <p:tav tm="100000">
                                          <p:val>
                                            <p:strVal val="#ppt_x"/>
                                          </p:val>
                                        </p:tav>
                                      </p:tavLst>
                                    </p:anim>
                                    <p:anim calcmode="lin" valueType="num">
                                      <p:cBhvr additive="base">
                                        <p:cTn id="18" dur="500" fill="hold"/>
                                        <p:tgtEl>
                                          <p:spTgt spid="18"/>
                                        </p:tgtEl>
                                        <p:attrNameLst>
                                          <p:attrName>ppt_y</p:attrName>
                                        </p:attrNameLst>
                                      </p:cBhvr>
                                      <p:tavLst>
                                        <p:tav tm="0">
                                          <p:val>
                                            <p:strVal val="0-#ppt_h/2"/>
                                          </p:val>
                                        </p:tav>
                                        <p:tav tm="100000">
                                          <p:val>
                                            <p:strVal val="#ppt_y"/>
                                          </p:val>
                                        </p:tav>
                                      </p:tavLst>
                                    </p:anim>
                                  </p:childTnLst>
                                </p:cTn>
                              </p:par>
                            </p:childTnLst>
                          </p:cTn>
                        </p:par>
                        <p:par>
                          <p:cTn id="19" fill="hold">
                            <p:stCondLst>
                              <p:cond delay="70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402FAAB7-1513-4888-92A9-932B08910B90}"/>
              </a:ext>
            </a:extLst>
          </p:cNvPr>
          <p:cNvPicPr>
            <a:picLocks noChangeAspect="1"/>
          </p:cNvPicPr>
          <p:nvPr/>
        </p:nvPicPr>
        <p:blipFill rotWithShape="1">
          <a:blip r:embed="rId3">
            <a:extLst>
              <a:ext uri="{28A0092B-C50C-407E-A947-70E740481C1C}">
                <a14:useLocalDpi xmlns:a14="http://schemas.microsoft.com/office/drawing/2010/main" val="0"/>
              </a:ext>
            </a:extLst>
          </a:blip>
          <a:srcRect l="16158" t="23811" r="3087" b="49536"/>
          <a:stretch/>
        </p:blipFill>
        <p:spPr>
          <a:xfrm>
            <a:off x="3176152" y="497239"/>
            <a:ext cx="5745654" cy="5989332"/>
          </a:xfrm>
          <a:prstGeom prst="rect">
            <a:avLst/>
          </a:prstGeom>
        </p:spPr>
      </p:pic>
      <p:sp>
        <p:nvSpPr>
          <p:cNvPr id="3" name="テキスト ボックス 2">
            <a:extLst>
              <a:ext uri="{FF2B5EF4-FFF2-40B4-BE49-F238E27FC236}">
                <a16:creationId xmlns:a16="http://schemas.microsoft.com/office/drawing/2014/main" id="{AB91680B-93C0-4977-B56D-3E7270EE592A}"/>
              </a:ext>
            </a:extLst>
          </p:cNvPr>
          <p:cNvSpPr txBox="1"/>
          <p:nvPr/>
        </p:nvSpPr>
        <p:spPr>
          <a:xfrm>
            <a:off x="384458" y="1767277"/>
            <a:ext cx="2791695" cy="3104119"/>
          </a:xfrm>
          <a:prstGeom prst="rect">
            <a:avLst/>
          </a:prstGeom>
          <a:solidFill>
            <a:srgbClr val="FFFF00"/>
          </a:solidFill>
        </p:spPr>
        <p:txBody>
          <a:bodyPr wrap="square" rtlCol="0">
            <a:spAutoFit/>
          </a:bodyPr>
          <a:lstStyle/>
          <a:p>
            <a:r>
              <a:rPr lang="ja-JP" altLang="en-US" sz="2215" b="1" dirty="0">
                <a:solidFill>
                  <a:srgbClr val="FF0000"/>
                </a:solidFill>
                <a:latin typeface="AR P丸ゴシック体E" panose="020F0900000000000000" pitchFamily="50" charset="-128"/>
                <a:ea typeface="AR P丸ゴシック体E" panose="020F0900000000000000" pitchFamily="50" charset="-128"/>
              </a:rPr>
              <a:t>　 </a:t>
            </a:r>
            <a:r>
              <a:rPr lang="ja-JP" altLang="en-US" sz="3323" b="1" dirty="0">
                <a:solidFill>
                  <a:srgbClr val="FF0000"/>
                </a:solidFill>
                <a:latin typeface="AR P丸ゴシック体E" panose="020F0900000000000000" pitchFamily="50" charset="-128"/>
                <a:ea typeface="AR P丸ゴシック体E" panose="020F0900000000000000" pitchFamily="50" charset="-128"/>
              </a:rPr>
              <a:t>世 界 で も</a:t>
            </a:r>
            <a:endParaRPr lang="en-US" altLang="ja-JP" sz="3323" b="1" dirty="0">
              <a:solidFill>
                <a:srgbClr val="FF0000"/>
              </a:solidFill>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r>
              <a:rPr lang="en-US" altLang="ja-JP" sz="1754" b="1" dirty="0">
                <a:latin typeface="AR P丸ゴシック体E" panose="020F0900000000000000" pitchFamily="50" charset="-128"/>
                <a:ea typeface="AR P丸ゴシック体E" panose="020F0900000000000000" pitchFamily="50" charset="-128"/>
              </a:rPr>
              <a:t>2014</a:t>
            </a:r>
            <a:r>
              <a:rPr lang="ja-JP" altLang="en-US" sz="1754" b="1" dirty="0">
                <a:latin typeface="AR P丸ゴシック体E" panose="020F0900000000000000" pitchFamily="50" charset="-128"/>
                <a:ea typeface="AR P丸ゴシック体E" panose="020F0900000000000000" pitchFamily="50" charset="-128"/>
              </a:rPr>
              <a:t>年に</a:t>
            </a:r>
            <a:r>
              <a:rPr lang="en-US" altLang="ja-JP" sz="1754" b="1" dirty="0">
                <a:latin typeface="AR P丸ゴシック体E" panose="020F0900000000000000" pitchFamily="50" charset="-128"/>
                <a:ea typeface="AR P丸ゴシック体E" panose="020F0900000000000000" pitchFamily="50" charset="-128"/>
              </a:rPr>
              <a:t>20</a:t>
            </a:r>
            <a:r>
              <a:rPr lang="ja-JP" altLang="en-US" sz="1754" b="1" dirty="0">
                <a:latin typeface="AR P丸ゴシック体E" panose="020F0900000000000000" pitchFamily="50" charset="-128"/>
                <a:ea typeface="AR P丸ゴシック体E" panose="020F0900000000000000" pitchFamily="50" charset="-128"/>
              </a:rPr>
              <a:t>位だったのが</a:t>
            </a:r>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　</a:t>
            </a:r>
            <a:r>
              <a:rPr lang="ja-JP" altLang="en-US" sz="2215" b="1" dirty="0">
                <a:latin typeface="AR P丸ゴシック体E" panose="020F0900000000000000" pitchFamily="50" charset="-128"/>
                <a:ea typeface="AR P丸ゴシック体E" panose="020F0900000000000000" pitchFamily="50" charset="-128"/>
              </a:rPr>
              <a:t>　２</a:t>
            </a:r>
            <a:r>
              <a:rPr lang="en-US" altLang="ja-JP" sz="2215" b="1" dirty="0">
                <a:latin typeface="AR P丸ゴシック体E" panose="020F0900000000000000" pitchFamily="50" charset="-128"/>
                <a:ea typeface="AR P丸ゴシック体E" panose="020F0900000000000000" pitchFamily="50" charset="-128"/>
              </a:rPr>
              <a:t>016</a:t>
            </a:r>
            <a:r>
              <a:rPr lang="ja-JP" altLang="en-US" sz="2215" b="1" dirty="0">
                <a:latin typeface="AR P丸ゴシック体E" panose="020F0900000000000000" pitchFamily="50" charset="-128"/>
                <a:ea typeface="AR P丸ゴシック体E" panose="020F0900000000000000" pitchFamily="50" charset="-128"/>
              </a:rPr>
              <a:t>年に</a:t>
            </a:r>
            <a:r>
              <a:rPr lang="en-US" altLang="ja-JP" sz="2215" b="1" dirty="0">
                <a:solidFill>
                  <a:srgbClr val="FF0000"/>
                </a:solidFill>
                <a:latin typeface="AR P丸ゴシック体E" panose="020F0900000000000000" pitchFamily="50" charset="-128"/>
                <a:ea typeface="AR P丸ゴシック体E" panose="020F0900000000000000" pitchFamily="50" charset="-128"/>
              </a:rPr>
              <a:t>39</a:t>
            </a:r>
            <a:r>
              <a:rPr lang="ja-JP" altLang="en-US" sz="2215" b="1" dirty="0">
                <a:solidFill>
                  <a:srgbClr val="FF0000"/>
                </a:solidFill>
                <a:latin typeface="AR P丸ゴシック体E" panose="020F0900000000000000" pitchFamily="50" charset="-128"/>
                <a:ea typeface="AR P丸ゴシック体E" panose="020F0900000000000000" pitchFamily="50" charset="-128"/>
              </a:rPr>
              <a:t>位</a:t>
            </a:r>
          </a:p>
        </p:txBody>
      </p:sp>
      <p:sp>
        <p:nvSpPr>
          <p:cNvPr id="4" name="矢印: 下 3">
            <a:extLst>
              <a:ext uri="{FF2B5EF4-FFF2-40B4-BE49-F238E27FC236}">
                <a16:creationId xmlns:a16="http://schemas.microsoft.com/office/drawing/2014/main" id="{D2FBF844-D90A-41E9-B4AD-F7253783A628}"/>
              </a:ext>
            </a:extLst>
          </p:cNvPr>
          <p:cNvSpPr/>
          <p:nvPr/>
        </p:nvSpPr>
        <p:spPr>
          <a:xfrm>
            <a:off x="1281788" y="3030186"/>
            <a:ext cx="332345" cy="1129972"/>
          </a:xfrm>
          <a:prstGeom prst="downArrow">
            <a:avLst>
              <a:gd name="adj1" fmla="val 50000"/>
              <a:gd name="adj2" fmla="val 85274"/>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
        <p:nvSpPr>
          <p:cNvPr id="6" name="楕円 5">
            <a:extLst>
              <a:ext uri="{FF2B5EF4-FFF2-40B4-BE49-F238E27FC236}">
                <a16:creationId xmlns:a16="http://schemas.microsoft.com/office/drawing/2014/main" id="{75964B1F-9047-4DC3-B2EC-0276BC837CAC}"/>
              </a:ext>
            </a:extLst>
          </p:cNvPr>
          <p:cNvSpPr/>
          <p:nvPr/>
        </p:nvSpPr>
        <p:spPr>
          <a:xfrm>
            <a:off x="624921" y="4406928"/>
            <a:ext cx="2551230" cy="464468"/>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096058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3">
                                            <p:txEl>
                                              <p:pRg st="9" end="9"/>
                                            </p:txEl>
                                          </p:spTgt>
                                        </p:tgtEl>
                                        <p:attrNameLst>
                                          <p:attrName>style.visibility</p:attrName>
                                        </p:attrNameLst>
                                      </p:cBhvr>
                                      <p:to>
                                        <p:strVal val="visible"/>
                                      </p:to>
                                    </p:set>
                                    <p:anim calcmode="lin" valueType="num">
                                      <p:cBhvr additive="base">
                                        <p:cTn id="12"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txEl>
                                              <p:pRg st="9" end="9"/>
                                            </p:txEl>
                                          </p:spTgt>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4" fill="hold" grpId="0"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が含まれている画像&#10;&#10;自動的に生成された説明">
            <a:extLst>
              <a:ext uri="{FF2B5EF4-FFF2-40B4-BE49-F238E27FC236}">
                <a16:creationId xmlns:a16="http://schemas.microsoft.com/office/drawing/2014/main" id="{F52253AB-9B3E-4AF2-895C-7D8AED2CA17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52" t="6642" r="9986" b="16160"/>
          <a:stretch/>
        </p:blipFill>
        <p:spPr>
          <a:xfrm>
            <a:off x="4074465" y="281172"/>
            <a:ext cx="4219795" cy="6160902"/>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インク 3">
                <a:extLst>
                  <a:ext uri="{FF2B5EF4-FFF2-40B4-BE49-F238E27FC236}">
                    <a16:creationId xmlns:a16="http://schemas.microsoft.com/office/drawing/2014/main" id="{90F19B2B-297F-4176-B8BD-FF37F970F3BB}"/>
                  </a:ext>
                </a:extLst>
              </p14:cNvPr>
              <p14:cNvContentPartPr/>
              <p14:nvPr/>
            </p14:nvContentPartPr>
            <p14:xfrm>
              <a:off x="4338144" y="3817783"/>
              <a:ext cx="332" cy="332"/>
            </p14:xfrm>
          </p:contentPart>
        </mc:Choice>
        <mc:Fallback xmlns="">
          <p:pic>
            <p:nvPicPr>
              <p:cNvPr id="4" name="インク 3">
                <a:extLst>
                  <a:ext uri="{FF2B5EF4-FFF2-40B4-BE49-F238E27FC236}">
                    <a16:creationId xmlns:a16="http://schemas.microsoft.com/office/drawing/2014/main" id="{90F19B2B-297F-4176-B8BD-FF37F970F3BB}"/>
                  </a:ext>
                </a:extLst>
              </p:cNvPr>
              <p:cNvPicPr/>
              <p:nvPr/>
            </p:nvPicPr>
            <p:blipFill>
              <a:blip r:embed="rId5"/>
              <a:stretch>
                <a:fillRect/>
              </a:stretch>
            </p:blipFill>
            <p:spPr>
              <a:xfrm>
                <a:off x="4304944" y="3751383"/>
                <a:ext cx="66400" cy="1328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インク 5">
                <a:extLst>
                  <a:ext uri="{FF2B5EF4-FFF2-40B4-BE49-F238E27FC236}">
                    <a16:creationId xmlns:a16="http://schemas.microsoft.com/office/drawing/2014/main" id="{3A7313DC-6793-4A95-94AE-8668D20353A3}"/>
                  </a:ext>
                </a:extLst>
              </p14:cNvPr>
              <p14:cNvContentPartPr/>
              <p14:nvPr/>
            </p14:nvContentPartPr>
            <p14:xfrm>
              <a:off x="4320427" y="3778902"/>
              <a:ext cx="3465305" cy="112985"/>
            </p14:xfrm>
          </p:contentPart>
        </mc:Choice>
        <mc:Fallback xmlns="">
          <p:pic>
            <p:nvPicPr>
              <p:cNvPr id="6" name="インク 5">
                <a:extLst>
                  <a:ext uri="{FF2B5EF4-FFF2-40B4-BE49-F238E27FC236}">
                    <a16:creationId xmlns:a16="http://schemas.microsoft.com/office/drawing/2014/main" id="{3A7313DC-6793-4A95-94AE-8668D20353A3}"/>
                  </a:ext>
                </a:extLst>
              </p:cNvPr>
              <p:cNvPicPr/>
              <p:nvPr/>
            </p:nvPicPr>
            <p:blipFill>
              <a:blip r:embed="rId7"/>
              <a:stretch>
                <a:fillRect/>
              </a:stretch>
            </p:blipFill>
            <p:spPr>
              <a:xfrm>
                <a:off x="4284428" y="3706937"/>
                <a:ext cx="3536944" cy="25655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インク 6">
                <a:extLst>
                  <a:ext uri="{FF2B5EF4-FFF2-40B4-BE49-F238E27FC236}">
                    <a16:creationId xmlns:a16="http://schemas.microsoft.com/office/drawing/2014/main" id="{94D3D725-7367-4C84-85BE-B27D32CED2EE}"/>
                  </a:ext>
                </a:extLst>
              </p14:cNvPr>
              <p14:cNvContentPartPr/>
              <p14:nvPr/>
            </p14:nvContentPartPr>
            <p14:xfrm>
              <a:off x="7785400" y="3888896"/>
              <a:ext cx="332" cy="332"/>
            </p14:xfrm>
          </p:contentPart>
        </mc:Choice>
        <mc:Fallback xmlns="">
          <p:pic>
            <p:nvPicPr>
              <p:cNvPr id="7" name="インク 6">
                <a:extLst>
                  <a:ext uri="{FF2B5EF4-FFF2-40B4-BE49-F238E27FC236}">
                    <a16:creationId xmlns:a16="http://schemas.microsoft.com/office/drawing/2014/main" id="{94D3D725-7367-4C84-85BE-B27D32CED2EE}"/>
                  </a:ext>
                </a:extLst>
              </p:cNvPr>
              <p:cNvPicPr/>
              <p:nvPr/>
            </p:nvPicPr>
            <p:blipFill>
              <a:blip r:embed="rId5"/>
              <a:stretch>
                <a:fillRect/>
              </a:stretch>
            </p:blipFill>
            <p:spPr>
              <a:xfrm>
                <a:off x="7752200" y="3822496"/>
                <a:ext cx="66400" cy="1328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8" name="インク 7">
                <a:extLst>
                  <a:ext uri="{FF2B5EF4-FFF2-40B4-BE49-F238E27FC236}">
                    <a16:creationId xmlns:a16="http://schemas.microsoft.com/office/drawing/2014/main" id="{B8CB892C-2571-4F74-BD37-2EB6D38D9E25}"/>
                  </a:ext>
                </a:extLst>
              </p14:cNvPr>
              <p14:cNvContentPartPr/>
              <p14:nvPr/>
            </p14:nvContentPartPr>
            <p14:xfrm>
              <a:off x="7785400" y="3888896"/>
              <a:ext cx="332" cy="332"/>
            </p14:xfrm>
          </p:contentPart>
        </mc:Choice>
        <mc:Fallback xmlns="">
          <p:pic>
            <p:nvPicPr>
              <p:cNvPr id="8" name="インク 7">
                <a:extLst>
                  <a:ext uri="{FF2B5EF4-FFF2-40B4-BE49-F238E27FC236}">
                    <a16:creationId xmlns:a16="http://schemas.microsoft.com/office/drawing/2014/main" id="{B8CB892C-2571-4F74-BD37-2EB6D38D9E25}"/>
                  </a:ext>
                </a:extLst>
              </p:cNvPr>
              <p:cNvPicPr/>
              <p:nvPr/>
            </p:nvPicPr>
            <p:blipFill>
              <a:blip r:embed="rId5"/>
              <a:stretch>
                <a:fillRect/>
              </a:stretch>
            </p:blipFill>
            <p:spPr>
              <a:xfrm>
                <a:off x="7752200" y="3822496"/>
                <a:ext cx="66400" cy="132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9" name="インク 8">
                <a:extLst>
                  <a:ext uri="{FF2B5EF4-FFF2-40B4-BE49-F238E27FC236}">
                    <a16:creationId xmlns:a16="http://schemas.microsoft.com/office/drawing/2014/main" id="{D0A39D7A-46C2-442A-9A17-DE7162ABDB81}"/>
                  </a:ext>
                </a:extLst>
              </p14:cNvPr>
              <p14:cNvContentPartPr/>
              <p14:nvPr/>
            </p14:nvContentPartPr>
            <p14:xfrm>
              <a:off x="7785400" y="3888896"/>
              <a:ext cx="332" cy="332"/>
            </p14:xfrm>
          </p:contentPart>
        </mc:Choice>
        <mc:Fallback xmlns="">
          <p:pic>
            <p:nvPicPr>
              <p:cNvPr id="9" name="インク 8">
                <a:extLst>
                  <a:ext uri="{FF2B5EF4-FFF2-40B4-BE49-F238E27FC236}">
                    <a16:creationId xmlns:a16="http://schemas.microsoft.com/office/drawing/2014/main" id="{D0A39D7A-46C2-442A-9A17-DE7162ABDB81}"/>
                  </a:ext>
                </a:extLst>
              </p:cNvPr>
              <p:cNvPicPr/>
              <p:nvPr/>
            </p:nvPicPr>
            <p:blipFill>
              <a:blip r:embed="rId5"/>
              <a:stretch>
                <a:fillRect/>
              </a:stretch>
            </p:blipFill>
            <p:spPr>
              <a:xfrm>
                <a:off x="7752200" y="3822496"/>
                <a:ext cx="66400" cy="1328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0" name="インク 9">
                <a:extLst>
                  <a:ext uri="{FF2B5EF4-FFF2-40B4-BE49-F238E27FC236}">
                    <a16:creationId xmlns:a16="http://schemas.microsoft.com/office/drawing/2014/main" id="{1117174F-C3C3-4473-9845-CFD097780724}"/>
                  </a:ext>
                </a:extLst>
              </p14:cNvPr>
              <p14:cNvContentPartPr/>
              <p14:nvPr/>
            </p14:nvContentPartPr>
            <p14:xfrm>
              <a:off x="7785400" y="3888896"/>
              <a:ext cx="332" cy="332"/>
            </p14:xfrm>
          </p:contentPart>
        </mc:Choice>
        <mc:Fallback xmlns="">
          <p:pic>
            <p:nvPicPr>
              <p:cNvPr id="10" name="インク 9">
                <a:extLst>
                  <a:ext uri="{FF2B5EF4-FFF2-40B4-BE49-F238E27FC236}">
                    <a16:creationId xmlns:a16="http://schemas.microsoft.com/office/drawing/2014/main" id="{1117174F-C3C3-4473-9845-CFD097780724}"/>
                  </a:ext>
                </a:extLst>
              </p:cNvPr>
              <p:cNvPicPr/>
              <p:nvPr/>
            </p:nvPicPr>
            <p:blipFill>
              <a:blip r:embed="rId5"/>
              <a:stretch>
                <a:fillRect/>
              </a:stretch>
            </p:blipFill>
            <p:spPr>
              <a:xfrm>
                <a:off x="7752200" y="3822496"/>
                <a:ext cx="66400" cy="132800"/>
              </a:xfrm>
              <a:prstGeom prst="rect">
                <a:avLst/>
              </a:prstGeom>
            </p:spPr>
          </p:pic>
        </mc:Fallback>
      </mc:AlternateContent>
      <p:cxnSp>
        <p:nvCxnSpPr>
          <p:cNvPr id="12" name="直線コネクタ 11">
            <a:extLst>
              <a:ext uri="{FF2B5EF4-FFF2-40B4-BE49-F238E27FC236}">
                <a16:creationId xmlns:a16="http://schemas.microsoft.com/office/drawing/2014/main" id="{2A00ADB4-8EEC-4BEA-9380-6CA3B6DCC0D1}"/>
              </a:ext>
            </a:extLst>
          </p:cNvPr>
          <p:cNvCxnSpPr>
            <a:cxnSpLocks/>
          </p:cNvCxnSpPr>
          <p:nvPr/>
        </p:nvCxnSpPr>
        <p:spPr>
          <a:xfrm>
            <a:off x="6467346" y="770243"/>
            <a:ext cx="0" cy="531751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テキスト ボックス 13">
            <a:extLst>
              <a:ext uri="{FF2B5EF4-FFF2-40B4-BE49-F238E27FC236}">
                <a16:creationId xmlns:a16="http://schemas.microsoft.com/office/drawing/2014/main" id="{406C8A9D-D038-4F1F-B877-63EEA1ADFF3D}"/>
              </a:ext>
            </a:extLst>
          </p:cNvPr>
          <p:cNvSpPr txBox="1"/>
          <p:nvPr/>
        </p:nvSpPr>
        <p:spPr>
          <a:xfrm flipH="1">
            <a:off x="553531" y="1611467"/>
            <a:ext cx="3439493" cy="2791790"/>
          </a:xfrm>
          <a:prstGeom prst="rect">
            <a:avLst/>
          </a:prstGeom>
          <a:noFill/>
        </p:spPr>
        <p:txBody>
          <a:bodyPr wrap="square" rtlCol="0">
            <a:spAutoFit/>
          </a:bodyPr>
          <a:lstStyle/>
          <a:p>
            <a:r>
              <a:rPr lang="ja-JP" altLang="en-US" sz="1754" b="1" dirty="0">
                <a:latin typeface="AR P丸ゴシック体E" panose="020F0900000000000000" pitchFamily="50" charset="-128"/>
                <a:ea typeface="AR P丸ゴシック体E" panose="020F0900000000000000" pitchFamily="50" charset="-128"/>
              </a:rPr>
              <a:t>労働生産性はルクセンブルグの半分にしか評価されていない</a:t>
            </a:r>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これで同じ収入を得るには、ルクセンブルグやノルウェーの</a:t>
            </a:r>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２倍の時間、働くしかない。</a:t>
            </a:r>
            <a:endParaRPr lang="en-US" altLang="ja-JP" sz="1754" b="1" dirty="0">
              <a:latin typeface="AR P丸ゴシック体E" panose="020F0900000000000000" pitchFamily="50" charset="-128"/>
              <a:ea typeface="AR P丸ゴシック体E" panose="020F0900000000000000" pitchFamily="50" charset="-128"/>
            </a:endParaRPr>
          </a:p>
          <a:p>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生産性の低い労働者に、他国と</a:t>
            </a:r>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同じ給料を払ったら、経営は、</a:t>
            </a:r>
            <a:endParaRPr lang="en-US" altLang="ja-JP" sz="1754" b="1" dirty="0">
              <a:latin typeface="AR P丸ゴシック体E" panose="020F0900000000000000" pitchFamily="50" charset="-128"/>
              <a:ea typeface="AR P丸ゴシック体E" panose="020F0900000000000000" pitchFamily="50" charset="-128"/>
            </a:endParaRPr>
          </a:p>
          <a:p>
            <a:r>
              <a:rPr lang="ja-JP" altLang="en-US" sz="1754" b="1" dirty="0">
                <a:latin typeface="AR P丸ゴシック体E" panose="020F0900000000000000" pitchFamily="50" charset="-128"/>
                <a:ea typeface="AR P丸ゴシック体E" panose="020F0900000000000000" pitchFamily="50" charset="-128"/>
              </a:rPr>
              <a:t>すぐに破綻する。</a:t>
            </a:r>
            <a:endParaRPr lang="en-US" altLang="ja-JP" sz="1754" b="1" dirty="0">
              <a:latin typeface="AR P丸ゴシック体E" panose="020F0900000000000000" pitchFamily="50" charset="-128"/>
              <a:ea typeface="AR P丸ゴシック体E" panose="020F0900000000000000" pitchFamily="50" charset="-128"/>
            </a:endParaRPr>
          </a:p>
        </p:txBody>
      </p:sp>
      <p:sp>
        <p:nvSpPr>
          <p:cNvPr id="2" name="テキスト ボックス 1">
            <a:extLst>
              <a:ext uri="{FF2B5EF4-FFF2-40B4-BE49-F238E27FC236}">
                <a16:creationId xmlns:a16="http://schemas.microsoft.com/office/drawing/2014/main" id="{3F2F9FC0-3BF6-457E-95F7-5428D890F21E}"/>
              </a:ext>
            </a:extLst>
          </p:cNvPr>
          <p:cNvSpPr txBox="1"/>
          <p:nvPr/>
        </p:nvSpPr>
        <p:spPr>
          <a:xfrm>
            <a:off x="288600" y="770244"/>
            <a:ext cx="3969356" cy="546945"/>
          </a:xfrm>
          <a:prstGeom prst="rect">
            <a:avLst/>
          </a:prstGeom>
          <a:solidFill>
            <a:srgbClr val="FFFF00"/>
          </a:solidFill>
        </p:spPr>
        <p:txBody>
          <a:bodyPr wrap="none" rtlCol="0">
            <a:spAutoFit/>
          </a:bodyPr>
          <a:lstStyle/>
          <a:p>
            <a:r>
              <a:rPr lang="ja-JP" altLang="en-US" sz="2954" dirty="0">
                <a:latin typeface="AR P丸ゴシック体E" panose="020F0900000000000000" pitchFamily="50" charset="-128"/>
                <a:ea typeface="AR P丸ゴシック体E" panose="020F0900000000000000" pitchFamily="50" charset="-128"/>
              </a:rPr>
              <a:t>給料（労働生産性）でも</a:t>
            </a:r>
          </a:p>
        </p:txBody>
      </p:sp>
      <p:sp>
        <p:nvSpPr>
          <p:cNvPr id="5" name="テキスト ボックス 4">
            <a:extLst>
              <a:ext uri="{FF2B5EF4-FFF2-40B4-BE49-F238E27FC236}">
                <a16:creationId xmlns:a16="http://schemas.microsoft.com/office/drawing/2014/main" id="{919B346A-1897-420B-A5BF-DA1D70F8B08F}"/>
              </a:ext>
            </a:extLst>
          </p:cNvPr>
          <p:cNvSpPr txBox="1"/>
          <p:nvPr/>
        </p:nvSpPr>
        <p:spPr>
          <a:xfrm>
            <a:off x="179781" y="4809043"/>
            <a:ext cx="4003504" cy="646331"/>
          </a:xfrm>
          <a:prstGeom prst="rect">
            <a:avLst/>
          </a:prstGeom>
          <a:noFill/>
        </p:spPr>
        <p:txBody>
          <a:bodyPr wrap="square" rtlCol="0">
            <a:spAutoFit/>
          </a:bodyPr>
          <a:lstStyle/>
          <a:p>
            <a:r>
              <a:rPr kumimoji="1" lang="ja-JP" altLang="en-US" b="1" dirty="0"/>
              <a:t>シンガポールも香港もＯＥＣＤに</a:t>
            </a:r>
            <a:endParaRPr kumimoji="1" lang="en-US" altLang="ja-JP" b="1" dirty="0"/>
          </a:p>
          <a:p>
            <a:r>
              <a:rPr kumimoji="1" lang="ja-JP" altLang="en-US" b="1" dirty="0"/>
              <a:t>加盟していないので出ていません。</a:t>
            </a:r>
            <a:endParaRPr kumimoji="1" lang="en-US" altLang="ja-JP" b="1" dirty="0"/>
          </a:p>
        </p:txBody>
      </p:sp>
    </p:spTree>
    <p:extLst>
      <p:ext uri="{BB962C8B-B14F-4D97-AF65-F5344CB8AC3E}">
        <p14:creationId xmlns:p14="http://schemas.microsoft.com/office/powerpoint/2010/main" val="239399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が含まれている画像&#10;&#10;自動的に生成された説明">
            <a:extLst>
              <a:ext uri="{FF2B5EF4-FFF2-40B4-BE49-F238E27FC236}">
                <a16:creationId xmlns:a16="http://schemas.microsoft.com/office/drawing/2014/main" id="{F738B5E1-5BF7-46B8-AEF4-09B6FB3D605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44" t="7001" r="14598" b="55986"/>
          <a:stretch/>
        </p:blipFill>
        <p:spPr>
          <a:xfrm>
            <a:off x="185052" y="2431966"/>
            <a:ext cx="4453345" cy="3389915"/>
          </a:xfrm>
          <a:prstGeom prst="rect">
            <a:avLst/>
          </a:prstGeom>
        </p:spPr>
      </p:pic>
      <p:pic>
        <p:nvPicPr>
          <p:cNvPr id="5" name="図 4" descr="テキスト が含まれている画像&#10;&#10;自動的に生成された説明">
            <a:extLst>
              <a:ext uri="{FF2B5EF4-FFF2-40B4-BE49-F238E27FC236}">
                <a16:creationId xmlns:a16="http://schemas.microsoft.com/office/drawing/2014/main" id="{D8B9AFD5-FB8E-47B8-9A42-9DA9F94BF4E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336" t="44911" r="13304" b="17270"/>
          <a:stretch/>
        </p:blipFill>
        <p:spPr>
          <a:xfrm>
            <a:off x="4638469" y="2733866"/>
            <a:ext cx="4320480" cy="3287423"/>
          </a:xfrm>
          <a:prstGeom prst="rect">
            <a:avLst/>
          </a:prstGeom>
        </p:spPr>
      </p:pic>
      <p:sp>
        <p:nvSpPr>
          <p:cNvPr id="6" name="テキスト ボックス 5">
            <a:extLst>
              <a:ext uri="{FF2B5EF4-FFF2-40B4-BE49-F238E27FC236}">
                <a16:creationId xmlns:a16="http://schemas.microsoft.com/office/drawing/2014/main" id="{6BA71914-A609-4251-8746-9890DDD8C936}"/>
              </a:ext>
            </a:extLst>
          </p:cNvPr>
          <p:cNvSpPr txBox="1"/>
          <p:nvPr/>
        </p:nvSpPr>
        <p:spPr>
          <a:xfrm>
            <a:off x="2245587" y="2417997"/>
            <a:ext cx="5276094" cy="291170"/>
          </a:xfrm>
          <a:prstGeom prst="rect">
            <a:avLst/>
          </a:prstGeom>
          <a:solidFill>
            <a:schemeClr val="bg1"/>
          </a:solidFill>
        </p:spPr>
        <p:txBody>
          <a:bodyPr wrap="square" rtlCol="0">
            <a:spAutoFit/>
          </a:bodyPr>
          <a:lstStyle/>
          <a:p>
            <a:r>
              <a:rPr lang="ja-JP" altLang="en-US" sz="1292" dirty="0">
                <a:latin typeface="AR P丸ゴシック体E" panose="020F0900000000000000" pitchFamily="50" charset="-128"/>
                <a:ea typeface="AR P丸ゴシック体E" panose="020F0900000000000000" pitchFamily="50" charset="-128"/>
              </a:rPr>
              <a:t>国際経営開発研究所（ＩＭＤ）による世界競争力ランキング</a:t>
            </a:r>
          </a:p>
        </p:txBody>
      </p:sp>
      <p:sp>
        <p:nvSpPr>
          <p:cNvPr id="7" name="テキスト ボックス 6">
            <a:extLst>
              <a:ext uri="{FF2B5EF4-FFF2-40B4-BE49-F238E27FC236}">
                <a16:creationId xmlns:a16="http://schemas.microsoft.com/office/drawing/2014/main" id="{274AEF77-88E7-43E3-B1A2-B5EE87E2BA5E}"/>
              </a:ext>
            </a:extLst>
          </p:cNvPr>
          <p:cNvSpPr txBox="1"/>
          <p:nvPr/>
        </p:nvSpPr>
        <p:spPr>
          <a:xfrm>
            <a:off x="119172" y="1419145"/>
            <a:ext cx="8810512" cy="546945"/>
          </a:xfrm>
          <a:prstGeom prst="rect">
            <a:avLst/>
          </a:prstGeom>
          <a:solidFill>
            <a:srgbClr val="FFFF00"/>
          </a:solidFill>
        </p:spPr>
        <p:txBody>
          <a:bodyPr wrap="square" rtlCol="0">
            <a:spAutoFit/>
          </a:bodyPr>
          <a:lstStyle/>
          <a:p>
            <a:r>
              <a:rPr lang="ja-JP" altLang="en-US" sz="1477" b="1" dirty="0">
                <a:latin typeface="AR P丸ゴシック体E" panose="020F0900000000000000" pitchFamily="50" charset="-128"/>
                <a:ea typeface="AR P丸ゴシック体E" panose="020F0900000000000000" pitchFamily="50" charset="-128"/>
              </a:rPr>
              <a:t>「経済状況」「政府の効率性」「ビジネスの効率性」「ビジネスインフラ」で評価している国際競争力</a:t>
            </a:r>
            <a:endParaRPr lang="en-US" altLang="ja-JP" sz="1477" b="1" dirty="0">
              <a:latin typeface="AR P丸ゴシック体E" panose="020F0900000000000000" pitchFamily="50" charset="-128"/>
              <a:ea typeface="AR P丸ゴシック体E" panose="020F0900000000000000" pitchFamily="50" charset="-128"/>
            </a:endParaRPr>
          </a:p>
          <a:p>
            <a:r>
              <a:rPr lang="ja-JP" altLang="en-US" sz="1477" b="1" dirty="0">
                <a:latin typeface="AR P丸ゴシック体E" panose="020F0900000000000000" pitchFamily="50" charset="-128"/>
                <a:ea typeface="AR P丸ゴシック体E" panose="020F0900000000000000" pitchFamily="50" charset="-128"/>
              </a:rPr>
              <a:t>日本は、</a:t>
            </a:r>
            <a:r>
              <a:rPr lang="en-US" altLang="ja-JP" sz="1477" b="1" dirty="0">
                <a:latin typeface="AR P丸ゴシック体E" panose="020F0900000000000000" pitchFamily="50" charset="-128"/>
                <a:ea typeface="AR P丸ゴシック体E" panose="020F0900000000000000" pitchFamily="50" charset="-128"/>
              </a:rPr>
              <a:t>1992</a:t>
            </a:r>
            <a:r>
              <a:rPr lang="ja-JP" altLang="en-US" sz="1477" b="1" dirty="0">
                <a:latin typeface="AR P丸ゴシック体E" panose="020F0900000000000000" pitchFamily="50" charset="-128"/>
                <a:ea typeface="AR P丸ゴシック体E" panose="020F0900000000000000" pitchFamily="50" charset="-128"/>
              </a:rPr>
              <a:t>年までは</a:t>
            </a:r>
            <a:r>
              <a:rPr lang="en-US" altLang="ja-JP" sz="1477" b="1" dirty="0">
                <a:latin typeface="AR P丸ゴシック体E" panose="020F0900000000000000" pitchFamily="50" charset="-128"/>
                <a:ea typeface="AR P丸ゴシック体E" panose="020F0900000000000000" pitchFamily="50" charset="-128"/>
              </a:rPr>
              <a:t>1</a:t>
            </a:r>
            <a:r>
              <a:rPr lang="ja-JP" altLang="en-US" sz="1477" b="1" dirty="0">
                <a:latin typeface="AR P丸ゴシック体E" panose="020F0900000000000000" pitchFamily="50" charset="-128"/>
                <a:ea typeface="AR P丸ゴシック体E" panose="020F0900000000000000" pitchFamily="50" charset="-128"/>
              </a:rPr>
              <a:t>位をキープ、その後</a:t>
            </a:r>
            <a:r>
              <a:rPr lang="en-US" altLang="ja-JP" sz="1477" b="1" dirty="0">
                <a:latin typeface="AR P丸ゴシック体E" panose="020F0900000000000000" pitchFamily="50" charset="-128"/>
                <a:ea typeface="AR P丸ゴシック体E" panose="020F0900000000000000" pitchFamily="50" charset="-128"/>
              </a:rPr>
              <a:t>1997</a:t>
            </a:r>
            <a:r>
              <a:rPr lang="ja-JP" altLang="en-US" sz="1477" b="1" dirty="0">
                <a:latin typeface="AR P丸ゴシック体E" panose="020F0900000000000000" pitchFamily="50" charset="-128"/>
                <a:ea typeface="AR P丸ゴシック体E" panose="020F0900000000000000" pitchFamily="50" charset="-128"/>
              </a:rPr>
              <a:t>年に</a:t>
            </a:r>
            <a:r>
              <a:rPr lang="en-US" altLang="ja-JP" sz="1477" b="1" dirty="0">
                <a:latin typeface="AR P丸ゴシック体E" panose="020F0900000000000000" pitchFamily="50" charset="-128"/>
                <a:ea typeface="AR P丸ゴシック体E" panose="020F0900000000000000" pitchFamily="50" charset="-128"/>
              </a:rPr>
              <a:t>17</a:t>
            </a:r>
            <a:r>
              <a:rPr lang="ja-JP" altLang="en-US" sz="1477" b="1" dirty="0">
                <a:latin typeface="AR P丸ゴシック体E" panose="020F0900000000000000" pitchFamily="50" charset="-128"/>
                <a:ea typeface="AR P丸ゴシック体E" panose="020F0900000000000000" pitchFamily="50" charset="-128"/>
              </a:rPr>
              <a:t>位に急落し、</a:t>
            </a:r>
            <a:r>
              <a:rPr lang="en-US" altLang="ja-JP" sz="1477" b="1" dirty="0">
                <a:latin typeface="AR P丸ゴシック体E" panose="020F0900000000000000" pitchFamily="50" charset="-128"/>
                <a:ea typeface="AR P丸ゴシック体E" panose="020F0900000000000000" pitchFamily="50" charset="-128"/>
              </a:rPr>
              <a:t>2015</a:t>
            </a:r>
            <a:r>
              <a:rPr lang="ja-JP" altLang="en-US" sz="1477" b="1" dirty="0">
                <a:latin typeface="AR P丸ゴシック体E" panose="020F0900000000000000" pitchFamily="50" charset="-128"/>
                <a:ea typeface="AR P丸ゴシック体E" panose="020F0900000000000000" pitchFamily="50" charset="-128"/>
              </a:rPr>
              <a:t>年には</a:t>
            </a:r>
            <a:r>
              <a:rPr lang="en-US" altLang="ja-JP" sz="1477" b="1" dirty="0">
                <a:latin typeface="AR P丸ゴシック体E" panose="020F0900000000000000" pitchFamily="50" charset="-128"/>
                <a:ea typeface="AR P丸ゴシック体E" panose="020F0900000000000000" pitchFamily="50" charset="-128"/>
              </a:rPr>
              <a:t>27</a:t>
            </a:r>
            <a:r>
              <a:rPr lang="ja-JP" altLang="en-US" sz="1477" b="1" dirty="0">
                <a:latin typeface="AR P丸ゴシック体E" panose="020F0900000000000000" pitchFamily="50" charset="-128"/>
                <a:ea typeface="AR P丸ゴシック体E" panose="020F0900000000000000" pitchFamily="50" charset="-128"/>
              </a:rPr>
              <a:t>位まで凋落</a:t>
            </a:r>
            <a:endParaRPr lang="en-US" altLang="ja-JP" sz="1477" b="1" dirty="0">
              <a:latin typeface="AR P丸ゴシック体E" panose="020F0900000000000000" pitchFamily="50" charset="-128"/>
              <a:ea typeface="AR P丸ゴシック体E" panose="020F0900000000000000" pitchFamily="50" charset="-128"/>
            </a:endParaRPr>
          </a:p>
        </p:txBody>
      </p:sp>
      <p:sp>
        <p:nvSpPr>
          <p:cNvPr id="8" name="テキスト ボックス 7">
            <a:extLst>
              <a:ext uri="{FF2B5EF4-FFF2-40B4-BE49-F238E27FC236}">
                <a16:creationId xmlns:a16="http://schemas.microsoft.com/office/drawing/2014/main" id="{FF885365-D4C7-4AA7-AA15-B08D5420128D}"/>
              </a:ext>
            </a:extLst>
          </p:cNvPr>
          <p:cNvSpPr txBox="1"/>
          <p:nvPr/>
        </p:nvSpPr>
        <p:spPr>
          <a:xfrm>
            <a:off x="6964423" y="5489537"/>
            <a:ext cx="1061509" cy="264240"/>
          </a:xfrm>
          <a:prstGeom prst="rect">
            <a:avLst/>
          </a:prstGeom>
          <a:solidFill>
            <a:srgbClr val="FFFF00"/>
          </a:solidFill>
          <a:ln w="19050">
            <a:solidFill>
              <a:schemeClr val="tx1"/>
            </a:solidFill>
          </a:ln>
        </p:spPr>
        <p:txBody>
          <a:bodyPr wrap="none" rtlCol="0">
            <a:spAutoFit/>
          </a:bodyPr>
          <a:lstStyle/>
          <a:p>
            <a:r>
              <a:rPr lang="ja-JP" altLang="en-US" sz="1117" b="1" dirty="0">
                <a:latin typeface="AR P丸ゴシック体E" panose="020F0900000000000000" pitchFamily="50" charset="-128"/>
                <a:ea typeface="AR P丸ゴシック体E" panose="020F0900000000000000" pitchFamily="50" charset="-128"/>
              </a:rPr>
              <a:t>日本（</a:t>
            </a:r>
            <a:r>
              <a:rPr lang="en-US" altLang="ja-JP" sz="1117" b="1" dirty="0">
                <a:latin typeface="AR P丸ゴシック体E" panose="020F0900000000000000" pitchFamily="50" charset="-128"/>
                <a:ea typeface="AR P丸ゴシック体E" panose="020F0900000000000000" pitchFamily="50" charset="-128"/>
              </a:rPr>
              <a:t>27</a:t>
            </a:r>
            <a:r>
              <a:rPr lang="ja-JP" altLang="en-US" sz="1117" b="1" dirty="0">
                <a:latin typeface="AR P丸ゴシック体E" panose="020F0900000000000000" pitchFamily="50" charset="-128"/>
                <a:ea typeface="AR P丸ゴシック体E" panose="020F0900000000000000" pitchFamily="50" charset="-128"/>
              </a:rPr>
              <a:t>位）</a:t>
            </a:r>
          </a:p>
        </p:txBody>
      </p:sp>
      <p:sp>
        <p:nvSpPr>
          <p:cNvPr id="10" name="テキスト ボックス 9">
            <a:extLst>
              <a:ext uri="{FF2B5EF4-FFF2-40B4-BE49-F238E27FC236}">
                <a16:creationId xmlns:a16="http://schemas.microsoft.com/office/drawing/2014/main" id="{25AC5B40-F1F7-40FA-89C0-749DA680D235}"/>
              </a:ext>
            </a:extLst>
          </p:cNvPr>
          <p:cNvSpPr txBox="1"/>
          <p:nvPr/>
        </p:nvSpPr>
        <p:spPr>
          <a:xfrm>
            <a:off x="7894988" y="5489537"/>
            <a:ext cx="1221254" cy="264240"/>
          </a:xfrm>
          <a:prstGeom prst="rect">
            <a:avLst/>
          </a:prstGeom>
          <a:solidFill>
            <a:srgbClr val="FFFF00"/>
          </a:solidFill>
          <a:ln w="19050">
            <a:solidFill>
              <a:schemeClr val="tx1"/>
            </a:solidFill>
          </a:ln>
        </p:spPr>
        <p:txBody>
          <a:bodyPr wrap="square" rtlCol="0">
            <a:spAutoFit/>
          </a:bodyPr>
          <a:lstStyle/>
          <a:p>
            <a:r>
              <a:rPr lang="ja-JP" altLang="en-US" sz="1117" b="1" dirty="0">
                <a:latin typeface="AR P丸ゴシック体E" panose="020F0900000000000000" pitchFamily="50" charset="-128"/>
                <a:ea typeface="AR P丸ゴシック体E" panose="020F0900000000000000" pitchFamily="50" charset="-128"/>
              </a:rPr>
              <a:t>日本（</a:t>
            </a:r>
            <a:r>
              <a:rPr lang="en-US" altLang="ja-JP" sz="1117" b="1" dirty="0">
                <a:latin typeface="AR P丸ゴシック体E" panose="020F0900000000000000" pitchFamily="50" charset="-128"/>
                <a:ea typeface="AR P丸ゴシック体E" panose="020F0900000000000000" pitchFamily="50" charset="-128"/>
              </a:rPr>
              <a:t>2</a:t>
            </a:r>
            <a:r>
              <a:rPr lang="ja-JP" altLang="en-US" sz="1117" b="1" dirty="0">
                <a:latin typeface="AR P丸ゴシック体E" panose="020F0900000000000000" pitchFamily="50" charset="-128"/>
                <a:ea typeface="AR P丸ゴシック体E" panose="020F0900000000000000" pitchFamily="50" charset="-128"/>
              </a:rPr>
              <a:t>６位）</a:t>
            </a:r>
          </a:p>
        </p:txBody>
      </p:sp>
      <p:cxnSp>
        <p:nvCxnSpPr>
          <p:cNvPr id="4" name="直線コネクタ 3">
            <a:extLst>
              <a:ext uri="{FF2B5EF4-FFF2-40B4-BE49-F238E27FC236}">
                <a16:creationId xmlns:a16="http://schemas.microsoft.com/office/drawing/2014/main" id="{10A77547-9F5D-4C79-86B0-6756C8283D17}"/>
              </a:ext>
            </a:extLst>
          </p:cNvPr>
          <p:cNvCxnSpPr/>
          <p:nvPr/>
        </p:nvCxnSpPr>
        <p:spPr>
          <a:xfrm>
            <a:off x="1373752" y="2061728"/>
            <a:ext cx="21270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FA93DFAE-9E86-4FC6-B08A-E7E8C0F0243F}"/>
              </a:ext>
            </a:extLst>
          </p:cNvPr>
          <p:cNvCxnSpPr>
            <a:cxnSpLocks/>
          </p:cNvCxnSpPr>
          <p:nvPr/>
        </p:nvCxnSpPr>
        <p:spPr>
          <a:xfrm>
            <a:off x="4106717" y="2061728"/>
            <a:ext cx="1994068"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858DF262-9090-4D2B-8A56-3A56A00E51B7}"/>
              </a:ext>
            </a:extLst>
          </p:cNvPr>
          <p:cNvCxnSpPr>
            <a:cxnSpLocks/>
          </p:cNvCxnSpPr>
          <p:nvPr/>
        </p:nvCxnSpPr>
        <p:spPr>
          <a:xfrm>
            <a:off x="6233723" y="2061728"/>
            <a:ext cx="219347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直線コネクタ 13">
            <a:extLst>
              <a:ext uri="{FF2B5EF4-FFF2-40B4-BE49-F238E27FC236}">
                <a16:creationId xmlns:a16="http://schemas.microsoft.com/office/drawing/2014/main" id="{3CCB0832-1838-4CE2-9B95-36A4F91F6664}"/>
              </a:ext>
            </a:extLst>
          </p:cNvPr>
          <p:cNvCxnSpPr/>
          <p:nvPr/>
        </p:nvCxnSpPr>
        <p:spPr>
          <a:xfrm>
            <a:off x="1381491" y="2126162"/>
            <a:ext cx="212700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FA30E797-247A-46B9-98DC-04D8AC5E70E4}"/>
              </a:ext>
            </a:extLst>
          </p:cNvPr>
          <p:cNvSpPr txBox="1"/>
          <p:nvPr/>
        </p:nvSpPr>
        <p:spPr>
          <a:xfrm>
            <a:off x="3043215" y="537822"/>
            <a:ext cx="4121072" cy="546945"/>
          </a:xfrm>
          <a:prstGeom prst="rect">
            <a:avLst/>
          </a:prstGeom>
          <a:noFill/>
        </p:spPr>
        <p:txBody>
          <a:bodyPr wrap="square" rtlCol="0">
            <a:spAutoFit/>
          </a:bodyPr>
          <a:lstStyle/>
          <a:p>
            <a:r>
              <a:rPr lang="ja-JP" altLang="en-US" sz="2954" b="1" dirty="0"/>
              <a:t>日本の国際競争力</a:t>
            </a:r>
          </a:p>
        </p:txBody>
      </p:sp>
      <p:sp>
        <p:nvSpPr>
          <p:cNvPr id="13" name="矢印: 下 12">
            <a:extLst>
              <a:ext uri="{FF2B5EF4-FFF2-40B4-BE49-F238E27FC236}">
                <a16:creationId xmlns:a16="http://schemas.microsoft.com/office/drawing/2014/main" id="{57F9135A-5704-4602-9F03-D057CC2E89FB}"/>
              </a:ext>
            </a:extLst>
          </p:cNvPr>
          <p:cNvSpPr/>
          <p:nvPr/>
        </p:nvSpPr>
        <p:spPr>
          <a:xfrm rot="18849306">
            <a:off x="4955256" y="1578823"/>
            <a:ext cx="263049" cy="4493335"/>
          </a:xfrm>
          <a:prstGeom prst="downArrow">
            <a:avLst>
              <a:gd name="adj1" fmla="val 50000"/>
              <a:gd name="adj2" fmla="val 134411"/>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a:p>
        </p:txBody>
      </p:sp>
    </p:spTree>
    <p:extLst>
      <p:ext uri="{BB962C8B-B14F-4D97-AF65-F5344CB8AC3E}">
        <p14:creationId xmlns:p14="http://schemas.microsoft.com/office/powerpoint/2010/main" val="251737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250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anim calcmode="lin" valueType="num">
                                      <p:cBhvr>
                                        <p:cTn id="19" dur="1000" fill="hold"/>
                                        <p:tgtEl>
                                          <p:spTgt spid="11"/>
                                        </p:tgtEl>
                                        <p:attrNameLst>
                                          <p:attrName>ppt_x</p:attrName>
                                        </p:attrNameLst>
                                      </p:cBhvr>
                                      <p:tavLst>
                                        <p:tav tm="0">
                                          <p:val>
                                            <p:strVal val="#ppt_x"/>
                                          </p:val>
                                        </p:tav>
                                        <p:tav tm="100000">
                                          <p:val>
                                            <p:strVal val="#ppt_x"/>
                                          </p:val>
                                        </p:tav>
                                      </p:tavLst>
                                    </p:anim>
                                    <p:anim calcmode="lin" valueType="num">
                                      <p:cBhvr>
                                        <p:cTn id="20" dur="1000" fill="hold"/>
                                        <p:tgtEl>
                                          <p:spTgt spid="11"/>
                                        </p:tgtEl>
                                        <p:attrNameLst>
                                          <p:attrName>ppt_y</p:attrName>
                                        </p:attrNameLst>
                                      </p:cBhvr>
                                      <p:tavLst>
                                        <p:tav tm="0">
                                          <p:val>
                                            <p:strVal val="#ppt_y+.1"/>
                                          </p:val>
                                        </p:tav>
                                        <p:tav tm="100000">
                                          <p:val>
                                            <p:strVal val="#ppt_y"/>
                                          </p:val>
                                        </p:tav>
                                      </p:tavLst>
                                    </p:anim>
                                  </p:childTnLst>
                                </p:cTn>
                              </p:par>
                            </p:childTnLst>
                          </p:cTn>
                        </p:par>
                        <p:par>
                          <p:cTn id="21" fill="hold">
                            <p:stCondLst>
                              <p:cond delay="4500"/>
                            </p:stCondLst>
                            <p:childTnLst>
                              <p:par>
                                <p:cTn id="22" presetID="42" presetClass="entr" presetSubtype="0" fill="hold" nodeType="afterEffect">
                                  <p:stCondLst>
                                    <p:cond delay="150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anim calcmode="lin" valueType="num">
                                      <p:cBhvr>
                                        <p:cTn id="25" dur="1000" fill="hold"/>
                                        <p:tgtEl>
                                          <p:spTgt spid="12"/>
                                        </p:tgtEl>
                                        <p:attrNameLst>
                                          <p:attrName>ppt_x</p:attrName>
                                        </p:attrNameLst>
                                      </p:cBhvr>
                                      <p:tavLst>
                                        <p:tav tm="0">
                                          <p:val>
                                            <p:strVal val="#ppt_x"/>
                                          </p:val>
                                        </p:tav>
                                        <p:tav tm="100000">
                                          <p:val>
                                            <p:strVal val="#ppt_x"/>
                                          </p:val>
                                        </p:tav>
                                      </p:tavLst>
                                    </p:anim>
                                    <p:anim calcmode="lin" valueType="num">
                                      <p:cBhvr>
                                        <p:cTn id="26" dur="1000" fill="hold"/>
                                        <p:tgtEl>
                                          <p:spTgt spid="12"/>
                                        </p:tgtEl>
                                        <p:attrNameLst>
                                          <p:attrName>ppt_y</p:attrName>
                                        </p:attrNameLst>
                                      </p:cBhvr>
                                      <p:tavLst>
                                        <p:tav tm="0">
                                          <p:val>
                                            <p:strVal val="#ppt_y+.1"/>
                                          </p:val>
                                        </p:tav>
                                        <p:tav tm="100000">
                                          <p:val>
                                            <p:strVal val="#ppt_y"/>
                                          </p:val>
                                        </p:tav>
                                      </p:tavLst>
                                    </p:anim>
                                  </p:childTnLst>
                                </p:cTn>
                              </p:par>
                            </p:childTnLst>
                          </p:cTn>
                        </p:par>
                        <p:par>
                          <p:cTn id="27" fill="hold">
                            <p:stCondLst>
                              <p:cond delay="7000"/>
                            </p:stCondLst>
                            <p:childTnLst>
                              <p:par>
                                <p:cTn id="28" presetID="2" presetClass="entr" presetSubtype="9" fill="hold" grpId="0" nodeType="afterEffect">
                                  <p:stCondLst>
                                    <p:cond delay="100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500" fill="hold"/>
                                        <p:tgtEl>
                                          <p:spTgt spid="13"/>
                                        </p:tgtEl>
                                        <p:attrNameLst>
                                          <p:attrName>ppt_x</p:attrName>
                                        </p:attrNameLst>
                                      </p:cBhvr>
                                      <p:tavLst>
                                        <p:tav tm="0">
                                          <p:val>
                                            <p:strVal val="0-#ppt_w/2"/>
                                          </p:val>
                                        </p:tav>
                                        <p:tav tm="100000">
                                          <p:val>
                                            <p:strVal val="#ppt_x"/>
                                          </p:val>
                                        </p:tav>
                                      </p:tavLst>
                                    </p:anim>
                                    <p:anim calcmode="lin" valueType="num">
                                      <p:cBhvr additive="base">
                                        <p:cTn id="31"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0ECF73A1-3512-40B5-B7AD-57CBC40AA6DB}"/>
              </a:ext>
            </a:extLst>
          </p:cNvPr>
          <p:cNvSpPr txBox="1"/>
          <p:nvPr/>
        </p:nvSpPr>
        <p:spPr>
          <a:xfrm>
            <a:off x="539551" y="116632"/>
            <a:ext cx="8378538" cy="3416320"/>
          </a:xfrm>
          <a:prstGeom prst="rect">
            <a:avLst/>
          </a:prstGeom>
          <a:solidFill>
            <a:srgbClr val="F1F9A9"/>
          </a:solidFill>
        </p:spPr>
        <p:txBody>
          <a:bodyPr wrap="square" rtlCol="0">
            <a:spAutoFit/>
          </a:bodyPr>
          <a:lstStyle/>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　シンガポールでは、１９９７年に</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　「考える学校、学ぶ国家」というビジョンを打ち出し、</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資質・能力を育むコンピテンシ</a:t>
            </a:r>
            <a:r>
              <a:rPr kumimoji="1" lang="en-US" altLang="ja-JP" sz="2400" b="1" dirty="0">
                <a:latin typeface="AR P丸ゴシック体E" panose="020F0900000000000000" pitchFamily="50" charset="-128"/>
                <a:ea typeface="AR P丸ゴシック体E" panose="020F0900000000000000" pitchFamily="50" charset="-128"/>
              </a:rPr>
              <a:t>―</a:t>
            </a:r>
            <a:r>
              <a:rPr kumimoji="1" lang="ja-JP" altLang="en-US" sz="2400" b="1" dirty="0">
                <a:latin typeface="AR P丸ゴシック体E" panose="020F0900000000000000" pitchFamily="50" charset="-128"/>
                <a:ea typeface="AR P丸ゴシック体E" panose="020F0900000000000000" pitchFamily="50" charset="-128"/>
              </a:rPr>
              <a:t>ベースの教育に舵を切り、</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勉強から学習へ、また教授法の見直し等を進める</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p:txBody>
      </p:sp>
      <p:sp>
        <p:nvSpPr>
          <p:cNvPr id="3" name="テキスト ボックス 2">
            <a:extLst>
              <a:ext uri="{FF2B5EF4-FFF2-40B4-BE49-F238E27FC236}">
                <a16:creationId xmlns:a16="http://schemas.microsoft.com/office/drawing/2014/main" id="{FFDF76B5-AB39-409F-A67E-872E0821B6AC}"/>
              </a:ext>
            </a:extLst>
          </p:cNvPr>
          <p:cNvSpPr txBox="1"/>
          <p:nvPr/>
        </p:nvSpPr>
        <p:spPr>
          <a:xfrm>
            <a:off x="539551" y="3685088"/>
            <a:ext cx="8378537" cy="2677656"/>
          </a:xfrm>
          <a:prstGeom prst="rect">
            <a:avLst/>
          </a:prstGeom>
          <a:solidFill>
            <a:srgbClr val="F1F9A9"/>
          </a:solidFill>
        </p:spPr>
        <p:txBody>
          <a:bodyPr wrap="square" rtlCol="0">
            <a:spAutoFit/>
          </a:bodyPr>
          <a:lstStyle/>
          <a:p>
            <a:endParaRPr kumimoji="1" lang="en-US" altLang="ja-JP" sz="2400" dirty="0">
              <a:latin typeface="AR P丸ゴシック体E" panose="020F0900000000000000" pitchFamily="50" charset="-128"/>
              <a:ea typeface="AR P丸ゴシック体E" panose="020F0900000000000000" pitchFamily="50" charset="-128"/>
            </a:endParaRPr>
          </a:p>
          <a:p>
            <a:r>
              <a:rPr kumimoji="1" lang="ja-JP" altLang="en-US" sz="2400" dirty="0">
                <a:latin typeface="AR P丸ゴシック体E" panose="020F0900000000000000" pitchFamily="50" charset="-128"/>
                <a:ea typeface="AR P丸ゴシック体E" panose="020F0900000000000000" pitchFamily="50" charset="-128"/>
              </a:rPr>
              <a:t>　</a:t>
            </a:r>
            <a:r>
              <a:rPr kumimoji="1" lang="ja-JP" altLang="en-US" sz="2400" b="1" dirty="0">
                <a:latin typeface="AR P丸ゴシック体E" panose="020F0900000000000000" pitchFamily="50" charset="-128"/>
                <a:ea typeface="AR P丸ゴシック体E" panose="020F0900000000000000" pitchFamily="50" charset="-128"/>
              </a:rPr>
              <a:t>香港 教育コミッション</a:t>
            </a:r>
            <a:r>
              <a:rPr kumimoji="1" lang="en-US" altLang="ja-JP" sz="2400" b="1" dirty="0">
                <a:latin typeface="AR P丸ゴシック体E" panose="020F0900000000000000" pitchFamily="50" charset="-128"/>
                <a:ea typeface="AR P丸ゴシック体E" panose="020F0900000000000000" pitchFamily="50" charset="-128"/>
              </a:rPr>
              <a:t>(</a:t>
            </a:r>
            <a:r>
              <a:rPr kumimoji="1" lang="ja-JP" altLang="en-US" sz="2400" b="1" dirty="0">
                <a:latin typeface="AR P丸ゴシック体E" panose="020F0900000000000000" pitchFamily="50" charset="-128"/>
                <a:ea typeface="AR P丸ゴシック体E" panose="020F0900000000000000" pitchFamily="50" charset="-128"/>
              </a:rPr>
              <a:t>諮問会）では、２０００年に</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　経済成長、雇用可能性の教育から、</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b="1" dirty="0">
              <a:latin typeface="AR P丸ゴシック体E" panose="020F0900000000000000" pitchFamily="50" charset="-128"/>
              <a:ea typeface="AR P丸ゴシック体E" panose="020F0900000000000000" pitchFamily="50" charset="-128"/>
            </a:endParaRPr>
          </a:p>
          <a:p>
            <a:r>
              <a:rPr kumimoji="1" lang="ja-JP" altLang="en-US" sz="2400" b="1" dirty="0">
                <a:latin typeface="AR P丸ゴシック体E" panose="020F0900000000000000" pitchFamily="50" charset="-128"/>
                <a:ea typeface="AR P丸ゴシック体E" panose="020F0900000000000000" pitchFamily="50" charset="-128"/>
              </a:rPr>
              <a:t>　社会に必要な人材、新たな世界に住む人々の質へ転換</a:t>
            </a:r>
            <a:endParaRPr kumimoji="1" lang="en-US" altLang="ja-JP" sz="2400" b="1" dirty="0">
              <a:latin typeface="AR P丸ゴシック体E" panose="020F0900000000000000" pitchFamily="50" charset="-128"/>
              <a:ea typeface="AR P丸ゴシック体E" panose="020F0900000000000000" pitchFamily="50" charset="-128"/>
            </a:endParaRPr>
          </a:p>
          <a:p>
            <a:endParaRPr kumimoji="1" lang="en-US" altLang="ja-JP" sz="2400" dirty="0">
              <a:latin typeface="AR P丸ゴシック体E" panose="020F0900000000000000" pitchFamily="50" charset="-128"/>
              <a:ea typeface="AR P丸ゴシック体E" panose="020F0900000000000000" pitchFamily="50" charset="-128"/>
            </a:endParaRPr>
          </a:p>
        </p:txBody>
      </p:sp>
      <p:sp>
        <p:nvSpPr>
          <p:cNvPr id="4" name="テキスト ボックス 3">
            <a:extLst>
              <a:ext uri="{FF2B5EF4-FFF2-40B4-BE49-F238E27FC236}">
                <a16:creationId xmlns:a16="http://schemas.microsoft.com/office/drawing/2014/main" id="{6C1B77AF-8F0C-467C-9773-11376DA6B11D}"/>
              </a:ext>
            </a:extLst>
          </p:cNvPr>
          <p:cNvSpPr txBox="1"/>
          <p:nvPr/>
        </p:nvSpPr>
        <p:spPr>
          <a:xfrm>
            <a:off x="251520" y="6467994"/>
            <a:ext cx="8504251" cy="369332"/>
          </a:xfrm>
          <a:prstGeom prst="rect">
            <a:avLst/>
          </a:prstGeom>
          <a:noFill/>
        </p:spPr>
        <p:txBody>
          <a:bodyPr wrap="none" rtlCol="0">
            <a:spAutoFit/>
          </a:bodyPr>
          <a:lstStyle/>
          <a:p>
            <a:r>
              <a:rPr kumimoji="1" lang="ja-JP" altLang="en-US" dirty="0"/>
              <a:t>　　「アジアにおける教育の質的変化」</a:t>
            </a:r>
            <a:r>
              <a:rPr kumimoji="1" lang="en-US" altLang="ja-JP" dirty="0"/>
              <a:t>2019</a:t>
            </a:r>
            <a:r>
              <a:rPr kumimoji="1" lang="ja-JP" altLang="en-US" dirty="0"/>
              <a:t>年</a:t>
            </a:r>
            <a:r>
              <a:rPr kumimoji="1" lang="en-US" altLang="ja-JP" dirty="0"/>
              <a:t>9</a:t>
            </a:r>
            <a:r>
              <a:rPr kumimoji="1" lang="ja-JP" altLang="en-US" dirty="0"/>
              <a:t>月</a:t>
            </a:r>
            <a:r>
              <a:rPr kumimoji="1" lang="en-US" altLang="ja-JP" dirty="0"/>
              <a:t>5</a:t>
            </a:r>
            <a:r>
              <a:rPr kumimoji="1" lang="ja-JP" altLang="en-US" dirty="0"/>
              <a:t>日教育新聞　木村大輔による</a:t>
            </a:r>
          </a:p>
        </p:txBody>
      </p:sp>
      <p:cxnSp>
        <p:nvCxnSpPr>
          <p:cNvPr id="6" name="直線コネクタ 5">
            <a:extLst>
              <a:ext uri="{FF2B5EF4-FFF2-40B4-BE49-F238E27FC236}">
                <a16:creationId xmlns:a16="http://schemas.microsoft.com/office/drawing/2014/main" id="{D35092D0-4B88-4343-B0B7-CB909972800C}"/>
              </a:ext>
            </a:extLst>
          </p:cNvPr>
          <p:cNvCxnSpPr/>
          <p:nvPr/>
        </p:nvCxnSpPr>
        <p:spPr>
          <a:xfrm>
            <a:off x="651294" y="2471380"/>
            <a:ext cx="590465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線コネクタ 6">
            <a:extLst>
              <a:ext uri="{FF2B5EF4-FFF2-40B4-BE49-F238E27FC236}">
                <a16:creationId xmlns:a16="http://schemas.microsoft.com/office/drawing/2014/main" id="{C7103439-A858-4CC4-A62C-48DCABF024C1}"/>
              </a:ext>
            </a:extLst>
          </p:cNvPr>
          <p:cNvCxnSpPr>
            <a:cxnSpLocks/>
          </p:cNvCxnSpPr>
          <p:nvPr/>
        </p:nvCxnSpPr>
        <p:spPr>
          <a:xfrm>
            <a:off x="3441748" y="928970"/>
            <a:ext cx="1296144"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52C393F1-3D60-4B80-91A5-06312F8ABB30}"/>
              </a:ext>
            </a:extLst>
          </p:cNvPr>
          <p:cNvCxnSpPr>
            <a:cxnSpLocks/>
          </p:cNvCxnSpPr>
          <p:nvPr/>
        </p:nvCxnSpPr>
        <p:spPr>
          <a:xfrm>
            <a:off x="827584" y="5301208"/>
            <a:ext cx="44644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BB2FBDA8-C676-4298-8E39-9224C2F4DAC7}"/>
              </a:ext>
            </a:extLst>
          </p:cNvPr>
          <p:cNvCxnSpPr>
            <a:cxnSpLocks/>
          </p:cNvCxnSpPr>
          <p:nvPr/>
        </p:nvCxnSpPr>
        <p:spPr>
          <a:xfrm>
            <a:off x="827584" y="6021288"/>
            <a:ext cx="6264696"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テキスト ボックス 4">
            <a:extLst>
              <a:ext uri="{FF2B5EF4-FFF2-40B4-BE49-F238E27FC236}">
                <a16:creationId xmlns:a16="http://schemas.microsoft.com/office/drawing/2014/main" id="{364F62C5-9035-49A1-80FD-FC6C1F4D8F18}"/>
              </a:ext>
            </a:extLst>
          </p:cNvPr>
          <p:cNvSpPr txBox="1"/>
          <p:nvPr/>
        </p:nvSpPr>
        <p:spPr>
          <a:xfrm>
            <a:off x="7926106" y="125924"/>
            <a:ext cx="715260" cy="369332"/>
          </a:xfrm>
          <a:prstGeom prst="rect">
            <a:avLst/>
          </a:prstGeom>
          <a:noFill/>
        </p:spPr>
        <p:txBody>
          <a:bodyPr wrap="none" rtlCol="0">
            <a:spAutoFit/>
          </a:bodyPr>
          <a:lstStyle/>
          <a:p>
            <a:r>
              <a:rPr kumimoji="1" lang="en-US" altLang="ja-JP" dirty="0"/>
              <a:t>10:40</a:t>
            </a:r>
          </a:p>
        </p:txBody>
      </p:sp>
      <p:sp>
        <p:nvSpPr>
          <p:cNvPr id="10" name="楕円 9">
            <a:extLst>
              <a:ext uri="{FF2B5EF4-FFF2-40B4-BE49-F238E27FC236}">
                <a16:creationId xmlns:a16="http://schemas.microsoft.com/office/drawing/2014/main" id="{B2485D6D-6792-461A-ACB4-62E8ACBA5AA7}"/>
              </a:ext>
            </a:extLst>
          </p:cNvPr>
          <p:cNvSpPr/>
          <p:nvPr/>
        </p:nvSpPr>
        <p:spPr>
          <a:xfrm>
            <a:off x="5787861" y="5384402"/>
            <a:ext cx="1820637" cy="74213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b="1" dirty="0"/>
          </a:p>
        </p:txBody>
      </p:sp>
    </p:spTree>
    <p:extLst>
      <p:ext uri="{BB962C8B-B14F-4D97-AF65-F5344CB8AC3E}">
        <p14:creationId xmlns:p14="http://schemas.microsoft.com/office/powerpoint/2010/main" val="369807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00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42" presetClass="entr" presetSubtype="0" fill="hold" grpId="0" nodeType="afterEffect">
                                  <p:stCondLst>
                                    <p:cond delay="1000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par>
                          <p:cTn id="22" fill="hold">
                            <p:stCondLst>
                              <p:cond delay="15000"/>
                            </p:stCondLst>
                            <p:childTnLst>
                              <p:par>
                                <p:cTn id="23" presetID="42" presetClass="entr" presetSubtype="0"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par>
                          <p:cTn id="28" fill="hold">
                            <p:stCondLst>
                              <p:cond delay="16000"/>
                            </p:stCondLst>
                            <p:childTnLst>
                              <p:par>
                                <p:cTn id="29" presetID="42" presetClass="entr" presetSubtype="0" fill="hold"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1000"/>
                                        <p:tgtEl>
                                          <p:spTgt spid="11"/>
                                        </p:tgtEl>
                                      </p:cBhvr>
                                    </p:animEffect>
                                    <p:anim calcmode="lin" valueType="num">
                                      <p:cBhvr>
                                        <p:cTn id="32" dur="1000" fill="hold"/>
                                        <p:tgtEl>
                                          <p:spTgt spid="11"/>
                                        </p:tgtEl>
                                        <p:attrNameLst>
                                          <p:attrName>ppt_x</p:attrName>
                                        </p:attrNameLst>
                                      </p:cBhvr>
                                      <p:tavLst>
                                        <p:tav tm="0">
                                          <p:val>
                                            <p:strVal val="#ppt_x"/>
                                          </p:val>
                                        </p:tav>
                                        <p:tav tm="100000">
                                          <p:val>
                                            <p:strVal val="#ppt_x"/>
                                          </p:val>
                                        </p:tav>
                                      </p:tavLst>
                                    </p:anim>
                                    <p:anim calcmode="lin" valueType="num">
                                      <p:cBhvr>
                                        <p:cTn id="33" dur="1000" fill="hold"/>
                                        <p:tgtEl>
                                          <p:spTgt spid="11"/>
                                        </p:tgtEl>
                                        <p:attrNameLst>
                                          <p:attrName>ppt_y</p:attrName>
                                        </p:attrNameLst>
                                      </p:cBhvr>
                                      <p:tavLst>
                                        <p:tav tm="0">
                                          <p:val>
                                            <p:strVal val="#ppt_y+.1"/>
                                          </p:val>
                                        </p:tav>
                                        <p:tav tm="100000">
                                          <p:val>
                                            <p:strVal val="#ppt_y"/>
                                          </p:val>
                                        </p:tav>
                                      </p:tavLst>
                                    </p:anim>
                                  </p:childTnLst>
                                </p:cTn>
                              </p:par>
                            </p:childTnLst>
                          </p:cTn>
                        </p:par>
                        <p:par>
                          <p:cTn id="34" fill="hold">
                            <p:stCondLst>
                              <p:cond delay="17000"/>
                            </p:stCondLst>
                            <p:childTnLst>
                              <p:par>
                                <p:cTn id="35" presetID="2" presetClass="entr" presetSubtype="4" fill="hold" grpId="0" nodeType="afterEffect">
                                  <p:stCondLst>
                                    <p:cond delay="150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CD61A00B-D861-4D26-9817-08611A86DE68}"/>
              </a:ext>
            </a:extLst>
          </p:cNvPr>
          <p:cNvPicPr>
            <a:picLocks noChangeAspect="1"/>
          </p:cNvPicPr>
          <p:nvPr/>
        </p:nvPicPr>
        <p:blipFill rotWithShape="1">
          <a:blip r:embed="rId3"/>
          <a:srcRect l="8848" t="17079" r="15562" b="8764"/>
          <a:stretch/>
        </p:blipFill>
        <p:spPr>
          <a:xfrm>
            <a:off x="37496" y="1593148"/>
            <a:ext cx="8987922" cy="4959892"/>
          </a:xfrm>
          <a:prstGeom prst="rect">
            <a:avLst/>
          </a:prstGeom>
          <a:ln>
            <a:solidFill>
              <a:schemeClr val="accent1"/>
            </a:solidFill>
          </a:ln>
        </p:spPr>
      </p:pic>
      <p:sp>
        <p:nvSpPr>
          <p:cNvPr id="5" name="正方形/長方形 4">
            <a:extLst>
              <a:ext uri="{FF2B5EF4-FFF2-40B4-BE49-F238E27FC236}">
                <a16:creationId xmlns:a16="http://schemas.microsoft.com/office/drawing/2014/main" id="{274BA837-FFD1-4EF5-ABB4-64E078941C53}"/>
              </a:ext>
            </a:extLst>
          </p:cNvPr>
          <p:cNvSpPr/>
          <p:nvPr/>
        </p:nvSpPr>
        <p:spPr>
          <a:xfrm>
            <a:off x="710255" y="484147"/>
            <a:ext cx="2376904" cy="433196"/>
          </a:xfrm>
          <a:prstGeom prst="rect">
            <a:avLst/>
          </a:prstGeom>
        </p:spPr>
        <p:txBody>
          <a:bodyPr wrap="square">
            <a:spAutoFit/>
          </a:bodyPr>
          <a:lstStyle/>
          <a:p>
            <a:r>
              <a:rPr lang="en-US" altLang="ja-JP" sz="2215" b="1" dirty="0" err="1">
                <a:solidFill>
                  <a:srgbClr val="605E5E"/>
                </a:solidFill>
                <a:latin typeface="open sans"/>
                <a:hlinkClick r:id="rId4">
                  <a:extLst>
                    <a:ext uri="{A12FA001-AC4F-418D-AE19-62706E023703}">
                      <ahyp:hlinkClr xmlns:ahyp="http://schemas.microsoft.com/office/drawing/2018/hyperlinkcolor" val="tx"/>
                    </a:ext>
                  </a:extLst>
                </a:hlinkClick>
              </a:rPr>
              <a:t>Keidanren</a:t>
            </a:r>
            <a:r>
              <a:rPr lang="en-US" altLang="ja-JP" sz="2215" b="1" dirty="0" err="1">
                <a:solidFill>
                  <a:srgbClr val="FF0000"/>
                </a:solidFill>
                <a:latin typeface="open sans"/>
                <a:hlinkClick r:id="rId4">
                  <a:extLst>
                    <a:ext uri="{A12FA001-AC4F-418D-AE19-62706E023703}">
                      <ahyp:hlinkClr xmlns:ahyp="http://schemas.microsoft.com/office/drawing/2018/hyperlinkcolor" val="tx"/>
                    </a:ext>
                  </a:extLst>
                </a:hlinkClick>
              </a:rPr>
              <a:t>S</a:t>
            </a:r>
            <a:r>
              <a:rPr lang="en-US" altLang="ja-JP" sz="2215" b="1" dirty="0" err="1">
                <a:solidFill>
                  <a:srgbClr val="3B82ED"/>
                </a:solidFill>
                <a:latin typeface="open sans"/>
                <a:hlinkClick r:id="rId4">
                  <a:extLst>
                    <a:ext uri="{A12FA001-AC4F-418D-AE19-62706E023703}">
                      <ahyp:hlinkClr xmlns:ahyp="http://schemas.microsoft.com/office/drawing/2018/hyperlinkcolor" val="tx"/>
                    </a:ext>
                  </a:extLst>
                </a:hlinkClick>
              </a:rPr>
              <a:t>D</a:t>
            </a:r>
            <a:r>
              <a:rPr lang="en-US" altLang="ja-JP" sz="2215" b="1" dirty="0" err="1">
                <a:solidFill>
                  <a:srgbClr val="41BAAE"/>
                </a:solidFill>
                <a:latin typeface="open sans"/>
                <a:hlinkClick r:id="rId4">
                  <a:extLst>
                    <a:ext uri="{A12FA001-AC4F-418D-AE19-62706E023703}">
                      <ahyp:hlinkClr xmlns:ahyp="http://schemas.microsoft.com/office/drawing/2018/hyperlinkcolor" val="tx"/>
                    </a:ext>
                  </a:extLst>
                </a:hlinkClick>
              </a:rPr>
              <a:t>G</a:t>
            </a:r>
            <a:r>
              <a:rPr lang="en-US" altLang="ja-JP" sz="2215" b="1" dirty="0" err="1">
                <a:solidFill>
                  <a:srgbClr val="EDD23B"/>
                </a:solidFill>
                <a:latin typeface="open sans"/>
                <a:hlinkClick r:id="rId4">
                  <a:extLst>
                    <a:ext uri="{A12FA001-AC4F-418D-AE19-62706E023703}">
                      <ahyp:hlinkClr xmlns:ahyp="http://schemas.microsoft.com/office/drawing/2018/hyperlinkcolor" val="tx"/>
                    </a:ext>
                  </a:extLst>
                </a:hlinkClick>
              </a:rPr>
              <a:t>s</a:t>
            </a:r>
            <a:endParaRPr lang="ja-JP" altLang="en-US" sz="2215" dirty="0"/>
          </a:p>
        </p:txBody>
      </p:sp>
      <p:pic>
        <p:nvPicPr>
          <p:cNvPr id="1026" name="Picture 2" descr="B20tokyo.png">
            <a:extLst>
              <a:ext uri="{FF2B5EF4-FFF2-40B4-BE49-F238E27FC236}">
                <a16:creationId xmlns:a16="http://schemas.microsoft.com/office/drawing/2014/main" id="{2640FFD8-050F-49E4-ABFA-CE25654173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386" y="882277"/>
            <a:ext cx="2376904" cy="667201"/>
          </a:xfrm>
          <a:prstGeom prst="rect">
            <a:avLst/>
          </a:prstGeom>
          <a:noFill/>
          <a:extLst>
            <a:ext uri="{909E8E84-426E-40DD-AFC4-6F175D3DCCD1}">
              <a14:hiddenFill xmlns:a14="http://schemas.microsoft.com/office/drawing/2010/main">
                <a:solidFill>
                  <a:srgbClr val="FFFFFF"/>
                </a:solidFill>
              </a14:hiddenFill>
            </a:ext>
          </a:extLst>
        </p:spPr>
      </p:pic>
      <p:sp>
        <p:nvSpPr>
          <p:cNvPr id="2" name="テキスト ボックス 1">
            <a:extLst>
              <a:ext uri="{FF2B5EF4-FFF2-40B4-BE49-F238E27FC236}">
                <a16:creationId xmlns:a16="http://schemas.microsoft.com/office/drawing/2014/main" id="{50AA4D3C-E78C-4346-AE33-CC80AB607180}"/>
              </a:ext>
            </a:extLst>
          </p:cNvPr>
          <p:cNvSpPr txBox="1"/>
          <p:nvPr/>
        </p:nvSpPr>
        <p:spPr>
          <a:xfrm rot="20145399">
            <a:off x="1134864" y="4297897"/>
            <a:ext cx="1306768" cy="362279"/>
          </a:xfrm>
          <a:prstGeom prst="rect">
            <a:avLst/>
          </a:prstGeom>
          <a:solidFill>
            <a:schemeClr val="bg1">
              <a:lumMod val="85000"/>
            </a:schemeClr>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石器～縄文</a:t>
            </a:r>
          </a:p>
        </p:txBody>
      </p:sp>
      <p:sp>
        <p:nvSpPr>
          <p:cNvPr id="6" name="テキスト ボックス 5">
            <a:extLst>
              <a:ext uri="{FF2B5EF4-FFF2-40B4-BE49-F238E27FC236}">
                <a16:creationId xmlns:a16="http://schemas.microsoft.com/office/drawing/2014/main" id="{744D6B14-3ACB-4DB3-86FF-1F9335414D77}"/>
              </a:ext>
            </a:extLst>
          </p:cNvPr>
          <p:cNvSpPr txBox="1"/>
          <p:nvPr/>
        </p:nvSpPr>
        <p:spPr>
          <a:xfrm rot="20145399">
            <a:off x="2757375" y="3590547"/>
            <a:ext cx="1306768" cy="362279"/>
          </a:xfrm>
          <a:prstGeom prst="rect">
            <a:avLst/>
          </a:prstGeom>
          <a:solidFill>
            <a:schemeClr val="accent1">
              <a:lumMod val="40000"/>
              <a:lumOff val="60000"/>
            </a:schemeClr>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弥生～江戸</a:t>
            </a:r>
          </a:p>
        </p:txBody>
      </p:sp>
      <p:sp>
        <p:nvSpPr>
          <p:cNvPr id="7" name="テキスト ボックス 6">
            <a:extLst>
              <a:ext uri="{FF2B5EF4-FFF2-40B4-BE49-F238E27FC236}">
                <a16:creationId xmlns:a16="http://schemas.microsoft.com/office/drawing/2014/main" id="{49652924-E9F8-4B74-8F21-29F31C7CDAB2}"/>
              </a:ext>
            </a:extLst>
          </p:cNvPr>
          <p:cNvSpPr txBox="1"/>
          <p:nvPr/>
        </p:nvSpPr>
        <p:spPr>
          <a:xfrm rot="20145399">
            <a:off x="5865178" y="2329339"/>
            <a:ext cx="633507" cy="362279"/>
          </a:xfrm>
          <a:prstGeom prst="rect">
            <a:avLst/>
          </a:prstGeom>
          <a:solidFill>
            <a:srgbClr val="FFFF00"/>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平成</a:t>
            </a:r>
          </a:p>
        </p:txBody>
      </p:sp>
      <p:sp>
        <p:nvSpPr>
          <p:cNvPr id="8" name="テキスト ボックス 7">
            <a:extLst>
              <a:ext uri="{FF2B5EF4-FFF2-40B4-BE49-F238E27FC236}">
                <a16:creationId xmlns:a16="http://schemas.microsoft.com/office/drawing/2014/main" id="{7C84041E-EAD0-47DD-98CE-DA08AAFC709F}"/>
              </a:ext>
            </a:extLst>
          </p:cNvPr>
          <p:cNvSpPr txBox="1"/>
          <p:nvPr/>
        </p:nvSpPr>
        <p:spPr>
          <a:xfrm rot="20145399">
            <a:off x="4288674" y="2903985"/>
            <a:ext cx="1306768" cy="362279"/>
          </a:xfrm>
          <a:prstGeom prst="rect">
            <a:avLst/>
          </a:prstGeom>
          <a:solidFill>
            <a:srgbClr val="FFD5D1"/>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明治～昭和</a:t>
            </a:r>
          </a:p>
        </p:txBody>
      </p:sp>
      <p:sp>
        <p:nvSpPr>
          <p:cNvPr id="9" name="テキスト ボックス 8">
            <a:extLst>
              <a:ext uri="{FF2B5EF4-FFF2-40B4-BE49-F238E27FC236}">
                <a16:creationId xmlns:a16="http://schemas.microsoft.com/office/drawing/2014/main" id="{CCFE5FCF-8432-4784-8484-2959A932FB0B}"/>
              </a:ext>
            </a:extLst>
          </p:cNvPr>
          <p:cNvSpPr txBox="1"/>
          <p:nvPr/>
        </p:nvSpPr>
        <p:spPr>
          <a:xfrm rot="20145399">
            <a:off x="6936862" y="1785877"/>
            <a:ext cx="633507" cy="362279"/>
          </a:xfrm>
          <a:prstGeom prst="rect">
            <a:avLst/>
          </a:prstGeom>
          <a:solidFill>
            <a:srgbClr val="92D050"/>
          </a:solidFill>
        </p:spPr>
        <p:txBody>
          <a:bodyPr wrap="none" rtlCol="0">
            <a:spAutoFit/>
          </a:bodyPr>
          <a:lstStyle/>
          <a:p>
            <a:r>
              <a:rPr lang="ja-JP" altLang="en-US" sz="1754" b="1" dirty="0">
                <a:latin typeface="AR丸ゴシック体E" panose="020F0909000000000000" pitchFamily="49" charset="-128"/>
                <a:ea typeface="AR丸ゴシック体E" panose="020F0909000000000000" pitchFamily="49" charset="-128"/>
              </a:rPr>
              <a:t>令和</a:t>
            </a:r>
          </a:p>
        </p:txBody>
      </p:sp>
      <p:sp>
        <p:nvSpPr>
          <p:cNvPr id="10" name="テキスト ボックス 9">
            <a:extLst>
              <a:ext uri="{FF2B5EF4-FFF2-40B4-BE49-F238E27FC236}">
                <a16:creationId xmlns:a16="http://schemas.microsoft.com/office/drawing/2014/main" id="{5505DD7B-D501-41AF-B0A4-06E1950C29D8}"/>
              </a:ext>
            </a:extLst>
          </p:cNvPr>
          <p:cNvSpPr txBox="1"/>
          <p:nvPr/>
        </p:nvSpPr>
        <p:spPr>
          <a:xfrm>
            <a:off x="4486046" y="4478348"/>
            <a:ext cx="1319592" cy="1455783"/>
          </a:xfrm>
          <a:prstGeom prst="rect">
            <a:avLst/>
          </a:prstGeom>
          <a:solidFill>
            <a:srgbClr val="FFD5D1"/>
          </a:solidFill>
        </p:spPr>
        <p:txBody>
          <a:bodyPr wrap="none" rtlCol="0">
            <a:spAutoFit/>
          </a:bodyPr>
          <a:lstStyle/>
          <a:p>
            <a:r>
              <a:rPr lang="ja-JP" altLang="en-US" sz="2215" b="1" dirty="0">
                <a:latin typeface="AR丸ゴシック体E" panose="020F0909000000000000" pitchFamily="49" charset="-128"/>
                <a:ea typeface="AR丸ゴシック体E" panose="020F0909000000000000" pitchFamily="49" charset="-128"/>
              </a:rPr>
              <a:t>工業化</a:t>
            </a:r>
            <a:endParaRPr lang="en-US" altLang="ja-JP" sz="2215" b="1" dirty="0">
              <a:latin typeface="AR丸ゴシック体E" panose="020F0909000000000000" pitchFamily="49" charset="-128"/>
              <a:ea typeface="AR丸ゴシック体E" panose="020F0909000000000000" pitchFamily="49" charset="-128"/>
            </a:endParaRPr>
          </a:p>
          <a:p>
            <a:r>
              <a:rPr lang="ja-JP" altLang="en-US" sz="2215" b="1" dirty="0">
                <a:latin typeface="AR丸ゴシック体E" panose="020F0909000000000000" pitchFamily="49" charset="-128"/>
                <a:ea typeface="AR丸ゴシック体E" panose="020F0909000000000000" pitchFamily="49" charset="-128"/>
              </a:rPr>
              <a:t>画一化</a:t>
            </a:r>
            <a:endParaRPr lang="en-US" altLang="ja-JP" sz="2215" b="1" dirty="0">
              <a:latin typeface="AR丸ゴシック体E" panose="020F0909000000000000" pitchFamily="49" charset="-128"/>
              <a:ea typeface="AR丸ゴシック体E" panose="020F0909000000000000" pitchFamily="49" charset="-128"/>
            </a:endParaRPr>
          </a:p>
          <a:p>
            <a:r>
              <a:rPr lang="ja-JP" altLang="en-US" sz="2215" b="1" dirty="0">
                <a:latin typeface="AR丸ゴシック体E" panose="020F0909000000000000" pitchFamily="49" charset="-128"/>
                <a:ea typeface="AR丸ゴシック体E" panose="020F0909000000000000" pitchFamily="49" charset="-128"/>
              </a:rPr>
              <a:t>生産性</a:t>
            </a:r>
            <a:endParaRPr lang="en-US" altLang="ja-JP" sz="2215" b="1" dirty="0">
              <a:latin typeface="AR丸ゴシック体E" panose="020F0909000000000000" pitchFamily="49" charset="-128"/>
              <a:ea typeface="AR丸ゴシック体E" panose="020F0909000000000000" pitchFamily="49" charset="-128"/>
            </a:endParaRPr>
          </a:p>
          <a:p>
            <a:r>
              <a:rPr lang="ja-JP" altLang="en-US" sz="2215" b="1" dirty="0">
                <a:latin typeface="AR丸ゴシック体E" panose="020F0909000000000000" pitchFamily="49" charset="-128"/>
                <a:ea typeface="AR丸ゴシック体E" panose="020F0909000000000000" pitchFamily="49" charset="-128"/>
              </a:rPr>
              <a:t>学力神話</a:t>
            </a:r>
            <a:endParaRPr lang="en-US" altLang="ja-JP" sz="2215" b="1" dirty="0">
              <a:latin typeface="AR丸ゴシック体E" panose="020F0909000000000000" pitchFamily="49" charset="-128"/>
              <a:ea typeface="AR丸ゴシック体E" panose="020F0909000000000000" pitchFamily="49" charset="-128"/>
            </a:endParaRPr>
          </a:p>
        </p:txBody>
      </p:sp>
      <p:sp>
        <p:nvSpPr>
          <p:cNvPr id="11" name="テキスト ボックス 10">
            <a:extLst>
              <a:ext uri="{FF2B5EF4-FFF2-40B4-BE49-F238E27FC236}">
                <a16:creationId xmlns:a16="http://schemas.microsoft.com/office/drawing/2014/main" id="{C8BA8F21-1220-49B7-A27D-9EF6110B7578}"/>
              </a:ext>
            </a:extLst>
          </p:cNvPr>
          <p:cNvSpPr txBox="1"/>
          <p:nvPr/>
        </p:nvSpPr>
        <p:spPr>
          <a:xfrm>
            <a:off x="6203526" y="3782999"/>
            <a:ext cx="2170787" cy="774058"/>
          </a:xfrm>
          <a:prstGeom prst="rect">
            <a:avLst/>
          </a:prstGeom>
          <a:solidFill>
            <a:srgbClr val="FFFF00"/>
          </a:solidFill>
        </p:spPr>
        <p:txBody>
          <a:bodyPr wrap="none" rtlCol="0">
            <a:spAutoFit/>
          </a:bodyPr>
          <a:lstStyle/>
          <a:p>
            <a:r>
              <a:rPr lang="ja-JP" altLang="en-US" sz="2215" b="1" dirty="0">
                <a:latin typeface="AR丸ゴシック体E" panose="020F0909000000000000" pitchFamily="49" charset="-128"/>
                <a:ea typeface="AR丸ゴシック体E" panose="020F0909000000000000" pitchFamily="49" charset="-128"/>
              </a:rPr>
              <a:t>ＩＴ革命</a:t>
            </a:r>
            <a:endParaRPr lang="en-US" altLang="ja-JP" sz="2215" b="1" dirty="0">
              <a:latin typeface="AR丸ゴシック体E" panose="020F0909000000000000" pitchFamily="49" charset="-128"/>
              <a:ea typeface="AR丸ゴシック体E" panose="020F0909000000000000" pitchFamily="49" charset="-128"/>
            </a:endParaRPr>
          </a:p>
          <a:p>
            <a:r>
              <a:rPr lang="ja-JP" altLang="en-US" sz="2215" b="1" dirty="0">
                <a:latin typeface="AR丸ゴシック体E" panose="020F0909000000000000" pitchFamily="49" charset="-128"/>
                <a:ea typeface="AR丸ゴシック体E" panose="020F0909000000000000" pitchFamily="49" charset="-128"/>
              </a:rPr>
              <a:t>超グローバル化</a:t>
            </a:r>
            <a:endParaRPr lang="en-US" altLang="ja-JP" sz="2215" b="1" dirty="0">
              <a:latin typeface="AR丸ゴシック体E" panose="020F0909000000000000" pitchFamily="49" charset="-128"/>
              <a:ea typeface="AR丸ゴシック体E" panose="020F0909000000000000" pitchFamily="49" charset="-128"/>
            </a:endParaRPr>
          </a:p>
        </p:txBody>
      </p:sp>
      <p:sp>
        <p:nvSpPr>
          <p:cNvPr id="16" name="テキスト ボックス 15">
            <a:extLst>
              <a:ext uri="{FF2B5EF4-FFF2-40B4-BE49-F238E27FC236}">
                <a16:creationId xmlns:a16="http://schemas.microsoft.com/office/drawing/2014/main" id="{BD297F0C-6C7D-4097-90B8-0A90171B4CB0}"/>
              </a:ext>
            </a:extLst>
          </p:cNvPr>
          <p:cNvSpPr txBox="1"/>
          <p:nvPr/>
        </p:nvSpPr>
        <p:spPr>
          <a:xfrm>
            <a:off x="4462541" y="1143530"/>
            <a:ext cx="4562877" cy="362279"/>
          </a:xfrm>
          <a:prstGeom prst="rect">
            <a:avLst/>
          </a:prstGeom>
          <a:solidFill>
            <a:srgbClr val="FFFF00"/>
          </a:solidFill>
        </p:spPr>
        <p:txBody>
          <a:bodyPr wrap="square" rtlCol="0">
            <a:spAutoFit/>
          </a:bodyPr>
          <a:lstStyle/>
          <a:p>
            <a:r>
              <a:rPr lang="ja-JP" altLang="en-US" sz="1754" b="1" dirty="0"/>
              <a:t>平成</a:t>
            </a:r>
            <a:r>
              <a:rPr lang="en-US" altLang="ja-JP" sz="1754" b="1" dirty="0"/>
              <a:t>10</a:t>
            </a:r>
            <a:r>
              <a:rPr lang="ja-JP" altLang="en-US" sz="1754" b="1" dirty="0"/>
              <a:t>年「ゆとりの中で生きる力を育む」</a:t>
            </a:r>
          </a:p>
        </p:txBody>
      </p:sp>
      <p:sp>
        <p:nvSpPr>
          <p:cNvPr id="17" name="テキスト ボックス 16">
            <a:extLst>
              <a:ext uri="{FF2B5EF4-FFF2-40B4-BE49-F238E27FC236}">
                <a16:creationId xmlns:a16="http://schemas.microsoft.com/office/drawing/2014/main" id="{7BAA9D5D-AD28-4E18-B86B-7690239F30DE}"/>
              </a:ext>
            </a:extLst>
          </p:cNvPr>
          <p:cNvSpPr txBox="1"/>
          <p:nvPr/>
        </p:nvSpPr>
        <p:spPr>
          <a:xfrm rot="20206840">
            <a:off x="4285604" y="2289161"/>
            <a:ext cx="1559022" cy="362279"/>
          </a:xfrm>
          <a:prstGeom prst="rect">
            <a:avLst/>
          </a:prstGeom>
          <a:solidFill>
            <a:srgbClr val="FFD5D1"/>
          </a:solidFill>
        </p:spPr>
        <p:txBody>
          <a:bodyPr wrap="square" rtlCol="0">
            <a:spAutoFit/>
          </a:bodyPr>
          <a:lstStyle/>
          <a:p>
            <a:r>
              <a:rPr lang="ja-JP" altLang="en-US" sz="1754" b="1" dirty="0"/>
              <a:t>学力低下批判</a:t>
            </a:r>
          </a:p>
        </p:txBody>
      </p:sp>
      <p:sp>
        <p:nvSpPr>
          <p:cNvPr id="18" name="矢印: 右 17">
            <a:extLst>
              <a:ext uri="{FF2B5EF4-FFF2-40B4-BE49-F238E27FC236}">
                <a16:creationId xmlns:a16="http://schemas.microsoft.com/office/drawing/2014/main" id="{E605D840-97F1-44AF-8E3F-003AFD61B732}"/>
              </a:ext>
            </a:extLst>
          </p:cNvPr>
          <p:cNvSpPr/>
          <p:nvPr/>
        </p:nvSpPr>
        <p:spPr>
          <a:xfrm rot="20093955">
            <a:off x="5762427" y="1827495"/>
            <a:ext cx="405413" cy="408459"/>
          </a:xfrm>
          <a:prstGeom prst="rightArrow">
            <a:avLst>
              <a:gd name="adj1" fmla="val 50000"/>
              <a:gd name="adj2" fmla="val 75254"/>
            </a:avLst>
          </a:prstGeom>
          <a:solidFill>
            <a:srgbClr val="FFD5D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b="1" dirty="0"/>
          </a:p>
        </p:txBody>
      </p:sp>
      <p:sp>
        <p:nvSpPr>
          <p:cNvPr id="20" name="矢印: 右 19">
            <a:extLst>
              <a:ext uri="{FF2B5EF4-FFF2-40B4-BE49-F238E27FC236}">
                <a16:creationId xmlns:a16="http://schemas.microsoft.com/office/drawing/2014/main" id="{51EEA4F2-6D55-491A-9F67-6B0063F8837D}"/>
              </a:ext>
            </a:extLst>
          </p:cNvPr>
          <p:cNvSpPr/>
          <p:nvPr/>
        </p:nvSpPr>
        <p:spPr>
          <a:xfrm rot="20093955">
            <a:off x="5711968" y="1441210"/>
            <a:ext cx="1863713" cy="643265"/>
          </a:xfrm>
          <a:prstGeom prst="rightArrow">
            <a:avLst>
              <a:gd name="adj1" fmla="val 50000"/>
              <a:gd name="adj2" fmla="val 161129"/>
            </a:avLst>
          </a:prstGeom>
          <a:solidFill>
            <a:srgbClr val="FFD5D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754" dirty="0"/>
          </a:p>
        </p:txBody>
      </p:sp>
      <p:cxnSp>
        <p:nvCxnSpPr>
          <p:cNvPr id="13" name="直線コネクタ 12">
            <a:extLst>
              <a:ext uri="{FF2B5EF4-FFF2-40B4-BE49-F238E27FC236}">
                <a16:creationId xmlns:a16="http://schemas.microsoft.com/office/drawing/2014/main" id="{AC2A5297-73C1-4E67-A437-B1AE49C38E2E}"/>
              </a:ext>
            </a:extLst>
          </p:cNvPr>
          <p:cNvCxnSpPr>
            <a:cxnSpLocks/>
          </p:cNvCxnSpPr>
          <p:nvPr/>
        </p:nvCxnSpPr>
        <p:spPr>
          <a:xfrm>
            <a:off x="5818734" y="180975"/>
            <a:ext cx="0" cy="5838825"/>
          </a:xfrm>
          <a:prstGeom prst="line">
            <a:avLst/>
          </a:prstGeom>
          <a:ln w="57150">
            <a:solidFill>
              <a:srgbClr val="FF0000"/>
            </a:solidFill>
            <a:prstDash val="sysDash"/>
          </a:ln>
        </p:spPr>
        <p:style>
          <a:lnRef idx="1">
            <a:schemeClr val="accent1"/>
          </a:lnRef>
          <a:fillRef idx="0">
            <a:schemeClr val="accent1"/>
          </a:fillRef>
          <a:effectRef idx="0">
            <a:schemeClr val="accent1"/>
          </a:effectRef>
          <a:fontRef idx="minor">
            <a:schemeClr val="tx1"/>
          </a:fontRef>
        </p:style>
      </p:cxnSp>
      <p:sp>
        <p:nvSpPr>
          <p:cNvPr id="3" name="テキスト ボックス 2">
            <a:extLst>
              <a:ext uri="{FF2B5EF4-FFF2-40B4-BE49-F238E27FC236}">
                <a16:creationId xmlns:a16="http://schemas.microsoft.com/office/drawing/2014/main" id="{1B362557-1F58-469F-9990-78139776E6DC}"/>
              </a:ext>
            </a:extLst>
          </p:cNvPr>
          <p:cNvSpPr txBox="1"/>
          <p:nvPr/>
        </p:nvSpPr>
        <p:spPr>
          <a:xfrm>
            <a:off x="5891050" y="253697"/>
            <a:ext cx="2637129" cy="646331"/>
          </a:xfrm>
          <a:prstGeom prst="rect">
            <a:avLst/>
          </a:prstGeom>
          <a:solidFill>
            <a:srgbClr val="FF9999"/>
          </a:solidFill>
        </p:spPr>
        <p:txBody>
          <a:bodyPr wrap="square" rtlCol="0">
            <a:spAutoFit/>
          </a:bodyPr>
          <a:lstStyle/>
          <a:p>
            <a:r>
              <a:rPr kumimoji="1" lang="ja-JP" altLang="en-US" b="1" dirty="0">
                <a:latin typeface="AR P丸ゴシック体E"/>
              </a:rPr>
              <a:t>もう一度２０１６年を思い出そう</a:t>
            </a:r>
          </a:p>
        </p:txBody>
      </p:sp>
    </p:spTree>
    <p:extLst>
      <p:ext uri="{BB962C8B-B14F-4D97-AF65-F5344CB8AC3E}">
        <p14:creationId xmlns:p14="http://schemas.microsoft.com/office/powerpoint/2010/main" val="922752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1"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xit" presetSubtype="4" fill="hold" nodeType="clickEffect">
                                  <p:stCondLst>
                                    <p:cond delay="0"/>
                                  </p:stCondLst>
                                  <p:childTnLst>
                                    <p:anim calcmode="lin" valueType="num">
                                      <p:cBhvr additive="base">
                                        <p:cTn id="26" dur="500"/>
                                        <p:tgtEl>
                                          <p:spTgt spid="13"/>
                                        </p:tgtEl>
                                        <p:attrNameLst>
                                          <p:attrName>ppt_x</p:attrName>
                                        </p:attrNameLst>
                                      </p:cBhvr>
                                      <p:tavLst>
                                        <p:tav tm="0">
                                          <p:val>
                                            <p:strVal val="ppt_x"/>
                                          </p:val>
                                        </p:tav>
                                        <p:tav tm="100000">
                                          <p:val>
                                            <p:strVal val="ppt_x"/>
                                          </p:val>
                                        </p:tav>
                                      </p:tavLst>
                                    </p:anim>
                                    <p:anim calcmode="lin" valueType="num">
                                      <p:cBhvr additive="base">
                                        <p:cTn id="27" dur="500"/>
                                        <p:tgtEl>
                                          <p:spTgt spid="13"/>
                                        </p:tgtEl>
                                        <p:attrNameLst>
                                          <p:attrName>ppt_y</p:attrName>
                                        </p:attrNameLst>
                                      </p:cBhvr>
                                      <p:tavLst>
                                        <p:tav tm="0">
                                          <p:val>
                                            <p:strVal val="ppt_y"/>
                                          </p:val>
                                        </p:tav>
                                        <p:tav tm="100000">
                                          <p:val>
                                            <p:strVal val="1+ppt_h/2"/>
                                          </p:val>
                                        </p:tav>
                                      </p:tavLst>
                                    </p:anim>
                                    <p:set>
                                      <p:cBhvr>
                                        <p:cTn id="28" dur="1" fill="hold">
                                          <p:stCondLst>
                                            <p:cond delay="499"/>
                                          </p:stCondLst>
                                        </p:cTn>
                                        <p:tgtEl>
                                          <p:spTgt spid="13"/>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additive="base">
                                        <p:cTn id="33" dur="500" fill="hold"/>
                                        <p:tgtEl>
                                          <p:spTgt spid="16"/>
                                        </p:tgtEl>
                                        <p:attrNameLst>
                                          <p:attrName>ppt_x</p:attrName>
                                        </p:attrNameLst>
                                      </p:cBhvr>
                                      <p:tavLst>
                                        <p:tav tm="0">
                                          <p:val>
                                            <p:strVal val="#ppt_x"/>
                                          </p:val>
                                        </p:tav>
                                        <p:tav tm="100000">
                                          <p:val>
                                            <p:strVal val="#ppt_x"/>
                                          </p:val>
                                        </p:tav>
                                      </p:tavLst>
                                    </p:anim>
                                    <p:anim calcmode="lin" valueType="num">
                                      <p:cBhvr additive="base">
                                        <p:cTn id="34"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1000" fill="hold"/>
                                        <p:tgtEl>
                                          <p:spTgt spid="17"/>
                                        </p:tgtEl>
                                        <p:attrNameLst>
                                          <p:attrName>ppt_y</p:attrName>
                                        </p:attrNameLst>
                                      </p:cBhvr>
                                      <p:tavLst>
                                        <p:tav tm="0">
                                          <p:val>
                                            <p:strVal val="#ppt_y+.1"/>
                                          </p:val>
                                        </p:tav>
                                        <p:tav tm="100000">
                                          <p:val>
                                            <p:strVal val="#ppt_y"/>
                                          </p:val>
                                        </p:tav>
                                      </p:tavLst>
                                    </p:anim>
                                  </p:childTnLst>
                                </p:cTn>
                              </p:par>
                              <p:par>
                                <p:cTn id="42" presetID="2" presetClass="entr" presetSubtype="12" fill="hold" grpId="0" nodeType="with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additive="base">
                                        <p:cTn id="44" dur="500" fill="hold"/>
                                        <p:tgtEl>
                                          <p:spTgt spid="18"/>
                                        </p:tgtEl>
                                        <p:attrNameLst>
                                          <p:attrName>ppt_x</p:attrName>
                                        </p:attrNameLst>
                                      </p:cBhvr>
                                      <p:tavLst>
                                        <p:tav tm="0">
                                          <p:val>
                                            <p:strVal val="0-#ppt_w/2"/>
                                          </p:val>
                                        </p:tav>
                                        <p:tav tm="100000">
                                          <p:val>
                                            <p:strVal val="#ppt_x"/>
                                          </p:val>
                                        </p:tav>
                                      </p:tavLst>
                                    </p:anim>
                                    <p:anim calcmode="lin" valueType="num">
                                      <p:cBhvr additive="base">
                                        <p:cTn id="45"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9" presetClass="exit" presetSubtype="0" fill="hold" grpId="1" nodeType="clickEffect">
                                  <p:stCondLst>
                                    <p:cond delay="0"/>
                                  </p:stCondLst>
                                  <p:childTnLst>
                                    <p:animEffect transition="out" filter="dissolve">
                                      <p:cBhvr>
                                        <p:cTn id="49" dur="2000"/>
                                        <p:tgtEl>
                                          <p:spTgt spid="16"/>
                                        </p:tgtEl>
                                      </p:cBhvr>
                                    </p:animEffect>
                                    <p:set>
                                      <p:cBhvr>
                                        <p:cTn id="50" dur="1" fill="hold">
                                          <p:stCondLst>
                                            <p:cond delay="1999"/>
                                          </p:stCondLst>
                                        </p:cTn>
                                        <p:tgtEl>
                                          <p:spTgt spid="16"/>
                                        </p:tgtEl>
                                        <p:attrNameLst>
                                          <p:attrName>style.visibility</p:attrName>
                                        </p:attrNameLst>
                                      </p:cBhvr>
                                      <p:to>
                                        <p:strVal val="hidden"/>
                                      </p:to>
                                    </p:set>
                                  </p:childTnLst>
                                </p:cTn>
                              </p:par>
                            </p:childTnLst>
                          </p:cTn>
                        </p:par>
                        <p:par>
                          <p:cTn id="51" fill="hold">
                            <p:stCondLst>
                              <p:cond delay="2000"/>
                            </p:stCondLst>
                            <p:childTnLst>
                              <p:par>
                                <p:cTn id="52" presetID="2" presetClass="entr" presetSubtype="12" fill="hold" grpId="0" nodeType="afterEffect">
                                  <p:stCondLst>
                                    <p:cond delay="1000"/>
                                  </p:stCondLst>
                                  <p:childTnLst>
                                    <p:set>
                                      <p:cBhvr>
                                        <p:cTn id="53" dur="1" fill="hold">
                                          <p:stCondLst>
                                            <p:cond delay="0"/>
                                          </p:stCondLst>
                                        </p:cTn>
                                        <p:tgtEl>
                                          <p:spTgt spid="20"/>
                                        </p:tgtEl>
                                        <p:attrNameLst>
                                          <p:attrName>style.visibility</p:attrName>
                                        </p:attrNameLst>
                                      </p:cBhvr>
                                      <p:to>
                                        <p:strVal val="visible"/>
                                      </p:to>
                                    </p:set>
                                    <p:anim calcmode="lin" valueType="num">
                                      <p:cBhvr additive="base">
                                        <p:cTn id="54" dur="500" fill="hold"/>
                                        <p:tgtEl>
                                          <p:spTgt spid="20"/>
                                        </p:tgtEl>
                                        <p:attrNameLst>
                                          <p:attrName>ppt_x</p:attrName>
                                        </p:attrNameLst>
                                      </p:cBhvr>
                                      <p:tavLst>
                                        <p:tav tm="0">
                                          <p:val>
                                            <p:strVal val="0-#ppt_w/2"/>
                                          </p:val>
                                        </p:tav>
                                        <p:tav tm="100000">
                                          <p:val>
                                            <p:strVal val="#ppt_x"/>
                                          </p:val>
                                        </p:tav>
                                      </p:tavLst>
                                    </p:anim>
                                    <p:anim calcmode="lin" valueType="num">
                                      <p:cBhvr additive="base">
                                        <p:cTn id="55" dur="500" fill="hold"/>
                                        <p:tgtEl>
                                          <p:spTgt spid="20"/>
                                        </p:tgtEl>
                                        <p:attrNameLst>
                                          <p:attrName>ppt_y</p:attrName>
                                        </p:attrNameLst>
                                      </p:cBhvr>
                                      <p:tavLst>
                                        <p:tav tm="0">
                                          <p:val>
                                            <p:strVal val="1+#ppt_h/2"/>
                                          </p:val>
                                        </p:tav>
                                        <p:tav tm="100000">
                                          <p:val>
                                            <p:strVal val="#ppt_y"/>
                                          </p:val>
                                        </p:tav>
                                      </p:tavLst>
                                    </p:anim>
                                  </p:childTnLst>
                                </p:cTn>
                              </p:par>
                            </p:childTnLst>
                          </p:cTn>
                        </p:par>
                        <p:par>
                          <p:cTn id="56" fill="hold">
                            <p:stCondLst>
                              <p:cond delay="3500"/>
                            </p:stCondLst>
                            <p:childTnLst>
                              <p:par>
                                <p:cTn id="57" presetID="16" presetClass="entr" presetSubtype="37" fill="hold" grpId="0" nodeType="afterEffect">
                                  <p:stCondLst>
                                    <p:cond delay="10000"/>
                                  </p:stCondLst>
                                  <p:childTnLst>
                                    <p:set>
                                      <p:cBhvr>
                                        <p:cTn id="58" dur="1" fill="hold">
                                          <p:stCondLst>
                                            <p:cond delay="0"/>
                                          </p:stCondLst>
                                        </p:cTn>
                                        <p:tgtEl>
                                          <p:spTgt spid="3"/>
                                        </p:tgtEl>
                                        <p:attrNameLst>
                                          <p:attrName>style.visibility</p:attrName>
                                        </p:attrNameLst>
                                      </p:cBhvr>
                                      <p:to>
                                        <p:strVal val="visible"/>
                                      </p:to>
                                    </p:set>
                                    <p:animEffect transition="in" filter="barn(outVertical)">
                                      <p:cBhvr>
                                        <p:cTn id="5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6" grpId="0" animBg="1"/>
      <p:bldP spid="16" grpId="1" animBg="1"/>
      <p:bldP spid="17" grpId="0" animBg="1"/>
      <p:bldP spid="18" grpId="0" animBg="1"/>
      <p:bldP spid="20"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a:extLst>
              <a:ext uri="{FF2B5EF4-FFF2-40B4-BE49-F238E27FC236}">
                <a16:creationId xmlns:a16="http://schemas.microsoft.com/office/drawing/2014/main" id="{A29AECDA-733F-4A49-924B-656C2FB616A3}"/>
              </a:ext>
            </a:extLst>
          </p:cNvPr>
          <p:cNvSpPr/>
          <p:nvPr/>
        </p:nvSpPr>
        <p:spPr>
          <a:xfrm>
            <a:off x="0" y="0"/>
            <a:ext cx="9226193" cy="6858000"/>
          </a:xfrm>
          <a:prstGeom prst="rect">
            <a:avLst/>
          </a:prstGeom>
          <a:solidFill>
            <a:schemeClr val="tx1">
              <a:lumMod val="75000"/>
              <a:lumOff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pic>
        <p:nvPicPr>
          <p:cNvPr id="7" name="図 6" descr="スーツを着た男性&#10;&#10;自動的に生成された説明">
            <a:extLst>
              <a:ext uri="{FF2B5EF4-FFF2-40B4-BE49-F238E27FC236}">
                <a16:creationId xmlns:a16="http://schemas.microsoft.com/office/drawing/2014/main" id="{4FA981C4-4F95-4EDE-BEC6-99B1E455E0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81973">
            <a:off x="575291" y="739738"/>
            <a:ext cx="3722444" cy="4512585"/>
          </a:xfrm>
          <a:prstGeom prst="rect">
            <a:avLst/>
          </a:prstGeom>
          <a:ln>
            <a:noFill/>
          </a:ln>
          <a:effectLst>
            <a:softEdge rad="112500"/>
          </a:effectLst>
        </p:spPr>
      </p:pic>
      <p:sp>
        <p:nvSpPr>
          <p:cNvPr id="13" name="テキスト ボックス 12">
            <a:extLst>
              <a:ext uri="{FF2B5EF4-FFF2-40B4-BE49-F238E27FC236}">
                <a16:creationId xmlns:a16="http://schemas.microsoft.com/office/drawing/2014/main" id="{4B752748-B79D-4045-85AF-89BD85DA4131}"/>
              </a:ext>
            </a:extLst>
          </p:cNvPr>
          <p:cNvSpPr txBox="1"/>
          <p:nvPr/>
        </p:nvSpPr>
        <p:spPr>
          <a:xfrm>
            <a:off x="4961608" y="719191"/>
            <a:ext cx="4079650" cy="5732980"/>
          </a:xfrm>
          <a:prstGeom prst="rect">
            <a:avLst/>
          </a:prstGeom>
        </p:spPr>
        <p:txBody>
          <a:bodyPr vert="horz" lIns="91440" tIns="45720" rIns="91440" bIns="45720" rtlCol="0" anchor="b">
            <a:normAutofit fontScale="92500" lnSpcReduction="10000"/>
          </a:bodyPr>
          <a:lstStyle/>
          <a:p>
            <a:pPr defTabSz="914400">
              <a:lnSpc>
                <a:spcPct val="90000"/>
              </a:lnSpc>
              <a:spcBef>
                <a:spcPct val="0"/>
              </a:spcBef>
              <a:spcAft>
                <a:spcPts val="600"/>
              </a:spcAft>
            </a:pPr>
            <a:endParaRPr kumimoji="1" lang="en-US" altLang="ja-JP" sz="1500" dirty="0">
              <a:solidFill>
                <a:schemeClr val="bg1"/>
              </a:solidFill>
              <a:latin typeface="+mj-lt"/>
              <a:ea typeface="+mj-ea"/>
              <a:cs typeface="+mj-cs"/>
            </a:endParaRPr>
          </a:p>
          <a:p>
            <a:pPr defTabSz="914400">
              <a:lnSpc>
                <a:spcPct val="90000"/>
              </a:lnSpc>
              <a:spcBef>
                <a:spcPct val="0"/>
              </a:spcBef>
              <a:spcAft>
                <a:spcPts val="600"/>
              </a:spcAft>
            </a:pPr>
            <a:r>
              <a:rPr kumimoji="1" lang="en-US" altLang="ja-JP" sz="1500" dirty="0">
                <a:solidFill>
                  <a:schemeClr val="bg1"/>
                </a:solidFill>
                <a:latin typeface="+mj-lt"/>
                <a:ea typeface="+mj-ea"/>
                <a:cs typeface="+mj-cs"/>
              </a:rPr>
              <a:t> </a:t>
            </a: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世界が激変を続ける中で、日本中が</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「学力」に偏った教育を続けてきたこと</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について、あなたはどうお考えになりま</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すか。そして、今後の日本の教育は、どの</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ように進めたらいいと思いますか。</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今回のまとめとしてお書きください。</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第 </a:t>
            </a:r>
            <a:r>
              <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rPr>
              <a:t>2 </a:t>
            </a: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回では、それを踏まえて話を進めて</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まいります。</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600" dirty="0">
                <a:solidFill>
                  <a:schemeClr val="bg1"/>
                </a:solidFill>
                <a:latin typeface="AR丸ゴシック体M" panose="020F0609000000000000" pitchFamily="49" charset="-128"/>
                <a:ea typeface="AR丸ゴシック体M" panose="020F0609000000000000" pitchFamily="49" charset="-128"/>
                <a:cs typeface="+mj-cs"/>
              </a:rPr>
              <a:t>ご参加、ありがとうございました。</a:t>
            </a: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endParaRPr kumimoji="1" lang="en-US" altLang="ja-JP" sz="1600" dirty="0">
              <a:solidFill>
                <a:schemeClr val="bg1"/>
              </a:solidFill>
              <a:latin typeface="AR丸ゴシック体M" panose="020F0609000000000000" pitchFamily="49" charset="-128"/>
              <a:ea typeface="AR丸ゴシック体M" panose="020F0609000000000000" pitchFamily="49" charset="-128"/>
              <a:cs typeface="+mj-cs"/>
            </a:endParaRPr>
          </a:p>
          <a:p>
            <a:pPr defTabSz="914400">
              <a:lnSpc>
                <a:spcPct val="90000"/>
              </a:lnSpc>
              <a:spcBef>
                <a:spcPct val="0"/>
              </a:spcBef>
              <a:spcAft>
                <a:spcPts val="600"/>
              </a:spcAft>
            </a:pPr>
            <a:r>
              <a:rPr kumimoji="1" lang="ja-JP" altLang="en-US" sz="1500" dirty="0">
                <a:solidFill>
                  <a:schemeClr val="bg1"/>
                </a:solidFill>
                <a:latin typeface="+mj-lt"/>
                <a:ea typeface="+mj-ea"/>
                <a:cs typeface="+mj-cs"/>
              </a:rPr>
              <a:t>（研修会としては、そのお考えを参加者同士　</a:t>
            </a:r>
            <a:endParaRPr kumimoji="1" lang="en-US" altLang="ja-JP" sz="1500" dirty="0">
              <a:solidFill>
                <a:schemeClr val="bg1"/>
              </a:solidFill>
              <a:latin typeface="+mj-lt"/>
              <a:ea typeface="+mj-ea"/>
              <a:cs typeface="+mj-cs"/>
            </a:endParaRPr>
          </a:p>
          <a:p>
            <a:pPr defTabSz="914400">
              <a:lnSpc>
                <a:spcPct val="90000"/>
              </a:lnSpc>
              <a:spcBef>
                <a:spcPct val="0"/>
              </a:spcBef>
              <a:spcAft>
                <a:spcPts val="600"/>
              </a:spcAft>
            </a:pPr>
            <a:r>
              <a:rPr kumimoji="1" lang="ja-JP" altLang="en-US" sz="1500" dirty="0">
                <a:solidFill>
                  <a:schemeClr val="bg1"/>
                </a:solidFill>
                <a:latin typeface="+mj-lt"/>
                <a:ea typeface="+mj-ea"/>
                <a:cs typeface="+mj-cs"/>
              </a:rPr>
              <a:t>　で共有していただくというあたりで、第一</a:t>
            </a:r>
            <a:endParaRPr kumimoji="1" lang="en-US" altLang="ja-JP" sz="1500" dirty="0">
              <a:solidFill>
                <a:schemeClr val="bg1"/>
              </a:solidFill>
              <a:latin typeface="+mj-lt"/>
              <a:ea typeface="+mj-ea"/>
              <a:cs typeface="+mj-cs"/>
            </a:endParaRPr>
          </a:p>
          <a:p>
            <a:pPr defTabSz="914400">
              <a:lnSpc>
                <a:spcPct val="90000"/>
              </a:lnSpc>
              <a:spcBef>
                <a:spcPct val="0"/>
              </a:spcBef>
              <a:spcAft>
                <a:spcPts val="600"/>
              </a:spcAft>
            </a:pPr>
            <a:r>
              <a:rPr kumimoji="1" lang="ja-JP" altLang="en-US" sz="1500" dirty="0">
                <a:solidFill>
                  <a:schemeClr val="bg1"/>
                </a:solidFill>
                <a:latin typeface="+mj-lt"/>
                <a:ea typeface="+mj-ea"/>
                <a:cs typeface="+mj-cs"/>
              </a:rPr>
              <a:t>　回目の講座を終わらせていただきます。）</a:t>
            </a:r>
            <a:endParaRPr kumimoji="1" lang="en-US" altLang="ja-JP" sz="1500" dirty="0">
              <a:solidFill>
                <a:schemeClr val="bg1"/>
              </a:solidFill>
              <a:latin typeface="+mj-lt"/>
              <a:ea typeface="+mj-ea"/>
              <a:cs typeface="+mj-cs"/>
            </a:endParaRPr>
          </a:p>
        </p:txBody>
      </p:sp>
    </p:spTree>
    <p:extLst>
      <p:ext uri="{BB962C8B-B14F-4D97-AF65-F5344CB8AC3E}">
        <p14:creationId xmlns:p14="http://schemas.microsoft.com/office/powerpoint/2010/main" val="21423110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1F04792A-1150-4906-BAAA-0D202C3FAE3F}"/>
              </a:ext>
            </a:extLst>
          </p:cNvPr>
          <p:cNvSpPr/>
          <p:nvPr/>
        </p:nvSpPr>
        <p:spPr>
          <a:xfrm>
            <a:off x="125896" y="291725"/>
            <a:ext cx="8892208" cy="5909310"/>
          </a:xfrm>
          <a:prstGeom prst="rect">
            <a:avLst/>
          </a:prstGeom>
          <a:solidFill>
            <a:srgbClr val="FCEEE4"/>
          </a:solidFill>
        </p:spPr>
        <p:txBody>
          <a:bodyPr wrap="square">
            <a:spAutoFit/>
          </a:bodyPr>
          <a:lstStyle/>
          <a:p>
            <a:r>
              <a:rPr kumimoji="1" lang="ja-JP" altLang="en-US" sz="1400" dirty="0">
                <a:latin typeface="AR P丸ゴシック体E" panose="020F0900000000000000" pitchFamily="50" charset="-128"/>
                <a:ea typeface="AR P丸ゴシック体E" panose="020F0900000000000000" pitchFamily="50" charset="-128"/>
              </a:rPr>
              <a:t> </a:t>
            </a:r>
            <a:endParaRPr kumimoji="1" lang="en-US" altLang="ja-JP" sz="14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 本年、４月から小学校の学習指導要領が全面実施と</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なります。また中学校・高等学校についても、順次全</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面実施されていきます。</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学校として、教員として具体的には何をしたら、いい</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のでしょうか。何をしなくては、ならないのでしょうか。</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学校の経営も、ご研究もその点を踏まえて進めま</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しょう。</a:t>
            </a:r>
            <a:endParaRPr kumimoji="1" lang="en-US" altLang="ja-JP" sz="2800" dirty="0">
              <a:latin typeface="AR P丸ゴシック体E" panose="020F0900000000000000" pitchFamily="50" charset="-128"/>
              <a:ea typeface="AR P丸ゴシック体E" panose="020F0900000000000000" pitchFamily="50" charset="-128"/>
            </a:endParaRPr>
          </a:p>
          <a:p>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初めに文部科学省の資料から、学習指導要領のお話</a:t>
            </a:r>
            <a:endParaRPr kumimoji="1" lang="en-US" altLang="ja-JP" sz="2800" dirty="0">
              <a:latin typeface="AR P丸ゴシック体E" panose="020F0900000000000000" pitchFamily="50" charset="-128"/>
              <a:ea typeface="AR P丸ゴシック体E" panose="020F0900000000000000" pitchFamily="50" charset="-128"/>
            </a:endParaRPr>
          </a:p>
          <a:p>
            <a:r>
              <a:rPr kumimoji="1" lang="ja-JP" altLang="en-US" sz="2800" dirty="0">
                <a:latin typeface="AR P丸ゴシック体E" panose="020F0900000000000000" pitchFamily="50" charset="-128"/>
                <a:ea typeface="AR P丸ゴシック体E" panose="020F0900000000000000" pitchFamily="50" charset="-128"/>
              </a:rPr>
              <a:t>をご覧いただきましょう。</a:t>
            </a:r>
          </a:p>
        </p:txBody>
      </p:sp>
    </p:spTree>
    <p:extLst>
      <p:ext uri="{BB962C8B-B14F-4D97-AF65-F5344CB8AC3E}">
        <p14:creationId xmlns:p14="http://schemas.microsoft.com/office/powerpoint/2010/main" val="1376185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7" end="7"/>
                                            </p:txEl>
                                          </p:spTgt>
                                        </p:tgtEl>
                                        <p:attrNameLst>
                                          <p:attrName>style.visibility</p:attrName>
                                        </p:attrNameLst>
                                      </p:cBhvr>
                                      <p:to>
                                        <p:strVal val="visible"/>
                                      </p:to>
                                    </p:set>
                                    <p:animEffect transition="in" filter="fade">
                                      <p:cBhvr>
                                        <p:cTn id="7" dur="1000"/>
                                        <p:tgtEl>
                                          <p:spTgt spid="3">
                                            <p:txEl>
                                              <p:pRg st="7" end="7"/>
                                            </p:txEl>
                                          </p:spTgt>
                                        </p:tgtEl>
                                      </p:cBhvr>
                                    </p:animEffect>
                                    <p:anim calcmode="lin" valueType="num">
                                      <p:cBhvr>
                                        <p:cTn id="8"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animEffect transition="in" filter="fade">
                                      <p:cBhvr>
                                        <p:cTn id="13" dur="1000"/>
                                        <p:tgtEl>
                                          <p:spTgt spid="3">
                                            <p:txEl>
                                              <p:pRg st="8" end="8"/>
                                            </p:txEl>
                                          </p:spTgt>
                                        </p:tgtEl>
                                      </p:cBhvr>
                                    </p:animEffect>
                                    <p:anim calcmode="lin" valueType="num">
                                      <p:cBhvr>
                                        <p:cTn id="1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animEffect transition="in" filter="fade">
                                      <p:cBhvr>
                                        <p:cTn id="19" dur="1000"/>
                                        <p:tgtEl>
                                          <p:spTgt spid="3">
                                            <p:txEl>
                                              <p:pRg st="9" end="9"/>
                                            </p:txEl>
                                          </p:spTgt>
                                        </p:tgtEl>
                                      </p:cBhvr>
                                    </p:animEffect>
                                    <p:anim calcmode="lin" valueType="num">
                                      <p:cBhvr>
                                        <p:cTn id="20"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nodeType="after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animEffect transition="in" filter="fade">
                                      <p:cBhvr>
                                        <p:cTn id="25" dur="1000"/>
                                        <p:tgtEl>
                                          <p:spTgt spid="3">
                                            <p:txEl>
                                              <p:pRg st="10" end="10"/>
                                            </p:txEl>
                                          </p:spTgt>
                                        </p:tgtEl>
                                      </p:cBhvr>
                                    </p:animEffect>
                                    <p:anim calcmode="lin" valueType="num">
                                      <p:cBhvr>
                                        <p:cTn id="26"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27"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nodeType="afterEffect">
                                  <p:stCondLst>
                                    <p:cond delay="0"/>
                                  </p:stCondLst>
                                  <p:childTnLst>
                                    <p:set>
                                      <p:cBhvr>
                                        <p:cTn id="30" dur="1" fill="hold">
                                          <p:stCondLst>
                                            <p:cond delay="0"/>
                                          </p:stCondLst>
                                        </p:cTn>
                                        <p:tgtEl>
                                          <p:spTgt spid="3">
                                            <p:txEl>
                                              <p:pRg st="12" end="12"/>
                                            </p:txEl>
                                          </p:spTgt>
                                        </p:tgtEl>
                                        <p:attrNameLst>
                                          <p:attrName>style.visibility</p:attrName>
                                        </p:attrNameLst>
                                      </p:cBhvr>
                                      <p:to>
                                        <p:strVal val="visible"/>
                                      </p:to>
                                    </p:set>
                                    <p:animEffect transition="in" filter="fade">
                                      <p:cBhvr>
                                        <p:cTn id="31" dur="1000"/>
                                        <p:tgtEl>
                                          <p:spTgt spid="3">
                                            <p:txEl>
                                              <p:pRg st="12" end="12"/>
                                            </p:txEl>
                                          </p:spTgt>
                                        </p:tgtEl>
                                      </p:cBhvr>
                                    </p:animEffect>
                                    <p:anim calcmode="lin" valueType="num">
                                      <p:cBhvr>
                                        <p:cTn id="32"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33" dur="1000" fill="hold"/>
                                        <p:tgtEl>
                                          <p:spTgt spid="3">
                                            <p:txEl>
                                              <p:pRg st="12" end="12"/>
                                            </p:txEl>
                                          </p:spTgt>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2" presetClass="entr" presetSubtype="0" fill="hold" nodeType="afterEffect">
                                  <p:stCondLst>
                                    <p:cond delay="0"/>
                                  </p:stCondLst>
                                  <p:childTnLst>
                                    <p:set>
                                      <p:cBhvr>
                                        <p:cTn id="36" dur="1" fill="hold">
                                          <p:stCondLst>
                                            <p:cond delay="0"/>
                                          </p:stCondLst>
                                        </p:cTn>
                                        <p:tgtEl>
                                          <p:spTgt spid="3">
                                            <p:txEl>
                                              <p:pRg st="13" end="13"/>
                                            </p:txEl>
                                          </p:spTgt>
                                        </p:tgtEl>
                                        <p:attrNameLst>
                                          <p:attrName>style.visibility</p:attrName>
                                        </p:attrNameLst>
                                      </p:cBhvr>
                                      <p:to>
                                        <p:strVal val="visible"/>
                                      </p:to>
                                    </p:set>
                                    <p:animEffect transition="in" filter="fade">
                                      <p:cBhvr>
                                        <p:cTn id="37" dur="1000"/>
                                        <p:tgtEl>
                                          <p:spTgt spid="3">
                                            <p:txEl>
                                              <p:pRg st="13" end="13"/>
                                            </p:txEl>
                                          </p:spTgt>
                                        </p:tgtEl>
                                      </p:cBhvr>
                                    </p:animEffect>
                                    <p:anim calcmode="lin" valueType="num">
                                      <p:cBhvr>
                                        <p:cTn id="38"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39" dur="1000" fill="hold"/>
                                        <p:tgtEl>
                                          <p:spTgt spid="3">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2CAA7CD4-094D-4DDB-85CB-203A06D8EAB6}"/>
              </a:ext>
            </a:extLst>
          </p:cNvPr>
          <p:cNvPicPr>
            <a:picLocks noChangeAspect="1"/>
          </p:cNvPicPr>
          <p:nvPr/>
        </p:nvPicPr>
        <p:blipFill rotWithShape="1">
          <a:blip r:embed="rId3"/>
          <a:srcRect l="12364" r="12364"/>
          <a:stretch/>
        </p:blipFill>
        <p:spPr>
          <a:xfrm>
            <a:off x="0" y="0"/>
            <a:ext cx="9144000" cy="6833152"/>
          </a:xfrm>
          <a:prstGeom prst="rect">
            <a:avLst/>
          </a:prstGeom>
        </p:spPr>
      </p:pic>
      <p:sp>
        <p:nvSpPr>
          <p:cNvPr id="3" name="テキスト ボックス 2">
            <a:extLst>
              <a:ext uri="{FF2B5EF4-FFF2-40B4-BE49-F238E27FC236}">
                <a16:creationId xmlns:a16="http://schemas.microsoft.com/office/drawing/2014/main" id="{07E0D320-9FC0-4BD0-94AF-6959CEEEE95E}"/>
              </a:ext>
            </a:extLst>
          </p:cNvPr>
          <p:cNvSpPr txBox="1"/>
          <p:nvPr/>
        </p:nvSpPr>
        <p:spPr>
          <a:xfrm>
            <a:off x="421419" y="6035040"/>
            <a:ext cx="7802136" cy="646331"/>
          </a:xfrm>
          <a:prstGeom prst="rect">
            <a:avLst/>
          </a:prstGeom>
          <a:noFill/>
        </p:spPr>
        <p:txBody>
          <a:bodyPr wrap="none" rtlCol="0">
            <a:spAutoFit/>
          </a:bodyPr>
          <a:lstStyle/>
          <a:p>
            <a:r>
              <a:rPr kumimoji="1" lang="ja-JP" altLang="en-US" dirty="0"/>
              <a:t>動画データは削除し、この画面だけご覧いただいています。</a:t>
            </a:r>
            <a:endParaRPr kumimoji="1" lang="en-US" altLang="ja-JP" dirty="0"/>
          </a:p>
          <a:p>
            <a:r>
              <a:rPr kumimoji="1" lang="ja-JP" altLang="en-US" dirty="0"/>
              <a:t>必要な方は、「生きる力　学びの、その先へ」で検索してご覧ください。</a:t>
            </a:r>
          </a:p>
        </p:txBody>
      </p:sp>
    </p:spTree>
    <p:extLst>
      <p:ext uri="{BB962C8B-B14F-4D97-AF65-F5344CB8AC3E}">
        <p14:creationId xmlns:p14="http://schemas.microsoft.com/office/powerpoint/2010/main" val="2431067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a:extLst>
              <a:ext uri="{FF2B5EF4-FFF2-40B4-BE49-F238E27FC236}">
                <a16:creationId xmlns:a16="http://schemas.microsoft.com/office/drawing/2014/main" id="{EDE8AFF8-90BE-4BDB-8E7D-4FEADCFB1F9A}"/>
              </a:ext>
            </a:extLst>
          </p:cNvPr>
          <p:cNvSpPr/>
          <p:nvPr/>
        </p:nvSpPr>
        <p:spPr>
          <a:xfrm>
            <a:off x="0" y="0"/>
            <a:ext cx="9160933" cy="6858000"/>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dirty="0"/>
          </a:p>
        </p:txBody>
      </p:sp>
      <p:sp>
        <p:nvSpPr>
          <p:cNvPr id="4" name="テキスト ボックス 3">
            <a:extLst>
              <a:ext uri="{FF2B5EF4-FFF2-40B4-BE49-F238E27FC236}">
                <a16:creationId xmlns:a16="http://schemas.microsoft.com/office/drawing/2014/main" id="{9BE8970F-1773-4514-8D8D-6914AC54863C}"/>
              </a:ext>
            </a:extLst>
          </p:cNvPr>
          <p:cNvSpPr txBox="1"/>
          <p:nvPr/>
        </p:nvSpPr>
        <p:spPr>
          <a:xfrm>
            <a:off x="357187" y="695325"/>
            <a:ext cx="8429625" cy="5693866"/>
          </a:xfrm>
          <a:prstGeom prst="rect">
            <a:avLst/>
          </a:prstGeom>
          <a:solidFill>
            <a:schemeClr val="bg1"/>
          </a:solidFill>
        </p:spPr>
        <p:txBody>
          <a:bodyPr wrap="square" rtlCol="0">
            <a:spAutoFit/>
          </a:bodyPr>
          <a:lstStyle/>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①変わりゆく</a:t>
            </a:r>
            <a:r>
              <a:rPr kumimoji="1" lang="ja-JP" altLang="en-US" sz="2800" b="1" u="sng" dirty="0">
                <a:solidFill>
                  <a:srgbClr val="FF0000"/>
                </a:solidFill>
                <a:latin typeface="AR丸ゴシック体E" panose="020F0909000000000000" pitchFamily="49" charset="-128"/>
                <a:ea typeface="AR丸ゴシック体E" panose="020F0909000000000000" pitchFamily="49" charset="-128"/>
              </a:rPr>
              <a:t>時代の変化</a:t>
            </a:r>
            <a:r>
              <a:rPr kumimoji="1" lang="ja-JP" altLang="en-US" sz="2800" b="1" dirty="0">
                <a:latin typeface="AR丸ゴシック体E" panose="020F0909000000000000" pitchFamily="49" charset="-128"/>
                <a:ea typeface="AR丸ゴシック体E" panose="020F0909000000000000" pitchFamily="49" charset="-128"/>
              </a:rPr>
              <a:t>に合わせて</a:t>
            </a:r>
            <a:r>
              <a:rPr kumimoji="1" lang="ja-JP" altLang="en-US" sz="1400" b="1" dirty="0">
                <a:latin typeface="AR丸ゴシック体E" panose="020F0909000000000000" pitchFamily="49" charset="-128"/>
                <a:ea typeface="AR丸ゴシック体E" panose="020F0909000000000000" pitchFamily="49" charset="-128"/>
              </a:rPr>
              <a:t>、</a:t>
            </a:r>
            <a:r>
              <a:rPr kumimoji="1" lang="ja-JP" altLang="en-US" sz="2800" b="1" dirty="0">
                <a:latin typeface="AR丸ゴシック体E" panose="020F0909000000000000" pitchFamily="49" charset="-128"/>
                <a:ea typeface="AR丸ゴシック体E" panose="020F0909000000000000" pitchFamily="49" charset="-128"/>
              </a:rPr>
              <a:t>子どもたちの</a:t>
            </a:r>
            <a:endParaRPr kumimoji="1" lang="en-US" altLang="ja-JP" sz="2800" b="1" dirty="0">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学びも変わっていく</a:t>
            </a:r>
            <a:endParaRPr kumimoji="1" lang="en-US" altLang="ja-JP" sz="2800" b="1" dirty="0">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②学習指導要領が改訂された</a:t>
            </a:r>
            <a:r>
              <a:rPr kumimoji="1" lang="ja-JP" altLang="en-US" sz="2000" b="1" dirty="0">
                <a:latin typeface="AR丸ゴシック体E" panose="020F0909000000000000" pitchFamily="49" charset="-128"/>
                <a:ea typeface="AR丸ゴシック体E" panose="020F0909000000000000" pitchFamily="49" charset="-128"/>
              </a:rPr>
              <a:t>・・</a:t>
            </a:r>
            <a:r>
              <a:rPr kumimoji="1" lang="ja-JP" altLang="en-US" sz="2800" b="1" u="sng" dirty="0">
                <a:solidFill>
                  <a:srgbClr val="FF0000"/>
                </a:solidFill>
                <a:latin typeface="AR丸ゴシック体E" panose="020F0909000000000000" pitchFamily="49" charset="-128"/>
                <a:ea typeface="AR丸ゴシック体E" panose="020F0909000000000000" pitchFamily="49" charset="-128"/>
              </a:rPr>
              <a:t>学びを進化させる</a:t>
            </a:r>
            <a:endParaRPr kumimoji="1" lang="en-US" altLang="ja-JP" sz="2800" b="1" u="sng" dirty="0">
              <a:solidFill>
                <a:srgbClr val="FF0000"/>
              </a:solidFill>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③保護者</a:t>
            </a:r>
            <a:r>
              <a:rPr kumimoji="1" lang="ja-JP" altLang="en-US" sz="1600" b="1" dirty="0">
                <a:latin typeface="AR丸ゴシック体E" panose="020F0909000000000000" pitchFamily="49" charset="-128"/>
                <a:ea typeface="AR丸ゴシック体E" panose="020F0909000000000000" pitchFamily="49" charset="-128"/>
              </a:rPr>
              <a:t>・</a:t>
            </a:r>
            <a:r>
              <a:rPr kumimoji="1" lang="ja-JP" altLang="en-US" sz="2800" b="1" dirty="0">
                <a:latin typeface="AR丸ゴシック体E" panose="020F0909000000000000" pitchFamily="49" charset="-128"/>
                <a:ea typeface="AR丸ゴシック体E" panose="020F0909000000000000" pitchFamily="49" charset="-128"/>
              </a:rPr>
              <a:t>地域の方も一緒に加わって</a:t>
            </a:r>
            <a:r>
              <a:rPr kumimoji="1" lang="ja-JP" altLang="en-US" sz="2000" b="1" dirty="0">
                <a:latin typeface="AR丸ゴシック体E" panose="020F0909000000000000" pitchFamily="49" charset="-128"/>
                <a:ea typeface="AR丸ゴシック体E" panose="020F0909000000000000" pitchFamily="49" charset="-128"/>
              </a:rPr>
              <a:t>、</a:t>
            </a:r>
            <a:r>
              <a:rPr kumimoji="1" lang="ja-JP" altLang="en-US" sz="2800" b="1" dirty="0">
                <a:latin typeface="AR丸ゴシック体E" panose="020F0909000000000000" pitchFamily="49" charset="-128"/>
                <a:ea typeface="AR丸ゴシック体E" panose="020F0909000000000000" pitchFamily="49" charset="-128"/>
              </a:rPr>
              <a:t>社会全体で</a:t>
            </a:r>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a:t>
            </a:r>
            <a:endParaRPr kumimoji="1" lang="en-US" altLang="ja-JP" sz="2800" b="1" dirty="0">
              <a:latin typeface="AR丸ゴシック体E" panose="020F0909000000000000" pitchFamily="49" charset="-128"/>
              <a:ea typeface="AR丸ゴシック体E" panose="020F0909000000000000" pitchFamily="49" charset="-128"/>
            </a:endParaRPr>
          </a:p>
          <a:p>
            <a:r>
              <a:rPr kumimoji="1" lang="ja-JP" altLang="en-US" sz="2800" b="1" dirty="0">
                <a:latin typeface="AR丸ゴシック体E" panose="020F0909000000000000" pitchFamily="49" charset="-128"/>
                <a:ea typeface="AR丸ゴシック体E" panose="020F0909000000000000" pitchFamily="49" charset="-128"/>
              </a:rPr>
              <a:t>　応援してほしい・・</a:t>
            </a:r>
            <a:r>
              <a:rPr kumimoji="1" lang="ja-JP" altLang="en-US" sz="2800" b="1" u="sng" dirty="0">
                <a:solidFill>
                  <a:srgbClr val="FF0000"/>
                </a:solidFill>
                <a:latin typeface="AR丸ゴシック体E" panose="020F0909000000000000" pitchFamily="49" charset="-128"/>
                <a:ea typeface="AR丸ゴシック体E" panose="020F0909000000000000" pitchFamily="49" charset="-128"/>
              </a:rPr>
              <a:t>社会に開かれた教育課程</a:t>
            </a:r>
            <a:r>
              <a:rPr kumimoji="1" lang="ja-JP" altLang="en-US" sz="2800" b="1" dirty="0">
                <a:latin typeface="AR丸ゴシック体E" panose="020F0909000000000000" pitchFamily="49" charset="-128"/>
                <a:ea typeface="AR丸ゴシック体E" panose="020F0909000000000000" pitchFamily="49" charset="-128"/>
              </a:rPr>
              <a:t>　</a:t>
            </a:r>
            <a:endParaRPr kumimoji="1" lang="en-US" altLang="ja-JP" sz="2800" b="1" dirty="0">
              <a:latin typeface="AR丸ゴシック体E" panose="020F0909000000000000" pitchFamily="49" charset="-128"/>
              <a:ea typeface="AR丸ゴシック体E" panose="020F0909000000000000" pitchFamily="49" charset="-128"/>
            </a:endParaRPr>
          </a:p>
          <a:p>
            <a:endParaRPr kumimoji="1" lang="en-US" altLang="ja-JP" sz="2800" b="1" dirty="0">
              <a:latin typeface="AR丸ゴシック体E" panose="020F0909000000000000" pitchFamily="49" charset="-128"/>
              <a:ea typeface="AR丸ゴシック体E" panose="020F0909000000000000" pitchFamily="49" charset="-128"/>
            </a:endParaRPr>
          </a:p>
          <a:p>
            <a:r>
              <a:rPr kumimoji="1" lang="en-US" altLang="ja-JP" sz="2800" b="1" u="sng" dirty="0">
                <a:highlight>
                  <a:srgbClr val="FFFF00"/>
                </a:highlight>
                <a:latin typeface="AR丸ゴシック体E" panose="020F0909000000000000" pitchFamily="49" charset="-128"/>
                <a:ea typeface="AR丸ゴシック体E" panose="020F0909000000000000" pitchFamily="49" charset="-128"/>
              </a:rPr>
              <a:t>※</a:t>
            </a:r>
            <a:r>
              <a:rPr kumimoji="1" lang="ja-JP" altLang="en-US" sz="2800" b="1" u="sng" dirty="0">
                <a:highlight>
                  <a:srgbClr val="FFFF00"/>
                </a:highlight>
                <a:latin typeface="AR丸ゴシック体E" panose="020F0909000000000000" pitchFamily="49" charset="-128"/>
                <a:ea typeface="AR丸ゴシック体E" panose="020F0909000000000000" pitchFamily="49" charset="-128"/>
              </a:rPr>
              <a:t>　この１０年ほどでどんな変化があっただろう？　</a:t>
            </a:r>
            <a:endParaRPr kumimoji="1" lang="en-US" altLang="ja-JP" sz="2800" b="1" u="sng" dirty="0">
              <a:highlight>
                <a:srgbClr val="FFFF00"/>
              </a:highlight>
              <a:latin typeface="AR丸ゴシック体E" panose="020F0909000000000000" pitchFamily="49" charset="-128"/>
              <a:ea typeface="AR丸ゴシック体E" panose="020F0909000000000000" pitchFamily="49" charset="-128"/>
            </a:endParaRPr>
          </a:p>
          <a:p>
            <a:r>
              <a:rPr kumimoji="1" lang="ja-JP" altLang="en-US" sz="2800" b="1" dirty="0">
                <a:highlight>
                  <a:srgbClr val="FFFF00"/>
                </a:highlight>
                <a:latin typeface="AR丸ゴシック体E" panose="020F0909000000000000" pitchFamily="49" charset="-128"/>
                <a:ea typeface="AR丸ゴシック体E" panose="020F0909000000000000" pitchFamily="49" charset="-128"/>
              </a:rPr>
              <a:t>　　</a:t>
            </a:r>
            <a:r>
              <a:rPr kumimoji="1" lang="ja-JP" altLang="en-US" sz="2800" b="1" u="sng" dirty="0">
                <a:highlight>
                  <a:srgbClr val="FFFF00"/>
                </a:highlight>
                <a:latin typeface="AR丸ゴシック体E" panose="020F0909000000000000" pitchFamily="49" charset="-128"/>
                <a:ea typeface="AR丸ゴシック体E" panose="020F0909000000000000" pitchFamily="49" charset="-128"/>
              </a:rPr>
              <a:t>レジュメの１番に１分間で書き出してみよう。</a:t>
            </a:r>
            <a:r>
              <a:rPr kumimoji="1" lang="ja-JP" altLang="en-US" sz="2800" b="1" dirty="0">
                <a:highlight>
                  <a:srgbClr val="FFFF00"/>
                </a:highlight>
                <a:latin typeface="AR丸ゴシック体E" panose="020F0909000000000000" pitchFamily="49" charset="-128"/>
                <a:ea typeface="AR丸ゴシック体E" panose="020F0909000000000000" pitchFamily="49" charset="-128"/>
              </a:rPr>
              <a:t>　　　　　　　　　　　</a:t>
            </a:r>
          </a:p>
        </p:txBody>
      </p:sp>
      <p:sp>
        <p:nvSpPr>
          <p:cNvPr id="2" name="楕円 1">
            <a:extLst>
              <a:ext uri="{FF2B5EF4-FFF2-40B4-BE49-F238E27FC236}">
                <a16:creationId xmlns:a16="http://schemas.microsoft.com/office/drawing/2014/main" id="{79285733-C853-4F0F-94CF-66F2017F350B}"/>
              </a:ext>
            </a:extLst>
          </p:cNvPr>
          <p:cNvSpPr/>
          <p:nvPr/>
        </p:nvSpPr>
        <p:spPr>
          <a:xfrm>
            <a:off x="357187" y="962025"/>
            <a:ext cx="4505325" cy="9144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99838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5" end="5"/>
                                            </p:txEl>
                                          </p:spTgt>
                                        </p:tgtEl>
                                        <p:attrNameLst>
                                          <p:attrName>style.visibility</p:attrName>
                                        </p:attrNameLst>
                                      </p:cBhvr>
                                      <p:to>
                                        <p:strVal val="visible"/>
                                      </p:to>
                                    </p:set>
                                    <p:animEffect transition="in" filter="fade">
                                      <p:cBhvr>
                                        <p:cTn id="7" dur="1000"/>
                                        <p:tgtEl>
                                          <p:spTgt spid="4">
                                            <p:txEl>
                                              <p:pRg st="5" end="5"/>
                                            </p:txEl>
                                          </p:spTgt>
                                        </p:tgtEl>
                                      </p:cBhvr>
                                    </p:animEffect>
                                    <p:anim calcmode="lin" valueType="num">
                                      <p:cBhvr>
                                        <p:cTn id="8"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2500"/>
                                  </p:stCondLst>
                                  <p:childTnLst>
                                    <p:set>
                                      <p:cBhvr>
                                        <p:cTn id="12" dur="1" fill="hold">
                                          <p:stCondLst>
                                            <p:cond delay="0"/>
                                          </p:stCondLst>
                                        </p:cTn>
                                        <p:tgtEl>
                                          <p:spTgt spid="4">
                                            <p:txEl>
                                              <p:pRg st="7" end="7"/>
                                            </p:txEl>
                                          </p:spTgt>
                                        </p:tgtEl>
                                        <p:attrNameLst>
                                          <p:attrName>style.visibility</p:attrName>
                                        </p:attrNameLst>
                                      </p:cBhvr>
                                      <p:to>
                                        <p:strVal val="visible"/>
                                      </p:to>
                                    </p:set>
                                    <p:animEffect transition="in" filter="fade">
                                      <p:cBhvr>
                                        <p:cTn id="13" dur="1000"/>
                                        <p:tgtEl>
                                          <p:spTgt spid="4">
                                            <p:txEl>
                                              <p:pRg st="7" end="7"/>
                                            </p:txEl>
                                          </p:spTgt>
                                        </p:tgtEl>
                                      </p:cBhvr>
                                    </p:animEffect>
                                    <p:anim calcmode="lin" valueType="num">
                                      <p:cBhvr>
                                        <p:cTn id="14"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15"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par>
                          <p:cTn id="16" fill="hold">
                            <p:stCondLst>
                              <p:cond delay="4500"/>
                            </p:stCondLst>
                            <p:childTnLst>
                              <p:par>
                                <p:cTn id="17" presetID="42" presetClass="entr" presetSubtype="0" fill="hold" nodeType="afterEffect">
                                  <p:stCondLst>
                                    <p:cond delay="0"/>
                                  </p:stCondLst>
                                  <p:childTnLst>
                                    <p:set>
                                      <p:cBhvr>
                                        <p:cTn id="18" dur="1" fill="hold">
                                          <p:stCondLst>
                                            <p:cond delay="0"/>
                                          </p:stCondLst>
                                        </p:cTn>
                                        <p:tgtEl>
                                          <p:spTgt spid="4">
                                            <p:txEl>
                                              <p:pRg st="9" end="9"/>
                                            </p:txEl>
                                          </p:spTgt>
                                        </p:tgtEl>
                                        <p:attrNameLst>
                                          <p:attrName>style.visibility</p:attrName>
                                        </p:attrNameLst>
                                      </p:cBhvr>
                                      <p:to>
                                        <p:strVal val="visible"/>
                                      </p:to>
                                    </p:set>
                                    <p:animEffect transition="in" filter="fade">
                                      <p:cBhvr>
                                        <p:cTn id="19" dur="1000"/>
                                        <p:tgtEl>
                                          <p:spTgt spid="4">
                                            <p:txEl>
                                              <p:pRg st="9" end="9"/>
                                            </p:txEl>
                                          </p:spTgt>
                                        </p:tgtEl>
                                      </p:cBhvr>
                                    </p:animEffect>
                                    <p:anim calcmode="lin" valueType="num">
                                      <p:cBhvr>
                                        <p:cTn id="20"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par>
                          <p:cTn id="22" fill="hold">
                            <p:stCondLst>
                              <p:cond delay="5500"/>
                            </p:stCondLst>
                            <p:childTnLst>
                              <p:par>
                                <p:cTn id="23" presetID="31" presetClass="entr" presetSubtype="0" fill="hold" grpId="0" nodeType="afterEffect">
                                  <p:stCondLst>
                                    <p:cond delay="3000"/>
                                  </p:stCondLst>
                                  <p:childTnLst>
                                    <p:set>
                                      <p:cBhvr>
                                        <p:cTn id="24" dur="1" fill="hold">
                                          <p:stCondLst>
                                            <p:cond delay="0"/>
                                          </p:stCondLst>
                                        </p:cTn>
                                        <p:tgtEl>
                                          <p:spTgt spid="2"/>
                                        </p:tgtEl>
                                        <p:attrNameLst>
                                          <p:attrName>style.visibility</p:attrName>
                                        </p:attrNameLst>
                                      </p:cBhvr>
                                      <p:to>
                                        <p:strVal val="visible"/>
                                      </p:to>
                                    </p:set>
                                    <p:anim calcmode="lin" valueType="num">
                                      <p:cBhvr>
                                        <p:cTn id="25" dur="1000" fill="hold"/>
                                        <p:tgtEl>
                                          <p:spTgt spid="2"/>
                                        </p:tgtEl>
                                        <p:attrNameLst>
                                          <p:attrName>ppt_w</p:attrName>
                                        </p:attrNameLst>
                                      </p:cBhvr>
                                      <p:tavLst>
                                        <p:tav tm="0">
                                          <p:val>
                                            <p:fltVal val="0"/>
                                          </p:val>
                                        </p:tav>
                                        <p:tav tm="100000">
                                          <p:val>
                                            <p:strVal val="#ppt_w"/>
                                          </p:val>
                                        </p:tav>
                                      </p:tavLst>
                                    </p:anim>
                                    <p:anim calcmode="lin" valueType="num">
                                      <p:cBhvr>
                                        <p:cTn id="26" dur="1000" fill="hold"/>
                                        <p:tgtEl>
                                          <p:spTgt spid="2"/>
                                        </p:tgtEl>
                                        <p:attrNameLst>
                                          <p:attrName>ppt_h</p:attrName>
                                        </p:attrNameLst>
                                      </p:cBhvr>
                                      <p:tavLst>
                                        <p:tav tm="0">
                                          <p:val>
                                            <p:fltVal val="0"/>
                                          </p:val>
                                        </p:tav>
                                        <p:tav tm="100000">
                                          <p:val>
                                            <p:strVal val="#ppt_h"/>
                                          </p:val>
                                        </p:tav>
                                      </p:tavLst>
                                    </p:anim>
                                    <p:anim calcmode="lin" valueType="num">
                                      <p:cBhvr>
                                        <p:cTn id="27" dur="1000" fill="hold"/>
                                        <p:tgtEl>
                                          <p:spTgt spid="2"/>
                                        </p:tgtEl>
                                        <p:attrNameLst>
                                          <p:attrName>style.rotation</p:attrName>
                                        </p:attrNameLst>
                                      </p:cBhvr>
                                      <p:tavLst>
                                        <p:tav tm="0">
                                          <p:val>
                                            <p:fltVal val="90"/>
                                          </p:val>
                                        </p:tav>
                                        <p:tav tm="100000">
                                          <p:val>
                                            <p:fltVal val="0"/>
                                          </p:val>
                                        </p:tav>
                                      </p:tavLst>
                                    </p:anim>
                                    <p:animEffect transition="in" filter="fade">
                                      <p:cBhvr>
                                        <p:cTn id="28" dur="1000"/>
                                        <p:tgtEl>
                                          <p:spTgt spid="2"/>
                                        </p:tgtEl>
                                      </p:cBhvr>
                                    </p:animEffect>
                                  </p:childTnLst>
                                </p:cTn>
                              </p:par>
                            </p:childTnLst>
                          </p:cTn>
                        </p:par>
                        <p:par>
                          <p:cTn id="29" fill="hold">
                            <p:stCondLst>
                              <p:cond delay="9500"/>
                            </p:stCondLst>
                            <p:childTnLst>
                              <p:par>
                                <p:cTn id="30" presetID="42" presetClass="entr" presetSubtype="0" fill="hold" nodeType="afterEffect">
                                  <p:stCondLst>
                                    <p:cond delay="7000"/>
                                  </p:stCondLst>
                                  <p:childTnLst>
                                    <p:set>
                                      <p:cBhvr>
                                        <p:cTn id="31" dur="1" fill="hold">
                                          <p:stCondLst>
                                            <p:cond delay="0"/>
                                          </p:stCondLst>
                                        </p:cTn>
                                        <p:tgtEl>
                                          <p:spTgt spid="4">
                                            <p:txEl>
                                              <p:pRg st="11" end="11"/>
                                            </p:txEl>
                                          </p:spTgt>
                                        </p:tgtEl>
                                        <p:attrNameLst>
                                          <p:attrName>style.visibility</p:attrName>
                                        </p:attrNameLst>
                                      </p:cBhvr>
                                      <p:to>
                                        <p:strVal val="visible"/>
                                      </p:to>
                                    </p:set>
                                    <p:animEffect transition="in" filter="fade">
                                      <p:cBhvr>
                                        <p:cTn id="32" dur="1000"/>
                                        <p:tgtEl>
                                          <p:spTgt spid="4">
                                            <p:txEl>
                                              <p:pRg st="11" end="11"/>
                                            </p:txEl>
                                          </p:spTgt>
                                        </p:tgtEl>
                                      </p:cBhvr>
                                    </p:animEffect>
                                    <p:anim calcmode="lin" valueType="num">
                                      <p:cBhvr>
                                        <p:cTn id="33" dur="1000" fill="hold"/>
                                        <p:tgtEl>
                                          <p:spTgt spid="4">
                                            <p:txEl>
                                              <p:pRg st="11" end="11"/>
                                            </p:txEl>
                                          </p:spTgt>
                                        </p:tgtEl>
                                        <p:attrNameLst>
                                          <p:attrName>ppt_x</p:attrName>
                                        </p:attrNameLst>
                                      </p:cBhvr>
                                      <p:tavLst>
                                        <p:tav tm="0">
                                          <p:val>
                                            <p:strVal val="#ppt_x"/>
                                          </p:val>
                                        </p:tav>
                                        <p:tav tm="100000">
                                          <p:val>
                                            <p:strVal val="#ppt_x"/>
                                          </p:val>
                                        </p:tav>
                                      </p:tavLst>
                                    </p:anim>
                                    <p:anim calcmode="lin" valueType="num">
                                      <p:cBhvr>
                                        <p:cTn id="34" dur="1000" fill="hold"/>
                                        <p:tgtEl>
                                          <p:spTgt spid="4">
                                            <p:txEl>
                                              <p:pRg st="11" end="11"/>
                                            </p:txEl>
                                          </p:spTgt>
                                        </p:tgtEl>
                                        <p:attrNameLst>
                                          <p:attrName>ppt_y</p:attrName>
                                        </p:attrNameLst>
                                      </p:cBhvr>
                                      <p:tavLst>
                                        <p:tav tm="0">
                                          <p:val>
                                            <p:strVal val="#ppt_y+.1"/>
                                          </p:val>
                                        </p:tav>
                                        <p:tav tm="100000">
                                          <p:val>
                                            <p:strVal val="#ppt_y"/>
                                          </p:val>
                                        </p:tav>
                                      </p:tavLst>
                                    </p:anim>
                                  </p:childTnLst>
                                </p:cTn>
                              </p:par>
                            </p:childTnLst>
                          </p:cTn>
                        </p:par>
                        <p:par>
                          <p:cTn id="35" fill="hold">
                            <p:stCondLst>
                              <p:cond delay="17500"/>
                            </p:stCondLst>
                            <p:childTnLst>
                              <p:par>
                                <p:cTn id="36" presetID="42" presetClass="entr" presetSubtype="0" fill="hold" nodeType="afterEffect">
                                  <p:stCondLst>
                                    <p:cond delay="0"/>
                                  </p:stCondLst>
                                  <p:childTnLst>
                                    <p:set>
                                      <p:cBhvr>
                                        <p:cTn id="37" dur="1" fill="hold">
                                          <p:stCondLst>
                                            <p:cond delay="0"/>
                                          </p:stCondLst>
                                        </p:cTn>
                                        <p:tgtEl>
                                          <p:spTgt spid="4">
                                            <p:txEl>
                                              <p:pRg st="12" end="12"/>
                                            </p:txEl>
                                          </p:spTgt>
                                        </p:tgtEl>
                                        <p:attrNameLst>
                                          <p:attrName>style.visibility</p:attrName>
                                        </p:attrNameLst>
                                      </p:cBhvr>
                                      <p:to>
                                        <p:strVal val="visible"/>
                                      </p:to>
                                    </p:set>
                                    <p:animEffect transition="in" filter="fade">
                                      <p:cBhvr>
                                        <p:cTn id="38" dur="1000"/>
                                        <p:tgtEl>
                                          <p:spTgt spid="4">
                                            <p:txEl>
                                              <p:pRg st="12" end="12"/>
                                            </p:txEl>
                                          </p:spTgt>
                                        </p:tgtEl>
                                      </p:cBhvr>
                                    </p:animEffect>
                                    <p:anim calcmode="lin" valueType="num">
                                      <p:cBhvr>
                                        <p:cTn id="39" dur="1000" fill="hold"/>
                                        <p:tgtEl>
                                          <p:spTgt spid="4">
                                            <p:txEl>
                                              <p:pRg st="12" end="12"/>
                                            </p:txEl>
                                          </p:spTgt>
                                        </p:tgtEl>
                                        <p:attrNameLst>
                                          <p:attrName>ppt_x</p:attrName>
                                        </p:attrNameLst>
                                      </p:cBhvr>
                                      <p:tavLst>
                                        <p:tav tm="0">
                                          <p:val>
                                            <p:strVal val="#ppt_x"/>
                                          </p:val>
                                        </p:tav>
                                        <p:tav tm="100000">
                                          <p:val>
                                            <p:strVal val="#ppt_x"/>
                                          </p:val>
                                        </p:tav>
                                      </p:tavLst>
                                    </p:anim>
                                    <p:anim calcmode="lin" valueType="num">
                                      <p:cBhvr>
                                        <p:cTn id="40" dur="1000" fill="hold"/>
                                        <p:tgtEl>
                                          <p:spTgt spid="4">
                                            <p:txEl>
                                              <p:pRg st="12" end="1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感染者の多い国や地域 新型コロナウイルス | NHKニュース">
            <a:extLst>
              <a:ext uri="{FF2B5EF4-FFF2-40B4-BE49-F238E27FC236}">
                <a16:creationId xmlns:a16="http://schemas.microsoft.com/office/drawing/2014/main" id="{95A9A234-4C03-4B6C-9433-CA30871A8AC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3376" y="844952"/>
            <a:ext cx="7172169" cy="4016415"/>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ADCAF96D-9D99-455D-8B60-0C727A453BD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7054" y="2690390"/>
            <a:ext cx="4957823" cy="2788775"/>
          </a:xfrm>
          <a:prstGeom prst="rect">
            <a:avLst/>
          </a:prstGeom>
        </p:spPr>
      </p:pic>
      <p:sp>
        <p:nvSpPr>
          <p:cNvPr id="4" name="テキスト ボックス 3">
            <a:extLst>
              <a:ext uri="{FF2B5EF4-FFF2-40B4-BE49-F238E27FC236}">
                <a16:creationId xmlns:a16="http://schemas.microsoft.com/office/drawing/2014/main" id="{9D0E5CBA-1C29-4E2A-91AA-0932AAFED065}"/>
              </a:ext>
            </a:extLst>
          </p:cNvPr>
          <p:cNvSpPr txBox="1"/>
          <p:nvPr/>
        </p:nvSpPr>
        <p:spPr>
          <a:xfrm>
            <a:off x="858801" y="5914663"/>
            <a:ext cx="7186583" cy="307777"/>
          </a:xfrm>
          <a:prstGeom prst="rect">
            <a:avLst/>
          </a:prstGeom>
          <a:noFill/>
        </p:spPr>
        <p:txBody>
          <a:bodyPr wrap="none" rtlCol="0">
            <a:spAutoFit/>
          </a:bodyPr>
          <a:lstStyle/>
          <a:p>
            <a:r>
              <a:rPr kumimoji="1" lang="ja-JP" altLang="en-US" sz="1400" dirty="0"/>
              <a:t>画像提供：米国立アレルギー感染症研究所　ＮＨＫ新型コロナウイルス特設サイトより</a:t>
            </a:r>
          </a:p>
        </p:txBody>
      </p:sp>
    </p:spTree>
    <p:extLst>
      <p:ext uri="{BB962C8B-B14F-4D97-AF65-F5344CB8AC3E}">
        <p14:creationId xmlns:p14="http://schemas.microsoft.com/office/powerpoint/2010/main" val="39127936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図 5"/>
          <p:cNvPicPr>
            <a:picLocks noChangeAspect="1"/>
          </p:cNvPicPr>
          <p:nvPr/>
        </p:nvPicPr>
        <p:blipFill rotWithShape="1">
          <a:blip r:embed="rId3" cstate="print">
            <a:extLst>
              <a:ext uri="{28A0092B-C50C-407E-A947-70E740481C1C}">
                <a14:useLocalDpi xmlns:a14="http://schemas.microsoft.com/office/drawing/2010/main" val="0"/>
              </a:ext>
            </a:extLst>
          </a:blip>
          <a:srcRect t="9051"/>
          <a:stretch/>
        </p:blipFill>
        <p:spPr bwMode="auto">
          <a:xfrm>
            <a:off x="178045" y="601290"/>
            <a:ext cx="4647468" cy="601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2" name="Picture 6" descr="http://news.biglobe.ne.jp/domestic/0715/8109373927/20160714aa2nd-250x250_thum630.jpg">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70584" y="2165838"/>
            <a:ext cx="3995371" cy="3995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3" name="テキスト ボックス 6"/>
          <p:cNvSpPr txBox="1">
            <a:spLocks noChangeArrowheads="1"/>
          </p:cNvSpPr>
          <p:nvPr/>
        </p:nvSpPr>
        <p:spPr bwMode="auto">
          <a:xfrm>
            <a:off x="4942765" y="6161211"/>
            <a:ext cx="3817071" cy="319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en-US" altLang="ja-JP" sz="1108" dirty="0"/>
              <a:t>BIGLOBE</a:t>
            </a:r>
            <a:r>
              <a:rPr lang="ja-JP" altLang="en-US" sz="1108" dirty="0"/>
              <a:t>ニュースより　　</a:t>
            </a:r>
            <a:r>
              <a:rPr lang="ja-JP" altLang="en-US" sz="1477" dirty="0"/>
              <a:t>福島第一発電所航空写真</a:t>
            </a:r>
          </a:p>
        </p:txBody>
      </p:sp>
      <p:sp>
        <p:nvSpPr>
          <p:cNvPr id="37894" name="テキスト ボックス 7"/>
          <p:cNvSpPr txBox="1">
            <a:spLocks noChangeArrowheads="1"/>
          </p:cNvSpPr>
          <p:nvPr/>
        </p:nvSpPr>
        <p:spPr bwMode="auto">
          <a:xfrm>
            <a:off x="1182566" y="6352444"/>
            <a:ext cx="2696572" cy="2485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1015"/>
              <a:t>東京弁護士会サイト写真展ポスターより　　　　</a:t>
            </a:r>
          </a:p>
        </p:txBody>
      </p:sp>
      <p:sp>
        <p:nvSpPr>
          <p:cNvPr id="3" name="テキスト ボックス 2">
            <a:extLst>
              <a:ext uri="{FF2B5EF4-FFF2-40B4-BE49-F238E27FC236}">
                <a16:creationId xmlns:a16="http://schemas.microsoft.com/office/drawing/2014/main" id="{61A49B4C-8649-4A3A-A8ED-FCC68CFA529C}"/>
              </a:ext>
            </a:extLst>
          </p:cNvPr>
          <p:cNvSpPr txBox="1"/>
          <p:nvPr/>
        </p:nvSpPr>
        <p:spPr>
          <a:xfrm>
            <a:off x="5502565" y="770244"/>
            <a:ext cx="2832827" cy="546945"/>
          </a:xfrm>
          <a:prstGeom prst="rect">
            <a:avLst/>
          </a:prstGeom>
          <a:noFill/>
        </p:spPr>
        <p:txBody>
          <a:bodyPr wrap="none" rtlCol="0">
            <a:spAutoFit/>
          </a:bodyPr>
          <a:lstStyle/>
          <a:p>
            <a:r>
              <a:rPr kumimoji="1" lang="ja-JP" altLang="en-US" sz="2954" dirty="0"/>
              <a:t>もう９年・・・</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 name="Picture 207" descr="https://upload.wikimedia.org/wikipedia/commons/thumb/b/b0/Kurodenwa.JPG/200px-Kurodenwa.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267377">
            <a:off x="801701" y="1095486"/>
            <a:ext cx="2463539" cy="1638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700" name="テキスト ボックス 235699"/>
          <p:cNvSpPr txBox="1">
            <a:spLocks noChangeArrowheads="1"/>
          </p:cNvSpPr>
          <p:nvPr/>
        </p:nvSpPr>
        <p:spPr bwMode="auto">
          <a:xfrm>
            <a:off x="341590" y="4008604"/>
            <a:ext cx="9373079" cy="3520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2954" b="1" dirty="0">
                <a:latin typeface="HG創英角ﾎﾟｯﾌﾟ体" panose="040B0A09000000000000" pitchFamily="49" charset="-128"/>
                <a:ea typeface="HG創英角ﾎﾟｯﾌﾟ体" panose="040B0A09000000000000" pitchFamily="49" charset="-128"/>
              </a:rPr>
              <a:t>情報が世界を瞬時に駆け巡り、世界を変える</a:t>
            </a:r>
            <a:endParaRPr lang="en-US" altLang="ja-JP" sz="2954" b="1" dirty="0">
              <a:latin typeface="HG創英角ﾎﾟｯﾌﾟ体" panose="040B0A09000000000000" pitchFamily="49" charset="-128"/>
              <a:ea typeface="HG創英角ﾎﾟｯﾌﾟ体" panose="040B0A09000000000000" pitchFamily="49" charset="-128"/>
            </a:endParaRPr>
          </a:p>
          <a:p>
            <a:pPr>
              <a:spcBef>
                <a:spcPct val="0"/>
              </a:spcBef>
              <a:buClrTx/>
              <a:buSzTx/>
              <a:buFont typeface="Wingdings" panose="05000000000000000000" pitchFamily="2" charset="2"/>
              <a:buNone/>
            </a:pPr>
            <a:endParaRPr lang="en-US" altLang="ja-JP" sz="1846" b="1" dirty="0">
              <a:latin typeface="HG創英角ﾎﾟｯﾌﾟ体" panose="040B0A09000000000000" pitchFamily="49" charset="-128"/>
              <a:ea typeface="HG創英角ﾎﾟｯﾌﾟ体" panose="040B0A09000000000000" pitchFamily="49" charset="-128"/>
            </a:endParaRPr>
          </a:p>
          <a:p>
            <a:pPr>
              <a:spcBef>
                <a:spcPct val="0"/>
              </a:spcBef>
              <a:buClrTx/>
              <a:buSzTx/>
              <a:buFont typeface="Wingdings" panose="05000000000000000000" pitchFamily="2" charset="2"/>
              <a:buNone/>
            </a:pPr>
            <a:r>
              <a:rPr lang="ja-JP" altLang="en-US" sz="2800" b="1" dirty="0">
                <a:latin typeface="AR丸ゴシック体E" panose="020F0909000000000000" pitchFamily="49" charset="-128"/>
                <a:ea typeface="AR丸ゴシック体E" panose="020F0909000000000000" pitchFamily="49" charset="-128"/>
              </a:rPr>
              <a:t>・</a:t>
            </a:r>
            <a:r>
              <a:rPr lang="ja-JP" altLang="en-US" sz="2800" b="1" u="sng" dirty="0">
                <a:solidFill>
                  <a:srgbClr val="FF0000"/>
                </a:solidFill>
                <a:latin typeface="AR丸ゴシック体E" panose="020F0909000000000000" pitchFamily="49" charset="-128"/>
                <a:ea typeface="AR丸ゴシック体E" panose="020F0909000000000000" pitchFamily="49" charset="-128"/>
              </a:rPr>
              <a:t>どんな知識も瞬時に取り出せる</a:t>
            </a:r>
            <a:r>
              <a:rPr lang="ja-JP" altLang="en-US" sz="2800" b="1" dirty="0">
                <a:latin typeface="AR丸ゴシック体E" panose="020F0909000000000000" pitchFamily="49" charset="-128"/>
                <a:ea typeface="AR丸ゴシック体E" panose="020F0909000000000000" pitchFamily="49" charset="-128"/>
              </a:rPr>
              <a:t>魔法の機械ですね。</a:t>
            </a:r>
            <a:endParaRPr lang="en-US" altLang="ja-JP" sz="2800" b="1" dirty="0">
              <a:latin typeface="AR丸ゴシック体E" panose="020F0909000000000000" pitchFamily="49" charset="-128"/>
              <a:ea typeface="AR丸ゴシック体E" panose="020F0909000000000000" pitchFamily="49" charset="-128"/>
            </a:endParaRPr>
          </a:p>
          <a:p>
            <a:pPr>
              <a:spcBef>
                <a:spcPct val="0"/>
              </a:spcBef>
              <a:buClrTx/>
              <a:buSzTx/>
              <a:buFontTx/>
              <a:buNone/>
            </a:pPr>
            <a:r>
              <a:rPr lang="ja-JP" altLang="en-US" sz="2800" b="1" dirty="0">
                <a:latin typeface="AR丸ゴシック体E" panose="020F0909000000000000" pitchFamily="49" charset="-128"/>
                <a:ea typeface="AR丸ゴシック体E" panose="020F0909000000000000" pitchFamily="49" charset="-128"/>
              </a:rPr>
              <a:t>・個人の通話だけでなく、</a:t>
            </a:r>
            <a:r>
              <a:rPr lang="ja-JP" altLang="en-US" sz="2800" b="1" u="sng" dirty="0">
                <a:solidFill>
                  <a:srgbClr val="FF0000"/>
                </a:solidFill>
                <a:latin typeface="AR丸ゴシック体E" panose="020F0909000000000000" pitchFamily="49" charset="-128"/>
                <a:ea typeface="AR丸ゴシック体E" panose="020F0909000000000000" pitchFamily="49" charset="-128"/>
              </a:rPr>
              <a:t>情報発信基地</a:t>
            </a:r>
            <a:r>
              <a:rPr lang="ja-JP" altLang="en-US" sz="2800" b="1" dirty="0">
                <a:latin typeface="AR丸ゴシック体E" panose="020F0909000000000000" pitchFamily="49" charset="-128"/>
                <a:ea typeface="AR丸ゴシック体E" panose="020F0909000000000000" pitchFamily="49" charset="-128"/>
              </a:rPr>
              <a:t>になる。</a:t>
            </a:r>
            <a:endParaRPr lang="en-US" altLang="ja-JP" sz="2800" b="1" dirty="0">
              <a:latin typeface="AR丸ゴシック体E" panose="020F0909000000000000" pitchFamily="49" charset="-128"/>
              <a:ea typeface="AR丸ゴシック体E" panose="020F0909000000000000" pitchFamily="49" charset="-128"/>
            </a:endParaRPr>
          </a:p>
          <a:p>
            <a:pPr>
              <a:spcBef>
                <a:spcPct val="0"/>
              </a:spcBef>
              <a:buClrTx/>
              <a:buSzTx/>
              <a:buFontTx/>
              <a:buNone/>
            </a:pPr>
            <a:r>
              <a:rPr lang="ja-JP" altLang="en-US" sz="2800" b="1" dirty="0">
                <a:latin typeface="AR丸ゴシック体E" panose="020F0909000000000000" pitchFamily="49" charset="-128"/>
                <a:ea typeface="AR丸ゴシック体E" panose="020F0909000000000000" pitchFamily="49" charset="-128"/>
              </a:rPr>
              <a:t>・</a:t>
            </a:r>
            <a:r>
              <a:rPr lang="ja-JP" altLang="en-US" sz="2800" b="1" u="sng" dirty="0">
                <a:solidFill>
                  <a:srgbClr val="FF0000"/>
                </a:solidFill>
                <a:latin typeface="AR丸ゴシック体E" panose="020F0909000000000000" pitchFamily="49" charset="-128"/>
                <a:ea typeface="AR丸ゴシック体E" panose="020F0909000000000000" pitchFamily="49" charset="-128"/>
              </a:rPr>
              <a:t>世界の５０億人の知脳がつながり</a:t>
            </a:r>
            <a:r>
              <a:rPr lang="ja-JP" altLang="en-US" sz="2800" b="1" dirty="0">
                <a:latin typeface="AR丸ゴシック体E" panose="020F0909000000000000" pitchFamily="49" charset="-128"/>
                <a:ea typeface="AR丸ゴシック体E" panose="020F0909000000000000" pitchFamily="49" charset="-128"/>
              </a:rPr>
              <a:t>、情報の共有が</a:t>
            </a:r>
            <a:endParaRPr lang="en-US" altLang="ja-JP" sz="2800" b="1" dirty="0">
              <a:latin typeface="AR丸ゴシック体E" panose="020F0909000000000000" pitchFamily="49" charset="-128"/>
              <a:ea typeface="AR丸ゴシック体E" panose="020F0909000000000000" pitchFamily="49" charset="-128"/>
            </a:endParaRPr>
          </a:p>
          <a:p>
            <a:pPr>
              <a:spcBef>
                <a:spcPct val="0"/>
              </a:spcBef>
              <a:buClrTx/>
              <a:buSzTx/>
              <a:buFontTx/>
              <a:buNone/>
            </a:pPr>
            <a:r>
              <a:rPr lang="ja-JP" altLang="en-US" sz="2800" b="1" dirty="0">
                <a:latin typeface="AR丸ゴシック体E" panose="020F0909000000000000" pitchFamily="49" charset="-128"/>
                <a:ea typeface="AR丸ゴシック体E" panose="020F0909000000000000" pitchFamily="49" charset="-128"/>
              </a:rPr>
              <a:t>　広がる。また、</a:t>
            </a:r>
            <a:r>
              <a:rPr lang="en-US" altLang="ja-JP" sz="2800" b="1" u="sng" dirty="0">
                <a:solidFill>
                  <a:srgbClr val="FF0000"/>
                </a:solidFill>
                <a:latin typeface="AR丸ゴシック体E" panose="020F0909000000000000" pitchFamily="49" charset="-128"/>
                <a:ea typeface="AR丸ゴシック体E" panose="020F0909000000000000" pitchFamily="49" charset="-128"/>
              </a:rPr>
              <a:t>AI</a:t>
            </a:r>
            <a:r>
              <a:rPr lang="ja-JP" altLang="en-US" sz="2800" b="1" u="sng" dirty="0">
                <a:latin typeface="AR丸ゴシック体E" panose="020F0909000000000000" pitchFamily="49" charset="-128"/>
                <a:ea typeface="AR丸ゴシック体E" panose="020F0909000000000000" pitchFamily="49" charset="-128"/>
              </a:rPr>
              <a:t>とも、</a:t>
            </a:r>
            <a:r>
              <a:rPr lang="ja-JP" altLang="en-US" sz="2800" b="1" u="sng" dirty="0">
                <a:solidFill>
                  <a:srgbClr val="FF0000"/>
                </a:solidFill>
                <a:latin typeface="AR丸ゴシック体E" panose="020F0909000000000000" pitchFamily="49" charset="-128"/>
                <a:ea typeface="AR丸ゴシック体E" panose="020F0909000000000000" pitchFamily="49" charset="-128"/>
              </a:rPr>
              <a:t>機械</a:t>
            </a:r>
            <a:r>
              <a:rPr lang="ja-JP" altLang="en-US" sz="2800" b="1" u="sng" dirty="0">
                <a:latin typeface="AR丸ゴシック体E" panose="020F0909000000000000" pitchFamily="49" charset="-128"/>
                <a:ea typeface="AR丸ゴシック体E" panose="020F0909000000000000" pitchFamily="49" charset="-128"/>
              </a:rPr>
              <a:t>とも</a:t>
            </a:r>
            <a:r>
              <a:rPr lang="ja-JP" altLang="en-US" sz="2800" b="1" dirty="0">
                <a:latin typeface="AR丸ゴシック体E" panose="020F0909000000000000" pitchFamily="49" charset="-128"/>
                <a:ea typeface="AR丸ゴシック体E" panose="020F0909000000000000" pitchFamily="49" charset="-128"/>
              </a:rPr>
              <a:t>つながっていく。</a:t>
            </a:r>
            <a:r>
              <a:rPr lang="ja-JP" altLang="en-US" sz="2215" b="1" dirty="0">
                <a:latin typeface="HG創英角ﾎﾟｯﾌﾟ体" panose="040B0A09000000000000" pitchFamily="49" charset="-128"/>
                <a:ea typeface="HG創英角ﾎﾟｯﾌﾟ体" panose="040B0A09000000000000" pitchFamily="49" charset="-128"/>
              </a:rPr>
              <a:t>　　</a:t>
            </a:r>
            <a:endParaRPr lang="en-US" altLang="ja-JP" sz="2215" b="1" dirty="0">
              <a:latin typeface="HG創英角ﾎﾟｯﾌﾟ体" panose="040B0A09000000000000" pitchFamily="49" charset="-128"/>
              <a:ea typeface="HG創英角ﾎﾟｯﾌﾟ体" panose="040B0A09000000000000" pitchFamily="49" charset="-128"/>
            </a:endParaRPr>
          </a:p>
          <a:p>
            <a:pPr>
              <a:spcBef>
                <a:spcPct val="0"/>
              </a:spcBef>
              <a:buClrTx/>
              <a:buSzTx/>
              <a:buFontTx/>
              <a:buNone/>
            </a:pPr>
            <a:r>
              <a:rPr lang="ja-JP" altLang="en-US" sz="1846" b="1" dirty="0">
                <a:latin typeface="HG創英角ﾎﾟｯﾌﾟ体" panose="040B0A09000000000000" pitchFamily="49" charset="-128"/>
                <a:ea typeface="HG創英角ﾎﾟｯﾌﾟ体" panose="040B0A09000000000000" pitchFamily="49" charset="-128"/>
              </a:rPr>
              <a:t>　　　　　</a:t>
            </a:r>
            <a:endParaRPr lang="en-US" altLang="ja-JP" sz="1662" b="1" dirty="0">
              <a:latin typeface="HG創英角ﾎﾟｯﾌﾟ体" panose="040B0A09000000000000" pitchFamily="49" charset="-128"/>
              <a:ea typeface="HG創英角ﾎﾟｯﾌﾟ体" panose="040B0A09000000000000" pitchFamily="49" charset="-128"/>
            </a:endParaRPr>
          </a:p>
          <a:p>
            <a:pPr>
              <a:spcBef>
                <a:spcPct val="0"/>
              </a:spcBef>
              <a:buClrTx/>
              <a:buSzTx/>
              <a:buFontTx/>
              <a:buNone/>
            </a:pPr>
            <a:r>
              <a:rPr lang="ja-JP" altLang="en-US" sz="2215" b="1" dirty="0">
                <a:latin typeface="HG創英角ﾎﾟｯﾌﾟ体" panose="040B0A09000000000000" pitchFamily="49" charset="-128"/>
                <a:ea typeface="HG創英角ﾎﾟｯﾌﾟ体" panose="040B0A09000000000000" pitchFamily="49" charset="-128"/>
              </a:rPr>
              <a:t>　　</a:t>
            </a:r>
            <a:endParaRPr lang="en-US" altLang="ja-JP" sz="2215" b="1" dirty="0">
              <a:latin typeface="HG創英角ﾎﾟｯﾌﾟ体" panose="040B0A09000000000000" pitchFamily="49" charset="-128"/>
              <a:ea typeface="HG創英角ﾎﾟｯﾌﾟ体" panose="040B0A09000000000000" pitchFamily="49" charset="-128"/>
            </a:endParaRPr>
          </a:p>
          <a:p>
            <a:pPr>
              <a:spcBef>
                <a:spcPct val="0"/>
              </a:spcBef>
              <a:buClrTx/>
              <a:buSzTx/>
              <a:buFontTx/>
              <a:buNone/>
            </a:pPr>
            <a:r>
              <a:rPr lang="ja-JP" altLang="en-US" sz="2215" b="1" dirty="0">
                <a:latin typeface="HG創英角ﾎﾟｯﾌﾟ体" panose="040B0A09000000000000" pitchFamily="49" charset="-128"/>
                <a:ea typeface="HG創英角ﾎﾟｯﾌﾟ体" panose="040B0A09000000000000" pitchFamily="49" charset="-128"/>
              </a:rPr>
              <a:t>　　</a:t>
            </a:r>
          </a:p>
        </p:txBody>
      </p:sp>
      <p:pic>
        <p:nvPicPr>
          <p:cNvPr id="6146" name="Picture 2">
            <a:extLst>
              <a:ext uri="{FF2B5EF4-FFF2-40B4-BE49-F238E27FC236}">
                <a16:creationId xmlns:a16="http://schemas.microsoft.com/office/drawing/2014/main" id="{F00CE086-D165-4304-8BF1-689FAA951DC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50" t="3801" r="52639" b="5900"/>
          <a:stretch/>
        </p:blipFill>
        <p:spPr bwMode="auto">
          <a:xfrm rot="2489186">
            <a:off x="5593203" y="223580"/>
            <a:ext cx="1651442" cy="350791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35700">
                                            <p:txEl>
                                              <p:pRg st="0" end="0"/>
                                            </p:txEl>
                                          </p:spTgt>
                                        </p:tgtEl>
                                        <p:attrNameLst>
                                          <p:attrName>style.visibility</p:attrName>
                                        </p:attrNameLst>
                                      </p:cBhvr>
                                      <p:to>
                                        <p:strVal val="visible"/>
                                      </p:to>
                                    </p:set>
                                    <p:animEffect transition="in" filter="fade">
                                      <p:cBhvr>
                                        <p:cTn id="7" dur="1000"/>
                                        <p:tgtEl>
                                          <p:spTgt spid="235700">
                                            <p:txEl>
                                              <p:pRg st="0" end="0"/>
                                            </p:txEl>
                                          </p:spTgt>
                                        </p:tgtEl>
                                      </p:cBhvr>
                                    </p:animEffect>
                                    <p:anim calcmode="lin" valueType="num">
                                      <p:cBhvr>
                                        <p:cTn id="8" dur="1000" fill="hold"/>
                                        <p:tgtEl>
                                          <p:spTgt spid="23570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35700">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5700">
                                            <p:txEl>
                                              <p:pRg st="2" end="2"/>
                                            </p:txEl>
                                          </p:spTgt>
                                        </p:tgtEl>
                                        <p:attrNameLst>
                                          <p:attrName>style.visibility</p:attrName>
                                        </p:attrNameLst>
                                      </p:cBhvr>
                                      <p:to>
                                        <p:strVal val="visible"/>
                                      </p:to>
                                    </p:set>
                                    <p:animEffect transition="in" filter="fade">
                                      <p:cBhvr>
                                        <p:cTn id="12" dur="1000"/>
                                        <p:tgtEl>
                                          <p:spTgt spid="235700">
                                            <p:txEl>
                                              <p:pRg st="2" end="2"/>
                                            </p:txEl>
                                          </p:spTgt>
                                        </p:tgtEl>
                                      </p:cBhvr>
                                    </p:animEffect>
                                    <p:anim calcmode="lin" valueType="num">
                                      <p:cBhvr>
                                        <p:cTn id="13" dur="1000" fill="hold"/>
                                        <p:tgtEl>
                                          <p:spTgt spid="235700">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23570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3000"/>
                                  </p:stCondLst>
                                  <p:childTnLst>
                                    <p:set>
                                      <p:cBhvr>
                                        <p:cTn id="18" dur="1" fill="hold">
                                          <p:stCondLst>
                                            <p:cond delay="0"/>
                                          </p:stCondLst>
                                        </p:cTn>
                                        <p:tgtEl>
                                          <p:spTgt spid="235700">
                                            <p:txEl>
                                              <p:pRg st="3" end="3"/>
                                            </p:txEl>
                                          </p:spTgt>
                                        </p:tgtEl>
                                        <p:attrNameLst>
                                          <p:attrName>style.visibility</p:attrName>
                                        </p:attrNameLst>
                                      </p:cBhvr>
                                      <p:to>
                                        <p:strVal val="visible"/>
                                      </p:to>
                                    </p:set>
                                    <p:anim calcmode="lin" valueType="num">
                                      <p:cBhvr additive="base">
                                        <p:cTn id="19" dur="500" fill="hold"/>
                                        <p:tgtEl>
                                          <p:spTgt spid="235700">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35700">
                                            <p:txEl>
                                              <p:pRg st="3" end="3"/>
                                            </p:txEl>
                                          </p:spTgt>
                                        </p:tgtEl>
                                        <p:attrNameLst>
                                          <p:attrName>ppt_y</p:attrName>
                                        </p:attrNameLst>
                                      </p:cBhvr>
                                      <p:tavLst>
                                        <p:tav tm="0">
                                          <p:val>
                                            <p:strVal val="1+#ppt_h/2"/>
                                          </p:val>
                                        </p:tav>
                                        <p:tav tm="100000">
                                          <p:val>
                                            <p:strVal val="#ppt_y"/>
                                          </p:val>
                                        </p:tav>
                                      </p:tavLst>
                                    </p:anim>
                                  </p:childTnLst>
                                </p:cTn>
                              </p:par>
                            </p:childTnLst>
                          </p:cTn>
                        </p:par>
                        <p:par>
                          <p:cTn id="21" fill="hold">
                            <p:stCondLst>
                              <p:cond delay="3500"/>
                            </p:stCondLst>
                            <p:childTnLst>
                              <p:par>
                                <p:cTn id="22" presetID="2" presetClass="entr" presetSubtype="4" fill="hold" nodeType="afterEffect">
                                  <p:stCondLst>
                                    <p:cond delay="3500"/>
                                  </p:stCondLst>
                                  <p:childTnLst>
                                    <p:set>
                                      <p:cBhvr>
                                        <p:cTn id="23" dur="1" fill="hold">
                                          <p:stCondLst>
                                            <p:cond delay="0"/>
                                          </p:stCondLst>
                                        </p:cTn>
                                        <p:tgtEl>
                                          <p:spTgt spid="235700">
                                            <p:txEl>
                                              <p:pRg st="4" end="4"/>
                                            </p:txEl>
                                          </p:spTgt>
                                        </p:tgtEl>
                                        <p:attrNameLst>
                                          <p:attrName>style.visibility</p:attrName>
                                        </p:attrNameLst>
                                      </p:cBhvr>
                                      <p:to>
                                        <p:strVal val="visible"/>
                                      </p:to>
                                    </p:set>
                                    <p:anim calcmode="lin" valueType="num">
                                      <p:cBhvr additive="base">
                                        <p:cTn id="24" dur="500" fill="hold"/>
                                        <p:tgtEl>
                                          <p:spTgt spid="235700">
                                            <p:txEl>
                                              <p:pRg st="4" end="4"/>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235700">
                                            <p:txEl>
                                              <p:pRg st="4" end="4"/>
                                            </p:txEl>
                                          </p:spTgt>
                                        </p:tgtEl>
                                        <p:attrNameLst>
                                          <p:attrName>ppt_y</p:attrName>
                                        </p:attrNameLst>
                                      </p:cBhvr>
                                      <p:tavLst>
                                        <p:tav tm="0">
                                          <p:val>
                                            <p:strVal val="1+#ppt_h/2"/>
                                          </p:val>
                                        </p:tav>
                                        <p:tav tm="100000">
                                          <p:val>
                                            <p:strVal val="#ppt_y"/>
                                          </p:val>
                                        </p:tav>
                                      </p:tavLst>
                                    </p:anim>
                                  </p:childTnLst>
                                </p:cTn>
                              </p:par>
                            </p:childTnLst>
                          </p:cTn>
                        </p:par>
                        <p:par>
                          <p:cTn id="26" fill="hold">
                            <p:stCondLst>
                              <p:cond delay="7500"/>
                            </p:stCondLst>
                            <p:childTnLst>
                              <p:par>
                                <p:cTn id="27" presetID="2" presetClass="entr" presetSubtype="4" fill="hold" nodeType="afterEffect">
                                  <p:stCondLst>
                                    <p:cond delay="0"/>
                                  </p:stCondLst>
                                  <p:childTnLst>
                                    <p:set>
                                      <p:cBhvr>
                                        <p:cTn id="28" dur="1" fill="hold">
                                          <p:stCondLst>
                                            <p:cond delay="0"/>
                                          </p:stCondLst>
                                        </p:cTn>
                                        <p:tgtEl>
                                          <p:spTgt spid="235700">
                                            <p:txEl>
                                              <p:pRg st="5" end="5"/>
                                            </p:txEl>
                                          </p:spTgt>
                                        </p:tgtEl>
                                        <p:attrNameLst>
                                          <p:attrName>style.visibility</p:attrName>
                                        </p:attrNameLst>
                                      </p:cBhvr>
                                      <p:to>
                                        <p:strVal val="visible"/>
                                      </p:to>
                                    </p:set>
                                    <p:anim calcmode="lin" valueType="num">
                                      <p:cBhvr additive="base">
                                        <p:cTn id="29" dur="500" fill="hold"/>
                                        <p:tgtEl>
                                          <p:spTgt spid="235700">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35700">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ChangeArrowheads="1"/>
          </p:cNvSpPr>
          <p:nvPr/>
        </p:nvSpPr>
        <p:spPr bwMode="auto">
          <a:xfrm>
            <a:off x="711888" y="357016"/>
            <a:ext cx="8275027" cy="147745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fontAlgn="ctr">
              <a:spcBef>
                <a:spcPct val="0"/>
              </a:spcBef>
              <a:buClrTx/>
              <a:buSzTx/>
              <a:buFontTx/>
              <a:buNone/>
            </a:pPr>
            <a:r>
              <a:rPr lang="ja-JP" altLang="en-US" sz="2585" dirty="0"/>
              <a:t>　　巨大台風の発生の問題です。　　</a:t>
            </a:r>
            <a:endParaRPr lang="en-US" altLang="ja-JP" sz="1846" dirty="0"/>
          </a:p>
          <a:p>
            <a:pPr fontAlgn="ctr">
              <a:spcBef>
                <a:spcPct val="0"/>
              </a:spcBef>
              <a:buClrTx/>
              <a:buSzTx/>
              <a:buFontTx/>
              <a:buNone/>
            </a:pPr>
            <a:r>
              <a:rPr lang="ja-JP" altLang="en-US" sz="1846" dirty="0"/>
              <a:t>　　　フィリッピンでは、　　</a:t>
            </a:r>
            <a:endParaRPr lang="en-US" altLang="ja-JP" sz="1846" b="1" dirty="0">
              <a:ea typeface="AR P丸ゴシック体E" panose="020F0900000000000000"/>
            </a:endParaRPr>
          </a:p>
          <a:p>
            <a:pPr fontAlgn="ctr">
              <a:spcBef>
                <a:spcPct val="0"/>
              </a:spcBef>
              <a:buClrTx/>
              <a:buSzTx/>
              <a:buFontTx/>
              <a:buNone/>
            </a:pPr>
            <a:r>
              <a:rPr lang="ja-JP" altLang="en-US" sz="2585" dirty="0"/>
              <a:t>　　</a:t>
            </a:r>
            <a:r>
              <a:rPr lang="ja-JP" altLang="ja-JP" sz="2585" dirty="0"/>
              <a:t>中心気圧は９００ヘクトパスカルを下回り、</a:t>
            </a:r>
            <a:endParaRPr lang="en-US" altLang="ja-JP" sz="2585" dirty="0"/>
          </a:p>
          <a:p>
            <a:pPr fontAlgn="ctr">
              <a:spcBef>
                <a:spcPct val="0"/>
              </a:spcBef>
              <a:buClrTx/>
              <a:buSzTx/>
              <a:buFontTx/>
              <a:buNone/>
            </a:pPr>
            <a:r>
              <a:rPr lang="ja-JP" altLang="en-US" sz="2585" dirty="0"/>
              <a:t>　　</a:t>
            </a:r>
            <a:r>
              <a:rPr lang="ja-JP" altLang="ja-JP" sz="2585" dirty="0"/>
              <a:t>最大瞬間風速は１００メートルを超え</a:t>
            </a:r>
            <a:r>
              <a:rPr lang="ja-JP" altLang="en-US" sz="2585" dirty="0"/>
              <a:t>たそうです。</a:t>
            </a:r>
            <a:endParaRPr lang="ja-JP" altLang="ja-JP" sz="1662" dirty="0"/>
          </a:p>
        </p:txBody>
      </p:sp>
      <p:sp>
        <p:nvSpPr>
          <p:cNvPr id="3" name="正方形/長方形 2"/>
          <p:cNvSpPr>
            <a:spLocks noChangeArrowheads="1"/>
          </p:cNvSpPr>
          <p:nvPr/>
        </p:nvSpPr>
        <p:spPr bwMode="auto">
          <a:xfrm>
            <a:off x="393170" y="1973814"/>
            <a:ext cx="2780498" cy="4353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bg2"/>
              </a:buClr>
              <a:buSzPct val="75000"/>
              <a:buFont typeface="Wingdings" panose="05000000000000000000" pitchFamily="2" charset="2"/>
              <a:buChar char="n"/>
              <a:defRPr kumimoji="1" sz="3200">
                <a:solidFill>
                  <a:schemeClr val="tx1"/>
                </a:solidFill>
                <a:latin typeface="Arial" panose="020B0604020202020204" pitchFamily="34" charset="0"/>
                <a:ea typeface="ＭＳ Ｐゴシック" panose="020B0600070205080204" pitchFamily="50" charset="-128"/>
              </a:defRPr>
            </a:lvl1pPr>
            <a:lvl2pPr marL="742950" indent="-285750">
              <a:spcBef>
                <a:spcPct val="20000"/>
              </a:spcBef>
              <a:buClr>
                <a:schemeClr val="accent2"/>
              </a:buClr>
              <a:buSzPct val="80000"/>
              <a:buFont typeface="Wingdings" panose="05000000000000000000" pitchFamily="2" charset="2"/>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a:spcBef>
                <a:spcPct val="20000"/>
              </a:spcBef>
              <a:buClr>
                <a:schemeClr val="bg2"/>
              </a:buClr>
              <a:buSzPct val="65000"/>
              <a:buFont typeface="Wingdings" panose="05000000000000000000" pitchFamily="2" charset="2"/>
              <a:buChar char="n"/>
              <a:defRPr kumimoji="1" sz="2400">
                <a:solidFill>
                  <a:schemeClr val="tx1"/>
                </a:solidFill>
                <a:latin typeface="Arial" panose="020B0604020202020204" pitchFamily="34" charset="0"/>
                <a:ea typeface="ＭＳ Ｐゴシック" panose="020B0600070205080204" pitchFamily="50" charset="-128"/>
              </a:defRPr>
            </a:lvl3pPr>
            <a:lvl4pPr marL="1600200" indent="-228600">
              <a:spcBef>
                <a:spcPct val="20000"/>
              </a:spcBef>
              <a:buClr>
                <a:schemeClr val="accent2"/>
              </a:buClr>
              <a:buSzPct val="70000"/>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a:spcBef>
                <a:spcPct val="20000"/>
              </a:spcBef>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lr>
                <a:schemeClr val="bg2"/>
              </a:buClr>
              <a:buFont typeface="Wingdings" panose="05000000000000000000" pitchFamily="2" charset="2"/>
              <a:buChar char="§"/>
              <a:defRPr kumimoji="1" sz="2000">
                <a:solidFill>
                  <a:schemeClr val="tx1"/>
                </a:solidFill>
                <a:latin typeface="Arial" panose="020B0604020202020204" pitchFamily="34" charset="0"/>
                <a:ea typeface="ＭＳ Ｐゴシック" panose="020B0600070205080204" pitchFamily="50" charset="-128"/>
              </a:defRPr>
            </a:lvl9pPr>
          </a:lstStyle>
          <a:p>
            <a:pPr>
              <a:spcBef>
                <a:spcPct val="0"/>
              </a:spcBef>
              <a:buClrTx/>
              <a:buSzTx/>
              <a:buFontTx/>
              <a:buNone/>
            </a:pPr>
            <a:r>
              <a:rPr lang="ja-JP" altLang="en-US" sz="2215" b="1" dirty="0"/>
              <a:t>昨年秋に来たのが、千葉を襲った台風１５号であり、その後、日本中に被害をもたらした台風１９号でした。</a:t>
            </a:r>
            <a:endParaRPr lang="en-US" altLang="ja-JP" sz="2215" b="1" dirty="0"/>
          </a:p>
          <a:p>
            <a:pPr>
              <a:spcBef>
                <a:spcPct val="0"/>
              </a:spcBef>
              <a:buClrTx/>
              <a:buSzTx/>
              <a:buFontTx/>
              <a:buNone/>
            </a:pPr>
            <a:endParaRPr lang="en-US" altLang="ja-JP" sz="2215" b="1" dirty="0"/>
          </a:p>
          <a:p>
            <a:pPr>
              <a:spcBef>
                <a:spcPct val="0"/>
              </a:spcBef>
              <a:buClrTx/>
              <a:buSzTx/>
              <a:buFontTx/>
              <a:buNone/>
            </a:pPr>
            <a:r>
              <a:rPr lang="ja-JP" altLang="ja-JP" sz="2215" b="1" dirty="0"/>
              <a:t>その勢力を保ったまま、台風は関東に直撃する</a:t>
            </a:r>
            <a:r>
              <a:rPr lang="ja-JP" altLang="en-US" sz="2215" b="1" dirty="0"/>
              <a:t>可能性</a:t>
            </a:r>
            <a:r>
              <a:rPr lang="ja-JP" altLang="ja-JP" sz="2215" b="1" dirty="0"/>
              <a:t>が</a:t>
            </a:r>
            <a:r>
              <a:rPr lang="ja-JP" altLang="en-US" sz="2215" b="1" dirty="0"/>
              <a:t>指摘されていました</a:t>
            </a:r>
            <a:r>
              <a:rPr lang="ja-JP" altLang="ja-JP" sz="2215" b="1" dirty="0"/>
              <a:t>。</a:t>
            </a:r>
            <a:br>
              <a:rPr lang="ja-JP" altLang="ja-JP" sz="2215" b="1" dirty="0"/>
            </a:br>
            <a:r>
              <a:rPr lang="ja-JP" altLang="en-US" sz="1846" b="1" dirty="0">
                <a:solidFill>
                  <a:srgbClr val="FF0000"/>
                </a:solidFill>
                <a:latin typeface="AR P丸ゴシック体E" panose="020F0900000000000000" pitchFamily="50" charset="-128"/>
                <a:ea typeface="AR P丸ゴシック体E" panose="020F0900000000000000" pitchFamily="50" charset="-128"/>
              </a:rPr>
              <a:t>東京に住んでいる人は、あまり、</a:t>
            </a:r>
            <a:endParaRPr lang="en-US" altLang="ja-JP" sz="1846" b="1" dirty="0">
              <a:solidFill>
                <a:srgbClr val="FF0000"/>
              </a:solidFill>
              <a:latin typeface="AR P丸ゴシック体E" panose="020F0900000000000000" pitchFamily="50" charset="-128"/>
              <a:ea typeface="AR P丸ゴシック体E" panose="020F0900000000000000" pitchFamily="50" charset="-128"/>
            </a:endParaRPr>
          </a:p>
          <a:p>
            <a:pPr>
              <a:spcBef>
                <a:spcPct val="0"/>
              </a:spcBef>
              <a:buClrTx/>
              <a:buSzTx/>
              <a:buFontTx/>
              <a:buNone/>
            </a:pPr>
            <a:r>
              <a:rPr lang="ja-JP" altLang="en-US" sz="1846" b="1" dirty="0">
                <a:solidFill>
                  <a:srgbClr val="FF0000"/>
                </a:solidFill>
                <a:latin typeface="AR P丸ゴシック体E" panose="020F0900000000000000" pitchFamily="50" charset="-128"/>
                <a:ea typeface="AR P丸ゴシック体E" panose="020F0900000000000000" pitchFamily="50" charset="-128"/>
              </a:rPr>
              <a:t>意識がないですけど・・・</a:t>
            </a:r>
          </a:p>
        </p:txBody>
      </p:sp>
      <p:pic>
        <p:nvPicPr>
          <p:cNvPr id="5" name="図 4">
            <a:extLst>
              <a:ext uri="{FF2B5EF4-FFF2-40B4-BE49-F238E27FC236}">
                <a16:creationId xmlns:a16="http://schemas.microsoft.com/office/drawing/2014/main" id="{01E0E10D-806F-436C-9BFF-53A15029D9EE}"/>
              </a:ext>
            </a:extLst>
          </p:cNvPr>
          <p:cNvPicPr/>
          <p:nvPr/>
        </p:nvPicPr>
        <p:blipFill rotWithShape="1">
          <a:blip r:embed="rId3"/>
          <a:srcRect l="2727" t="17550" r="32458" b="12944"/>
          <a:stretch/>
        </p:blipFill>
        <p:spPr bwMode="auto">
          <a:xfrm>
            <a:off x="3375559" y="2299028"/>
            <a:ext cx="5768441" cy="3722260"/>
          </a:xfrm>
          <a:prstGeom prst="rect">
            <a:avLst/>
          </a:prstGeom>
          <a:ln>
            <a:noFill/>
          </a:ln>
          <a:extLst>
            <a:ext uri="{53640926-AAD7-44D8-BBD7-CCE9431645EC}">
              <a14:shadowObscured xmlns:a14="http://schemas.microsoft.com/office/drawing/2010/main"/>
            </a:ext>
          </a:extLst>
        </p:spPr>
      </p:pic>
      <p:sp>
        <p:nvSpPr>
          <p:cNvPr id="2" name="テキスト ボックス 1">
            <a:extLst>
              <a:ext uri="{FF2B5EF4-FFF2-40B4-BE49-F238E27FC236}">
                <a16:creationId xmlns:a16="http://schemas.microsoft.com/office/drawing/2014/main" id="{2C585EFA-F935-49E1-8BF2-4D4DC661387B}"/>
              </a:ext>
            </a:extLst>
          </p:cNvPr>
          <p:cNvSpPr txBox="1"/>
          <p:nvPr/>
        </p:nvSpPr>
        <p:spPr>
          <a:xfrm>
            <a:off x="3641435" y="6152875"/>
            <a:ext cx="3595856" cy="348109"/>
          </a:xfrm>
          <a:prstGeom prst="rect">
            <a:avLst/>
          </a:prstGeom>
          <a:noFill/>
        </p:spPr>
        <p:txBody>
          <a:bodyPr wrap="none" rtlCol="0">
            <a:spAutoFit/>
          </a:bodyPr>
          <a:lstStyle/>
          <a:p>
            <a:r>
              <a:rPr kumimoji="1" lang="ja-JP" altLang="en-US" sz="1662" b="1" dirty="0">
                <a:ea typeface="AR P丸ゴシック体E" panose="020F0900000000000000"/>
              </a:rPr>
              <a:t>これ１９号の衛星写真ですが・・・</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 presetClass="entr" presetSubtype="4" fill="hold" nodeType="after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calcmode="lin" valueType="num">
                                      <p:cBhvr additive="base">
                                        <p:cTn id="13"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additive="base">
                                        <p:cTn id="24"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529</TotalTime>
  <Words>5166</Words>
  <Application>Microsoft Office PowerPoint</Application>
  <PresentationFormat>画面に合わせる (4:3)</PresentationFormat>
  <Paragraphs>655</Paragraphs>
  <Slides>26</Slides>
  <Notes>26</Notes>
  <HiddenSlides>0</HiddenSlides>
  <MMClips>0</MMClips>
  <ScaleCrop>false</ScaleCrop>
  <HeadingPairs>
    <vt:vector size="8" baseType="variant">
      <vt:variant>
        <vt:lpstr>使用されているフォント</vt:lpstr>
      </vt:variant>
      <vt:variant>
        <vt:i4>20</vt:i4>
      </vt:variant>
      <vt:variant>
        <vt:lpstr>テーマ</vt:lpstr>
      </vt:variant>
      <vt:variant>
        <vt:i4>1</vt:i4>
      </vt:variant>
      <vt:variant>
        <vt:lpstr>埋め込まれた OLE サーバー</vt:lpstr>
      </vt:variant>
      <vt:variant>
        <vt:i4>1</vt:i4>
      </vt:variant>
      <vt:variant>
        <vt:lpstr>スライド タイトル</vt:lpstr>
      </vt:variant>
      <vt:variant>
        <vt:i4>26</vt:i4>
      </vt:variant>
    </vt:vector>
  </HeadingPairs>
  <TitlesOfParts>
    <vt:vector size="48" baseType="lpstr">
      <vt:lpstr>AR P丸ゴシック体E</vt:lpstr>
      <vt:lpstr>AR丸ゴシック体E</vt:lpstr>
      <vt:lpstr>AR丸ゴシック体M</vt:lpstr>
      <vt:lpstr>HGPｺﾞｼｯｸE</vt:lpstr>
      <vt:lpstr>HGP創英角ｺﾞｼｯｸUB</vt:lpstr>
      <vt:lpstr>HGP創英角ﾎﾟｯﾌﾟ体</vt:lpstr>
      <vt:lpstr>HGS創英角ﾎﾟｯﾌﾟ体</vt:lpstr>
      <vt:lpstr>HG創英角ﾎﾟｯﾌﾟ体</vt:lpstr>
      <vt:lpstr>Meiryo UI</vt:lpstr>
      <vt:lpstr>ＭＳ Ｐゴシック</vt:lpstr>
      <vt:lpstr>ＭＳ ゴシック</vt:lpstr>
      <vt:lpstr>ＭＳ 明朝</vt:lpstr>
      <vt:lpstr>open sans</vt:lpstr>
      <vt:lpstr>メイリオ</vt:lpstr>
      <vt:lpstr>游ゴシック</vt:lpstr>
      <vt:lpstr>游ゴシック Light</vt:lpstr>
      <vt:lpstr>Arial</vt:lpstr>
      <vt:lpstr>Calibri</vt:lpstr>
      <vt:lpstr>Calibri Light</vt:lpstr>
      <vt:lpstr>Wingdings</vt:lpstr>
      <vt:lpstr>Office テーマ</vt:lpstr>
      <vt:lpstr>Worksheet</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21世紀末に最大で4.8℃上昇</vt:lpstr>
      <vt:lpstr>2100年までの気温変化の予測</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利夫 手島</dc:creator>
  <cp:lastModifiedBy>利夫 手島</cp:lastModifiedBy>
  <cp:revision>55</cp:revision>
  <cp:lastPrinted>2020-04-11T14:35:04Z</cp:lastPrinted>
  <dcterms:created xsi:type="dcterms:W3CDTF">2020-04-04T12:53:36Z</dcterms:created>
  <dcterms:modified xsi:type="dcterms:W3CDTF">2020-04-14T23:53:59Z</dcterms:modified>
</cp:coreProperties>
</file>