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a" ContentType="audio/x-ms-wma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8"/>
  </p:notesMasterIdLst>
  <p:sldIdLst>
    <p:sldId id="3096" r:id="rId2"/>
    <p:sldId id="3215" r:id="rId3"/>
    <p:sldId id="3386" r:id="rId4"/>
    <p:sldId id="3396" r:id="rId5"/>
    <p:sldId id="3246" r:id="rId6"/>
    <p:sldId id="3344" r:id="rId7"/>
    <p:sldId id="3486" r:id="rId8"/>
    <p:sldId id="798" r:id="rId9"/>
    <p:sldId id="3245" r:id="rId10"/>
    <p:sldId id="3418" r:id="rId11"/>
    <p:sldId id="2912" r:id="rId12"/>
    <p:sldId id="2914" r:id="rId13"/>
    <p:sldId id="2231" r:id="rId14"/>
    <p:sldId id="3340" r:id="rId15"/>
    <p:sldId id="3464" r:id="rId16"/>
    <p:sldId id="2915" r:id="rId17"/>
    <p:sldId id="2928" r:id="rId18"/>
    <p:sldId id="3500" r:id="rId19"/>
    <p:sldId id="3337" r:id="rId20"/>
    <p:sldId id="3269" r:id="rId21"/>
    <p:sldId id="3262" r:id="rId22"/>
    <p:sldId id="3263" r:id="rId23"/>
    <p:sldId id="2917" r:id="rId24"/>
    <p:sldId id="2918" r:id="rId25"/>
    <p:sldId id="3228" r:id="rId26"/>
    <p:sldId id="3472" r:id="rId27"/>
    <p:sldId id="2851" r:id="rId28"/>
    <p:sldId id="264" r:id="rId29"/>
    <p:sldId id="3389" r:id="rId30"/>
    <p:sldId id="3390" r:id="rId31"/>
    <p:sldId id="3391" r:id="rId32"/>
    <p:sldId id="3392" r:id="rId33"/>
    <p:sldId id="3393" r:id="rId34"/>
    <p:sldId id="3394" r:id="rId35"/>
    <p:sldId id="3395" r:id="rId36"/>
    <p:sldId id="3226" r:id="rId37"/>
    <p:sldId id="3450" r:id="rId38"/>
    <p:sldId id="3378" r:id="rId39"/>
    <p:sldId id="3381" r:id="rId40"/>
    <p:sldId id="3489" r:id="rId41"/>
    <p:sldId id="3399" r:id="rId42"/>
    <p:sldId id="3469" r:id="rId43"/>
    <p:sldId id="3470" r:id="rId44"/>
    <p:sldId id="3471" r:id="rId45"/>
    <p:sldId id="3140" r:id="rId46"/>
    <p:sldId id="3501" r:id="rId47"/>
  </p:sldIdLst>
  <p:sldSz cx="12192000" cy="9144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a" initials="o" lastIdx="1" clrIdx="0">
    <p:extLst>
      <p:ext uri="{19B8F6BF-5375-455C-9EA6-DF929625EA0E}">
        <p15:presenceInfo xmlns:p15="http://schemas.microsoft.com/office/powerpoint/2012/main" userId="oa" providerId="None"/>
      </p:ext>
    </p:extLst>
  </p:cmAuthor>
  <p:cmAuthor id="2" name="手島 利夫" initials="手島" lastIdx="2" clrIdx="1">
    <p:extLst>
      <p:ext uri="{19B8F6BF-5375-455C-9EA6-DF929625EA0E}">
        <p15:presenceInfo xmlns:p15="http://schemas.microsoft.com/office/powerpoint/2012/main" userId="0a6a7baf70163a0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99CC"/>
    <a:srgbClr val="FF0000"/>
    <a:srgbClr val="FFFFEB"/>
    <a:srgbClr val="FFCCCC"/>
    <a:srgbClr val="FFCCFF"/>
    <a:srgbClr val="FF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034" autoAdjust="0"/>
  </p:normalViewPr>
  <p:slideViewPr>
    <p:cSldViewPr snapToGrid="0">
      <p:cViewPr varScale="1">
        <p:scale>
          <a:sx n="88" d="100"/>
          <a:sy n="88" d="100"/>
        </p:scale>
        <p:origin x="2177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400" b="1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主体的な学びの有無</a:t>
            </a:r>
            <a:endParaRPr lang="ja-JP" sz="2400" b="1" dirty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explosion val="1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F67-4D24-B4A0-573632348F0C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F67-4D24-B4A0-573632348F0C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F67-4D24-B4A0-573632348F0C}"/>
              </c:ext>
            </c:extLst>
          </c:dPt>
          <c:val>
            <c:numRef>
              <c:f>Sheet1!$A$1:$C$1</c:f>
              <c:numCache>
                <c:formatCode>General</c:formatCode>
                <c:ptCount val="3"/>
                <c:pt idx="0">
                  <c:v>268</c:v>
                </c:pt>
                <c:pt idx="1">
                  <c:v>88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F67-4D24-B4A0-573632348F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71C94-C177-466E-A76D-2173521024D5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975E3-F942-4423-9B3F-464497B0E1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9802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スライド イメージ プレースホルダ 1">
            <a:extLst>
              <a:ext uri="{FF2B5EF4-FFF2-40B4-BE49-F238E27FC236}">
                <a16:creationId xmlns:a16="http://schemas.microsoft.com/office/drawing/2014/main" id="{DAD48EEE-5F00-F655-BD0F-3874EC53A2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5" name="ノート プレースホルダ 2">
            <a:extLst>
              <a:ext uri="{FF2B5EF4-FFF2-40B4-BE49-F238E27FC236}">
                <a16:creationId xmlns:a16="http://schemas.microsoft.com/office/drawing/2014/main" id="{66F750F3-E126-F59E-83AA-2E10997A9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>
                <a:latin typeface="Arial" panose="020B0604020202020204" pitchFamily="34" charset="0"/>
              </a:rPr>
              <a:t>よって、総合的な学習の時間で学習する内容は、これからの厳しい時代を生きていく子どもたちにとって、考えてもらいたい４つをテーマを設定しました。世界にある様々な課題は、環境の問題だけ取り出して、解決できるほど現実は甘くありません。環境問題は、自分たちだけが取り組むのではなく、国際的な協力が必要です。国際的な協力をするためには、お互いの国の文化や生き方を尊重できなくてはなりません。世界の人々と理解し合うには、同じ地球市民として、一人一人を大切にする人権意識が重要です。このように４つのテーマを各学年で学習することは、ﾕﾈｽｺｽｸｰﾙとしてＥＳＤを推進することにもつながります。</a:t>
            </a:r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197636" name="スライド番号プレースホルダ 3">
            <a:extLst>
              <a:ext uri="{FF2B5EF4-FFF2-40B4-BE49-F238E27FC236}">
                <a16:creationId xmlns:a16="http://schemas.microsoft.com/office/drawing/2014/main" id="{18380E1D-BAC2-84B6-1EEE-13E74BC912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7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017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017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017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017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D54EAE5D-2171-4294-A509-B602AA514196}" type="slidenum">
              <a:rPr lang="en-US" altLang="ja-JP"/>
              <a:pPr eaLnBrk="1" hangingPunct="1"/>
              <a:t>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9B564-9931-4656-B08C-25936463875F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808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F7A05-CD05-487B-AE20-5CDBB3273D2A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9599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144838" y="565150"/>
            <a:ext cx="3773487" cy="2832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5530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69927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95441" indent="-305939" defTabSz="1369927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23756" indent="-244751" defTabSz="1369927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713259" indent="-244751" defTabSz="1369927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202761" indent="-244751" defTabSz="1369927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692263" indent="-244751" defTabSz="1369927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181766" indent="-244751" defTabSz="1369927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671269" indent="-244751" defTabSz="1369927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4160770" indent="-244751" defTabSz="1369927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C5A0F8DC-E433-4D02-878E-5C6B939A948E}" type="slidenum">
              <a:rPr lang="ja-JP" altLang="en-US" sz="1300">
                <a:latin typeface="Calibri" panose="020F0502020204030204" pitchFamily="34" charset="0"/>
              </a:rPr>
              <a:pPr/>
              <a:t>24</a:t>
            </a:fld>
            <a:endParaRPr lang="ja-JP" altLang="en-US" sz="13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99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622425" y="1217613"/>
            <a:ext cx="8107363" cy="60817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7475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401555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defTabSz="1401555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defTabSz="1401555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defTabSz="1401555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defTabSz="1401555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97920" indent="-598182" defTabSz="140155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098723" indent="-598182" defTabSz="140155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599526" indent="-598182" defTabSz="140155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4100331" indent="-598182" defTabSz="1401555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FC56A455-5B98-4C4B-B1E6-A909EF24EA8D}" type="slidenum">
              <a:rPr lang="ja-JP" altLang="en-US" sz="1300">
                <a:latin typeface="Calibri" panose="020F0502020204030204" pitchFamily="34" charset="0"/>
              </a:rPr>
              <a:pPr/>
              <a:t>36</a:t>
            </a:fld>
            <a:endParaRPr lang="ja-JP" altLang="en-US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331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F7A05-CD05-487B-AE20-5CDBB3273D2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639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144838" y="565150"/>
            <a:ext cx="3773487" cy="2832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5530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369927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95441" indent="-305939" defTabSz="1369927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23756" indent="-244751" defTabSz="1369927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713259" indent="-244751" defTabSz="1369927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202761" indent="-244751" defTabSz="1369927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692263" indent="-244751" defTabSz="1369927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181766" indent="-244751" defTabSz="1369927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671269" indent="-244751" defTabSz="1369927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4160770" indent="-244751" defTabSz="1369927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C5A0F8DC-E433-4D02-878E-5C6B939A948E}" type="slidenum">
              <a:rPr lang="ja-JP" altLang="en-US" sz="1300">
                <a:latin typeface="Calibri" panose="020F0502020204030204" pitchFamily="34" charset="0"/>
              </a:rPr>
              <a:pPr/>
              <a:t>12</a:t>
            </a:fld>
            <a:endParaRPr lang="ja-JP" altLang="en-US" sz="13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765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F7A05-CD05-487B-AE20-5CDBB3273D2A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689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C1413-5BDA-1387-B25C-3BC33892D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AD4BCA8-7CE7-7715-12D0-D825A14E76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F8E5088-4346-0817-E6A0-8DC7DF507E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C11BC8-12E9-59F4-8611-1EF38F17EC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F7A05-CD05-487B-AE20-5CDBB3273D2A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9580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F7A05-CD05-487B-AE20-5CDBB3273D2A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1840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14375" y="823913"/>
            <a:ext cx="5489575" cy="41179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03585" y="5963243"/>
            <a:ext cx="5510530" cy="3945494"/>
          </a:xfrm>
        </p:spPr>
        <p:txBody>
          <a:bodyPr/>
          <a:lstStyle/>
          <a:p>
            <a:r>
              <a:rPr kumimoji="1" lang="ja-JP" altLang="en-US" dirty="0"/>
              <a:t>このような発想は、従来の教育では、あまり見たことがありません。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優れた先生は、無意識のうちにこのように学びを関連付け、次々と深めるという手法を使っていたことと思います。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しかし、このようにだれが見ても理解できる学習の構造を示すことで、急速に一般化することができるのです。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事実日本のユネスコスクールは、このＥＳＤカレンダーの普及とともに広がり、２００５年ころには２０校にも満たなかったのが、現在では１０００校を超えて、まだ増加の勢いが止まりません。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E62439-1799-4804-84EC-A2DA9F8641F6}" type="slidenum">
              <a:rPr lang="en-US" altLang="ja-JP" smtClean="0"/>
              <a:pPr>
                <a:defRPr/>
              </a:pPr>
              <a:t>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14078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1720D-7BD7-FDD7-14A2-ABADCDF8D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6126218-00AE-8F5A-AE0B-E9A967A9B4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4375" y="823913"/>
            <a:ext cx="5489575" cy="4117975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2FDA196-3B77-D167-0B59-7AD2841FD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585" y="5963243"/>
            <a:ext cx="5510530" cy="3945494"/>
          </a:xfrm>
        </p:spPr>
        <p:txBody>
          <a:bodyPr/>
          <a:lstStyle/>
          <a:p>
            <a:r>
              <a:rPr kumimoji="1" lang="ja-JP" altLang="en-US" dirty="0"/>
              <a:t>このような発想は、従来の教育では、あまり見たことがありません。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優れた先生は、無意識のうちにこのように学びを関連付け、次々と深めるという手法を使っていたことと思います。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しかし、このようにだれが見ても理解できる学習の構造を示すことで、急速に一般化することができるのです。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事実日本のユネスコスクールは、このＥＳＤカレンダーの普及とともに広がり、２００５年ころには２０校にも満たなかったのが、現在では１０００校を超えて、まだ増加の勢いが止まりません。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15F0AE-8F9C-1317-5549-AAB3AE2B06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E62439-1799-4804-84EC-A2DA9F8641F6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42719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9B564-9931-4656-B08C-25936463875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5319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103632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2717"/>
            <a:ext cx="9144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D84F-4D43-45A1-B242-D0749123CD54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195A-57E3-4DD7-BE12-2177050B1C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552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D84F-4D43-45A1-B242-D0749123CD54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195A-57E3-4DD7-BE12-2177050B1C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4671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86834"/>
            <a:ext cx="2628900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86834"/>
            <a:ext cx="7734300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D84F-4D43-45A1-B242-D0749123CD54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195A-57E3-4DD7-BE12-2177050B1C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3294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D84F-4D43-45A1-B242-D0749123CD54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195A-57E3-4DD7-BE12-2177050B1C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8680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279653"/>
            <a:ext cx="10515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6119286"/>
            <a:ext cx="10515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D84F-4D43-45A1-B242-D0749123CD54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195A-57E3-4DD7-BE12-2177050B1C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8764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34167"/>
            <a:ext cx="518160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34167"/>
            <a:ext cx="518160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D84F-4D43-45A1-B242-D0749123CD54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195A-57E3-4DD7-BE12-2177050B1C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3424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86836"/>
            <a:ext cx="10515600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241551"/>
            <a:ext cx="515778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340100"/>
            <a:ext cx="5157787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241551"/>
            <a:ext cx="5183188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340100"/>
            <a:ext cx="5183188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D84F-4D43-45A1-B242-D0749123CD54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195A-57E3-4DD7-BE12-2177050B1C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67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D84F-4D43-45A1-B242-D0749123CD54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195A-57E3-4DD7-BE12-2177050B1C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145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D84F-4D43-45A1-B242-D0749123CD54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195A-57E3-4DD7-BE12-2177050B1C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3222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6569"/>
            <a:ext cx="61722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D84F-4D43-45A1-B242-D0749123CD54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195A-57E3-4DD7-BE12-2177050B1C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9680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16569"/>
            <a:ext cx="61722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9D84F-4D43-45A1-B242-D0749123CD54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8195A-57E3-4DD7-BE12-2177050B1C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01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6836"/>
            <a:ext cx="10515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34167"/>
            <a:ext cx="10515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9D84F-4D43-45A1-B242-D0749123CD54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8195A-57E3-4DD7-BE12-2177050B1C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956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jpe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6.png"/><Relationship Id="rId5" Type="http://schemas.openxmlformats.org/officeDocument/2006/relationships/image" Target="../media/image15.wmf"/><Relationship Id="rId4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jpe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6.png"/><Relationship Id="rId5" Type="http://schemas.openxmlformats.org/officeDocument/2006/relationships/image" Target="../media/image15.wmf"/><Relationship Id="rId4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ext.go.jp/a_menu/shotou/gakuryoku/korekara.htm" TargetMode="External"/><Relationship Id="rId4" Type="http://schemas.openxmlformats.org/officeDocument/2006/relationships/hyperlink" Target="file:///H:\&#20843;&#21517;&#24029;&#23567;&#23398;&#26657;&#26657;&#20869;&#20849;&#26377;&#12424;&#12426;(341&#65319;&#65314;&#65289;\&#65297;&#12289;&#26657;&#38263;&#12501;&#12457;&#12523;&#12480;\&#65297;&#65292;&#12518;&#12493;&#12473;&#12467;&#12473;&#12463;&#12540;&#12523;&#65288;&#26481;&#38642;&#23567;&#12487;&#12540;&#12479;&#12418;&#65289;\&#65296;&#20196;&#21644;&#65302;&#24180;&#12288;&#65298;&#65296;&#65298;&#65300;&#24180;&#24230;\20240118&#12288;&#23567;&#24179;&#31532;&#20116;&#23567;&#23398;&#26657;11&#26376;15&#26085;&#12395;&#30740;&#31350;&#30330;&#34920;&#12288;&#26494;&#26412;&#38597;&#21490;&#26657;&#38263;&#20808;&#29983;&#12288;&#65304;&#65297;&#65300;&#65298;&#65293;&#65300;&#65302;&#65299;&#65293;&#65298;&#65297;&#65296;&#65296;\&#23567;&#24179;&#24066;&#25945;&#32946;&#25391;&#33288;&#22522;&#26412;&#35336;&#30011;&#65288;&#23567;&#24179;&#24066;&#12398;&#25945;&#32946;&#20196;&#21644;&#65302;&#24180;&#29256;&#65289;\&#30906;&#12363;&#12394;&#23398;&#21147;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ext.go.jp/a_menu/shotou/gakuryoku/korekara.htm" TargetMode="External"/><Relationship Id="rId4" Type="http://schemas.openxmlformats.org/officeDocument/2006/relationships/hyperlink" Target="file:///H:\&#20843;&#21517;&#24029;&#23567;&#23398;&#26657;&#26657;&#20869;&#20849;&#26377;&#12424;&#12426;(341&#65319;&#65314;&#65289;\&#65297;&#12289;&#26657;&#38263;&#12501;&#12457;&#12523;&#12480;\&#65297;&#65292;&#12518;&#12493;&#12473;&#12467;&#12473;&#12463;&#12540;&#12523;&#65288;&#26481;&#38642;&#23567;&#12487;&#12540;&#12479;&#12418;&#65289;\&#65296;&#20196;&#21644;&#65302;&#24180;&#12288;&#65298;&#65296;&#65298;&#65300;&#24180;&#24230;\20240118&#12288;&#23567;&#24179;&#31532;&#20116;&#23567;&#23398;&#26657;11&#26376;15&#26085;&#12395;&#30740;&#31350;&#30330;&#34920;&#12288;&#26494;&#26412;&#38597;&#21490;&#26657;&#38263;&#20808;&#29983;&#12288;&#65304;&#65297;&#65300;&#65298;&#65293;&#65300;&#65302;&#65299;&#65293;&#65298;&#65297;&#65296;&#65296;\&#23567;&#24179;&#24066;&#25945;&#32946;&#25391;&#33288;&#22522;&#26412;&#35336;&#30011;&#65288;&#23567;&#24179;&#24066;&#12398;&#25945;&#32946;&#20196;&#21644;&#65302;&#24180;&#29256;&#65289;\&#30906;&#12363;&#12394;&#23398;&#21147;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emf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esdtejima.com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フレーム 5">
            <a:extLst>
              <a:ext uri="{FF2B5EF4-FFF2-40B4-BE49-F238E27FC236}">
                <a16:creationId xmlns:a16="http://schemas.microsoft.com/office/drawing/2014/main" id="{5CA2028E-A00D-43B2-9D0A-8341D4898A0F}"/>
              </a:ext>
            </a:extLst>
          </p:cNvPr>
          <p:cNvSpPr/>
          <p:nvPr/>
        </p:nvSpPr>
        <p:spPr>
          <a:xfrm>
            <a:off x="0" y="0"/>
            <a:ext cx="12192000" cy="9144000"/>
          </a:xfrm>
          <a:prstGeom prst="frame">
            <a:avLst>
              <a:gd name="adj1" fmla="val 3056"/>
            </a:avLst>
          </a:prstGeom>
          <a:solidFill>
            <a:srgbClr val="AE7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solidFill>
                <a:schemeClr val="tx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0C64095-46D9-4759-B760-2E4BB6D95E2F}"/>
              </a:ext>
            </a:extLst>
          </p:cNvPr>
          <p:cNvSpPr/>
          <p:nvPr/>
        </p:nvSpPr>
        <p:spPr>
          <a:xfrm>
            <a:off x="254001" y="240453"/>
            <a:ext cx="11645900" cy="866224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A9A9086-6862-4A15-8F3E-5EF461CA78D0}"/>
              </a:ext>
            </a:extLst>
          </p:cNvPr>
          <p:cNvSpPr txBox="1"/>
          <p:nvPr/>
        </p:nvSpPr>
        <p:spPr>
          <a:xfrm>
            <a:off x="469903" y="773957"/>
            <a:ext cx="11683999" cy="7273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733" b="1" dirty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越谷市教育委員会主催</a:t>
            </a:r>
            <a:r>
              <a:rPr kumimoji="1" lang="ja-JP" altLang="en-US" sz="3733" b="1" dirty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endParaRPr kumimoji="1" lang="en-US" altLang="ja-JP" sz="3733" b="1" dirty="0"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3200" b="1" dirty="0">
                <a:solidFill>
                  <a:schemeClr val="bg1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　令和７年度 第２回</a:t>
            </a:r>
            <a:r>
              <a:rPr lang="ja-JP" altLang="en-US" sz="5333" b="1" dirty="0">
                <a:solidFill>
                  <a:schemeClr val="bg1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　</a:t>
            </a:r>
            <a:endParaRPr kumimoji="1" lang="en-US" altLang="ja-JP" sz="3200" dirty="0"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5333" b="1" dirty="0">
                <a:solidFill>
                  <a:schemeClr val="bg1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　　　　環境教育研修会　</a:t>
            </a:r>
            <a:endParaRPr lang="en-US" altLang="ja-JP" sz="5333" b="1" dirty="0">
              <a:solidFill>
                <a:schemeClr val="bg1"/>
              </a:solidFill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r>
              <a:rPr lang="ja-JP" altLang="ja-JP" sz="1467" b="1" dirty="0">
                <a:solidFill>
                  <a:schemeClr val="bg1"/>
                </a:solidFill>
                <a:latin typeface="Arial Unicode MS"/>
              </a:rPr>
              <a:t>　　</a:t>
            </a:r>
            <a:r>
              <a:rPr lang="ja-JP" altLang="ja-JP" sz="2400" b="1" dirty="0">
                <a:solidFill>
                  <a:schemeClr val="bg1"/>
                </a:solidFill>
                <a:latin typeface="Arial Unicode MS"/>
              </a:rPr>
              <a:t>　　　　　　　</a:t>
            </a:r>
            <a:r>
              <a:rPr lang="ja-JP" altLang="ja-JP" sz="1467" b="1" dirty="0">
                <a:solidFill>
                  <a:schemeClr val="bg1"/>
                </a:solidFill>
                <a:latin typeface="Arial Unicode MS"/>
              </a:rPr>
              <a:t>　　　　　</a:t>
            </a:r>
            <a:endParaRPr lang="en-US" altLang="ja-JP" sz="1467" b="1" dirty="0">
              <a:solidFill>
                <a:schemeClr val="bg1"/>
              </a:solidFill>
              <a:latin typeface="Arial Unicode MS"/>
            </a:endParaRPr>
          </a:p>
          <a:p>
            <a:endParaRPr lang="en-US" altLang="ja-JP" b="1" dirty="0">
              <a:solidFill>
                <a:schemeClr val="bg1"/>
              </a:solidFill>
              <a:latin typeface="Arial Unicode MS"/>
            </a:endParaRPr>
          </a:p>
          <a:p>
            <a:r>
              <a:rPr lang="ja-JP" altLang="en-US" sz="4533" b="1" dirty="0">
                <a:solidFill>
                  <a:schemeClr val="bg1"/>
                </a:solidFill>
                <a:latin typeface="Arial Unicode MS"/>
              </a:rPr>
              <a:t>　　</a:t>
            </a:r>
            <a:r>
              <a:rPr lang="ja-JP" altLang="en-US" sz="5400" b="1" dirty="0">
                <a:solidFill>
                  <a:schemeClr val="bg1"/>
                </a:solidFill>
                <a:latin typeface="Arial Unicode MS"/>
              </a:rPr>
              <a:t>環境教育について考える</a:t>
            </a:r>
            <a:endParaRPr lang="en-US" altLang="ja-JP" sz="5400" b="1" dirty="0">
              <a:solidFill>
                <a:schemeClr val="bg1"/>
              </a:solidFill>
              <a:latin typeface="Arial Unicode MS"/>
            </a:endParaRPr>
          </a:p>
          <a:p>
            <a:endParaRPr lang="en-US" altLang="ja-JP" sz="1200" b="1" dirty="0">
              <a:solidFill>
                <a:schemeClr val="bg1"/>
              </a:solidFill>
              <a:latin typeface="Arial Unicode MS"/>
            </a:endParaRPr>
          </a:p>
          <a:p>
            <a:r>
              <a:rPr lang="ja-JP" altLang="en-US" sz="4533" b="1" dirty="0">
                <a:solidFill>
                  <a:schemeClr val="bg1"/>
                </a:solidFill>
                <a:latin typeface="Arial Unicode MS"/>
              </a:rPr>
              <a:t>　　　　　　～</a:t>
            </a:r>
            <a:r>
              <a:rPr lang="en-US" altLang="ja-JP" sz="4533" b="1" dirty="0">
                <a:solidFill>
                  <a:schemeClr val="bg1"/>
                </a:solidFill>
                <a:latin typeface="Arial Unicode MS"/>
              </a:rPr>
              <a:t>SDG</a:t>
            </a:r>
            <a:r>
              <a:rPr lang="ja-JP" altLang="en-US" sz="4533" b="1" dirty="0">
                <a:solidFill>
                  <a:schemeClr val="bg1"/>
                </a:solidFill>
                <a:latin typeface="Arial Unicode MS"/>
              </a:rPr>
              <a:t>ｓの視点から～</a:t>
            </a:r>
            <a:endParaRPr lang="en-US" altLang="ja-JP" sz="4533" b="1" dirty="0">
              <a:solidFill>
                <a:schemeClr val="bg1"/>
              </a:solidFill>
              <a:latin typeface="Arial Unicode MS"/>
            </a:endParaRPr>
          </a:p>
          <a:p>
            <a:endParaRPr lang="en-US" altLang="ja-JP" sz="1200" b="1" dirty="0">
              <a:solidFill>
                <a:schemeClr val="bg1"/>
              </a:solidFill>
              <a:latin typeface="Arial Unicode MS"/>
            </a:endParaRPr>
          </a:p>
          <a:p>
            <a:r>
              <a:rPr lang="ja-JP" altLang="en-US" sz="4533" b="1" dirty="0">
                <a:solidFill>
                  <a:schemeClr val="bg1"/>
                </a:solidFill>
                <a:latin typeface="Arial Unicode MS"/>
              </a:rPr>
              <a:t>　</a:t>
            </a:r>
            <a:r>
              <a:rPr lang="ja-JP" altLang="en-US" sz="4533" b="1" dirty="0">
                <a:solidFill>
                  <a:srgbClr val="FFFFCC"/>
                </a:solidFill>
                <a:latin typeface="Arial Unicode MS"/>
              </a:rPr>
              <a:t>環境教育主任・総合的な学習の時間主任</a:t>
            </a:r>
            <a:endParaRPr lang="en-US" altLang="ja-JP" sz="4533" b="1" dirty="0">
              <a:solidFill>
                <a:srgbClr val="FFFFCC"/>
              </a:solidFill>
              <a:latin typeface="Arial Unicode MS"/>
            </a:endParaRPr>
          </a:p>
          <a:p>
            <a:r>
              <a:rPr lang="ja-JP" altLang="en-US" sz="4533" b="1" dirty="0">
                <a:solidFill>
                  <a:schemeClr val="bg1"/>
                </a:solidFill>
                <a:latin typeface="Arial Unicode MS"/>
              </a:rPr>
              <a:t>　　</a:t>
            </a:r>
            <a:endParaRPr kumimoji="1" lang="en-US" altLang="ja-JP" sz="4533" b="1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4267" b="1" dirty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　　　　　　　</a:t>
            </a:r>
            <a:endParaRPr kumimoji="1" lang="en-US" altLang="ja-JP" sz="4267" b="1" dirty="0"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267" dirty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</a:t>
            </a:r>
            <a:r>
              <a:rPr kumimoji="1" lang="ja-JP" altLang="en-US" sz="2400" dirty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 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00DCF05-0961-468D-B4CE-3F0F589EC505}"/>
              </a:ext>
            </a:extLst>
          </p:cNvPr>
          <p:cNvSpPr txBox="1"/>
          <p:nvPr/>
        </p:nvSpPr>
        <p:spPr>
          <a:xfrm flipH="1">
            <a:off x="6412674" y="6596635"/>
            <a:ext cx="5487227" cy="2062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67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日時：</a:t>
            </a:r>
            <a:r>
              <a:rPr kumimoji="1" lang="en-US" altLang="ja-JP" sz="2267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</a:t>
            </a:r>
            <a:r>
              <a:rPr kumimoji="1" lang="ja-JP" altLang="en-US" sz="2267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</a:t>
            </a:r>
            <a:r>
              <a:rPr kumimoji="1" lang="en-US" altLang="ja-JP" sz="2267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6</a:t>
            </a:r>
            <a:r>
              <a:rPr kumimoji="1" lang="ja-JP" altLang="en-US" sz="2267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年２月６日（金）</a:t>
            </a:r>
            <a:endParaRPr kumimoji="1" lang="en-US" altLang="ja-JP" sz="2267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2267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越谷市　増林地区センター</a:t>
            </a:r>
            <a:endParaRPr kumimoji="1" lang="en-US" altLang="ja-JP" sz="2267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2267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ＥＳＤ、ＳＤＧｓ推進研究室　室長</a:t>
            </a:r>
            <a:endParaRPr kumimoji="1" lang="en-US" altLang="ja-JP" sz="2267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16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</a:t>
            </a:r>
            <a:endParaRPr kumimoji="1" lang="en-US" altLang="ja-JP" sz="16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2267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　　　　　　　　　　 </a:t>
            </a:r>
            <a:r>
              <a:rPr kumimoji="1" lang="ja-JP" altLang="en-US" sz="28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手島利夫</a:t>
            </a:r>
            <a:endParaRPr kumimoji="1" lang="en-US" altLang="ja-JP" sz="28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sz="16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FDB8FCA-7353-40BE-9B06-A4011341D815}"/>
              </a:ext>
            </a:extLst>
          </p:cNvPr>
          <p:cNvSpPr/>
          <p:nvPr/>
        </p:nvSpPr>
        <p:spPr>
          <a:xfrm>
            <a:off x="7607300" y="8801100"/>
            <a:ext cx="635000" cy="10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1801C1F-EBD0-413A-845A-EAE11A28990D}"/>
              </a:ext>
            </a:extLst>
          </p:cNvPr>
          <p:cNvSpPr/>
          <p:nvPr/>
        </p:nvSpPr>
        <p:spPr>
          <a:xfrm>
            <a:off x="8616949" y="8779157"/>
            <a:ext cx="635000" cy="101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A2CAE45-791C-48F6-8355-4F8BA67C6625}"/>
              </a:ext>
            </a:extLst>
          </p:cNvPr>
          <p:cNvSpPr/>
          <p:nvPr/>
        </p:nvSpPr>
        <p:spPr>
          <a:xfrm>
            <a:off x="9378949" y="8779157"/>
            <a:ext cx="635000" cy="10160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47E6AD5-5586-F8EA-08D7-1206049F76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t="16250" r="13750" b="15000"/>
          <a:stretch/>
        </p:blipFill>
        <p:spPr bwMode="auto">
          <a:xfrm>
            <a:off x="508002" y="7302304"/>
            <a:ext cx="1396828" cy="13360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603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13B9055-8806-7D2C-E048-BF78D4C1B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37" y="-14269790"/>
            <a:ext cx="12354337" cy="215805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6B942C46-095E-6182-27F6-3B58D1452C3E}"/>
              </a:ext>
            </a:extLst>
          </p:cNvPr>
          <p:cNvCxnSpPr>
            <a:cxnSpLocks/>
          </p:cNvCxnSpPr>
          <p:nvPr/>
        </p:nvCxnSpPr>
        <p:spPr>
          <a:xfrm>
            <a:off x="3514166" y="3550024"/>
            <a:ext cx="62573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29AE9B0D-8CB4-17CD-23FE-032E8556DAA8}"/>
              </a:ext>
            </a:extLst>
          </p:cNvPr>
          <p:cNvCxnSpPr>
            <a:cxnSpLocks/>
          </p:cNvCxnSpPr>
          <p:nvPr/>
        </p:nvCxnSpPr>
        <p:spPr>
          <a:xfrm>
            <a:off x="5348943" y="4165601"/>
            <a:ext cx="63231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40FBBD18-AC66-D8BD-A8F9-E51F53EFD8E2}"/>
              </a:ext>
            </a:extLst>
          </p:cNvPr>
          <p:cNvCxnSpPr>
            <a:cxnSpLocks/>
          </p:cNvCxnSpPr>
          <p:nvPr/>
        </p:nvCxnSpPr>
        <p:spPr>
          <a:xfrm>
            <a:off x="513979" y="4781177"/>
            <a:ext cx="968785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5E54104-12B6-D695-C6DA-3173D9E800A6}"/>
              </a:ext>
            </a:extLst>
          </p:cNvPr>
          <p:cNvSpPr txBox="1"/>
          <p:nvPr/>
        </p:nvSpPr>
        <p:spPr>
          <a:xfrm>
            <a:off x="7766797" y="6276066"/>
            <a:ext cx="3672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文部科学省ホームページ学習指導要領</a:t>
            </a:r>
            <a:endParaRPr lang="en-US" altLang="ja-JP" sz="1600" dirty="0"/>
          </a:p>
          <a:p>
            <a:r>
              <a:rPr lang="ja-JP" altLang="en-US" sz="1600" dirty="0"/>
              <a:t>前文</a:t>
            </a:r>
            <a:r>
              <a:rPr lang="ja-JP" altLang="ja-JP" sz="1600" dirty="0"/>
              <a:t>を元に手島</a:t>
            </a:r>
            <a:r>
              <a:rPr lang="ja-JP" altLang="en-US" sz="1600" dirty="0"/>
              <a:t>が編集</a:t>
            </a:r>
            <a:endParaRPr lang="ja-JP" altLang="ja-JP" sz="1600" dirty="0"/>
          </a:p>
        </p:txBody>
      </p:sp>
    </p:spTree>
    <p:extLst>
      <p:ext uri="{BB962C8B-B14F-4D97-AF65-F5344CB8AC3E}">
        <p14:creationId xmlns:p14="http://schemas.microsoft.com/office/powerpoint/2010/main" val="135958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8E24C5E-23B1-462E-B496-3107EA5088F1}"/>
              </a:ext>
            </a:extLst>
          </p:cNvPr>
          <p:cNvSpPr/>
          <p:nvPr/>
        </p:nvSpPr>
        <p:spPr>
          <a:xfrm>
            <a:off x="1" y="0"/>
            <a:ext cx="12214577" cy="914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626EAF1-E08F-4F4E-9EF0-FE3BE51D3B3F}"/>
              </a:ext>
            </a:extLst>
          </p:cNvPr>
          <p:cNvSpPr/>
          <p:nvPr/>
        </p:nvSpPr>
        <p:spPr>
          <a:xfrm>
            <a:off x="1" y="1138908"/>
            <a:ext cx="11254153" cy="7401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339" b="1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DEA1C66-BDAC-4372-984A-7FE3A3857E57}"/>
              </a:ext>
            </a:extLst>
          </p:cNvPr>
          <p:cNvSpPr/>
          <p:nvPr/>
        </p:nvSpPr>
        <p:spPr>
          <a:xfrm>
            <a:off x="0" y="751483"/>
            <a:ext cx="12192000" cy="7806861"/>
          </a:xfrm>
          <a:prstGeom prst="rect">
            <a:avLst/>
          </a:prstGeom>
          <a:solidFill>
            <a:srgbClr val="F7FC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339"/>
          </a:p>
        </p:txBody>
      </p:sp>
      <p:sp>
        <p:nvSpPr>
          <p:cNvPr id="11" name="正方形/長方形 10"/>
          <p:cNvSpPr/>
          <p:nvPr/>
        </p:nvSpPr>
        <p:spPr>
          <a:xfrm>
            <a:off x="6422838" y="2499205"/>
            <a:ext cx="5337397" cy="4866796"/>
          </a:xfrm>
          <a:prstGeom prst="rect">
            <a:avLst/>
          </a:prstGeom>
          <a:solidFill>
            <a:schemeClr val="bg1"/>
          </a:solidFill>
          <a:ln w="66675" cmpd="thickThin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339" b="1"/>
          </a:p>
        </p:txBody>
      </p:sp>
      <p:sp>
        <p:nvSpPr>
          <p:cNvPr id="10" name="正方形/長方形 9"/>
          <p:cNvSpPr/>
          <p:nvPr/>
        </p:nvSpPr>
        <p:spPr>
          <a:xfrm>
            <a:off x="349565" y="2513532"/>
            <a:ext cx="4826664" cy="485246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339" b="1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16603" y="2682607"/>
            <a:ext cx="11525832" cy="6084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733" b="1" dirty="0">
                <a:solidFill>
                  <a:srgbClr val="FF0000"/>
                </a:solidFill>
              </a:rPr>
              <a:t>自分のよさや可能性を　　　</a:t>
            </a:r>
            <a:endParaRPr lang="en-US" altLang="ja-JP" sz="3733" b="1" dirty="0">
              <a:solidFill>
                <a:srgbClr val="FF0000"/>
              </a:solidFill>
            </a:endParaRPr>
          </a:p>
          <a:p>
            <a:r>
              <a:rPr lang="ja-JP" altLang="en-US" sz="3733" b="1" dirty="0">
                <a:solidFill>
                  <a:srgbClr val="FF0000"/>
                </a:solidFill>
              </a:rPr>
              <a:t>　　　　　</a:t>
            </a:r>
            <a:r>
              <a:rPr lang="ja-JP" altLang="en-US" sz="2667" b="1" dirty="0">
                <a:solidFill>
                  <a:srgbClr val="FF0000"/>
                </a:solidFill>
              </a:rPr>
              <a:t>　</a:t>
            </a:r>
            <a:r>
              <a:rPr lang="ja-JP" altLang="en-US" sz="3733" b="1" dirty="0">
                <a:solidFill>
                  <a:srgbClr val="FF0000"/>
                </a:solidFill>
              </a:rPr>
              <a:t>認識する </a:t>
            </a:r>
            <a:r>
              <a:rPr lang="ja-JP" altLang="en-US" sz="2400" b="1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とともに</a:t>
            </a:r>
            <a:r>
              <a:rPr lang="ja-JP" altLang="en-US" sz="1867" b="1" dirty="0">
                <a:solidFill>
                  <a:schemeClr val="accent5">
                    <a:lumMod val="75000"/>
                  </a:schemeClr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　</a:t>
            </a:r>
            <a:r>
              <a:rPr lang="ja-JP" altLang="en-US" sz="3733" b="1" dirty="0">
                <a:solidFill>
                  <a:schemeClr val="accent5">
                    <a:lumMod val="75000"/>
                  </a:schemeClr>
                </a:solidFill>
              </a:rPr>
              <a:t>あらゆる他者を価値の　　</a:t>
            </a:r>
            <a:endParaRPr lang="en-US" altLang="ja-JP" sz="3733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ja-JP" altLang="en-US" sz="3733" b="1" dirty="0">
                <a:solidFill>
                  <a:schemeClr val="accent5">
                    <a:lumMod val="75000"/>
                  </a:schemeClr>
                </a:solidFill>
              </a:rPr>
              <a:t>　　　　　　　　　　　　</a:t>
            </a:r>
            <a:r>
              <a:rPr lang="ja-JP" altLang="en-US" sz="1867" b="1" dirty="0">
                <a:solidFill>
                  <a:schemeClr val="accent5">
                    <a:lumMod val="75000"/>
                  </a:schemeClr>
                </a:solidFill>
              </a:rPr>
              <a:t>　　</a:t>
            </a:r>
            <a:r>
              <a:rPr lang="ja-JP" altLang="en-US" sz="3733" b="1" dirty="0">
                <a:solidFill>
                  <a:schemeClr val="accent5">
                    <a:lumMod val="75000"/>
                  </a:schemeClr>
                </a:solidFill>
              </a:rPr>
              <a:t>ある存在として尊重し、　　　　　　　　　　　</a:t>
            </a:r>
            <a:endParaRPr lang="en-US" altLang="ja-JP" sz="3733" b="1" dirty="0">
              <a:solidFill>
                <a:srgbClr val="FF0000"/>
              </a:solidFill>
            </a:endParaRPr>
          </a:p>
          <a:p>
            <a:r>
              <a:rPr lang="ja-JP" altLang="en-US" sz="2272" b="1" dirty="0">
                <a:solidFill>
                  <a:schemeClr val="accent5">
                    <a:lumMod val="75000"/>
                  </a:schemeClr>
                </a:solidFill>
              </a:rPr>
              <a:t>　　　　　　　　　　　　　　　　　　　   　 </a:t>
            </a:r>
            <a:r>
              <a:rPr lang="ja-JP" altLang="en-US" sz="1333" b="1" dirty="0">
                <a:solidFill>
                  <a:schemeClr val="accent5">
                    <a:lumMod val="75000"/>
                  </a:schemeClr>
                </a:solidFill>
              </a:rPr>
              <a:t>　</a:t>
            </a:r>
            <a:r>
              <a:rPr lang="ja-JP" altLang="en-US" sz="3733" b="1" dirty="0">
                <a:solidFill>
                  <a:schemeClr val="accent5">
                    <a:lumMod val="75000"/>
                  </a:schemeClr>
                </a:solidFill>
              </a:rPr>
              <a:t>多様な人々と協議しな　　　　</a:t>
            </a:r>
            <a:endParaRPr lang="en-US" altLang="ja-JP" sz="3733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ja-JP" altLang="en-US" sz="3733" b="1" dirty="0">
                <a:solidFill>
                  <a:schemeClr val="accent5">
                    <a:lumMod val="75000"/>
                  </a:schemeClr>
                </a:solidFill>
              </a:rPr>
              <a:t>　　　　　　　　　　　　　がら様々な社会的変化　　　</a:t>
            </a:r>
            <a:endParaRPr lang="en-US" altLang="ja-JP" sz="3733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ja-JP" altLang="en-US" sz="3733" b="1" dirty="0">
                <a:solidFill>
                  <a:schemeClr val="accent5">
                    <a:lumMod val="75000"/>
                  </a:schemeClr>
                </a:solidFill>
              </a:rPr>
              <a:t>　　　　　　　　　　　　　を乗り越え、</a:t>
            </a:r>
            <a:endParaRPr lang="en-US" altLang="ja-JP" sz="3733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ja-JP" altLang="en-US" sz="3733" b="1" dirty="0">
                <a:solidFill>
                  <a:srgbClr val="FF0000"/>
                </a:solidFill>
              </a:rPr>
              <a:t>豊かな人生を切り拓き、</a:t>
            </a:r>
            <a:r>
              <a:rPr lang="ja-JP" altLang="en-US" sz="2667" b="1" dirty="0"/>
              <a:t>　　　</a:t>
            </a:r>
            <a:r>
              <a:rPr lang="ja-JP" altLang="en-US" sz="3733" b="1" dirty="0">
                <a:solidFill>
                  <a:schemeClr val="accent1">
                    <a:lumMod val="50000"/>
                  </a:schemeClr>
                </a:solidFill>
              </a:rPr>
              <a:t>持続可能な社会の創り</a:t>
            </a:r>
            <a:endParaRPr lang="en-US" altLang="ja-JP" sz="3733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ja-JP" altLang="en-US" sz="3733" b="1" dirty="0">
                <a:solidFill>
                  <a:schemeClr val="accent1">
                    <a:lumMod val="50000"/>
                  </a:schemeClr>
                </a:solidFill>
              </a:rPr>
              <a:t>　　　　　　　　　　　　　手となる</a:t>
            </a:r>
            <a:r>
              <a:rPr lang="ja-JP" altLang="en-US" sz="3733" b="1" dirty="0">
                <a:solidFill>
                  <a:srgbClr val="0070C0"/>
                </a:solidFill>
                <a:latin typeface="+mn-ea"/>
              </a:rPr>
              <a:t>ことが</a:t>
            </a:r>
            <a:endParaRPr lang="en-US" altLang="ja-JP" sz="3733" b="1" dirty="0">
              <a:solidFill>
                <a:srgbClr val="0070C0"/>
              </a:solidFill>
              <a:latin typeface="+mn-ea"/>
            </a:endParaRPr>
          </a:p>
          <a:p>
            <a:r>
              <a:rPr lang="ja-JP" altLang="en-US" sz="1867" b="1" dirty="0"/>
              <a:t>　　　 </a:t>
            </a:r>
            <a:r>
              <a:rPr lang="ja-JP" altLang="en-US" sz="1867" b="1" dirty="0">
                <a:solidFill>
                  <a:schemeClr val="accent5">
                    <a:lumMod val="75000"/>
                  </a:schemeClr>
                </a:solidFill>
              </a:rPr>
              <a:t>　　　　　　　　　　　　　　　　　</a:t>
            </a:r>
            <a:endParaRPr lang="en-US" altLang="ja-JP" sz="1867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ja-JP" altLang="en-US" sz="2667" b="1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　　　　できるようにすることが求められる</a:t>
            </a:r>
            <a:endParaRPr lang="en-US" altLang="ja-JP" sz="2667" b="1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endParaRPr lang="en-US" altLang="ja-JP" sz="2272" b="1" dirty="0"/>
          </a:p>
          <a:p>
            <a:r>
              <a:rPr lang="ja-JP" altLang="en-US" sz="2272" b="1" dirty="0"/>
              <a:t>　　　　　　　　　　　　　　　　　　　　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54263" y="135930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/>
              <a:t>学習指導要領（前文の要点）</a:t>
            </a:r>
          </a:p>
        </p:txBody>
      </p:sp>
      <p:cxnSp>
        <p:nvCxnSpPr>
          <p:cNvPr id="14" name="直線コネクタ 13"/>
          <p:cNvCxnSpPr>
            <a:cxnSpLocks/>
          </p:cNvCxnSpPr>
          <p:nvPr/>
        </p:nvCxnSpPr>
        <p:spPr>
          <a:xfrm>
            <a:off x="6671734" y="6688667"/>
            <a:ext cx="4734631" cy="1800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円/楕円 15"/>
          <p:cNvSpPr/>
          <p:nvPr/>
        </p:nvSpPr>
        <p:spPr>
          <a:xfrm>
            <a:off x="1418906" y="1102902"/>
            <a:ext cx="2890333" cy="1233591"/>
          </a:xfrm>
          <a:prstGeom prst="ellipse">
            <a:avLst/>
          </a:prstGeom>
          <a:solidFill>
            <a:srgbClr val="FAD2F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339" b="1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74332" y="1421782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/>
              <a:t>個人の成長</a:t>
            </a:r>
          </a:p>
        </p:txBody>
      </p:sp>
      <p:sp>
        <p:nvSpPr>
          <p:cNvPr id="17" name="円/楕円 16"/>
          <p:cNvSpPr/>
          <p:nvPr/>
        </p:nvSpPr>
        <p:spPr>
          <a:xfrm>
            <a:off x="7440307" y="1102902"/>
            <a:ext cx="3500071" cy="12727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339" b="1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675873" y="1315696"/>
            <a:ext cx="30572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/>
              <a:t>社会人としての</a:t>
            </a:r>
            <a:endParaRPr lang="en-US" altLang="ja-JP" sz="3200" b="1" dirty="0"/>
          </a:p>
          <a:p>
            <a:r>
              <a:rPr lang="en-US" altLang="ja-JP" sz="3200" b="1" dirty="0"/>
              <a:t>          </a:t>
            </a:r>
            <a:r>
              <a:rPr lang="ja-JP" altLang="en-US" sz="3200" b="1" dirty="0"/>
              <a:t>役割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F3BD3A3-0853-444E-B41E-C36F99E4C81B}"/>
              </a:ext>
            </a:extLst>
          </p:cNvPr>
          <p:cNvSpPr txBox="1"/>
          <p:nvPr/>
        </p:nvSpPr>
        <p:spPr>
          <a:xfrm rot="21349390">
            <a:off x="7475514" y="7405084"/>
            <a:ext cx="4445508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　</a:t>
            </a:r>
            <a:r>
              <a:rPr kumimoji="1" lang="ja-JP" altLang="en-US" sz="4800" b="1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ＥＳＤの推進</a:t>
            </a:r>
            <a:r>
              <a:rPr kumimoji="1" lang="ja-JP" altLang="en-US" sz="2400" b="1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　</a:t>
            </a: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97029056-382D-42DC-8BEE-A4B25B95D6A2}"/>
              </a:ext>
            </a:extLst>
          </p:cNvPr>
          <p:cNvCxnSpPr>
            <a:cxnSpLocks/>
          </p:cNvCxnSpPr>
          <p:nvPr/>
        </p:nvCxnSpPr>
        <p:spPr>
          <a:xfrm>
            <a:off x="6671733" y="7249851"/>
            <a:ext cx="18626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D193091-1C30-74C8-088C-62ED55D022C2}"/>
              </a:ext>
            </a:extLst>
          </p:cNvPr>
          <p:cNvSpPr txBox="1"/>
          <p:nvPr/>
        </p:nvSpPr>
        <p:spPr>
          <a:xfrm>
            <a:off x="8424681" y="8545377"/>
            <a:ext cx="3672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文部科学省ホームページ学習指導要領</a:t>
            </a:r>
            <a:endParaRPr lang="en-US" altLang="ja-JP" sz="1600" dirty="0"/>
          </a:p>
          <a:p>
            <a:r>
              <a:rPr lang="ja-JP" altLang="en-US" sz="1600" dirty="0"/>
              <a:t>前文</a:t>
            </a:r>
            <a:r>
              <a:rPr lang="ja-JP" altLang="ja-JP" sz="1600" dirty="0"/>
              <a:t>を元に手島</a:t>
            </a:r>
            <a:r>
              <a:rPr lang="ja-JP" altLang="en-US" sz="1600" dirty="0"/>
              <a:t>が編集</a:t>
            </a:r>
            <a:endParaRPr lang="ja-JP" altLang="ja-JP" sz="16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C7C1CD2-6480-2927-0A05-145F1ADFE1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755" t="13620" r="43806" b="50000"/>
          <a:stretch>
            <a:fillRect/>
          </a:stretch>
        </p:blipFill>
        <p:spPr>
          <a:xfrm>
            <a:off x="7792954" y="1367036"/>
            <a:ext cx="1238656" cy="5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2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4" grpId="0"/>
      <p:bldP spid="16" grpId="0" animBg="1"/>
      <p:bldP spid="13" grpId="0"/>
      <p:bldP spid="17" grpId="0" animBg="1"/>
      <p:bldP spid="15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40E6959-518C-48DE-8F60-2F4B0725021E}"/>
              </a:ext>
            </a:extLst>
          </p:cNvPr>
          <p:cNvSpPr/>
          <p:nvPr/>
        </p:nvSpPr>
        <p:spPr>
          <a:xfrm>
            <a:off x="1" y="0"/>
            <a:ext cx="12214577" cy="914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FCDE4D2-CB59-4A27-83B8-EE3E04031A0C}"/>
              </a:ext>
            </a:extLst>
          </p:cNvPr>
          <p:cNvSpPr/>
          <p:nvPr/>
        </p:nvSpPr>
        <p:spPr>
          <a:xfrm>
            <a:off x="901776" y="676334"/>
            <a:ext cx="10388449" cy="3551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339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586891B-7FDA-4B85-92AA-0C27A77BA437}"/>
              </a:ext>
            </a:extLst>
          </p:cNvPr>
          <p:cNvSpPr/>
          <p:nvPr/>
        </p:nvSpPr>
        <p:spPr>
          <a:xfrm>
            <a:off x="468925" y="4567953"/>
            <a:ext cx="11254153" cy="4216257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339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E6CDB7F-9197-4928-AA39-1AFE39984726}"/>
              </a:ext>
            </a:extLst>
          </p:cNvPr>
          <p:cNvSpPr/>
          <p:nvPr/>
        </p:nvSpPr>
        <p:spPr>
          <a:xfrm>
            <a:off x="468925" y="351693"/>
            <a:ext cx="11254153" cy="42162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339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A2666C-59DA-4E7D-B753-3B23E83B8EC4}"/>
              </a:ext>
            </a:extLst>
          </p:cNvPr>
          <p:cNvSpPr/>
          <p:nvPr/>
        </p:nvSpPr>
        <p:spPr>
          <a:xfrm>
            <a:off x="901781" y="676333"/>
            <a:ext cx="10388449" cy="7791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159" dirty="0"/>
          </a:p>
        </p:txBody>
      </p:sp>
      <p:sp>
        <p:nvSpPr>
          <p:cNvPr id="2" name="テキスト ボックス 1"/>
          <p:cNvSpPr txBox="1">
            <a:spLocks noChangeArrowheads="1"/>
          </p:cNvSpPr>
          <p:nvPr/>
        </p:nvSpPr>
        <p:spPr bwMode="auto">
          <a:xfrm>
            <a:off x="1334624" y="44157"/>
            <a:ext cx="6691255" cy="705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ja-JP" sz="4616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4616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教育課程の</a:t>
            </a:r>
            <a:r>
              <a:rPr lang="ja-JP" altLang="en-US" sz="4616" dirty="0">
                <a:solidFill>
                  <a:schemeClr val="accent1">
                    <a:lumMod val="75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編成</a:t>
            </a:r>
            <a:r>
              <a:rPr lang="ja-JP" altLang="en-US" sz="4616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において</a:t>
            </a:r>
            <a:endParaRPr lang="en-US" altLang="ja-JP" sz="4616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4616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</a:t>
            </a:r>
            <a:endParaRPr lang="en-US" altLang="ja-JP" sz="4616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endParaRPr lang="en-US" altLang="ja-JP" sz="4616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endParaRPr lang="en-US" altLang="ja-JP" sz="246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endParaRPr lang="en-US" altLang="ja-JP" sz="246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endParaRPr lang="en-US" altLang="ja-JP" sz="246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endParaRPr lang="en-US" altLang="ja-JP" sz="246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246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　　　　　　　　　　　　　　</a:t>
            </a:r>
            <a:endParaRPr lang="en-US" altLang="ja-JP" sz="246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4616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教育課程の</a:t>
            </a:r>
            <a:r>
              <a:rPr lang="ja-JP" altLang="en-US" sz="4616" dirty="0">
                <a:solidFill>
                  <a:srgbClr val="EF53DC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実施</a:t>
            </a:r>
            <a:r>
              <a:rPr lang="ja-JP" altLang="en-US" sz="4616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において</a:t>
            </a:r>
            <a:endParaRPr lang="en-US" altLang="ja-JP" sz="4616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endParaRPr lang="en-US" altLang="ja-JP" sz="246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endParaRPr lang="en-US" altLang="ja-JP" sz="246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endParaRPr lang="en-US" altLang="ja-JP" sz="246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endParaRPr lang="en-US" altLang="ja-JP" sz="246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AB76792-48F2-4AA4-A125-134CBA8730BB}"/>
              </a:ext>
            </a:extLst>
          </p:cNvPr>
          <p:cNvSpPr txBox="1"/>
          <p:nvPr/>
        </p:nvSpPr>
        <p:spPr>
          <a:xfrm>
            <a:off x="3438150" y="9962"/>
            <a:ext cx="4804520" cy="74898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267" b="1" dirty="0"/>
              <a:t>学習指導要領 総 則</a:t>
            </a: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19900E61-3E3D-8EBD-7316-690902040B97}"/>
              </a:ext>
            </a:extLst>
          </p:cNvPr>
          <p:cNvGrpSpPr/>
          <p:nvPr/>
        </p:nvGrpSpPr>
        <p:grpSpPr>
          <a:xfrm>
            <a:off x="901774" y="1567544"/>
            <a:ext cx="10438029" cy="3022161"/>
            <a:chOff x="901775" y="1579984"/>
            <a:chExt cx="10388456" cy="3032123"/>
          </a:xfrm>
        </p:grpSpPr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97E88055-6767-4A4C-A79A-B3628B8BD803}"/>
                </a:ext>
              </a:extLst>
            </p:cNvPr>
            <p:cNvCxnSpPr>
              <a:cxnSpLocks/>
            </p:cNvCxnSpPr>
            <p:nvPr/>
          </p:nvCxnSpPr>
          <p:spPr>
            <a:xfrm>
              <a:off x="901775" y="4600712"/>
              <a:ext cx="10388456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37E6E06E-059B-EE88-CC0B-451362881454}"/>
                </a:ext>
              </a:extLst>
            </p:cNvPr>
            <p:cNvSpPr txBox="1"/>
            <p:nvPr/>
          </p:nvSpPr>
          <p:spPr>
            <a:xfrm>
              <a:off x="2323042" y="2167684"/>
              <a:ext cx="7210522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3200" b="1" dirty="0">
                  <a:latin typeface="AR P丸ゴシック体04M" panose="020F0600000000000000" pitchFamily="50" charset="-128"/>
                  <a:ea typeface="AR P丸ゴシック体04M" panose="020F0600000000000000" pitchFamily="50" charset="-128"/>
                </a:rPr>
                <a:t>学習指導要領で求めている教育の姿を踏まえると、今、進めるべき環境教育の姿も見えてくるかも知れません。</a:t>
              </a:r>
              <a:endParaRPr lang="en-US" altLang="ja-JP" sz="3200" b="1" dirty="0">
                <a:latin typeface="AR P丸ゴシック体04M" panose="020F0600000000000000" pitchFamily="50" charset="-128"/>
                <a:ea typeface="AR P丸ゴシック体04M" panose="020F0600000000000000" pitchFamily="50" charset="-128"/>
              </a:endParaRPr>
            </a:p>
          </p:txBody>
        </p:sp>
        <p:sp>
          <p:nvSpPr>
            <p:cNvPr id="12" name="雲 11">
              <a:extLst>
                <a:ext uri="{FF2B5EF4-FFF2-40B4-BE49-F238E27FC236}">
                  <a16:creationId xmlns:a16="http://schemas.microsoft.com/office/drawing/2014/main" id="{B5B7830A-1F84-CFD4-54AC-F608B1964780}"/>
                </a:ext>
              </a:extLst>
            </p:cNvPr>
            <p:cNvSpPr/>
            <p:nvPr/>
          </p:nvSpPr>
          <p:spPr>
            <a:xfrm>
              <a:off x="1334624" y="1579984"/>
              <a:ext cx="9140543" cy="3032123"/>
            </a:xfrm>
            <a:prstGeom prst="cloud">
              <a:avLst/>
            </a:prstGeom>
            <a:noFill/>
            <a:ln w="57150">
              <a:solidFill>
                <a:srgbClr val="FF99C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035AA704-BD8E-6936-43EF-76EFA7FBE612}"/>
              </a:ext>
            </a:extLst>
          </p:cNvPr>
          <p:cNvCxnSpPr>
            <a:cxnSpLocks/>
            <a:endCxn id="4" idx="3"/>
          </p:cNvCxnSpPr>
          <p:nvPr/>
        </p:nvCxnSpPr>
        <p:spPr>
          <a:xfrm flipV="1">
            <a:off x="901768" y="4572002"/>
            <a:ext cx="10388462" cy="3014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9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E46BD7D-C369-48E9-8060-B750F982A8B8}"/>
              </a:ext>
            </a:extLst>
          </p:cNvPr>
          <p:cNvSpPr/>
          <p:nvPr/>
        </p:nvSpPr>
        <p:spPr>
          <a:xfrm>
            <a:off x="1" y="0"/>
            <a:ext cx="12191999" cy="914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200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B5F018B1-657F-4940-860F-CB97E1A8D434}"/>
              </a:ext>
            </a:extLst>
          </p:cNvPr>
          <p:cNvGrpSpPr/>
          <p:nvPr/>
        </p:nvGrpSpPr>
        <p:grpSpPr>
          <a:xfrm>
            <a:off x="913447" y="447887"/>
            <a:ext cx="10362292" cy="8142211"/>
            <a:chOff x="522508" y="0"/>
            <a:chExt cx="8419362" cy="6615546"/>
          </a:xfrm>
        </p:grpSpPr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F3AD0A64-21ED-4361-8E36-9FEE7B7A8C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2508" y="1670592"/>
              <a:ext cx="8419362" cy="4944954"/>
            </a:xfrm>
            <a:prstGeom prst="rect">
              <a:avLst/>
            </a:prstGeom>
          </p:spPr>
        </p:pic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530CD2DB-D33D-4AF9-82F2-6B216C31EB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2508" y="0"/>
              <a:ext cx="8419362" cy="1670592"/>
            </a:xfrm>
            <a:prstGeom prst="rect">
              <a:avLst/>
            </a:prstGeom>
          </p:spPr>
        </p:pic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DA17BEE-63C5-49AF-A355-6272F527C4C2}"/>
              </a:ext>
            </a:extLst>
          </p:cNvPr>
          <p:cNvSpPr txBox="1"/>
          <p:nvPr/>
        </p:nvSpPr>
        <p:spPr>
          <a:xfrm rot="21221050">
            <a:off x="5823862" y="493272"/>
            <a:ext cx="5819222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  <a:highlight>
                  <a:srgbClr val="EFE5DD"/>
                </a:highlight>
              </a:rPr>
              <a:t>知</a:t>
            </a:r>
            <a:r>
              <a:rPr kumimoji="1" lang="ja-JP" altLang="en-US" sz="2667" b="1" dirty="0">
                <a:solidFill>
                  <a:srgbClr val="FF0000"/>
                </a:solidFill>
                <a:highlight>
                  <a:srgbClr val="EFE5DD"/>
                </a:highlight>
              </a:rPr>
              <a:t>・徳・体</a:t>
            </a:r>
            <a:r>
              <a:rPr kumimoji="1" lang="ja-JP" altLang="en-US" sz="2400" b="1" dirty="0">
                <a:solidFill>
                  <a:srgbClr val="FF0000"/>
                </a:solidFill>
                <a:highlight>
                  <a:srgbClr val="EFE5DD"/>
                </a:highlight>
              </a:rPr>
              <a:t>  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→  </a:t>
            </a:r>
            <a:r>
              <a:rPr kumimoji="1" lang="ja-JP" altLang="en-US" sz="2800" b="1" dirty="0">
                <a:solidFill>
                  <a:srgbClr val="FF0000"/>
                </a:solidFill>
                <a:highlight>
                  <a:srgbClr val="FEDAFC"/>
                </a:highlight>
              </a:rPr>
              <a:t>資質・能力の教育へ</a:t>
            </a:r>
          </a:p>
        </p:txBody>
      </p:sp>
      <p:sp>
        <p:nvSpPr>
          <p:cNvPr id="4" name="二等辺三角形 3">
            <a:extLst>
              <a:ext uri="{FF2B5EF4-FFF2-40B4-BE49-F238E27FC236}">
                <a16:creationId xmlns:a16="http://schemas.microsoft.com/office/drawing/2014/main" id="{5639FE8F-0A78-4B63-BB99-013825A3F476}"/>
              </a:ext>
            </a:extLst>
          </p:cNvPr>
          <p:cNvSpPr/>
          <p:nvPr/>
        </p:nvSpPr>
        <p:spPr>
          <a:xfrm rot="21245072">
            <a:off x="5440818" y="222006"/>
            <a:ext cx="1307548" cy="1208260"/>
          </a:xfrm>
          <a:prstGeom prst="triangl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515E7AF-A927-449C-B68D-ECBF451380C6}"/>
              </a:ext>
            </a:extLst>
          </p:cNvPr>
          <p:cNvSpPr txBox="1"/>
          <p:nvPr/>
        </p:nvSpPr>
        <p:spPr>
          <a:xfrm rot="21179216">
            <a:off x="8106560" y="1410511"/>
            <a:ext cx="286782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67" b="1" dirty="0">
                <a:solidFill>
                  <a:schemeClr val="tx2"/>
                </a:solidFill>
                <a:highlight>
                  <a:srgbClr val="FDC3F7"/>
                </a:highligh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よく考える子・・？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A4B94B2-0147-4E21-97AA-A4D6B93C5594}"/>
              </a:ext>
            </a:extLst>
          </p:cNvPr>
          <p:cNvSpPr txBox="1"/>
          <p:nvPr/>
        </p:nvSpPr>
        <p:spPr>
          <a:xfrm>
            <a:off x="4375588" y="6393"/>
            <a:ext cx="1401346" cy="74898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267" b="1" dirty="0"/>
              <a:t>総 則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35F1603-ABB8-4FD1-92A2-5A884172DBA1}"/>
              </a:ext>
            </a:extLst>
          </p:cNvPr>
          <p:cNvSpPr txBox="1"/>
          <p:nvPr/>
        </p:nvSpPr>
        <p:spPr>
          <a:xfrm rot="21179216">
            <a:off x="5595646" y="1724353"/>
            <a:ext cx="240872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67" b="1" dirty="0">
                <a:solidFill>
                  <a:schemeClr val="tx2"/>
                </a:solidFill>
                <a:highlight>
                  <a:srgbClr val="FDC3F7"/>
                </a:highligh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知識・理解？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7E6547A-A856-46E4-A602-8A0D6D00DAB1}"/>
              </a:ext>
            </a:extLst>
          </p:cNvPr>
          <p:cNvSpPr txBox="1"/>
          <p:nvPr/>
        </p:nvSpPr>
        <p:spPr>
          <a:xfrm>
            <a:off x="1170912" y="4332871"/>
            <a:ext cx="9825317" cy="3539046"/>
          </a:xfrm>
          <a:prstGeom prst="rect">
            <a:avLst/>
          </a:prstGeom>
          <a:solidFill>
            <a:srgbClr val="FEFDD3"/>
          </a:solidFill>
        </p:spPr>
        <p:txBody>
          <a:bodyPr wrap="square">
            <a:spAutoFit/>
          </a:bodyPr>
          <a:lstStyle/>
          <a:p>
            <a:r>
              <a:rPr lang="ja-JP" altLang="en-US" sz="3733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第１　目標 </a:t>
            </a:r>
            <a:endParaRPr lang="en-US" altLang="ja-JP" sz="3733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r>
              <a:rPr lang="ja-JP" altLang="en-US" sz="3733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　</a:t>
            </a:r>
            <a:r>
              <a:rPr lang="ja-JP" altLang="en-US" sz="3733" dirty="0">
                <a:solidFill>
                  <a:srgbClr val="FF0000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探究的な見方・考え方</a:t>
            </a:r>
            <a:r>
              <a:rPr lang="ja-JP" altLang="en-US" sz="3733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を働かせ，</a:t>
            </a:r>
            <a:r>
              <a:rPr lang="ja-JP" altLang="en-US" sz="3733" dirty="0">
                <a:solidFill>
                  <a:srgbClr val="FF0000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横断的・総合的な学習を行う</a:t>
            </a:r>
            <a:r>
              <a:rPr lang="ja-JP" altLang="en-US" sz="3733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ことを通して，よりよく</a:t>
            </a:r>
            <a:r>
              <a:rPr lang="ja-JP" altLang="en-US" sz="3733" dirty="0">
                <a:solidFill>
                  <a:srgbClr val="FF0000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課題を解決し，自己の生き方を考えていく</a:t>
            </a:r>
            <a:r>
              <a:rPr lang="ja-JP" altLang="en-US" sz="3733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ための資質・能力を次のとおり育成することを目指す。</a:t>
            </a:r>
            <a:endParaRPr lang="en-US" altLang="ja-JP" sz="3733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70AA1B5-4568-741F-F0C3-D7C59DEA86B6}"/>
              </a:ext>
            </a:extLst>
          </p:cNvPr>
          <p:cNvSpPr txBox="1"/>
          <p:nvPr/>
        </p:nvSpPr>
        <p:spPr>
          <a:xfrm rot="21179216">
            <a:off x="7650330" y="985971"/>
            <a:ext cx="369825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67" b="1" dirty="0">
                <a:solidFill>
                  <a:schemeClr val="tx2"/>
                </a:solidFill>
                <a:highlight>
                  <a:srgbClr val="FFFF00"/>
                </a:highligh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教師に言われたことを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49B1035-F78B-BA77-E321-2799071EBBCF}"/>
              </a:ext>
            </a:extLst>
          </p:cNvPr>
          <p:cNvSpPr txBox="1"/>
          <p:nvPr/>
        </p:nvSpPr>
        <p:spPr>
          <a:xfrm rot="21179216">
            <a:off x="9415319" y="1737157"/>
            <a:ext cx="205382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67" b="1" dirty="0">
                <a:solidFill>
                  <a:schemeClr val="tx2"/>
                </a:solidFill>
                <a:highlight>
                  <a:srgbClr val="FFFF00"/>
                </a:highligh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でいいの？</a:t>
            </a: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FAA29A1A-FB02-281C-36BE-26A738E332F6}"/>
              </a:ext>
            </a:extLst>
          </p:cNvPr>
          <p:cNvGrpSpPr/>
          <p:nvPr/>
        </p:nvGrpSpPr>
        <p:grpSpPr>
          <a:xfrm>
            <a:off x="6404009" y="2437146"/>
            <a:ext cx="4288353" cy="603900"/>
            <a:chOff x="4803006" y="1827859"/>
            <a:chExt cx="3216265" cy="452925"/>
          </a:xfrm>
        </p:grpSpPr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0E855A58-A110-4F43-80C3-C31E7FAE37A7}"/>
                </a:ext>
              </a:extLst>
            </p:cNvPr>
            <p:cNvSpPr/>
            <p:nvPr/>
          </p:nvSpPr>
          <p:spPr>
            <a:xfrm>
              <a:off x="4803006" y="1890118"/>
              <a:ext cx="3157512" cy="39066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216"/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5E125709-9429-CAEE-A050-E0D7340DE344}"/>
                </a:ext>
              </a:extLst>
            </p:cNvPr>
            <p:cNvSpPr txBox="1"/>
            <p:nvPr/>
          </p:nvSpPr>
          <p:spPr>
            <a:xfrm>
              <a:off x="4803006" y="1827859"/>
              <a:ext cx="3216265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dirty="0">
                  <a:latin typeface="AR丸ゴシック体E" panose="020F0909000000000000" pitchFamily="49" charset="-128"/>
                  <a:ea typeface="AR丸ゴシック体E" panose="020F0909000000000000" pitchFamily="49" charset="-128"/>
                </a:rPr>
                <a:t>教育目標を明確にする</a:t>
              </a:r>
            </a:p>
          </p:txBody>
        </p:sp>
      </p:grp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0B39BB3-A5EA-A342-5D64-3FF086F0AF85}"/>
              </a:ext>
            </a:extLst>
          </p:cNvPr>
          <p:cNvSpPr txBox="1"/>
          <p:nvPr/>
        </p:nvSpPr>
        <p:spPr>
          <a:xfrm>
            <a:off x="5237424" y="3337786"/>
            <a:ext cx="5929828" cy="58477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総合的な学習の時間の２の１に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FE29A7A-2DFC-B2B4-F9A2-A4E8ED50DBC3}"/>
              </a:ext>
            </a:extLst>
          </p:cNvPr>
          <p:cNvSpPr txBox="1"/>
          <p:nvPr/>
        </p:nvSpPr>
        <p:spPr>
          <a:xfrm>
            <a:off x="7759675" y="8533122"/>
            <a:ext cx="3672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文部科学省ホームページ学習指導要領</a:t>
            </a:r>
            <a:endParaRPr lang="en-US" altLang="ja-JP" sz="1600" dirty="0"/>
          </a:p>
          <a:p>
            <a:r>
              <a:rPr lang="ja-JP" altLang="en-US" sz="1600" dirty="0"/>
              <a:t>総則</a:t>
            </a:r>
            <a:r>
              <a:rPr lang="ja-JP" altLang="ja-JP" sz="1600" dirty="0"/>
              <a:t>を元に手島</a:t>
            </a:r>
            <a:r>
              <a:rPr lang="ja-JP" altLang="en-US" sz="1600" dirty="0"/>
              <a:t>が編集</a:t>
            </a:r>
            <a:endParaRPr lang="ja-JP" altLang="ja-JP" sz="1600" dirty="0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D2139770-A5AA-35A8-FFE9-4569F47CBDFC}"/>
              </a:ext>
            </a:extLst>
          </p:cNvPr>
          <p:cNvSpPr/>
          <p:nvPr/>
        </p:nvSpPr>
        <p:spPr>
          <a:xfrm>
            <a:off x="4233266" y="3306961"/>
            <a:ext cx="1004159" cy="61555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DE9E3ED8-6703-1F6B-FC1F-0A1EB9E1899B}"/>
              </a:ext>
            </a:extLst>
          </p:cNvPr>
          <p:cNvSpPr/>
          <p:nvPr/>
        </p:nvSpPr>
        <p:spPr>
          <a:xfrm>
            <a:off x="1399592" y="1494428"/>
            <a:ext cx="684245" cy="6561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266745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  <p:bldP spid="5" grpId="0"/>
      <p:bldP spid="25" grpId="0"/>
      <p:bldP spid="27" grpId="0" animBg="1"/>
      <p:bldP spid="8" grpId="0"/>
      <p:bldP spid="7" grpId="0"/>
      <p:bldP spid="29" grpId="0" animBg="1"/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747B987-92C8-95B1-BC9E-1B506F6C1E1C}"/>
              </a:ext>
            </a:extLst>
          </p:cNvPr>
          <p:cNvSpPr txBox="1"/>
          <p:nvPr/>
        </p:nvSpPr>
        <p:spPr>
          <a:xfrm>
            <a:off x="597160" y="141535"/>
            <a:ext cx="97913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千葉県</a:t>
            </a:r>
            <a:r>
              <a:rPr lang="ja-JP" altLang="ja-JP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八千代市立大和田中学校</a:t>
            </a: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　　　　　　　　　　　　　　　　　</a:t>
            </a:r>
            <a:endParaRPr lang="ja-JP" altLang="en-US" sz="3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5520059-4DBC-76B8-1282-1E4383D8CA30}"/>
              </a:ext>
            </a:extLst>
          </p:cNvPr>
          <p:cNvSpPr/>
          <p:nvPr/>
        </p:nvSpPr>
        <p:spPr>
          <a:xfrm>
            <a:off x="597160" y="1569662"/>
            <a:ext cx="6232848" cy="9496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7E2EE71-49FD-F108-7034-7BE7119CD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436" y="1605519"/>
            <a:ext cx="11505641" cy="743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28528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ＭＳ ゴシック" panose="020B0609070205080204" pitchFamily="49" charset="-128"/>
              </a:rPr>
              <a:t> </a:t>
            </a:r>
            <a:r>
              <a:rPr lang="ja-JP" altLang="ja-JP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ＭＳ ゴシック" panose="020B0609070205080204" pitchFamily="49" charset="-128"/>
              </a:rPr>
              <a:t>「新たな自分の発見」</a:t>
            </a:r>
            <a:endParaRPr lang="en-US" altLang="ja-JP" sz="4400" dirty="0">
              <a:latin typeface="AR P丸ゴシック体E" panose="020F0900000000000000" pitchFamily="50" charset="-128"/>
              <a:ea typeface="AR P丸ゴシック体E" panose="020F0900000000000000" pitchFamily="50" charset="-128"/>
              <a:cs typeface="ＭＳ ゴシック" panose="020B0609070205080204" pitchFamily="49" charset="-128"/>
            </a:endParaRP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2400" dirty="0">
              <a:latin typeface="AR P丸ゴシック体E" panose="020F0900000000000000" pitchFamily="50" charset="-128"/>
              <a:ea typeface="AR P丸ゴシック体E" panose="020F0900000000000000" pitchFamily="50" charset="-128"/>
              <a:cs typeface="ＭＳ ゴシック" panose="020B0609070205080204" pitchFamily="49" charset="-128"/>
            </a:endParaRP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2400" dirty="0">
              <a:latin typeface="AR P丸ゴシック体E" panose="020F0900000000000000" pitchFamily="50" charset="-128"/>
              <a:ea typeface="AR P丸ゴシック体E" panose="020F0900000000000000" pitchFamily="50" charset="-128"/>
              <a:cs typeface="ＭＳ ゴシック" panose="020B0609070205080204" pitchFamily="49" charset="-128"/>
            </a:endParaRP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ja-JP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ＭＳ ゴシック" panose="020B0609070205080204" pitchFamily="49" charset="-128"/>
              </a:rPr>
              <a:t>その教育方針としては、</a:t>
            </a:r>
            <a:endParaRPr lang="en-US" altLang="ja-JP" sz="4400" dirty="0">
              <a:latin typeface="AR P丸ゴシック体E" panose="020F0900000000000000" pitchFamily="50" charset="-128"/>
              <a:ea typeface="AR P丸ゴシック体E" panose="020F0900000000000000" pitchFamily="50" charset="-128"/>
              <a:cs typeface="ＭＳ ゴシック" panose="020B0609070205080204" pitchFamily="49" charset="-128"/>
            </a:endParaRP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2000" dirty="0">
              <a:latin typeface="AR P丸ゴシック体E" panose="020F0900000000000000" pitchFamily="50" charset="-128"/>
              <a:ea typeface="AR P丸ゴシック体E" panose="020F0900000000000000" pitchFamily="50" charset="-128"/>
              <a:cs typeface="ＭＳ ゴシック" panose="020B0609070205080204" pitchFamily="49" charset="-128"/>
            </a:endParaRP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ＭＳ ゴシック" panose="020B0609070205080204" pitchFamily="49" charset="-128"/>
              </a:rPr>
              <a:t>①　</a:t>
            </a:r>
            <a:r>
              <a:rPr lang="ja-JP" altLang="ja-JP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ＭＳ ゴシック" panose="020B0609070205080204" pitchFamily="49" charset="-128"/>
              </a:rPr>
              <a:t>自ら考え</a:t>
            </a:r>
            <a:r>
              <a:rPr lang="ja-JP" altLang="ja-JP" sz="44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  <a:cs typeface="ＭＳ ゴシック" panose="020B0609070205080204" pitchFamily="49" charset="-128"/>
              </a:rPr>
              <a:t>行動</a:t>
            </a:r>
            <a:r>
              <a:rPr lang="ja-JP" altLang="ja-JP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ＭＳ ゴシック" panose="020B0609070205080204" pitchFamily="49" charset="-128"/>
              </a:rPr>
              <a:t>する</a:t>
            </a:r>
            <a:endParaRPr lang="en-US" altLang="ja-JP" sz="4400" dirty="0">
              <a:latin typeface="AR P丸ゴシック体E" panose="020F0900000000000000" pitchFamily="50" charset="-128"/>
              <a:ea typeface="AR P丸ゴシック体E" panose="020F0900000000000000" pitchFamily="50" charset="-128"/>
              <a:cs typeface="ＭＳ ゴシック" panose="020B0609070205080204" pitchFamily="49" charset="-128"/>
            </a:endParaRP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2000" dirty="0">
              <a:latin typeface="AR P丸ゴシック体E" panose="020F0900000000000000" pitchFamily="50" charset="-128"/>
              <a:ea typeface="AR P丸ゴシック体E" panose="020F0900000000000000" pitchFamily="50" charset="-128"/>
              <a:cs typeface="ＭＳ ゴシック" panose="020B0609070205080204" pitchFamily="49" charset="-128"/>
            </a:endParaRP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ＭＳ ゴシック" panose="020B0609070205080204" pitchFamily="49" charset="-128"/>
              </a:rPr>
              <a:t>②　</a:t>
            </a:r>
            <a:r>
              <a:rPr lang="ja-JP" altLang="ja-JP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ＭＳ ゴシック" panose="020B0609070205080204" pitchFamily="49" charset="-128"/>
              </a:rPr>
              <a:t>個人の尊厳を守り、多様性の視点をもち、</a:t>
            </a:r>
            <a:endParaRPr lang="en-US" altLang="ja-JP" sz="4400" dirty="0">
              <a:latin typeface="AR P丸ゴシック体E" panose="020F0900000000000000" pitchFamily="50" charset="-128"/>
              <a:ea typeface="AR P丸ゴシック体E" panose="020F0900000000000000" pitchFamily="50" charset="-128"/>
              <a:cs typeface="ＭＳ ゴシック" panose="020B0609070205080204" pitchFamily="49" charset="-128"/>
            </a:endParaRP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ja-JP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ＭＳ ゴシック" panose="020B0609070205080204" pitchFamily="49" charset="-128"/>
              </a:rPr>
              <a:t>人との関わりを通して、</a:t>
            </a:r>
            <a:r>
              <a:rPr lang="ja-JP" altLang="ja-JP" sz="44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  <a:cs typeface="ＭＳ ゴシック" panose="020B0609070205080204" pitchFamily="49" charset="-128"/>
              </a:rPr>
              <a:t>対話から合意を目指す</a:t>
            </a:r>
            <a:endParaRPr lang="en-US" altLang="ja-JP" sz="4400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  <a:cs typeface="ＭＳ ゴシック" panose="020B0609070205080204" pitchFamily="49" charset="-128"/>
            </a:endParaRP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2000" dirty="0">
              <a:latin typeface="AR P丸ゴシック体E" panose="020F0900000000000000" pitchFamily="50" charset="-128"/>
              <a:ea typeface="AR P丸ゴシック体E" panose="020F0900000000000000" pitchFamily="50" charset="-128"/>
              <a:cs typeface="ＭＳ ゴシック" panose="020B0609070205080204" pitchFamily="49" charset="-128"/>
            </a:endParaRP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ＭＳ ゴシック" panose="020B0609070205080204" pitchFamily="49" charset="-128"/>
              </a:rPr>
              <a:t>③　</a:t>
            </a:r>
            <a:r>
              <a:rPr lang="ja-JP" altLang="ja-JP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ＭＳ ゴシック" panose="020B0609070205080204" pitchFamily="49" charset="-128"/>
              </a:rPr>
              <a:t>自主的な行動の場を設定し、</a:t>
            </a:r>
            <a:endParaRPr lang="en-US" altLang="ja-JP" sz="4400" dirty="0">
              <a:latin typeface="AR P丸ゴシック体E" panose="020F0900000000000000" pitchFamily="50" charset="-128"/>
              <a:ea typeface="AR P丸ゴシック体E" panose="020F0900000000000000" pitchFamily="50" charset="-128"/>
              <a:cs typeface="ＭＳ ゴシック" panose="020B0609070205080204" pitchFamily="49" charset="-128"/>
            </a:endParaRP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ja-JP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ＭＳ ゴシック" panose="020B0609070205080204" pitchFamily="49" charset="-128"/>
              </a:rPr>
              <a:t>「</a:t>
            </a:r>
            <a:r>
              <a:rPr lang="ja-JP" altLang="ja-JP" sz="44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  <a:cs typeface="ＭＳ ゴシック" panose="020B0609070205080204" pitchFamily="49" charset="-128"/>
              </a:rPr>
              <a:t>生徒が実現したい未来</a:t>
            </a:r>
            <a:r>
              <a:rPr lang="ja-JP" altLang="ja-JP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ＭＳ ゴシック" panose="020B0609070205080204" pitchFamily="49" charset="-128"/>
              </a:rPr>
              <a:t>」を実現しようとする</a:t>
            </a:r>
            <a:endParaRPr lang="en-US" altLang="ja-JP" sz="4400" dirty="0">
              <a:latin typeface="AR P丸ゴシック体E" panose="020F0900000000000000" pitchFamily="50" charset="-128"/>
              <a:ea typeface="AR P丸ゴシック体E" panose="020F0900000000000000" pitchFamily="50" charset="-128"/>
              <a:cs typeface="ＭＳ ゴシック" panose="020B0609070205080204" pitchFamily="49" charset="-128"/>
            </a:endParaRP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2000" dirty="0">
              <a:latin typeface="AR P丸ゴシック体E" panose="020F0900000000000000" pitchFamily="50" charset="-128"/>
              <a:ea typeface="AR P丸ゴシック体E" panose="020F0900000000000000" pitchFamily="50" charset="-128"/>
              <a:cs typeface="ＭＳ ゴシック" panose="020B0609070205080204" pitchFamily="49" charset="-128"/>
            </a:endParaRP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ＭＳ ゴシック" panose="020B0609070205080204" pitchFamily="49" charset="-128"/>
              </a:rPr>
              <a:t>　　　　　　　　　・・・</a:t>
            </a:r>
            <a:r>
              <a:rPr lang="ja-JP" altLang="ja-JP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ＭＳ ゴシック" panose="020B0609070205080204" pitchFamily="49" charset="-128"/>
              </a:rPr>
              <a:t>態度の育成に努める</a:t>
            </a:r>
            <a:r>
              <a:rPr lang="ja-JP" altLang="ja-JP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0FC5E1-CAFA-24A3-32EF-9264AAEBCA9B}"/>
              </a:ext>
            </a:extLst>
          </p:cNvPr>
          <p:cNvSpPr txBox="1"/>
          <p:nvPr/>
        </p:nvSpPr>
        <p:spPr>
          <a:xfrm>
            <a:off x="6830009" y="2057601"/>
            <a:ext cx="5311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← </a:t>
            </a:r>
            <a:r>
              <a:rPr kumimoji="1" lang="en-US" altLang="ja-JP" sz="2400" b="1" dirty="0"/>
              <a:t>2024</a:t>
            </a:r>
            <a:r>
              <a:rPr kumimoji="1" lang="ja-JP" altLang="en-US" sz="2400" b="1" dirty="0"/>
              <a:t>年</a:t>
            </a:r>
            <a:r>
              <a:rPr kumimoji="1" lang="en-US" altLang="ja-JP" sz="2400" b="1" dirty="0"/>
              <a:t>4</a:t>
            </a:r>
            <a:r>
              <a:rPr kumimoji="1" lang="ja-JP" altLang="en-US" sz="2400" b="1" dirty="0"/>
              <a:t>月に新たに掲げた教育目標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E6A8368-B6B3-9273-0739-E913E54CED94}"/>
              </a:ext>
            </a:extLst>
          </p:cNvPr>
          <p:cNvSpPr txBox="1"/>
          <p:nvPr/>
        </p:nvSpPr>
        <p:spPr>
          <a:xfrm>
            <a:off x="8368553" y="865499"/>
            <a:ext cx="35545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2800" dirty="0"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 panose="02020603050405020304" pitchFamily="18" charset="0"/>
              </a:rPr>
              <a:t>（大小田泰一郎校長）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4713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C500A-C252-8274-414E-FEC65C20E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26A6919-9645-9427-DA4F-A01EDF257281}"/>
              </a:ext>
            </a:extLst>
          </p:cNvPr>
          <p:cNvSpPr/>
          <p:nvPr/>
        </p:nvSpPr>
        <p:spPr>
          <a:xfrm>
            <a:off x="1" y="0"/>
            <a:ext cx="12191999" cy="914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200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4963D27-F1F5-6E11-6623-78D847A20965}"/>
              </a:ext>
            </a:extLst>
          </p:cNvPr>
          <p:cNvGrpSpPr/>
          <p:nvPr/>
        </p:nvGrpSpPr>
        <p:grpSpPr>
          <a:xfrm>
            <a:off x="913447" y="447887"/>
            <a:ext cx="10362292" cy="8142211"/>
            <a:chOff x="522508" y="0"/>
            <a:chExt cx="8419362" cy="6615546"/>
          </a:xfrm>
        </p:grpSpPr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E4E74838-35A2-D474-8CE5-7A0841C49A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2508" y="1670592"/>
              <a:ext cx="8419362" cy="4944954"/>
            </a:xfrm>
            <a:prstGeom prst="rect">
              <a:avLst/>
            </a:prstGeom>
          </p:spPr>
        </p:pic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09597516-31E9-33A1-F66F-7A84EED772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2508" y="0"/>
              <a:ext cx="8419362" cy="1670592"/>
            </a:xfrm>
            <a:prstGeom prst="rect">
              <a:avLst/>
            </a:prstGeom>
          </p:spPr>
        </p:pic>
      </p:grp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335910B2-47A2-4BE1-38A2-2BE19A0F0BEC}"/>
              </a:ext>
            </a:extLst>
          </p:cNvPr>
          <p:cNvCxnSpPr>
            <a:cxnSpLocks/>
          </p:cNvCxnSpPr>
          <p:nvPr/>
        </p:nvCxnSpPr>
        <p:spPr>
          <a:xfrm flipV="1">
            <a:off x="2151389" y="4730277"/>
            <a:ext cx="5081873" cy="1"/>
          </a:xfrm>
          <a:prstGeom prst="line">
            <a:avLst/>
          </a:prstGeom>
          <a:ln w="114300" cmpd="thickThin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7961EE91-7A15-F882-0B63-76AF6340041E}"/>
              </a:ext>
            </a:extLst>
          </p:cNvPr>
          <p:cNvCxnSpPr>
            <a:cxnSpLocks/>
          </p:cNvCxnSpPr>
          <p:nvPr/>
        </p:nvCxnSpPr>
        <p:spPr>
          <a:xfrm>
            <a:off x="6214466" y="6025408"/>
            <a:ext cx="38695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4506CB86-02D3-B17F-EFA3-C59C3718CDAB}"/>
              </a:ext>
            </a:extLst>
          </p:cNvPr>
          <p:cNvCxnSpPr>
            <a:cxnSpLocks/>
          </p:cNvCxnSpPr>
          <p:nvPr/>
        </p:nvCxnSpPr>
        <p:spPr>
          <a:xfrm>
            <a:off x="2275649" y="6473600"/>
            <a:ext cx="36781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A0EC647A-594B-C2E1-9131-1E00D80CE31A}"/>
              </a:ext>
            </a:extLst>
          </p:cNvPr>
          <p:cNvCxnSpPr>
            <a:cxnSpLocks/>
          </p:cNvCxnSpPr>
          <p:nvPr/>
        </p:nvCxnSpPr>
        <p:spPr>
          <a:xfrm>
            <a:off x="3956181" y="7731968"/>
            <a:ext cx="6127860" cy="447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D3F9C4F4-2DA4-A44C-6E50-20D36FD93549}"/>
              </a:ext>
            </a:extLst>
          </p:cNvPr>
          <p:cNvCxnSpPr>
            <a:cxnSpLocks/>
          </p:cNvCxnSpPr>
          <p:nvPr/>
        </p:nvCxnSpPr>
        <p:spPr>
          <a:xfrm>
            <a:off x="2275650" y="8215032"/>
            <a:ext cx="78083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03B3BBE8-D18B-50C4-AA44-6F3B94A052E5}"/>
              </a:ext>
            </a:extLst>
          </p:cNvPr>
          <p:cNvCxnSpPr>
            <a:cxnSpLocks/>
          </p:cNvCxnSpPr>
          <p:nvPr/>
        </p:nvCxnSpPr>
        <p:spPr>
          <a:xfrm>
            <a:off x="2275650" y="8643105"/>
            <a:ext cx="22210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C9EC7AA-2311-8F00-1017-74EEDF442090}"/>
              </a:ext>
            </a:extLst>
          </p:cNvPr>
          <p:cNvSpPr txBox="1"/>
          <p:nvPr/>
        </p:nvSpPr>
        <p:spPr>
          <a:xfrm>
            <a:off x="4375588" y="6393"/>
            <a:ext cx="1401346" cy="74898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267" b="1" dirty="0"/>
              <a:t>総 則</a:t>
            </a: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DAC0545F-6013-08B2-53F4-A23DFE6CBF84}"/>
              </a:ext>
            </a:extLst>
          </p:cNvPr>
          <p:cNvSpPr/>
          <p:nvPr/>
        </p:nvSpPr>
        <p:spPr>
          <a:xfrm>
            <a:off x="7859233" y="5498815"/>
            <a:ext cx="3932169" cy="623367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教科等横断的</a:t>
            </a: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5E47A9C1-594A-DB3D-C8CD-362DAE70C366}"/>
              </a:ext>
            </a:extLst>
          </p:cNvPr>
          <p:cNvSpPr/>
          <p:nvPr/>
        </p:nvSpPr>
        <p:spPr>
          <a:xfrm>
            <a:off x="7023861" y="7216602"/>
            <a:ext cx="3932169" cy="623367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教科等横断的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49885EA-68F5-16EB-4A6C-2700B25D6EEA}"/>
              </a:ext>
            </a:extLst>
          </p:cNvPr>
          <p:cNvSpPr txBox="1"/>
          <p:nvPr/>
        </p:nvSpPr>
        <p:spPr>
          <a:xfrm>
            <a:off x="7759675" y="8552173"/>
            <a:ext cx="3672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文部科学省ホームページ学習指導要領</a:t>
            </a:r>
            <a:endParaRPr lang="en-US" altLang="ja-JP" sz="1600" dirty="0"/>
          </a:p>
          <a:p>
            <a:r>
              <a:rPr lang="ja-JP" altLang="en-US" sz="1600" dirty="0"/>
              <a:t>総則</a:t>
            </a:r>
            <a:r>
              <a:rPr lang="ja-JP" altLang="ja-JP" sz="1600" dirty="0"/>
              <a:t>を元に手島</a:t>
            </a:r>
            <a:r>
              <a:rPr lang="ja-JP" altLang="en-US" sz="1600" dirty="0"/>
              <a:t>が編集</a:t>
            </a:r>
            <a:endParaRPr lang="ja-JP" altLang="ja-JP" sz="1600" dirty="0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F6910304-06A7-41B7-F2FA-F147472A3BC6}"/>
              </a:ext>
            </a:extLst>
          </p:cNvPr>
          <p:cNvGrpSpPr/>
          <p:nvPr/>
        </p:nvGrpSpPr>
        <p:grpSpPr>
          <a:xfrm>
            <a:off x="1321080" y="4210559"/>
            <a:ext cx="3913668" cy="623366"/>
            <a:chOff x="990810" y="3157921"/>
            <a:chExt cx="2935251" cy="467525"/>
          </a:xfrm>
        </p:grpSpPr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3F011BF6-8B7A-0917-5764-F3CBAE0D066E}"/>
                </a:ext>
              </a:extLst>
            </p:cNvPr>
            <p:cNvSpPr/>
            <p:nvPr/>
          </p:nvSpPr>
          <p:spPr>
            <a:xfrm>
              <a:off x="990810" y="3157921"/>
              <a:ext cx="2935251" cy="46752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AR丸ゴシック体E" panose="020F0909000000000000" pitchFamily="49" charset="-128"/>
                  <a:ea typeface="AR丸ゴシック体E" panose="020F0909000000000000" pitchFamily="49" charset="-128"/>
                </a:rPr>
                <a:t>教科等横断的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14699F10-153B-8495-F1F6-69D5219A1E57}"/>
                </a:ext>
              </a:extLst>
            </p:cNvPr>
            <p:cNvSpPr txBox="1"/>
            <p:nvPr/>
          </p:nvSpPr>
          <p:spPr>
            <a:xfrm>
              <a:off x="3121089" y="3209153"/>
              <a:ext cx="138548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ja-JP" altLang="en-US" sz="2133" b="1" dirty="0"/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8C9FFDD7-AC35-6424-29A5-B6F4E1FC4C1A}"/>
              </a:ext>
            </a:extLst>
          </p:cNvPr>
          <p:cNvGrpSpPr/>
          <p:nvPr/>
        </p:nvGrpSpPr>
        <p:grpSpPr>
          <a:xfrm>
            <a:off x="1382853" y="4232041"/>
            <a:ext cx="768536" cy="656143"/>
            <a:chOff x="144911" y="6234811"/>
            <a:chExt cx="768536" cy="656143"/>
          </a:xfrm>
        </p:grpSpPr>
        <p:sp>
          <p:nvSpPr>
            <p:cNvPr id="5" name="楕円 4">
              <a:extLst>
                <a:ext uri="{FF2B5EF4-FFF2-40B4-BE49-F238E27FC236}">
                  <a16:creationId xmlns:a16="http://schemas.microsoft.com/office/drawing/2014/main" id="{190FD8AF-8C75-CAEA-2C7B-25E1ADA86A26}"/>
                </a:ext>
              </a:extLst>
            </p:cNvPr>
            <p:cNvSpPr/>
            <p:nvPr/>
          </p:nvSpPr>
          <p:spPr>
            <a:xfrm>
              <a:off x="144911" y="6234811"/>
              <a:ext cx="684245" cy="65614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1DC694BB-91DF-46FD-50A0-01B297D4A752}"/>
                </a:ext>
              </a:extLst>
            </p:cNvPr>
            <p:cNvSpPr txBox="1"/>
            <p:nvPr/>
          </p:nvSpPr>
          <p:spPr>
            <a:xfrm>
              <a:off x="311020" y="6301273"/>
              <a:ext cx="6024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>
                  <a:latin typeface="AR教科書体M" panose="03000609000000000000" pitchFamily="65" charset="-128"/>
                  <a:ea typeface="AR教科書体M" panose="03000609000000000000" pitchFamily="65" charset="-128"/>
                </a:rPr>
                <a:t>2</a:t>
              </a:r>
              <a:endParaRPr kumimoji="1" lang="ja-JP" altLang="en-US" sz="2800" dirty="0">
                <a:latin typeface="AR教科書体M" panose="03000609000000000000" pitchFamily="65" charset="-128"/>
                <a:ea typeface="AR教科書体M" panose="03000609000000000000" pitchFamily="65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578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DFEC8EF-59F8-4B1A-BBF1-DE28E2AFAEBC}"/>
              </a:ext>
            </a:extLst>
          </p:cNvPr>
          <p:cNvSpPr/>
          <p:nvPr/>
        </p:nvSpPr>
        <p:spPr>
          <a:xfrm>
            <a:off x="1" y="0"/>
            <a:ext cx="12191999" cy="914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16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1BDDBBF-E9F6-4436-9971-C54B069D5E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282" y="4101611"/>
            <a:ext cx="10643295" cy="40041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7EC9EBA-D0B7-470C-BCAA-A70D6E05B0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233" y="43680"/>
            <a:ext cx="10643295" cy="350982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06DBDF3D-0F49-415C-BAC9-AE305B447E5A}"/>
              </a:ext>
            </a:extLst>
          </p:cNvPr>
          <p:cNvCxnSpPr/>
          <p:nvPr/>
        </p:nvCxnSpPr>
        <p:spPr>
          <a:xfrm>
            <a:off x="9697331" y="4711196"/>
            <a:ext cx="15281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EF19B8E-E8FF-4C7B-93DA-AC6744E12AD2}"/>
              </a:ext>
            </a:extLst>
          </p:cNvPr>
          <p:cNvCxnSpPr>
            <a:cxnSpLocks/>
          </p:cNvCxnSpPr>
          <p:nvPr/>
        </p:nvCxnSpPr>
        <p:spPr>
          <a:xfrm>
            <a:off x="1296204" y="5218620"/>
            <a:ext cx="95739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C41D440-BCD6-4A50-A29A-851175EAC56C}"/>
              </a:ext>
            </a:extLst>
          </p:cNvPr>
          <p:cNvSpPr txBox="1"/>
          <p:nvPr/>
        </p:nvSpPr>
        <p:spPr>
          <a:xfrm>
            <a:off x="5088834" y="-30872"/>
            <a:ext cx="1401346" cy="74898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267" b="1" dirty="0"/>
              <a:t>総 則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263ACEF2-6A61-3BC7-D80C-3BFEA0F1AA3F}"/>
              </a:ext>
            </a:extLst>
          </p:cNvPr>
          <p:cNvSpPr/>
          <p:nvPr/>
        </p:nvSpPr>
        <p:spPr>
          <a:xfrm>
            <a:off x="5525201" y="4711197"/>
            <a:ext cx="3932169" cy="623367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教科等横断的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D5B6FEE-51A0-DB28-183A-44E3130CBBBE}"/>
              </a:ext>
            </a:extLst>
          </p:cNvPr>
          <p:cNvSpPr txBox="1"/>
          <p:nvPr/>
        </p:nvSpPr>
        <p:spPr>
          <a:xfrm>
            <a:off x="9073197" y="6293273"/>
            <a:ext cx="3057247" cy="58477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教育活動の質の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AD220DE-5175-4C0F-CEFE-D50ADBD22223}"/>
              </a:ext>
            </a:extLst>
          </p:cNvPr>
          <p:cNvSpPr txBox="1"/>
          <p:nvPr/>
        </p:nvSpPr>
        <p:spPr>
          <a:xfrm>
            <a:off x="83859" y="6751062"/>
            <a:ext cx="4288353" cy="58477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向上を図っていくこと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5D9A356-F35B-7F1D-FB0E-527801482C48}"/>
              </a:ext>
            </a:extLst>
          </p:cNvPr>
          <p:cNvSpPr txBox="1"/>
          <p:nvPr/>
        </p:nvSpPr>
        <p:spPr>
          <a:xfrm>
            <a:off x="7759675" y="8552173"/>
            <a:ext cx="3672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文部科学省ホームページ学習指導要領</a:t>
            </a:r>
            <a:endParaRPr lang="en-US" altLang="ja-JP" sz="1600" dirty="0"/>
          </a:p>
          <a:p>
            <a:r>
              <a:rPr lang="ja-JP" altLang="en-US" sz="1600" dirty="0"/>
              <a:t>総則</a:t>
            </a:r>
            <a:r>
              <a:rPr lang="ja-JP" altLang="ja-JP" sz="1600" dirty="0"/>
              <a:t>を元に手島</a:t>
            </a:r>
            <a:r>
              <a:rPr lang="ja-JP" altLang="en-US" sz="1600" dirty="0"/>
              <a:t>が編集</a:t>
            </a:r>
            <a:endParaRPr lang="ja-JP" altLang="ja-JP" sz="1600" dirty="0"/>
          </a:p>
        </p:txBody>
      </p:sp>
    </p:spTree>
    <p:extLst>
      <p:ext uri="{BB962C8B-B14F-4D97-AF65-F5344CB8AC3E}">
        <p14:creationId xmlns:p14="http://schemas.microsoft.com/office/powerpoint/2010/main" val="198471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83AA89E3-21C5-4381-AEB0-BBDB3AC2B048}"/>
              </a:ext>
            </a:extLst>
          </p:cNvPr>
          <p:cNvSpPr/>
          <p:nvPr/>
        </p:nvSpPr>
        <p:spPr>
          <a:xfrm>
            <a:off x="468925" y="351692"/>
            <a:ext cx="11254153" cy="8440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339"/>
          </a:p>
        </p:txBody>
      </p:sp>
      <p:pic>
        <p:nvPicPr>
          <p:cNvPr id="91" name="図 90">
            <a:extLst>
              <a:ext uri="{FF2B5EF4-FFF2-40B4-BE49-F238E27FC236}">
                <a16:creationId xmlns:a16="http://schemas.microsoft.com/office/drawing/2014/main" id="{76C24E8E-4DC5-4E2B-94DD-6E9EFA03981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23" y="1235689"/>
            <a:ext cx="10708260" cy="6782897"/>
          </a:xfrm>
          <a:prstGeom prst="rect">
            <a:avLst/>
          </a:prstGeom>
        </p:spPr>
      </p:pic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C3345B00-6C6D-4C82-B18B-111527C1CD2E}"/>
              </a:ext>
            </a:extLst>
          </p:cNvPr>
          <p:cNvCxnSpPr/>
          <p:nvPr/>
        </p:nvCxnSpPr>
        <p:spPr>
          <a:xfrm flipV="1">
            <a:off x="7636234" y="4786627"/>
            <a:ext cx="10821" cy="2088511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D2C0A5AB-6CB5-4BC1-9AB7-0B3C827F2DF5}"/>
              </a:ext>
            </a:extLst>
          </p:cNvPr>
          <p:cNvCxnSpPr>
            <a:cxnSpLocks/>
          </p:cNvCxnSpPr>
          <p:nvPr/>
        </p:nvCxnSpPr>
        <p:spPr>
          <a:xfrm>
            <a:off x="7719195" y="3798281"/>
            <a:ext cx="0" cy="609599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26A8D8BA-E96F-43F9-8319-843C0F0DC938}"/>
              </a:ext>
            </a:extLst>
          </p:cNvPr>
          <p:cNvCxnSpPr>
            <a:cxnSpLocks/>
            <a:endCxn id="71" idx="1"/>
          </p:cNvCxnSpPr>
          <p:nvPr/>
        </p:nvCxnSpPr>
        <p:spPr>
          <a:xfrm>
            <a:off x="8840488" y="4595448"/>
            <a:ext cx="451376" cy="0"/>
          </a:xfrm>
          <a:prstGeom prst="line">
            <a:avLst/>
          </a:prstGeom>
          <a:ln w="317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A86FB7B1-AD82-446D-AFD8-6754F817D85D}"/>
              </a:ext>
            </a:extLst>
          </p:cNvPr>
          <p:cNvCxnSpPr/>
          <p:nvPr/>
        </p:nvCxnSpPr>
        <p:spPr>
          <a:xfrm>
            <a:off x="8242225" y="4819796"/>
            <a:ext cx="0" cy="638456"/>
          </a:xfrm>
          <a:prstGeom prst="line">
            <a:avLst/>
          </a:prstGeom>
          <a:ln w="476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1">
            <a:extLst>
              <a:ext uri="{FF2B5EF4-FFF2-40B4-BE49-F238E27FC236}">
                <a16:creationId xmlns:a16="http://schemas.microsoft.com/office/drawing/2014/main" id="{9D13385A-CA0E-4F34-B8A2-F2D3646CBD02}"/>
              </a:ext>
            </a:extLst>
          </p:cNvPr>
          <p:cNvSpPr txBox="1"/>
          <p:nvPr/>
        </p:nvSpPr>
        <p:spPr>
          <a:xfrm>
            <a:off x="8137735" y="5455408"/>
            <a:ext cx="1670088" cy="479744"/>
          </a:xfrm>
          <a:prstGeom prst="rect">
            <a:avLst/>
          </a:prstGeom>
          <a:solidFill>
            <a:schemeClr val="lt1"/>
          </a:solidFill>
          <a:ln w="34925" cmpd="thickThin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817" b="1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八名川まつり</a:t>
            </a:r>
          </a:p>
        </p:txBody>
      </p:sp>
      <p:sp>
        <p:nvSpPr>
          <p:cNvPr id="62" name="テキスト ボックス 2">
            <a:extLst>
              <a:ext uri="{FF2B5EF4-FFF2-40B4-BE49-F238E27FC236}">
                <a16:creationId xmlns:a16="http://schemas.microsoft.com/office/drawing/2014/main" id="{77CDD923-B523-4F0C-9A95-E32563D6341B}"/>
              </a:ext>
            </a:extLst>
          </p:cNvPr>
          <p:cNvSpPr txBox="1"/>
          <p:nvPr/>
        </p:nvSpPr>
        <p:spPr>
          <a:xfrm>
            <a:off x="3534960" y="8018586"/>
            <a:ext cx="1276913" cy="286764"/>
          </a:xfrm>
          <a:prstGeom prst="rect">
            <a:avLst/>
          </a:prstGeom>
          <a:solidFill>
            <a:srgbClr val="92D050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364" b="1"/>
              <a:t>環境の教育</a:t>
            </a:r>
          </a:p>
        </p:txBody>
      </p:sp>
      <p:sp>
        <p:nvSpPr>
          <p:cNvPr id="63" name="テキスト ボックス 3">
            <a:extLst>
              <a:ext uri="{FF2B5EF4-FFF2-40B4-BE49-F238E27FC236}">
                <a16:creationId xmlns:a16="http://schemas.microsoft.com/office/drawing/2014/main" id="{8E470BCB-1603-42E7-8F82-45F761C45BF3}"/>
              </a:ext>
            </a:extLst>
          </p:cNvPr>
          <p:cNvSpPr txBox="1"/>
          <p:nvPr/>
        </p:nvSpPr>
        <p:spPr>
          <a:xfrm>
            <a:off x="5003054" y="8018586"/>
            <a:ext cx="1244449" cy="286764"/>
          </a:xfrm>
          <a:prstGeom prst="rect">
            <a:avLst/>
          </a:prstGeom>
          <a:solidFill>
            <a:srgbClr val="FFFF99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364" b="1"/>
              <a:t>多文化理解</a:t>
            </a:r>
          </a:p>
        </p:txBody>
      </p:sp>
      <p:sp>
        <p:nvSpPr>
          <p:cNvPr id="64" name="テキスト ボックス 4">
            <a:extLst>
              <a:ext uri="{FF2B5EF4-FFF2-40B4-BE49-F238E27FC236}">
                <a16:creationId xmlns:a16="http://schemas.microsoft.com/office/drawing/2014/main" id="{AA017D03-7DDD-48EB-A9A2-97AF596C772C}"/>
              </a:ext>
            </a:extLst>
          </p:cNvPr>
          <p:cNvSpPr txBox="1"/>
          <p:nvPr/>
        </p:nvSpPr>
        <p:spPr>
          <a:xfrm>
            <a:off x="6352106" y="8018589"/>
            <a:ext cx="1621367" cy="281352"/>
          </a:xfrm>
          <a:prstGeom prst="rect">
            <a:avLst/>
          </a:prstGeom>
          <a:solidFill>
            <a:srgbClr val="FCC8F5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364" b="1"/>
              <a:t>人権・命の教育</a:t>
            </a:r>
          </a:p>
        </p:txBody>
      </p:sp>
      <p:sp>
        <p:nvSpPr>
          <p:cNvPr id="65" name="テキスト ボックス 5">
            <a:extLst>
              <a:ext uri="{FF2B5EF4-FFF2-40B4-BE49-F238E27FC236}">
                <a16:creationId xmlns:a16="http://schemas.microsoft.com/office/drawing/2014/main" id="{76D5BCC5-8376-4BC6-81C5-38875ECC55D9}"/>
              </a:ext>
            </a:extLst>
          </p:cNvPr>
          <p:cNvSpPr txBox="1"/>
          <p:nvPr/>
        </p:nvSpPr>
        <p:spPr>
          <a:xfrm>
            <a:off x="8044150" y="8018586"/>
            <a:ext cx="1309377" cy="286764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364" b="1" dirty="0"/>
              <a:t>学習スキル</a:t>
            </a:r>
          </a:p>
        </p:txBody>
      </p: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E2380EF6-4176-4FA3-B9BA-038764497468}"/>
              </a:ext>
            </a:extLst>
          </p:cNvPr>
          <p:cNvCxnSpPr/>
          <p:nvPr/>
        </p:nvCxnSpPr>
        <p:spPr>
          <a:xfrm flipH="1">
            <a:off x="6301606" y="2027196"/>
            <a:ext cx="10821" cy="1374305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82EAD775-D89C-466C-8FBE-09E806A313E1}"/>
              </a:ext>
            </a:extLst>
          </p:cNvPr>
          <p:cNvCxnSpPr/>
          <p:nvPr/>
        </p:nvCxnSpPr>
        <p:spPr>
          <a:xfrm>
            <a:off x="6389982" y="4039954"/>
            <a:ext cx="889149" cy="367924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テキスト ボックス 90">
            <a:extLst>
              <a:ext uri="{FF2B5EF4-FFF2-40B4-BE49-F238E27FC236}">
                <a16:creationId xmlns:a16="http://schemas.microsoft.com/office/drawing/2014/main" id="{8AA9F2B7-99EB-49A3-A4CF-3782A981E682}"/>
              </a:ext>
            </a:extLst>
          </p:cNvPr>
          <p:cNvSpPr txBox="1"/>
          <p:nvPr/>
        </p:nvSpPr>
        <p:spPr>
          <a:xfrm>
            <a:off x="9291865" y="4259988"/>
            <a:ext cx="1670087" cy="670920"/>
          </a:xfrm>
          <a:prstGeom prst="rect">
            <a:avLst/>
          </a:prstGeom>
          <a:solidFill>
            <a:srgbClr val="FCC8F5"/>
          </a:solidFill>
          <a:ln w="9525" cmpd="sng">
            <a:solidFill>
              <a:sysClr val="windowText" lastClr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b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591" b="1" dirty="0"/>
              <a:t>世界が１００人の村だったら</a:t>
            </a:r>
          </a:p>
        </p:txBody>
      </p: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58FF4F9E-66F5-4357-8184-20824830CFF4}"/>
              </a:ext>
            </a:extLst>
          </p:cNvPr>
          <p:cNvCxnSpPr>
            <a:cxnSpLocks/>
          </p:cNvCxnSpPr>
          <p:nvPr/>
        </p:nvCxnSpPr>
        <p:spPr>
          <a:xfrm flipV="1">
            <a:off x="7070878" y="3668425"/>
            <a:ext cx="544903" cy="12129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円形吹き出し 8">
            <a:extLst>
              <a:ext uri="{FF2B5EF4-FFF2-40B4-BE49-F238E27FC236}">
                <a16:creationId xmlns:a16="http://schemas.microsoft.com/office/drawing/2014/main" id="{999A0B74-FA40-484F-A323-1D0A248EB872}"/>
              </a:ext>
            </a:extLst>
          </p:cNvPr>
          <p:cNvSpPr/>
          <p:nvPr/>
        </p:nvSpPr>
        <p:spPr>
          <a:xfrm>
            <a:off x="2425469" y="1605163"/>
            <a:ext cx="2685796" cy="948667"/>
          </a:xfrm>
          <a:prstGeom prst="wedgeEllipseCallout">
            <a:avLst>
              <a:gd name="adj1" fmla="val 61688"/>
              <a:gd name="adj2" fmla="val -23668"/>
            </a:avLst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77"/>
              </a:lnSpc>
            </a:pPr>
            <a:r>
              <a:rPr lang="ja-JP" altLang="en-US" sz="1591" b="1" dirty="0">
                <a:latin typeface="+mn-ea"/>
              </a:rPr>
              <a:t>①　</a:t>
            </a:r>
            <a:r>
              <a:rPr lang="en-US" altLang="ja-JP" sz="1591" b="1" dirty="0">
                <a:latin typeface="+mn-ea"/>
              </a:rPr>
              <a:t>SDGs</a:t>
            </a:r>
            <a:r>
              <a:rPr lang="ja-JP" altLang="en-US" sz="1591" b="1" dirty="0">
                <a:latin typeface="+mn-ea"/>
              </a:rPr>
              <a:t>の視点から未来について、自分の考えをもつ</a:t>
            </a:r>
            <a:endParaRPr lang="en-US" altLang="ja-JP" sz="1591" b="1" dirty="0">
              <a:latin typeface="+mn-ea"/>
            </a:endParaRPr>
          </a:p>
        </p:txBody>
      </p:sp>
      <p:sp>
        <p:nvSpPr>
          <p:cNvPr id="74" name="円形吹き出し 26">
            <a:extLst>
              <a:ext uri="{FF2B5EF4-FFF2-40B4-BE49-F238E27FC236}">
                <a16:creationId xmlns:a16="http://schemas.microsoft.com/office/drawing/2014/main" id="{766C939F-2EEF-4004-823B-8B36CBB251D8}"/>
              </a:ext>
            </a:extLst>
          </p:cNvPr>
          <p:cNvSpPr/>
          <p:nvPr/>
        </p:nvSpPr>
        <p:spPr>
          <a:xfrm>
            <a:off x="6950885" y="2092119"/>
            <a:ext cx="2651675" cy="1060488"/>
          </a:xfrm>
          <a:prstGeom prst="wedgeEllipseCallout">
            <a:avLst>
              <a:gd name="adj1" fmla="val -1122"/>
              <a:gd name="adj2" fmla="val 70806"/>
            </a:avLst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91"/>
              </a:lnSpc>
            </a:pPr>
            <a:r>
              <a:rPr lang="ja-JP" altLang="en-US" sz="1591" b="1" dirty="0">
                <a:latin typeface="+mn-ea"/>
              </a:rPr>
              <a:t>⑤　戦後の焼け跡から立ち上がった先人の勇気を思う。</a:t>
            </a:r>
            <a:endParaRPr lang="en-US" altLang="ja-JP" sz="1591" b="1" dirty="0">
              <a:latin typeface="+mn-ea"/>
            </a:endParaRPr>
          </a:p>
        </p:txBody>
      </p:sp>
      <p:sp>
        <p:nvSpPr>
          <p:cNvPr id="75" name="円形吹き出し 27">
            <a:extLst>
              <a:ext uri="{FF2B5EF4-FFF2-40B4-BE49-F238E27FC236}">
                <a16:creationId xmlns:a16="http://schemas.microsoft.com/office/drawing/2014/main" id="{980492D1-4170-4DE1-91A2-9E8A442C0C05}"/>
              </a:ext>
            </a:extLst>
          </p:cNvPr>
          <p:cNvSpPr/>
          <p:nvPr/>
        </p:nvSpPr>
        <p:spPr>
          <a:xfrm>
            <a:off x="3387067" y="2990291"/>
            <a:ext cx="1810764" cy="1092952"/>
          </a:xfrm>
          <a:prstGeom prst="wedgeEllipseCallout">
            <a:avLst>
              <a:gd name="adj1" fmla="val 62854"/>
              <a:gd name="adj2" fmla="val 7675"/>
            </a:avLst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91"/>
              </a:lnSpc>
            </a:pPr>
            <a:r>
              <a:rPr lang="ja-JP" altLang="en-US" sz="1591" b="1">
                <a:latin typeface="+mn-ea"/>
              </a:rPr>
              <a:t>②　戦争中の生活や人々の願いを知る</a:t>
            </a:r>
            <a:endParaRPr lang="en-US" altLang="ja-JP" sz="1591" b="1">
              <a:latin typeface="+mn-ea"/>
            </a:endParaRPr>
          </a:p>
        </p:txBody>
      </p:sp>
      <p:sp>
        <p:nvSpPr>
          <p:cNvPr id="76" name="円形吹き出し 28">
            <a:extLst>
              <a:ext uri="{FF2B5EF4-FFF2-40B4-BE49-F238E27FC236}">
                <a16:creationId xmlns:a16="http://schemas.microsoft.com/office/drawing/2014/main" id="{0ADCE918-5FA4-4B41-8FA4-42ABC25AA333}"/>
              </a:ext>
            </a:extLst>
          </p:cNvPr>
          <p:cNvSpPr/>
          <p:nvPr/>
        </p:nvSpPr>
        <p:spPr>
          <a:xfrm>
            <a:off x="4178247" y="4195062"/>
            <a:ext cx="2574248" cy="1165093"/>
          </a:xfrm>
          <a:prstGeom prst="wedgeEllipseCallout">
            <a:avLst>
              <a:gd name="adj1" fmla="val 74664"/>
              <a:gd name="adj2" fmla="val -14845"/>
            </a:avLst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591" b="1" dirty="0">
                <a:latin typeface="+mn-ea"/>
              </a:rPr>
              <a:t>③　キャリアについて考え、自分を見つめる</a:t>
            </a:r>
            <a:endParaRPr lang="en-US" altLang="ja-JP" sz="1591" b="1" dirty="0">
              <a:latin typeface="+mn-ea"/>
            </a:endParaRPr>
          </a:p>
        </p:txBody>
      </p:sp>
      <p:sp>
        <p:nvSpPr>
          <p:cNvPr id="77" name="円形吹き出し 29">
            <a:extLst>
              <a:ext uri="{FF2B5EF4-FFF2-40B4-BE49-F238E27FC236}">
                <a16:creationId xmlns:a16="http://schemas.microsoft.com/office/drawing/2014/main" id="{4AC1AAAA-5B09-484C-9CAC-BD7AE12F31F0}"/>
              </a:ext>
            </a:extLst>
          </p:cNvPr>
          <p:cNvSpPr/>
          <p:nvPr/>
        </p:nvSpPr>
        <p:spPr>
          <a:xfrm>
            <a:off x="4619457" y="5493618"/>
            <a:ext cx="2922995" cy="1006381"/>
          </a:xfrm>
          <a:prstGeom prst="wedgeEllipseCallout">
            <a:avLst>
              <a:gd name="adj1" fmla="val 47518"/>
              <a:gd name="adj2" fmla="val -107286"/>
            </a:avLst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91"/>
              </a:lnSpc>
            </a:pPr>
            <a:r>
              <a:rPr lang="ja-JP" altLang="en-US" sz="1591" b="1" dirty="0">
                <a:latin typeface="+mn-ea"/>
              </a:rPr>
              <a:t>⑥　自分がなりたい職業を選び、実現への道筋を調べる</a:t>
            </a:r>
            <a:endParaRPr lang="en-US" altLang="ja-JP" sz="1591" b="1" dirty="0">
              <a:latin typeface="+mn-ea"/>
            </a:endParaRPr>
          </a:p>
        </p:txBody>
      </p:sp>
      <p:sp>
        <p:nvSpPr>
          <p:cNvPr id="78" name="円形吹き出し 31">
            <a:extLst>
              <a:ext uri="{FF2B5EF4-FFF2-40B4-BE49-F238E27FC236}">
                <a16:creationId xmlns:a16="http://schemas.microsoft.com/office/drawing/2014/main" id="{60C9646B-A2A3-456F-A326-31C981DE47A1}"/>
              </a:ext>
            </a:extLst>
          </p:cNvPr>
          <p:cNvSpPr/>
          <p:nvPr/>
        </p:nvSpPr>
        <p:spPr>
          <a:xfrm>
            <a:off x="8840489" y="5993198"/>
            <a:ext cx="2438916" cy="912599"/>
          </a:xfrm>
          <a:prstGeom prst="wedgeEllipseCallout">
            <a:avLst>
              <a:gd name="adj1" fmla="val -37344"/>
              <a:gd name="adj2" fmla="val -54736"/>
            </a:avLst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91"/>
              </a:lnSpc>
            </a:pPr>
            <a:r>
              <a:rPr lang="ja-JP" altLang="en-US" sz="1591" b="1" dirty="0">
                <a:latin typeface="+mn-ea"/>
              </a:rPr>
              <a:t>⑦　調べたことを地域・保護者に発表する</a:t>
            </a:r>
            <a:endParaRPr lang="en-US" altLang="ja-JP" sz="1591" b="1" dirty="0">
              <a:latin typeface="+mn-ea"/>
            </a:endParaRPr>
          </a:p>
        </p:txBody>
      </p:sp>
      <p:sp>
        <p:nvSpPr>
          <p:cNvPr id="79" name="円形吹き出し 32">
            <a:extLst>
              <a:ext uri="{FF2B5EF4-FFF2-40B4-BE49-F238E27FC236}">
                <a16:creationId xmlns:a16="http://schemas.microsoft.com/office/drawing/2014/main" id="{B54B538D-1C17-47BD-9AAB-47C80D364FA0}"/>
              </a:ext>
            </a:extLst>
          </p:cNvPr>
          <p:cNvSpPr/>
          <p:nvPr/>
        </p:nvSpPr>
        <p:spPr>
          <a:xfrm>
            <a:off x="4591842" y="6608213"/>
            <a:ext cx="2420364" cy="988345"/>
          </a:xfrm>
          <a:prstGeom prst="wedgeEllipseCallout">
            <a:avLst>
              <a:gd name="adj1" fmla="val 62855"/>
              <a:gd name="adj2" fmla="val -708"/>
            </a:avLst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77"/>
              </a:lnSpc>
            </a:pPr>
            <a:r>
              <a:rPr lang="ja-JP" altLang="en-US" sz="1591" b="1" dirty="0">
                <a:latin typeface="+mn-ea"/>
              </a:rPr>
              <a:t>④　将来の自分の姿を想像し、立体作品を作る</a:t>
            </a:r>
            <a:endParaRPr lang="en-US" altLang="ja-JP" sz="1591" b="1" dirty="0">
              <a:latin typeface="+mn-ea"/>
            </a:endParaRPr>
          </a:p>
          <a:p>
            <a:pPr>
              <a:lnSpc>
                <a:spcPts val="1477"/>
              </a:lnSpc>
            </a:pPr>
            <a:endParaRPr lang="en-US" altLang="ja-JP" sz="1591" b="1" dirty="0">
              <a:latin typeface="+mn-ea"/>
            </a:endParaRPr>
          </a:p>
          <a:p>
            <a:pPr>
              <a:lnSpc>
                <a:spcPts val="1477"/>
              </a:lnSpc>
            </a:pPr>
            <a:endParaRPr lang="en-US" altLang="ja-JP" sz="1591" b="1" dirty="0">
              <a:latin typeface="+mn-ea"/>
            </a:endParaRPr>
          </a:p>
        </p:txBody>
      </p:sp>
      <p:sp>
        <p:nvSpPr>
          <p:cNvPr id="81" name="テキスト ボックス 58">
            <a:extLst>
              <a:ext uri="{FF2B5EF4-FFF2-40B4-BE49-F238E27FC236}">
                <a16:creationId xmlns:a16="http://schemas.microsoft.com/office/drawing/2014/main" id="{02E215E8-0DFB-4F65-8725-94513ED33A0B}"/>
              </a:ext>
            </a:extLst>
          </p:cNvPr>
          <p:cNvSpPr txBox="1"/>
          <p:nvPr/>
        </p:nvSpPr>
        <p:spPr>
          <a:xfrm>
            <a:off x="7300774" y="3372642"/>
            <a:ext cx="1619588" cy="616815"/>
          </a:xfrm>
          <a:prstGeom prst="rect">
            <a:avLst/>
          </a:prstGeom>
          <a:solidFill>
            <a:srgbClr val="FFFF99"/>
          </a:solidFill>
          <a:ln w="9525" cmpd="sng">
            <a:solidFill>
              <a:sysClr val="windowText" lastClr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38871">
              <a:defRPr/>
            </a:pPr>
            <a:r>
              <a:rPr lang="ja-JP" altLang="en-US" sz="1591" b="1" dirty="0"/>
              <a:t>新しい日本、平和な日本へ</a:t>
            </a:r>
            <a:endParaRPr lang="en-US" altLang="ja-JP" sz="1591" b="1" dirty="0"/>
          </a:p>
        </p:txBody>
      </p:sp>
      <p:sp>
        <p:nvSpPr>
          <p:cNvPr id="80" name="円形吹き出し 35">
            <a:extLst>
              <a:ext uri="{FF2B5EF4-FFF2-40B4-BE49-F238E27FC236}">
                <a16:creationId xmlns:a16="http://schemas.microsoft.com/office/drawing/2014/main" id="{EC79716B-7669-4218-89B2-B48E66077CB8}"/>
              </a:ext>
            </a:extLst>
          </p:cNvPr>
          <p:cNvSpPr/>
          <p:nvPr/>
        </p:nvSpPr>
        <p:spPr>
          <a:xfrm>
            <a:off x="9016162" y="2856827"/>
            <a:ext cx="2456436" cy="1291340"/>
          </a:xfrm>
          <a:prstGeom prst="wedgeEllipseCallout">
            <a:avLst>
              <a:gd name="adj1" fmla="val 4905"/>
              <a:gd name="adj2" fmla="val 60489"/>
            </a:avLst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591" b="1" dirty="0">
                <a:latin typeface="+mn-ea"/>
              </a:rPr>
              <a:t>⑧　世界の現状を見つめ自分の生き方・学び方について考える</a:t>
            </a:r>
            <a:endParaRPr lang="en-US" altLang="ja-JP" sz="1591" b="1" dirty="0">
              <a:latin typeface="+mn-ea"/>
            </a:endParaRPr>
          </a:p>
        </p:txBody>
      </p:sp>
      <p:sp>
        <p:nvSpPr>
          <p:cNvPr id="82" name="テキスト ボックス 20">
            <a:extLst>
              <a:ext uri="{FF2B5EF4-FFF2-40B4-BE49-F238E27FC236}">
                <a16:creationId xmlns:a16="http://schemas.microsoft.com/office/drawing/2014/main" id="{239A98E4-3991-4501-81C5-2C8C313FE2EC}"/>
              </a:ext>
            </a:extLst>
          </p:cNvPr>
          <p:cNvSpPr txBox="1"/>
          <p:nvPr/>
        </p:nvSpPr>
        <p:spPr>
          <a:xfrm>
            <a:off x="5342118" y="1608769"/>
            <a:ext cx="1738623" cy="743063"/>
          </a:xfrm>
          <a:prstGeom prst="rect">
            <a:avLst/>
          </a:prstGeom>
          <a:solidFill>
            <a:srgbClr val="FCC8F5"/>
          </a:solidFill>
          <a:ln w="9525" cmpd="sng">
            <a:solidFill>
              <a:sysClr val="windowText" lastClr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817" b="1" dirty="0"/>
              <a:t>未来がよりよくあるために</a:t>
            </a: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5B87A3CB-D690-4EE1-9466-6AB63C3323B5}"/>
              </a:ext>
            </a:extLst>
          </p:cNvPr>
          <p:cNvSpPr/>
          <p:nvPr/>
        </p:nvSpPr>
        <p:spPr>
          <a:xfrm>
            <a:off x="791613" y="523340"/>
            <a:ext cx="10333111" cy="452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339" b="1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第６学年　「未来にはばたけ」学習カレンダー</a:t>
            </a:r>
            <a:r>
              <a:rPr lang="ja-JP" altLang="en-US" sz="2339" dirty="0"/>
              <a:t> 　　　　　</a:t>
            </a:r>
            <a:r>
              <a:rPr lang="ja-JP" altLang="en-US" sz="1817" b="1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江東区立八名川小学校</a:t>
            </a:r>
            <a:r>
              <a:rPr lang="ja-JP" altLang="en-US" sz="2339" dirty="0"/>
              <a:t> </a:t>
            </a:r>
          </a:p>
        </p:txBody>
      </p:sp>
      <p:pic>
        <p:nvPicPr>
          <p:cNvPr id="2" name="02 ＰＰＡＰ（ペンパイナッポーアッポーペン）">
            <a:hlinkClick r:id="" action="ppaction://media"/>
            <a:extLst>
              <a:ext uri="{FF2B5EF4-FFF2-40B4-BE49-F238E27FC236}">
                <a16:creationId xmlns:a16="http://schemas.microsoft.com/office/drawing/2014/main" id="{1F21844A-6EDA-4ADC-A22B-B9A2DED446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72923" y="7904851"/>
            <a:ext cx="461708" cy="46170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B598820-0911-4DEF-9960-D84A65211FB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1411" y="4786628"/>
            <a:ext cx="3148045" cy="2752217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9AFA319A-B5CB-4ADB-8551-82DEE9A8364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6825" y="4891747"/>
            <a:ext cx="205727" cy="2160136"/>
          </a:xfrm>
          <a:prstGeom prst="rect">
            <a:avLst/>
          </a:prstGeom>
        </p:spPr>
      </p:pic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59385FFA-CE01-46E9-901C-8F96DCB4EF73}"/>
              </a:ext>
            </a:extLst>
          </p:cNvPr>
          <p:cNvSpPr txBox="1"/>
          <p:nvPr/>
        </p:nvSpPr>
        <p:spPr>
          <a:xfrm>
            <a:off x="7275525" y="4256381"/>
            <a:ext cx="1742231" cy="703384"/>
          </a:xfrm>
          <a:prstGeom prst="rect">
            <a:avLst/>
          </a:prstGeom>
          <a:solidFill>
            <a:srgbClr val="FCC8F5"/>
          </a:solidFill>
          <a:ln w="28575" cmpd="sng">
            <a:solidFill>
              <a:sysClr val="windowText" lastClr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b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817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未来に</a:t>
            </a:r>
            <a:endParaRPr lang="en-US" altLang="ja-JP" sz="1817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/>
            <a:r>
              <a:rPr lang="ja-JP" altLang="en-US" sz="1817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はばたけ！</a:t>
            </a:r>
          </a:p>
        </p:txBody>
      </p:sp>
      <p:sp>
        <p:nvSpPr>
          <p:cNvPr id="68" name="テキスト ボックス 85">
            <a:extLst>
              <a:ext uri="{FF2B5EF4-FFF2-40B4-BE49-F238E27FC236}">
                <a16:creationId xmlns:a16="http://schemas.microsoft.com/office/drawing/2014/main" id="{43E4AADF-CD5E-4450-B3EA-0C59AE6BCA79}"/>
              </a:ext>
            </a:extLst>
          </p:cNvPr>
          <p:cNvSpPr txBox="1"/>
          <p:nvPr/>
        </p:nvSpPr>
        <p:spPr>
          <a:xfrm>
            <a:off x="7221417" y="6846282"/>
            <a:ext cx="1698944" cy="378745"/>
          </a:xfrm>
          <a:prstGeom prst="rect">
            <a:avLst/>
          </a:prstGeom>
          <a:solidFill>
            <a:srgbClr val="FCC8F5"/>
          </a:solidFill>
          <a:ln w="9525" cmpd="sng">
            <a:solidFill>
              <a:sysClr val="windowText" lastClr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591" b="1" dirty="0"/>
              <a:t>１２年後の私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8D4503DD-666A-4D9B-ACE1-4E84D811E94A}"/>
              </a:ext>
            </a:extLst>
          </p:cNvPr>
          <p:cNvSpPr/>
          <p:nvPr/>
        </p:nvSpPr>
        <p:spPr>
          <a:xfrm>
            <a:off x="2994117" y="7657105"/>
            <a:ext cx="6608443" cy="98834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339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37491373-C04E-4781-BEF4-3C498FA5CAC9}"/>
              </a:ext>
            </a:extLst>
          </p:cNvPr>
          <p:cNvSpPr/>
          <p:nvPr/>
        </p:nvSpPr>
        <p:spPr>
          <a:xfrm>
            <a:off x="1403840" y="4798342"/>
            <a:ext cx="3211547" cy="275221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181" dirty="0">
                <a:solidFill>
                  <a:sysClr val="windowText" lastClr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カリキュラム・</a:t>
            </a:r>
            <a:endParaRPr lang="en-US" altLang="ja-JP" sz="3181" dirty="0">
              <a:solidFill>
                <a:sysClr val="windowText" lastClr="00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3181" dirty="0">
                <a:solidFill>
                  <a:sysClr val="windowText" lastClr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マネジメント</a:t>
            </a:r>
            <a:endParaRPr lang="en-US" altLang="ja-JP" sz="3181" dirty="0">
              <a:solidFill>
                <a:sysClr val="windowText" lastClr="00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endParaRPr lang="en-US" altLang="ja-JP" sz="908" dirty="0">
              <a:solidFill>
                <a:sysClr val="windowText" lastClr="00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2272" dirty="0">
                <a:solidFill>
                  <a:sysClr val="windowText" lastClr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従来の教科分断的な</a:t>
            </a:r>
            <a:endParaRPr lang="en-US" altLang="ja-JP" sz="2272" dirty="0">
              <a:solidFill>
                <a:sysClr val="windowText" lastClr="00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2272" dirty="0">
                <a:solidFill>
                  <a:sysClr val="windowText" lastClr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発想から、教科横断</a:t>
            </a:r>
            <a:endParaRPr lang="en-US" altLang="ja-JP" sz="2272" dirty="0">
              <a:solidFill>
                <a:sysClr val="windowText" lastClr="00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2272" dirty="0">
                <a:solidFill>
                  <a:sysClr val="windowText" lastClr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的な発想への飛躍が</a:t>
            </a:r>
            <a:endParaRPr lang="en-US" altLang="ja-JP" sz="2272" dirty="0">
              <a:solidFill>
                <a:sysClr val="windowText" lastClr="00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algn="ctr"/>
            <a:r>
              <a:rPr lang="ja-JP" altLang="en-US" sz="2272" dirty="0">
                <a:solidFill>
                  <a:sysClr val="windowText" lastClr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必要！</a:t>
            </a: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AE9B33CF-B554-4FFD-96D2-077C3E550A49}"/>
              </a:ext>
            </a:extLst>
          </p:cNvPr>
          <p:cNvCxnSpPr>
            <a:cxnSpLocks/>
          </p:cNvCxnSpPr>
          <p:nvPr/>
        </p:nvCxnSpPr>
        <p:spPr>
          <a:xfrm flipV="1">
            <a:off x="9792718" y="5682414"/>
            <a:ext cx="544903" cy="12129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1">
            <a:extLst>
              <a:ext uri="{FF2B5EF4-FFF2-40B4-BE49-F238E27FC236}">
                <a16:creationId xmlns:a16="http://schemas.microsoft.com/office/drawing/2014/main" id="{D0086B43-2AC9-4C96-9DF8-B072284A007E}"/>
              </a:ext>
            </a:extLst>
          </p:cNvPr>
          <p:cNvSpPr txBox="1"/>
          <p:nvPr/>
        </p:nvSpPr>
        <p:spPr>
          <a:xfrm>
            <a:off x="10097928" y="5458252"/>
            <a:ext cx="1069141" cy="479744"/>
          </a:xfrm>
          <a:prstGeom prst="rect">
            <a:avLst/>
          </a:prstGeom>
          <a:solidFill>
            <a:schemeClr val="lt1"/>
          </a:solidFill>
          <a:ln w="34925" cmpd="thickThin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817" b="1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卒業式</a:t>
            </a:r>
            <a:endParaRPr lang="ja-JP" altLang="en-US" sz="1817" b="1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7" name="テキスト ボックス 41">
            <a:extLst>
              <a:ext uri="{FF2B5EF4-FFF2-40B4-BE49-F238E27FC236}">
                <a16:creationId xmlns:a16="http://schemas.microsoft.com/office/drawing/2014/main" id="{DAADB550-C0D3-4146-88C9-376B9E40AD23}"/>
              </a:ext>
            </a:extLst>
          </p:cNvPr>
          <p:cNvSpPr txBox="1"/>
          <p:nvPr/>
        </p:nvSpPr>
        <p:spPr>
          <a:xfrm>
            <a:off x="5455743" y="3332963"/>
            <a:ext cx="1729604" cy="706992"/>
          </a:xfrm>
          <a:prstGeom prst="rect">
            <a:avLst/>
          </a:prstGeom>
          <a:solidFill>
            <a:srgbClr val="FFFF99"/>
          </a:solidFill>
          <a:ln w="9525" cmpd="sng">
            <a:solidFill>
              <a:sysClr val="windowText" lastClr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38871">
              <a:defRPr/>
            </a:pPr>
            <a:r>
              <a:rPr lang="ja-JP" altLang="en-US" sz="1591" b="1" dirty="0"/>
              <a:t>長く続いた戦争と人々の暮らし</a:t>
            </a:r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2606E0B7-8F34-BC18-1883-C0CC73F50611}"/>
              </a:ext>
            </a:extLst>
          </p:cNvPr>
          <p:cNvSpPr/>
          <p:nvPr/>
        </p:nvSpPr>
        <p:spPr>
          <a:xfrm>
            <a:off x="8118710" y="4907513"/>
            <a:ext cx="412271" cy="559035"/>
          </a:xfrm>
          <a:prstGeom prst="downArrow">
            <a:avLst>
              <a:gd name="adj1" fmla="val 53225"/>
              <a:gd name="adj2" fmla="val 5061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643ABF32-6FCB-2213-B610-6CF7D8AFB146}"/>
              </a:ext>
            </a:extLst>
          </p:cNvPr>
          <p:cNvSpPr/>
          <p:nvPr/>
        </p:nvSpPr>
        <p:spPr>
          <a:xfrm>
            <a:off x="6211429" y="2322102"/>
            <a:ext cx="205609" cy="1010857"/>
          </a:xfrm>
          <a:prstGeom prst="downArrow">
            <a:avLst>
              <a:gd name="adj1" fmla="val 34656"/>
              <a:gd name="adj2" fmla="val 6918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A3ED8A2D-C0A8-67E0-A6A4-301985E23D7A}"/>
              </a:ext>
            </a:extLst>
          </p:cNvPr>
          <p:cNvSpPr/>
          <p:nvPr/>
        </p:nvSpPr>
        <p:spPr>
          <a:xfrm rot="17532029">
            <a:off x="6689930" y="3708976"/>
            <a:ext cx="285777" cy="1010857"/>
          </a:xfrm>
          <a:prstGeom prst="downArrow">
            <a:avLst>
              <a:gd name="adj1" fmla="val 34656"/>
              <a:gd name="adj2" fmla="val 6918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FBB39D68-DF06-182B-24EB-DD9CBA1637D7}"/>
              </a:ext>
            </a:extLst>
          </p:cNvPr>
          <p:cNvSpPr/>
          <p:nvPr/>
        </p:nvSpPr>
        <p:spPr>
          <a:xfrm rot="10800000">
            <a:off x="7763274" y="5020314"/>
            <a:ext cx="136041" cy="1755709"/>
          </a:xfrm>
          <a:prstGeom prst="downArrow">
            <a:avLst>
              <a:gd name="adj1" fmla="val 34656"/>
              <a:gd name="adj2" fmla="val 6918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id="{C53346E7-0A07-E4DA-36AA-CF2E93B3AE83}"/>
              </a:ext>
            </a:extLst>
          </p:cNvPr>
          <p:cNvSpPr/>
          <p:nvPr/>
        </p:nvSpPr>
        <p:spPr>
          <a:xfrm>
            <a:off x="7573267" y="3934662"/>
            <a:ext cx="228021" cy="324909"/>
          </a:xfrm>
          <a:prstGeom prst="downArrow">
            <a:avLst>
              <a:gd name="adj1" fmla="val 34656"/>
              <a:gd name="adj2" fmla="val 6918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9520BE21-9852-EAD1-FFDC-B45F4E099E36}"/>
              </a:ext>
            </a:extLst>
          </p:cNvPr>
          <p:cNvSpPr/>
          <p:nvPr/>
        </p:nvSpPr>
        <p:spPr>
          <a:xfrm rot="16200000">
            <a:off x="9689059" y="5532072"/>
            <a:ext cx="562779" cy="359465"/>
          </a:xfrm>
          <a:prstGeom prst="downArrow">
            <a:avLst>
              <a:gd name="adj1" fmla="val 53225"/>
              <a:gd name="adj2" fmla="val 5061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3" name="矢印: 下 12">
            <a:extLst>
              <a:ext uri="{FF2B5EF4-FFF2-40B4-BE49-F238E27FC236}">
                <a16:creationId xmlns:a16="http://schemas.microsoft.com/office/drawing/2014/main" id="{C33A52F9-3078-81EC-0AA0-6AFD2FD7AFDD}"/>
              </a:ext>
            </a:extLst>
          </p:cNvPr>
          <p:cNvSpPr/>
          <p:nvPr/>
        </p:nvSpPr>
        <p:spPr>
          <a:xfrm rot="5400000">
            <a:off x="9045118" y="4389805"/>
            <a:ext cx="237625" cy="311556"/>
          </a:xfrm>
          <a:prstGeom prst="downArrow">
            <a:avLst>
              <a:gd name="adj1" fmla="val 34656"/>
              <a:gd name="adj2" fmla="val 6918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0AF2DD0-A329-25FB-06E0-85E077485258}"/>
              </a:ext>
            </a:extLst>
          </p:cNvPr>
          <p:cNvSpPr txBox="1"/>
          <p:nvPr/>
        </p:nvSpPr>
        <p:spPr>
          <a:xfrm>
            <a:off x="7275524" y="8664314"/>
            <a:ext cx="4493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八名川小学校で創られた資料を元に</a:t>
            </a:r>
            <a:r>
              <a:rPr lang="ja-JP" altLang="ja-JP" sz="1600" dirty="0"/>
              <a:t>手島</a:t>
            </a:r>
            <a:r>
              <a:rPr lang="ja-JP" altLang="en-US" sz="1600" dirty="0"/>
              <a:t>が編集</a:t>
            </a:r>
            <a:endParaRPr lang="ja-JP" altLang="ja-JP" sz="1600" dirty="0"/>
          </a:p>
        </p:txBody>
      </p:sp>
    </p:spTree>
    <p:extLst>
      <p:ext uri="{BB962C8B-B14F-4D97-AF65-F5344CB8AC3E}">
        <p14:creationId xmlns:p14="http://schemas.microsoft.com/office/powerpoint/2010/main" val="405983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40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0"/>
                            </p:stCondLst>
                            <p:childTnLst>
                              <p:par>
                                <p:cTn id="82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7500"/>
                            </p:stCondLst>
                            <p:childTnLst>
                              <p:par>
                                <p:cTn id="88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9500"/>
                            </p:stCondLst>
                            <p:childTnLst>
                              <p:par>
                                <p:cTn id="9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0"/>
                            </p:stCondLst>
                            <p:childTnLst>
                              <p:par>
                                <p:cTn id="99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6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7500"/>
                            </p:stCondLst>
                            <p:childTnLst>
                              <p:par>
                                <p:cTn id="12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8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1000"/>
                            </p:stCondLst>
                            <p:childTnLst>
                              <p:par>
                                <p:cTn id="1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2000"/>
                            </p:stCondLst>
                            <p:childTnLst>
                              <p:par>
                                <p:cTn id="1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3500"/>
                            </p:stCondLst>
                            <p:childTnLst>
                              <p:par>
                                <p:cTn id="1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4500"/>
                            </p:stCondLst>
                            <p:childTnLst>
                              <p:par>
                                <p:cTn id="1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5500"/>
                            </p:stCondLst>
                            <p:childTnLst>
                              <p:par>
                                <p:cTn id="16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9388">
                <p:cTn id="2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1" grpId="0" animBg="1"/>
      <p:bldP spid="71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1" grpId="0" animBg="1"/>
      <p:bldP spid="80" grpId="0" animBg="1"/>
      <p:bldP spid="82" grpId="0" animBg="1"/>
      <p:bldP spid="69" grpId="0" animBg="1"/>
      <p:bldP spid="68" grpId="0" animBg="1"/>
      <p:bldP spid="3" grpId="0" animBg="1"/>
      <p:bldP spid="35" grpId="0" animBg="1"/>
      <p:bldP spid="38" grpId="0" animBg="1"/>
      <p:bldP spid="67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D7477-D03B-B7A7-9496-E10AF01E0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CF89D438-CF6F-C525-66F5-11DB79E8869B}"/>
              </a:ext>
            </a:extLst>
          </p:cNvPr>
          <p:cNvSpPr/>
          <p:nvPr/>
        </p:nvSpPr>
        <p:spPr>
          <a:xfrm>
            <a:off x="468925" y="351692"/>
            <a:ext cx="11254153" cy="8440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339"/>
          </a:p>
        </p:txBody>
      </p:sp>
      <p:pic>
        <p:nvPicPr>
          <p:cNvPr id="91" name="図 90">
            <a:extLst>
              <a:ext uri="{FF2B5EF4-FFF2-40B4-BE49-F238E27FC236}">
                <a16:creationId xmlns:a16="http://schemas.microsoft.com/office/drawing/2014/main" id="{FB94A5E6-F448-DF9E-08F8-5EB1CA71326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23" y="1235689"/>
            <a:ext cx="10708260" cy="6782897"/>
          </a:xfrm>
          <a:prstGeom prst="rect">
            <a:avLst/>
          </a:prstGeom>
        </p:spPr>
      </p:pic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2CE9712D-A031-FE4C-E791-A6EF866790C5}"/>
              </a:ext>
            </a:extLst>
          </p:cNvPr>
          <p:cNvCxnSpPr/>
          <p:nvPr/>
        </p:nvCxnSpPr>
        <p:spPr>
          <a:xfrm flipV="1">
            <a:off x="7636234" y="4786627"/>
            <a:ext cx="10821" cy="2088511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E0E0CDB9-44C2-21B4-AF69-6D412E98DD8A}"/>
              </a:ext>
            </a:extLst>
          </p:cNvPr>
          <p:cNvCxnSpPr>
            <a:cxnSpLocks/>
          </p:cNvCxnSpPr>
          <p:nvPr/>
        </p:nvCxnSpPr>
        <p:spPr>
          <a:xfrm>
            <a:off x="7719195" y="3798281"/>
            <a:ext cx="0" cy="609599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70AD9B10-015E-AA4B-A8BA-0229B47279B4}"/>
              </a:ext>
            </a:extLst>
          </p:cNvPr>
          <p:cNvCxnSpPr>
            <a:cxnSpLocks/>
            <a:endCxn id="71" idx="1"/>
          </p:cNvCxnSpPr>
          <p:nvPr/>
        </p:nvCxnSpPr>
        <p:spPr>
          <a:xfrm>
            <a:off x="8840488" y="4595448"/>
            <a:ext cx="451376" cy="0"/>
          </a:xfrm>
          <a:prstGeom prst="line">
            <a:avLst/>
          </a:prstGeom>
          <a:ln w="317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4C7C2CD6-25AD-A004-CAB2-9BDA2CFC944D}"/>
              </a:ext>
            </a:extLst>
          </p:cNvPr>
          <p:cNvCxnSpPr/>
          <p:nvPr/>
        </p:nvCxnSpPr>
        <p:spPr>
          <a:xfrm>
            <a:off x="8242225" y="4819796"/>
            <a:ext cx="0" cy="638456"/>
          </a:xfrm>
          <a:prstGeom prst="line">
            <a:avLst/>
          </a:prstGeom>
          <a:ln w="476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1">
            <a:extLst>
              <a:ext uri="{FF2B5EF4-FFF2-40B4-BE49-F238E27FC236}">
                <a16:creationId xmlns:a16="http://schemas.microsoft.com/office/drawing/2014/main" id="{3AFB1F90-2311-8987-D934-CDBDE3BEA8D8}"/>
              </a:ext>
            </a:extLst>
          </p:cNvPr>
          <p:cNvSpPr txBox="1"/>
          <p:nvPr/>
        </p:nvSpPr>
        <p:spPr>
          <a:xfrm>
            <a:off x="8137735" y="5455408"/>
            <a:ext cx="1670088" cy="479744"/>
          </a:xfrm>
          <a:prstGeom prst="rect">
            <a:avLst/>
          </a:prstGeom>
          <a:solidFill>
            <a:schemeClr val="lt1"/>
          </a:solidFill>
          <a:ln w="34925" cmpd="thickThin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817" b="1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八名川まつり</a:t>
            </a:r>
          </a:p>
        </p:txBody>
      </p:sp>
      <p:sp>
        <p:nvSpPr>
          <p:cNvPr id="62" name="テキスト ボックス 2">
            <a:extLst>
              <a:ext uri="{FF2B5EF4-FFF2-40B4-BE49-F238E27FC236}">
                <a16:creationId xmlns:a16="http://schemas.microsoft.com/office/drawing/2014/main" id="{94AFF73D-16DD-63AF-3EC5-AE88F0E12522}"/>
              </a:ext>
            </a:extLst>
          </p:cNvPr>
          <p:cNvSpPr txBox="1"/>
          <p:nvPr/>
        </p:nvSpPr>
        <p:spPr>
          <a:xfrm>
            <a:off x="3534960" y="8018586"/>
            <a:ext cx="1276913" cy="286764"/>
          </a:xfrm>
          <a:prstGeom prst="rect">
            <a:avLst/>
          </a:prstGeom>
          <a:solidFill>
            <a:srgbClr val="92D050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364" b="1"/>
              <a:t>環境の教育</a:t>
            </a:r>
          </a:p>
        </p:txBody>
      </p:sp>
      <p:sp>
        <p:nvSpPr>
          <p:cNvPr id="63" name="テキスト ボックス 3">
            <a:extLst>
              <a:ext uri="{FF2B5EF4-FFF2-40B4-BE49-F238E27FC236}">
                <a16:creationId xmlns:a16="http://schemas.microsoft.com/office/drawing/2014/main" id="{64C0102D-F0FF-8B59-E7D9-FCD9E1C5A25B}"/>
              </a:ext>
            </a:extLst>
          </p:cNvPr>
          <p:cNvSpPr txBox="1"/>
          <p:nvPr/>
        </p:nvSpPr>
        <p:spPr>
          <a:xfrm>
            <a:off x="5003054" y="8018586"/>
            <a:ext cx="1244449" cy="286764"/>
          </a:xfrm>
          <a:prstGeom prst="rect">
            <a:avLst/>
          </a:prstGeom>
          <a:solidFill>
            <a:srgbClr val="FFFF99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364" b="1"/>
              <a:t>多文化理解</a:t>
            </a:r>
          </a:p>
        </p:txBody>
      </p:sp>
      <p:sp>
        <p:nvSpPr>
          <p:cNvPr id="64" name="テキスト ボックス 4">
            <a:extLst>
              <a:ext uri="{FF2B5EF4-FFF2-40B4-BE49-F238E27FC236}">
                <a16:creationId xmlns:a16="http://schemas.microsoft.com/office/drawing/2014/main" id="{0993F2B1-7F05-B8D8-AA30-0DAFA052F8A3}"/>
              </a:ext>
            </a:extLst>
          </p:cNvPr>
          <p:cNvSpPr txBox="1"/>
          <p:nvPr/>
        </p:nvSpPr>
        <p:spPr>
          <a:xfrm>
            <a:off x="6352106" y="8018589"/>
            <a:ext cx="1621367" cy="281352"/>
          </a:xfrm>
          <a:prstGeom prst="rect">
            <a:avLst/>
          </a:prstGeom>
          <a:solidFill>
            <a:srgbClr val="FCC8F5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364" b="1"/>
              <a:t>人権・命の教育</a:t>
            </a:r>
          </a:p>
        </p:txBody>
      </p:sp>
      <p:sp>
        <p:nvSpPr>
          <p:cNvPr id="65" name="テキスト ボックス 5">
            <a:extLst>
              <a:ext uri="{FF2B5EF4-FFF2-40B4-BE49-F238E27FC236}">
                <a16:creationId xmlns:a16="http://schemas.microsoft.com/office/drawing/2014/main" id="{AD650640-4914-0DEB-FE60-DCC755B11D98}"/>
              </a:ext>
            </a:extLst>
          </p:cNvPr>
          <p:cNvSpPr txBox="1"/>
          <p:nvPr/>
        </p:nvSpPr>
        <p:spPr>
          <a:xfrm>
            <a:off x="8044150" y="8018586"/>
            <a:ext cx="1309377" cy="286764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364" b="1" dirty="0"/>
              <a:t>学習スキル</a:t>
            </a:r>
          </a:p>
        </p:txBody>
      </p: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7A77E925-5B9A-5F48-68A8-12B6A98BDC64}"/>
              </a:ext>
            </a:extLst>
          </p:cNvPr>
          <p:cNvCxnSpPr/>
          <p:nvPr/>
        </p:nvCxnSpPr>
        <p:spPr>
          <a:xfrm flipH="1">
            <a:off x="6301606" y="2027196"/>
            <a:ext cx="10821" cy="1374305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D379742F-375D-89BC-971B-E74D963CA0AA}"/>
              </a:ext>
            </a:extLst>
          </p:cNvPr>
          <p:cNvCxnSpPr/>
          <p:nvPr/>
        </p:nvCxnSpPr>
        <p:spPr>
          <a:xfrm>
            <a:off x="6389982" y="4039954"/>
            <a:ext cx="889149" cy="367924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テキスト ボックス 90">
            <a:extLst>
              <a:ext uri="{FF2B5EF4-FFF2-40B4-BE49-F238E27FC236}">
                <a16:creationId xmlns:a16="http://schemas.microsoft.com/office/drawing/2014/main" id="{C2C293EA-DBC9-9062-E255-8C2C4F73B993}"/>
              </a:ext>
            </a:extLst>
          </p:cNvPr>
          <p:cNvSpPr txBox="1"/>
          <p:nvPr/>
        </p:nvSpPr>
        <p:spPr>
          <a:xfrm>
            <a:off x="9291865" y="4259988"/>
            <a:ext cx="1670087" cy="670920"/>
          </a:xfrm>
          <a:prstGeom prst="rect">
            <a:avLst/>
          </a:prstGeom>
          <a:solidFill>
            <a:srgbClr val="FCC8F5"/>
          </a:solidFill>
          <a:ln w="9525" cmpd="sng">
            <a:solidFill>
              <a:sysClr val="windowText" lastClr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b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591" b="1" dirty="0"/>
              <a:t>世界が１００人の村だったら</a:t>
            </a:r>
          </a:p>
        </p:txBody>
      </p: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54A7A857-4EAE-9947-977B-4590EE72D203}"/>
              </a:ext>
            </a:extLst>
          </p:cNvPr>
          <p:cNvCxnSpPr>
            <a:cxnSpLocks/>
          </p:cNvCxnSpPr>
          <p:nvPr/>
        </p:nvCxnSpPr>
        <p:spPr>
          <a:xfrm flipV="1">
            <a:off x="7070878" y="3668425"/>
            <a:ext cx="544903" cy="12129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円形吹き出し 8">
            <a:extLst>
              <a:ext uri="{FF2B5EF4-FFF2-40B4-BE49-F238E27FC236}">
                <a16:creationId xmlns:a16="http://schemas.microsoft.com/office/drawing/2014/main" id="{CE9893ED-A5D9-D3CA-17C5-5810C746F8F5}"/>
              </a:ext>
            </a:extLst>
          </p:cNvPr>
          <p:cNvSpPr/>
          <p:nvPr/>
        </p:nvSpPr>
        <p:spPr>
          <a:xfrm>
            <a:off x="2425469" y="1605163"/>
            <a:ext cx="2685796" cy="948667"/>
          </a:xfrm>
          <a:prstGeom prst="wedgeEllipseCallout">
            <a:avLst>
              <a:gd name="adj1" fmla="val 61688"/>
              <a:gd name="adj2" fmla="val -23668"/>
            </a:avLst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77"/>
              </a:lnSpc>
            </a:pPr>
            <a:r>
              <a:rPr lang="ja-JP" altLang="en-US" sz="1591" b="1" dirty="0">
                <a:latin typeface="+mn-ea"/>
              </a:rPr>
              <a:t>①　</a:t>
            </a:r>
            <a:r>
              <a:rPr lang="en-US" altLang="ja-JP" sz="1591" b="1" dirty="0">
                <a:latin typeface="+mn-ea"/>
              </a:rPr>
              <a:t>SDGs</a:t>
            </a:r>
            <a:r>
              <a:rPr lang="ja-JP" altLang="en-US" sz="1591" b="1" dirty="0">
                <a:latin typeface="+mn-ea"/>
              </a:rPr>
              <a:t>の視点から未来について、自分の考えをもつ</a:t>
            </a:r>
            <a:endParaRPr lang="en-US" altLang="ja-JP" sz="1591" b="1" dirty="0">
              <a:latin typeface="+mn-ea"/>
            </a:endParaRPr>
          </a:p>
        </p:txBody>
      </p:sp>
      <p:sp>
        <p:nvSpPr>
          <p:cNvPr id="74" name="円形吹き出し 26">
            <a:extLst>
              <a:ext uri="{FF2B5EF4-FFF2-40B4-BE49-F238E27FC236}">
                <a16:creationId xmlns:a16="http://schemas.microsoft.com/office/drawing/2014/main" id="{8DB33882-C39B-04CF-1DB3-4A9033C731C5}"/>
              </a:ext>
            </a:extLst>
          </p:cNvPr>
          <p:cNvSpPr/>
          <p:nvPr/>
        </p:nvSpPr>
        <p:spPr>
          <a:xfrm>
            <a:off x="6950885" y="2092119"/>
            <a:ext cx="2651675" cy="1060488"/>
          </a:xfrm>
          <a:prstGeom prst="wedgeEllipseCallout">
            <a:avLst>
              <a:gd name="adj1" fmla="val -1122"/>
              <a:gd name="adj2" fmla="val 70806"/>
            </a:avLst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91"/>
              </a:lnSpc>
            </a:pPr>
            <a:r>
              <a:rPr lang="ja-JP" altLang="en-US" sz="1591" b="1" dirty="0">
                <a:latin typeface="+mn-ea"/>
              </a:rPr>
              <a:t>⑤　戦後の焼け跡から立ち上がった先人の勇気を思う。</a:t>
            </a:r>
            <a:endParaRPr lang="en-US" altLang="ja-JP" sz="1591" b="1" dirty="0">
              <a:latin typeface="+mn-ea"/>
            </a:endParaRPr>
          </a:p>
        </p:txBody>
      </p:sp>
      <p:sp>
        <p:nvSpPr>
          <p:cNvPr id="75" name="円形吹き出し 27">
            <a:extLst>
              <a:ext uri="{FF2B5EF4-FFF2-40B4-BE49-F238E27FC236}">
                <a16:creationId xmlns:a16="http://schemas.microsoft.com/office/drawing/2014/main" id="{81D12418-E01A-AC98-033D-CBCD05F078F4}"/>
              </a:ext>
            </a:extLst>
          </p:cNvPr>
          <p:cNvSpPr/>
          <p:nvPr/>
        </p:nvSpPr>
        <p:spPr>
          <a:xfrm>
            <a:off x="3387067" y="2990291"/>
            <a:ext cx="1810764" cy="1092952"/>
          </a:xfrm>
          <a:prstGeom prst="wedgeEllipseCallout">
            <a:avLst>
              <a:gd name="adj1" fmla="val 62854"/>
              <a:gd name="adj2" fmla="val 7675"/>
            </a:avLst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91"/>
              </a:lnSpc>
            </a:pPr>
            <a:r>
              <a:rPr lang="ja-JP" altLang="en-US" sz="1591" b="1">
                <a:latin typeface="+mn-ea"/>
              </a:rPr>
              <a:t>②　戦争中の生活や人々の願いを知る</a:t>
            </a:r>
            <a:endParaRPr lang="en-US" altLang="ja-JP" sz="1591" b="1">
              <a:latin typeface="+mn-ea"/>
            </a:endParaRPr>
          </a:p>
        </p:txBody>
      </p:sp>
      <p:sp>
        <p:nvSpPr>
          <p:cNvPr id="76" name="円形吹き出し 28">
            <a:extLst>
              <a:ext uri="{FF2B5EF4-FFF2-40B4-BE49-F238E27FC236}">
                <a16:creationId xmlns:a16="http://schemas.microsoft.com/office/drawing/2014/main" id="{EDD9861D-35F5-6AD0-1D2E-8AC5FDFBDCA2}"/>
              </a:ext>
            </a:extLst>
          </p:cNvPr>
          <p:cNvSpPr/>
          <p:nvPr/>
        </p:nvSpPr>
        <p:spPr>
          <a:xfrm>
            <a:off x="4178247" y="4195062"/>
            <a:ext cx="2574248" cy="1165093"/>
          </a:xfrm>
          <a:prstGeom prst="wedgeEllipseCallout">
            <a:avLst>
              <a:gd name="adj1" fmla="val 74664"/>
              <a:gd name="adj2" fmla="val -14845"/>
            </a:avLst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591" b="1" dirty="0">
                <a:latin typeface="+mn-ea"/>
              </a:rPr>
              <a:t>③　キャリアについて考え、自分を見つめる</a:t>
            </a:r>
            <a:endParaRPr lang="en-US" altLang="ja-JP" sz="1591" b="1" dirty="0">
              <a:latin typeface="+mn-ea"/>
            </a:endParaRPr>
          </a:p>
        </p:txBody>
      </p:sp>
      <p:sp>
        <p:nvSpPr>
          <p:cNvPr id="77" name="円形吹き出し 29">
            <a:extLst>
              <a:ext uri="{FF2B5EF4-FFF2-40B4-BE49-F238E27FC236}">
                <a16:creationId xmlns:a16="http://schemas.microsoft.com/office/drawing/2014/main" id="{6564B406-C93B-5FB3-FEC2-DC59149B70FA}"/>
              </a:ext>
            </a:extLst>
          </p:cNvPr>
          <p:cNvSpPr/>
          <p:nvPr/>
        </p:nvSpPr>
        <p:spPr>
          <a:xfrm>
            <a:off x="4619457" y="5493618"/>
            <a:ext cx="2922995" cy="1006381"/>
          </a:xfrm>
          <a:prstGeom prst="wedgeEllipseCallout">
            <a:avLst>
              <a:gd name="adj1" fmla="val 47518"/>
              <a:gd name="adj2" fmla="val -107286"/>
            </a:avLst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91"/>
              </a:lnSpc>
            </a:pPr>
            <a:r>
              <a:rPr lang="ja-JP" altLang="en-US" sz="1591" b="1" dirty="0">
                <a:latin typeface="+mn-ea"/>
              </a:rPr>
              <a:t>⑥　自分がなりたい職業を選び、実現への道筋を調べる</a:t>
            </a:r>
            <a:endParaRPr lang="en-US" altLang="ja-JP" sz="1591" b="1" dirty="0">
              <a:latin typeface="+mn-ea"/>
            </a:endParaRPr>
          </a:p>
        </p:txBody>
      </p:sp>
      <p:sp>
        <p:nvSpPr>
          <p:cNvPr id="78" name="円形吹き出し 31">
            <a:extLst>
              <a:ext uri="{FF2B5EF4-FFF2-40B4-BE49-F238E27FC236}">
                <a16:creationId xmlns:a16="http://schemas.microsoft.com/office/drawing/2014/main" id="{9E92880B-C27D-E363-2A16-6F428F776752}"/>
              </a:ext>
            </a:extLst>
          </p:cNvPr>
          <p:cNvSpPr/>
          <p:nvPr/>
        </p:nvSpPr>
        <p:spPr>
          <a:xfrm>
            <a:off x="8840489" y="5993198"/>
            <a:ext cx="2438916" cy="912599"/>
          </a:xfrm>
          <a:prstGeom prst="wedgeEllipseCallout">
            <a:avLst>
              <a:gd name="adj1" fmla="val -37344"/>
              <a:gd name="adj2" fmla="val -54736"/>
            </a:avLst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91"/>
              </a:lnSpc>
            </a:pPr>
            <a:r>
              <a:rPr lang="ja-JP" altLang="en-US" sz="1591" b="1" dirty="0">
                <a:latin typeface="+mn-ea"/>
              </a:rPr>
              <a:t>⑦　調べたことを地域・保護者に発表する</a:t>
            </a:r>
            <a:endParaRPr lang="en-US" altLang="ja-JP" sz="1591" b="1" dirty="0">
              <a:latin typeface="+mn-ea"/>
            </a:endParaRPr>
          </a:p>
        </p:txBody>
      </p:sp>
      <p:sp>
        <p:nvSpPr>
          <p:cNvPr id="79" name="円形吹き出し 32">
            <a:extLst>
              <a:ext uri="{FF2B5EF4-FFF2-40B4-BE49-F238E27FC236}">
                <a16:creationId xmlns:a16="http://schemas.microsoft.com/office/drawing/2014/main" id="{BBB1066B-CC85-812A-486C-BC097D26AD1B}"/>
              </a:ext>
            </a:extLst>
          </p:cNvPr>
          <p:cNvSpPr/>
          <p:nvPr/>
        </p:nvSpPr>
        <p:spPr>
          <a:xfrm>
            <a:off x="4591842" y="6608213"/>
            <a:ext cx="2420364" cy="988345"/>
          </a:xfrm>
          <a:prstGeom prst="wedgeEllipseCallout">
            <a:avLst>
              <a:gd name="adj1" fmla="val 62855"/>
              <a:gd name="adj2" fmla="val -708"/>
            </a:avLst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77"/>
              </a:lnSpc>
            </a:pPr>
            <a:r>
              <a:rPr lang="ja-JP" altLang="en-US" sz="1591" b="1" dirty="0">
                <a:latin typeface="+mn-ea"/>
              </a:rPr>
              <a:t>④　将来の自分の姿を想像し、立体作品を作る</a:t>
            </a:r>
            <a:endParaRPr lang="en-US" altLang="ja-JP" sz="1591" b="1" dirty="0">
              <a:latin typeface="+mn-ea"/>
            </a:endParaRPr>
          </a:p>
          <a:p>
            <a:pPr>
              <a:lnSpc>
                <a:spcPts val="1477"/>
              </a:lnSpc>
            </a:pPr>
            <a:endParaRPr lang="en-US" altLang="ja-JP" sz="1591" b="1" dirty="0">
              <a:latin typeface="+mn-ea"/>
            </a:endParaRPr>
          </a:p>
          <a:p>
            <a:pPr>
              <a:lnSpc>
                <a:spcPts val="1477"/>
              </a:lnSpc>
            </a:pPr>
            <a:endParaRPr lang="en-US" altLang="ja-JP" sz="1591" b="1" dirty="0">
              <a:latin typeface="+mn-ea"/>
            </a:endParaRPr>
          </a:p>
        </p:txBody>
      </p:sp>
      <p:sp>
        <p:nvSpPr>
          <p:cNvPr id="81" name="テキスト ボックス 58">
            <a:extLst>
              <a:ext uri="{FF2B5EF4-FFF2-40B4-BE49-F238E27FC236}">
                <a16:creationId xmlns:a16="http://schemas.microsoft.com/office/drawing/2014/main" id="{5B926DC8-4988-0D36-61D2-A4E8DFC801BC}"/>
              </a:ext>
            </a:extLst>
          </p:cNvPr>
          <p:cNvSpPr txBox="1"/>
          <p:nvPr/>
        </p:nvSpPr>
        <p:spPr>
          <a:xfrm>
            <a:off x="7300774" y="3372642"/>
            <a:ext cx="1619588" cy="616815"/>
          </a:xfrm>
          <a:prstGeom prst="rect">
            <a:avLst/>
          </a:prstGeom>
          <a:solidFill>
            <a:srgbClr val="FFFF99"/>
          </a:solidFill>
          <a:ln w="9525" cmpd="sng">
            <a:solidFill>
              <a:sysClr val="windowText" lastClr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38871">
              <a:defRPr/>
            </a:pPr>
            <a:r>
              <a:rPr lang="ja-JP" altLang="en-US" sz="1591" b="1" dirty="0"/>
              <a:t>新しい日本、平和な日本へ</a:t>
            </a:r>
            <a:endParaRPr lang="en-US" altLang="ja-JP" sz="1591" b="1" dirty="0"/>
          </a:p>
        </p:txBody>
      </p:sp>
      <p:sp>
        <p:nvSpPr>
          <p:cNvPr id="80" name="円形吹き出し 35">
            <a:extLst>
              <a:ext uri="{FF2B5EF4-FFF2-40B4-BE49-F238E27FC236}">
                <a16:creationId xmlns:a16="http://schemas.microsoft.com/office/drawing/2014/main" id="{DC1F4913-6121-F774-C6FB-51EBD4BE8647}"/>
              </a:ext>
            </a:extLst>
          </p:cNvPr>
          <p:cNvSpPr/>
          <p:nvPr/>
        </p:nvSpPr>
        <p:spPr>
          <a:xfrm>
            <a:off x="9016162" y="2856827"/>
            <a:ext cx="2456436" cy="1291340"/>
          </a:xfrm>
          <a:prstGeom prst="wedgeEllipseCallout">
            <a:avLst>
              <a:gd name="adj1" fmla="val 4905"/>
              <a:gd name="adj2" fmla="val 60489"/>
            </a:avLst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591" b="1" dirty="0">
                <a:latin typeface="+mn-ea"/>
              </a:rPr>
              <a:t>⑧　世界の現状を見つめ自分の生き方・学び方について考える</a:t>
            </a:r>
            <a:endParaRPr lang="en-US" altLang="ja-JP" sz="1591" b="1" dirty="0">
              <a:latin typeface="+mn-ea"/>
            </a:endParaRPr>
          </a:p>
        </p:txBody>
      </p:sp>
      <p:sp>
        <p:nvSpPr>
          <p:cNvPr id="82" name="テキスト ボックス 20">
            <a:extLst>
              <a:ext uri="{FF2B5EF4-FFF2-40B4-BE49-F238E27FC236}">
                <a16:creationId xmlns:a16="http://schemas.microsoft.com/office/drawing/2014/main" id="{D3CCB6B1-AF0F-3BE5-2ABC-111CA204E491}"/>
              </a:ext>
            </a:extLst>
          </p:cNvPr>
          <p:cNvSpPr txBox="1"/>
          <p:nvPr/>
        </p:nvSpPr>
        <p:spPr>
          <a:xfrm>
            <a:off x="5342118" y="1608769"/>
            <a:ext cx="1738623" cy="743063"/>
          </a:xfrm>
          <a:prstGeom prst="rect">
            <a:avLst/>
          </a:prstGeom>
          <a:solidFill>
            <a:srgbClr val="FCC8F5"/>
          </a:solidFill>
          <a:ln w="9525" cmpd="sng">
            <a:solidFill>
              <a:sysClr val="windowText" lastClr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817" b="1" dirty="0"/>
              <a:t>未来がよりよくあるために</a:t>
            </a: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B7473528-741E-F227-EA96-8F2902E5BA5B}"/>
              </a:ext>
            </a:extLst>
          </p:cNvPr>
          <p:cNvSpPr/>
          <p:nvPr/>
        </p:nvSpPr>
        <p:spPr>
          <a:xfrm>
            <a:off x="791613" y="523340"/>
            <a:ext cx="10333111" cy="452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339" b="1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第６学年　「未来にはばたけ」学習カレンダー</a:t>
            </a:r>
            <a:r>
              <a:rPr lang="ja-JP" altLang="en-US" sz="2339" dirty="0"/>
              <a:t> 　　　　　</a:t>
            </a:r>
            <a:r>
              <a:rPr lang="ja-JP" altLang="en-US" sz="1817" b="1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江東区立八名川小学校</a:t>
            </a:r>
            <a:r>
              <a:rPr lang="ja-JP" altLang="en-US" sz="2339" dirty="0"/>
              <a:t> </a:t>
            </a:r>
          </a:p>
        </p:txBody>
      </p:sp>
      <p:pic>
        <p:nvPicPr>
          <p:cNvPr id="2" name="02 ＰＰＡＰ（ペンパイナッポーアッポーペン）">
            <a:hlinkClick r:id="" action="ppaction://media"/>
            <a:extLst>
              <a:ext uri="{FF2B5EF4-FFF2-40B4-BE49-F238E27FC236}">
                <a16:creationId xmlns:a16="http://schemas.microsoft.com/office/drawing/2014/main" id="{C12C615A-F9E5-8018-957A-602D15F5D2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72923" y="7904851"/>
            <a:ext cx="461708" cy="461708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C1E19D8D-49DC-C395-1DD7-6A22661134B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6825" y="4891747"/>
            <a:ext cx="205727" cy="2160136"/>
          </a:xfrm>
          <a:prstGeom prst="rect">
            <a:avLst/>
          </a:prstGeom>
        </p:spPr>
      </p:pic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1E53E558-A230-3CE2-1897-DF07EEFF1822}"/>
              </a:ext>
            </a:extLst>
          </p:cNvPr>
          <p:cNvSpPr txBox="1"/>
          <p:nvPr/>
        </p:nvSpPr>
        <p:spPr>
          <a:xfrm>
            <a:off x="7275525" y="4256381"/>
            <a:ext cx="1742231" cy="703384"/>
          </a:xfrm>
          <a:prstGeom prst="rect">
            <a:avLst/>
          </a:prstGeom>
          <a:solidFill>
            <a:srgbClr val="FCC8F5"/>
          </a:solidFill>
          <a:ln w="28575" cmpd="sng">
            <a:solidFill>
              <a:sysClr val="windowText" lastClr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b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817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未来に</a:t>
            </a:r>
            <a:endParaRPr lang="en-US" altLang="ja-JP" sz="1817" b="1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/>
            <a:r>
              <a:rPr lang="ja-JP" altLang="en-US" sz="1817" b="1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はばたけ！</a:t>
            </a:r>
          </a:p>
        </p:txBody>
      </p:sp>
      <p:sp>
        <p:nvSpPr>
          <p:cNvPr id="68" name="テキスト ボックス 85">
            <a:extLst>
              <a:ext uri="{FF2B5EF4-FFF2-40B4-BE49-F238E27FC236}">
                <a16:creationId xmlns:a16="http://schemas.microsoft.com/office/drawing/2014/main" id="{F7B92AEF-18E7-37DE-A3C2-812478789285}"/>
              </a:ext>
            </a:extLst>
          </p:cNvPr>
          <p:cNvSpPr txBox="1"/>
          <p:nvPr/>
        </p:nvSpPr>
        <p:spPr>
          <a:xfrm>
            <a:off x="7221417" y="6846282"/>
            <a:ext cx="1698944" cy="378745"/>
          </a:xfrm>
          <a:prstGeom prst="rect">
            <a:avLst/>
          </a:prstGeom>
          <a:solidFill>
            <a:srgbClr val="FCC8F5"/>
          </a:solidFill>
          <a:ln w="9525" cmpd="sng">
            <a:solidFill>
              <a:sysClr val="windowText" lastClr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591" b="1" dirty="0"/>
              <a:t>１２年後の私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27DE5A98-FD48-40E5-FC5E-4E00FFABD60E}"/>
              </a:ext>
            </a:extLst>
          </p:cNvPr>
          <p:cNvSpPr/>
          <p:nvPr/>
        </p:nvSpPr>
        <p:spPr>
          <a:xfrm>
            <a:off x="2994117" y="7657105"/>
            <a:ext cx="6608443" cy="98834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339"/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5A2E9785-5820-3F43-0A2F-3CE8DA52431F}"/>
              </a:ext>
            </a:extLst>
          </p:cNvPr>
          <p:cNvCxnSpPr>
            <a:cxnSpLocks/>
          </p:cNvCxnSpPr>
          <p:nvPr/>
        </p:nvCxnSpPr>
        <p:spPr>
          <a:xfrm flipV="1">
            <a:off x="9792718" y="5682414"/>
            <a:ext cx="544903" cy="12129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1">
            <a:extLst>
              <a:ext uri="{FF2B5EF4-FFF2-40B4-BE49-F238E27FC236}">
                <a16:creationId xmlns:a16="http://schemas.microsoft.com/office/drawing/2014/main" id="{9AB2DB01-2932-0B84-571C-CF253C98AC80}"/>
              </a:ext>
            </a:extLst>
          </p:cNvPr>
          <p:cNvSpPr txBox="1"/>
          <p:nvPr/>
        </p:nvSpPr>
        <p:spPr>
          <a:xfrm>
            <a:off x="10097928" y="5458252"/>
            <a:ext cx="1069141" cy="479744"/>
          </a:xfrm>
          <a:prstGeom prst="rect">
            <a:avLst/>
          </a:prstGeom>
          <a:solidFill>
            <a:schemeClr val="lt1"/>
          </a:solidFill>
          <a:ln w="34925" cmpd="thickThin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817" b="1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卒業式</a:t>
            </a:r>
            <a:endParaRPr lang="ja-JP" altLang="en-US" sz="1817" b="1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7" name="テキスト ボックス 41">
            <a:extLst>
              <a:ext uri="{FF2B5EF4-FFF2-40B4-BE49-F238E27FC236}">
                <a16:creationId xmlns:a16="http://schemas.microsoft.com/office/drawing/2014/main" id="{38E95507-8519-4394-9AFB-C51549ADE6FB}"/>
              </a:ext>
            </a:extLst>
          </p:cNvPr>
          <p:cNvSpPr txBox="1"/>
          <p:nvPr/>
        </p:nvSpPr>
        <p:spPr>
          <a:xfrm>
            <a:off x="5455743" y="3332963"/>
            <a:ext cx="1729604" cy="706992"/>
          </a:xfrm>
          <a:prstGeom prst="rect">
            <a:avLst/>
          </a:prstGeom>
          <a:solidFill>
            <a:srgbClr val="FFFF99"/>
          </a:solidFill>
          <a:ln w="9525" cmpd="sng">
            <a:solidFill>
              <a:sysClr val="windowText" lastClr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38871">
              <a:defRPr/>
            </a:pPr>
            <a:r>
              <a:rPr lang="ja-JP" altLang="en-US" sz="1591" b="1" dirty="0"/>
              <a:t>長く続いた戦争と人々の暮らし</a:t>
            </a:r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5F23CEAF-FF42-5664-DBCD-1DBF2D0D14DF}"/>
              </a:ext>
            </a:extLst>
          </p:cNvPr>
          <p:cNvSpPr/>
          <p:nvPr/>
        </p:nvSpPr>
        <p:spPr>
          <a:xfrm>
            <a:off x="8118710" y="4907513"/>
            <a:ext cx="412271" cy="559035"/>
          </a:xfrm>
          <a:prstGeom prst="downArrow">
            <a:avLst>
              <a:gd name="adj1" fmla="val 53225"/>
              <a:gd name="adj2" fmla="val 5061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E6CF9391-C998-1296-906B-449C406084E4}"/>
              </a:ext>
            </a:extLst>
          </p:cNvPr>
          <p:cNvSpPr/>
          <p:nvPr/>
        </p:nvSpPr>
        <p:spPr>
          <a:xfrm>
            <a:off x="6211429" y="2322102"/>
            <a:ext cx="205609" cy="1010857"/>
          </a:xfrm>
          <a:prstGeom prst="downArrow">
            <a:avLst>
              <a:gd name="adj1" fmla="val 34656"/>
              <a:gd name="adj2" fmla="val 6918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6A0B2216-9C41-268A-E352-69DDFB7BC34E}"/>
              </a:ext>
            </a:extLst>
          </p:cNvPr>
          <p:cNvSpPr/>
          <p:nvPr/>
        </p:nvSpPr>
        <p:spPr>
          <a:xfrm rot="17532029">
            <a:off x="6689930" y="3708976"/>
            <a:ext cx="285777" cy="1010857"/>
          </a:xfrm>
          <a:prstGeom prst="downArrow">
            <a:avLst>
              <a:gd name="adj1" fmla="val 34656"/>
              <a:gd name="adj2" fmla="val 6918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7213CC80-7127-FF3C-F24A-99F7FA95EA9D}"/>
              </a:ext>
            </a:extLst>
          </p:cNvPr>
          <p:cNvSpPr/>
          <p:nvPr/>
        </p:nvSpPr>
        <p:spPr>
          <a:xfrm rot="10800000">
            <a:off x="7763274" y="5020314"/>
            <a:ext cx="136041" cy="1755709"/>
          </a:xfrm>
          <a:prstGeom prst="downArrow">
            <a:avLst>
              <a:gd name="adj1" fmla="val 34656"/>
              <a:gd name="adj2" fmla="val 6918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id="{E55E6CC1-BE77-6DDF-B6D4-15B37BC53FD5}"/>
              </a:ext>
            </a:extLst>
          </p:cNvPr>
          <p:cNvSpPr/>
          <p:nvPr/>
        </p:nvSpPr>
        <p:spPr>
          <a:xfrm>
            <a:off x="7573267" y="3934662"/>
            <a:ext cx="228021" cy="324909"/>
          </a:xfrm>
          <a:prstGeom prst="downArrow">
            <a:avLst>
              <a:gd name="adj1" fmla="val 34656"/>
              <a:gd name="adj2" fmla="val 6918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3D0169EE-C706-9BA8-8BB9-1408B5AF8210}"/>
              </a:ext>
            </a:extLst>
          </p:cNvPr>
          <p:cNvSpPr/>
          <p:nvPr/>
        </p:nvSpPr>
        <p:spPr>
          <a:xfrm rot="16200000">
            <a:off x="9689059" y="5532072"/>
            <a:ext cx="562779" cy="359465"/>
          </a:xfrm>
          <a:prstGeom prst="downArrow">
            <a:avLst>
              <a:gd name="adj1" fmla="val 53225"/>
              <a:gd name="adj2" fmla="val 5061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3" name="矢印: 下 12">
            <a:extLst>
              <a:ext uri="{FF2B5EF4-FFF2-40B4-BE49-F238E27FC236}">
                <a16:creationId xmlns:a16="http://schemas.microsoft.com/office/drawing/2014/main" id="{4A315151-6AD2-AA4C-D26F-C69BBADA74B3}"/>
              </a:ext>
            </a:extLst>
          </p:cNvPr>
          <p:cNvSpPr/>
          <p:nvPr/>
        </p:nvSpPr>
        <p:spPr>
          <a:xfrm rot="5400000">
            <a:off x="9045118" y="4389805"/>
            <a:ext cx="237625" cy="311556"/>
          </a:xfrm>
          <a:prstGeom prst="downArrow">
            <a:avLst>
              <a:gd name="adj1" fmla="val 34656"/>
              <a:gd name="adj2" fmla="val 6918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CB115F9-918F-0838-FD42-08D4E4E6FD9C}"/>
              </a:ext>
            </a:extLst>
          </p:cNvPr>
          <p:cNvSpPr txBox="1"/>
          <p:nvPr/>
        </p:nvSpPr>
        <p:spPr>
          <a:xfrm>
            <a:off x="7275524" y="8664314"/>
            <a:ext cx="4493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八名川小学校で創られた資料を元に</a:t>
            </a:r>
            <a:r>
              <a:rPr lang="ja-JP" altLang="ja-JP" sz="1600" dirty="0"/>
              <a:t>手島</a:t>
            </a:r>
            <a:r>
              <a:rPr lang="ja-JP" altLang="en-US" sz="1600" dirty="0"/>
              <a:t>が編集</a:t>
            </a:r>
            <a:endParaRPr lang="ja-JP" altLang="ja-JP" sz="1600" dirty="0"/>
          </a:p>
        </p:txBody>
      </p:sp>
    </p:spTree>
    <p:extLst>
      <p:ext uri="{BB962C8B-B14F-4D97-AF65-F5344CB8AC3E}">
        <p14:creationId xmlns:p14="http://schemas.microsoft.com/office/powerpoint/2010/main" val="276943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500"/>
                            </p:stCondLst>
                            <p:childTnLst>
                              <p:par>
                                <p:cTn id="74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50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8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10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2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4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1500"/>
                            </p:stCondLst>
                            <p:childTnLst>
                              <p:par>
                                <p:cTn id="1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2500"/>
                            </p:stCondLst>
                            <p:childTnLst>
                              <p:par>
                                <p:cTn id="1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3500"/>
                            </p:stCondLst>
                            <p:childTnLst>
                              <p:par>
                                <p:cTn id="14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9388">
                <p:cTn id="2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1" grpId="0" animBg="1"/>
      <p:bldP spid="71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1" grpId="0" animBg="1"/>
      <p:bldP spid="80" grpId="0" animBg="1"/>
      <p:bldP spid="82" grpId="0" animBg="1"/>
      <p:bldP spid="69" grpId="0" animBg="1"/>
      <p:bldP spid="68" grpId="0" animBg="1"/>
      <p:bldP spid="3" grpId="0" animBg="1"/>
      <p:bldP spid="38" grpId="0" animBg="1"/>
      <p:bldP spid="67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16153BE0-EA5B-3773-FCC1-20DEAE3AB873}"/>
              </a:ext>
            </a:extLst>
          </p:cNvPr>
          <p:cNvSpPr/>
          <p:nvPr/>
        </p:nvSpPr>
        <p:spPr>
          <a:xfrm>
            <a:off x="10950043" y="835125"/>
            <a:ext cx="1407135" cy="815340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C725178-9EF2-CEC6-6A62-48D41E402392}"/>
              </a:ext>
            </a:extLst>
          </p:cNvPr>
          <p:cNvSpPr/>
          <p:nvPr/>
        </p:nvSpPr>
        <p:spPr>
          <a:xfrm>
            <a:off x="8786106" y="831845"/>
            <a:ext cx="2164287" cy="815340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77D58EB9-E49C-885E-1AB2-0F07D67C1535}"/>
              </a:ext>
            </a:extLst>
          </p:cNvPr>
          <p:cNvSpPr/>
          <p:nvPr/>
        </p:nvSpPr>
        <p:spPr>
          <a:xfrm>
            <a:off x="6620741" y="838203"/>
            <a:ext cx="2164287" cy="815340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BFA3B2C-1636-8A74-26CF-4858BFD3EB11}"/>
              </a:ext>
            </a:extLst>
          </p:cNvPr>
          <p:cNvSpPr/>
          <p:nvPr/>
        </p:nvSpPr>
        <p:spPr>
          <a:xfrm>
            <a:off x="4473727" y="838203"/>
            <a:ext cx="2164287" cy="815340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B92C535-BA18-5722-F888-35470A474959}"/>
              </a:ext>
            </a:extLst>
          </p:cNvPr>
          <p:cNvSpPr/>
          <p:nvPr/>
        </p:nvSpPr>
        <p:spPr>
          <a:xfrm>
            <a:off x="2305078" y="838203"/>
            <a:ext cx="2164287" cy="815340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2C8352E-27CE-DF81-5205-D7328A78E399}"/>
              </a:ext>
            </a:extLst>
          </p:cNvPr>
          <p:cNvSpPr/>
          <p:nvPr/>
        </p:nvSpPr>
        <p:spPr>
          <a:xfrm>
            <a:off x="140766" y="438153"/>
            <a:ext cx="2164287" cy="400051"/>
          </a:xfrm>
          <a:prstGeom prst="rect">
            <a:avLst/>
          </a:prstGeom>
          <a:solidFill>
            <a:srgbClr val="F7FDB9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６月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372FF64-B607-9C7F-A185-20A28CD8A7EF}"/>
              </a:ext>
            </a:extLst>
          </p:cNvPr>
          <p:cNvSpPr/>
          <p:nvPr/>
        </p:nvSpPr>
        <p:spPr>
          <a:xfrm>
            <a:off x="140766" y="838203"/>
            <a:ext cx="2164287" cy="815340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7" name="吹き出し: 四角形 6">
            <a:extLst>
              <a:ext uri="{FF2B5EF4-FFF2-40B4-BE49-F238E27FC236}">
                <a16:creationId xmlns:a16="http://schemas.microsoft.com/office/drawing/2014/main" id="{2445C7C4-4CA0-4C32-EFFF-D7A0304C5936}"/>
              </a:ext>
            </a:extLst>
          </p:cNvPr>
          <p:cNvSpPr/>
          <p:nvPr/>
        </p:nvSpPr>
        <p:spPr>
          <a:xfrm>
            <a:off x="140765" y="982223"/>
            <a:ext cx="2639089" cy="2934264"/>
          </a:xfrm>
          <a:prstGeom prst="wedgeRectCallout">
            <a:avLst>
              <a:gd name="adj1" fmla="val -22192"/>
              <a:gd name="adj2" fmla="val 57612"/>
            </a:avLst>
          </a:prstGeom>
          <a:solidFill>
            <a:srgbClr val="E5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・夢の給食メニュー</a:t>
            </a:r>
            <a:endParaRPr kumimoji="1" lang="en-US" altLang="ja-JP" sz="1867" dirty="0">
              <a:solidFill>
                <a:schemeClr val="tx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・給食にはたくさんの工夫や努力が込められている</a:t>
            </a:r>
            <a:r>
              <a:rPr kumimoji="1" lang="en-US" altLang="ja-JP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.</a:t>
            </a:r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・自分たちも食べ残しで食品ロスに関わっている</a:t>
            </a:r>
            <a:endParaRPr kumimoji="1" lang="en-US" altLang="ja-JP" sz="1867" dirty="0">
              <a:solidFill>
                <a:schemeClr val="tx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・身の回りにどんな食品ロスがあるか予想し、実際に調べたい</a:t>
            </a:r>
            <a:endParaRPr kumimoji="1" lang="en-US" altLang="ja-JP" sz="1867" dirty="0">
              <a:solidFill>
                <a:schemeClr val="tx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・実際に調査しまとめる</a:t>
            </a:r>
          </a:p>
        </p:txBody>
      </p:sp>
      <p:sp>
        <p:nvSpPr>
          <p:cNvPr id="8" name="吹き出し: 四角形 7">
            <a:extLst>
              <a:ext uri="{FF2B5EF4-FFF2-40B4-BE49-F238E27FC236}">
                <a16:creationId xmlns:a16="http://schemas.microsoft.com/office/drawing/2014/main" id="{04960EAC-71F4-44FF-355D-658593C806CD}"/>
              </a:ext>
            </a:extLst>
          </p:cNvPr>
          <p:cNvSpPr/>
          <p:nvPr/>
        </p:nvSpPr>
        <p:spPr>
          <a:xfrm>
            <a:off x="2870202" y="982223"/>
            <a:ext cx="2526236" cy="2934264"/>
          </a:xfrm>
          <a:prstGeom prst="wedgeRectCallout">
            <a:avLst>
              <a:gd name="adj1" fmla="val -20833"/>
              <a:gd name="adj2" fmla="val 60056"/>
            </a:avLst>
          </a:prstGeom>
          <a:solidFill>
            <a:srgbClr val="E5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・地域の農家やスーパーにはどのような食品ロス問題があり、どのような工夫や対策をしているのか、見学を通して調べる</a:t>
            </a:r>
            <a:endParaRPr kumimoji="1" lang="en-US" altLang="ja-JP" sz="1867" dirty="0">
              <a:solidFill>
                <a:schemeClr val="tx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・家庭での食品ロスについて調べまとめる</a:t>
            </a:r>
            <a:endParaRPr kumimoji="1" lang="en-US" altLang="ja-JP" sz="1867" dirty="0">
              <a:solidFill>
                <a:schemeClr val="tx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・自分たちにできそうなことを考える</a:t>
            </a:r>
          </a:p>
        </p:txBody>
      </p:sp>
      <p:sp>
        <p:nvSpPr>
          <p:cNvPr id="9" name="吹き出し: 四角形 8">
            <a:extLst>
              <a:ext uri="{FF2B5EF4-FFF2-40B4-BE49-F238E27FC236}">
                <a16:creationId xmlns:a16="http://schemas.microsoft.com/office/drawing/2014/main" id="{CC57D918-FA47-9ECF-E171-AE05F84B78A6}"/>
              </a:ext>
            </a:extLst>
          </p:cNvPr>
          <p:cNvSpPr/>
          <p:nvPr/>
        </p:nvSpPr>
        <p:spPr>
          <a:xfrm>
            <a:off x="5702319" y="975865"/>
            <a:ext cx="2526236" cy="2149659"/>
          </a:xfrm>
          <a:prstGeom prst="wedgeRectCallout">
            <a:avLst/>
          </a:prstGeom>
          <a:solidFill>
            <a:srgbClr val="E5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・段ボールコンポストの役割や可能性について知り、実際に作って使ってみる</a:t>
            </a:r>
            <a:endParaRPr kumimoji="1" lang="en-US" altLang="ja-JP" sz="1867" dirty="0">
              <a:solidFill>
                <a:schemeClr val="tx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・地域の農家やスーパーの取り組みの意味について話し合う</a:t>
            </a:r>
          </a:p>
        </p:txBody>
      </p:sp>
      <p:sp>
        <p:nvSpPr>
          <p:cNvPr id="10" name="吹き出し: 四角形 9">
            <a:extLst>
              <a:ext uri="{FF2B5EF4-FFF2-40B4-BE49-F238E27FC236}">
                <a16:creationId xmlns:a16="http://schemas.microsoft.com/office/drawing/2014/main" id="{CF24D7F2-53BE-784A-2A35-B650CAE9ABAB}"/>
              </a:ext>
            </a:extLst>
          </p:cNvPr>
          <p:cNvSpPr/>
          <p:nvPr/>
        </p:nvSpPr>
        <p:spPr>
          <a:xfrm>
            <a:off x="8534435" y="962417"/>
            <a:ext cx="2526236" cy="1807035"/>
          </a:xfrm>
          <a:prstGeom prst="wedgeRectCallout">
            <a:avLst/>
          </a:prstGeom>
          <a:solidFill>
            <a:srgbClr val="E5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・段ボールコンポストで作ったたい肥の活用</a:t>
            </a:r>
            <a:endParaRPr kumimoji="1" lang="en-US" altLang="ja-JP" sz="1867" dirty="0">
              <a:solidFill>
                <a:schemeClr val="tx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・地域の農家やスーパーの取り組みの意味について発信する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17F9FDE-8B39-6809-0B5F-90042F5AAB7C}"/>
              </a:ext>
            </a:extLst>
          </p:cNvPr>
          <p:cNvSpPr/>
          <p:nvPr/>
        </p:nvSpPr>
        <p:spPr>
          <a:xfrm>
            <a:off x="2304403" y="438153"/>
            <a:ext cx="2164287" cy="400051"/>
          </a:xfrm>
          <a:prstGeom prst="rect">
            <a:avLst/>
          </a:prstGeom>
          <a:solidFill>
            <a:srgbClr val="F7FDB9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７月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29ED10-4CE6-D1AD-0BA7-E45DDC4D8CB5}"/>
              </a:ext>
            </a:extLst>
          </p:cNvPr>
          <p:cNvSpPr/>
          <p:nvPr/>
        </p:nvSpPr>
        <p:spPr>
          <a:xfrm>
            <a:off x="4473727" y="438153"/>
            <a:ext cx="2164287" cy="400051"/>
          </a:xfrm>
          <a:prstGeom prst="rect">
            <a:avLst/>
          </a:prstGeom>
          <a:solidFill>
            <a:srgbClr val="F7FDB9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８月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7039102-9372-052D-8598-D370CF4DC956}"/>
              </a:ext>
            </a:extLst>
          </p:cNvPr>
          <p:cNvSpPr/>
          <p:nvPr/>
        </p:nvSpPr>
        <p:spPr>
          <a:xfrm>
            <a:off x="6638014" y="435097"/>
            <a:ext cx="2164287" cy="400051"/>
          </a:xfrm>
          <a:prstGeom prst="rect">
            <a:avLst/>
          </a:prstGeom>
          <a:solidFill>
            <a:srgbClr val="F7FDB9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９月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6F898EA-E2D7-AC8C-AD63-E0A9F518B2A4}"/>
              </a:ext>
            </a:extLst>
          </p:cNvPr>
          <p:cNvSpPr/>
          <p:nvPr/>
        </p:nvSpPr>
        <p:spPr>
          <a:xfrm>
            <a:off x="8784329" y="428740"/>
            <a:ext cx="2164287" cy="400051"/>
          </a:xfrm>
          <a:prstGeom prst="rect">
            <a:avLst/>
          </a:prstGeom>
          <a:solidFill>
            <a:srgbClr val="F7FDB9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１０月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80E209E9-B51B-388C-DDFC-350AFDCF542F}"/>
              </a:ext>
            </a:extLst>
          </p:cNvPr>
          <p:cNvSpPr/>
          <p:nvPr/>
        </p:nvSpPr>
        <p:spPr>
          <a:xfrm>
            <a:off x="10947966" y="441433"/>
            <a:ext cx="1244036" cy="400051"/>
          </a:xfrm>
          <a:prstGeom prst="rect">
            <a:avLst/>
          </a:prstGeom>
          <a:solidFill>
            <a:srgbClr val="F7FDB9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１１</a:t>
            </a:r>
          </a:p>
        </p:txBody>
      </p:sp>
      <p:sp>
        <p:nvSpPr>
          <p:cNvPr id="26" name="吹き出し: 角を丸めた四角形 25">
            <a:extLst>
              <a:ext uri="{FF2B5EF4-FFF2-40B4-BE49-F238E27FC236}">
                <a16:creationId xmlns:a16="http://schemas.microsoft.com/office/drawing/2014/main" id="{F51FE94B-0269-158E-0BE3-3366E0CA6D9C}"/>
              </a:ext>
            </a:extLst>
          </p:cNvPr>
          <p:cNvSpPr/>
          <p:nvPr/>
        </p:nvSpPr>
        <p:spPr>
          <a:xfrm>
            <a:off x="4440622" y="6113125"/>
            <a:ext cx="2971943" cy="1606395"/>
          </a:xfrm>
          <a:prstGeom prst="wedgeRoundRectCallout">
            <a:avLst>
              <a:gd name="adj1" fmla="val -26197"/>
              <a:gd name="adj2" fmla="val -75443"/>
              <a:gd name="adj3" fmla="val 16667"/>
            </a:avLst>
          </a:prstGeom>
          <a:solidFill>
            <a:srgbClr val="FFF2C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国語</a:t>
            </a:r>
            <a:endParaRPr kumimoji="1" lang="en-US" altLang="ja-JP" sz="1867" dirty="0">
              <a:solidFill>
                <a:schemeClr val="tx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メモの工夫・伝えたいことをはっきりさせて書こう・　　　道徳</a:t>
            </a:r>
            <a:endParaRPr kumimoji="1" lang="en-US" altLang="ja-JP" sz="1867" dirty="0">
              <a:solidFill>
                <a:schemeClr val="tx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algn="ctr"/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インタビューのマナー</a:t>
            </a:r>
          </a:p>
        </p:txBody>
      </p:sp>
      <p:sp>
        <p:nvSpPr>
          <p:cNvPr id="27" name="吹き出し: 角を丸めた四角形 26">
            <a:extLst>
              <a:ext uri="{FF2B5EF4-FFF2-40B4-BE49-F238E27FC236}">
                <a16:creationId xmlns:a16="http://schemas.microsoft.com/office/drawing/2014/main" id="{26429F7B-7369-DC9E-2B2D-B88EA99C0CD6}"/>
              </a:ext>
            </a:extLst>
          </p:cNvPr>
          <p:cNvSpPr/>
          <p:nvPr/>
        </p:nvSpPr>
        <p:spPr>
          <a:xfrm>
            <a:off x="2480495" y="6079428"/>
            <a:ext cx="1478719" cy="969299"/>
          </a:xfrm>
          <a:prstGeom prst="wedgeRoundRectCallout">
            <a:avLst>
              <a:gd name="adj1" fmla="val 15245"/>
              <a:gd name="adj2" fmla="val -85531"/>
              <a:gd name="adj3" fmla="val 16667"/>
            </a:avLst>
          </a:prstGeom>
          <a:solidFill>
            <a:srgbClr val="FFF2C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社会</a:t>
            </a:r>
            <a:endParaRPr kumimoji="1" lang="en-US" altLang="ja-JP" sz="1867" dirty="0">
              <a:solidFill>
                <a:schemeClr val="tx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algn="ctr"/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はたらく人のしごと</a:t>
            </a:r>
            <a:endParaRPr kumimoji="1" lang="en-US" altLang="ja-JP" sz="1867" dirty="0">
              <a:solidFill>
                <a:schemeClr val="tx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29" name="吹き出し: 四角形 28">
            <a:extLst>
              <a:ext uri="{FF2B5EF4-FFF2-40B4-BE49-F238E27FC236}">
                <a16:creationId xmlns:a16="http://schemas.microsoft.com/office/drawing/2014/main" id="{54E0C024-BD6D-6D0C-AE28-1AA501FC5CC9}"/>
              </a:ext>
            </a:extLst>
          </p:cNvPr>
          <p:cNvSpPr/>
          <p:nvPr/>
        </p:nvSpPr>
        <p:spPr>
          <a:xfrm>
            <a:off x="204944" y="7886704"/>
            <a:ext cx="2886877" cy="969299"/>
          </a:xfrm>
          <a:prstGeom prst="wedgeRectCallout">
            <a:avLst>
              <a:gd name="adj1" fmla="val -36393"/>
              <a:gd name="adj2" fmla="val -273342"/>
            </a:avLst>
          </a:prstGeom>
          <a:solidFill>
            <a:srgbClr val="CDFA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栄養士・給食調理員</a:t>
            </a:r>
            <a:endParaRPr kumimoji="1" lang="en-US" altLang="ja-JP" sz="1867" dirty="0">
              <a:solidFill>
                <a:schemeClr val="tx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algn="ctr"/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給食には様々な工夫や努力が込められている</a:t>
            </a:r>
          </a:p>
        </p:txBody>
      </p:sp>
      <p:sp>
        <p:nvSpPr>
          <p:cNvPr id="30" name="吹き出し: 角を丸めた四角形 29">
            <a:extLst>
              <a:ext uri="{FF2B5EF4-FFF2-40B4-BE49-F238E27FC236}">
                <a16:creationId xmlns:a16="http://schemas.microsoft.com/office/drawing/2014/main" id="{10DA1A1C-F24E-05A0-90C8-957EE650E0E4}"/>
              </a:ext>
            </a:extLst>
          </p:cNvPr>
          <p:cNvSpPr/>
          <p:nvPr/>
        </p:nvSpPr>
        <p:spPr>
          <a:xfrm>
            <a:off x="986265" y="6099780"/>
            <a:ext cx="1310177" cy="766099"/>
          </a:xfrm>
          <a:prstGeom prst="wedgeRoundRectCallout">
            <a:avLst>
              <a:gd name="adj1" fmla="val -22682"/>
              <a:gd name="adj2" fmla="val -99281"/>
              <a:gd name="adj3" fmla="val 16667"/>
            </a:avLst>
          </a:prstGeom>
          <a:solidFill>
            <a:srgbClr val="FFF2C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理科</a:t>
            </a:r>
            <a:endParaRPr kumimoji="1" lang="en-US" altLang="ja-JP" sz="1867" dirty="0">
              <a:solidFill>
                <a:schemeClr val="tx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algn="ctr"/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たねまき</a:t>
            </a:r>
            <a:endParaRPr kumimoji="1" lang="en-US" altLang="ja-JP" sz="1867" dirty="0">
              <a:solidFill>
                <a:schemeClr val="tx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31" name="吹き出し: 四角形 30">
            <a:extLst>
              <a:ext uri="{FF2B5EF4-FFF2-40B4-BE49-F238E27FC236}">
                <a16:creationId xmlns:a16="http://schemas.microsoft.com/office/drawing/2014/main" id="{14328FD3-A9B3-09AA-AAE5-D797487778BB}"/>
              </a:ext>
            </a:extLst>
          </p:cNvPr>
          <p:cNvSpPr/>
          <p:nvPr/>
        </p:nvSpPr>
        <p:spPr>
          <a:xfrm>
            <a:off x="3209123" y="7915269"/>
            <a:ext cx="2671679" cy="969299"/>
          </a:xfrm>
          <a:prstGeom prst="wedgeRectCallout">
            <a:avLst>
              <a:gd name="adj1" fmla="val -7751"/>
              <a:gd name="adj2" fmla="val -276695"/>
            </a:avLst>
          </a:prstGeom>
          <a:solidFill>
            <a:srgbClr val="CDFA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地域の農家・スーパー</a:t>
            </a:r>
            <a:endParaRPr kumimoji="1" lang="en-US" altLang="ja-JP" sz="1867" dirty="0">
              <a:solidFill>
                <a:schemeClr val="tx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algn="ctr"/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農作業体験、店の見学</a:t>
            </a:r>
            <a:endParaRPr kumimoji="1" lang="en-US" altLang="ja-JP" sz="1867" dirty="0">
              <a:solidFill>
                <a:schemeClr val="tx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94A2E9E-B3BE-3837-8B79-A117CF4C50C2}"/>
              </a:ext>
            </a:extLst>
          </p:cNvPr>
          <p:cNvSpPr txBox="1"/>
          <p:nvPr/>
        </p:nvSpPr>
        <p:spPr>
          <a:xfrm>
            <a:off x="192057" y="9640"/>
            <a:ext cx="6692858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67" b="1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２０２４年度　３年 </a:t>
            </a:r>
            <a:r>
              <a:rPr kumimoji="1" lang="ja-JP" altLang="en-US" sz="1867" b="1" dirty="0">
                <a:highlight>
                  <a:srgbClr val="FFFF00"/>
                </a:highlight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ＥＳＤストーリーマップ</a:t>
            </a:r>
            <a:r>
              <a:rPr kumimoji="1" lang="ja-JP" altLang="en-US" sz="1867" b="1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「食品ロスって何だろう」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FBADBD4-F89A-2FF7-CE22-E496A34828DE}"/>
              </a:ext>
            </a:extLst>
          </p:cNvPr>
          <p:cNvSpPr txBox="1"/>
          <p:nvPr/>
        </p:nvSpPr>
        <p:spPr>
          <a:xfrm>
            <a:off x="6928419" y="2"/>
            <a:ext cx="542875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67" b="1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小平市立第五小学校　２０２４年１１月１５日研究発表</a:t>
            </a:r>
          </a:p>
        </p:txBody>
      </p:sp>
      <p:sp>
        <p:nvSpPr>
          <p:cNvPr id="5" name="吹き出し: 四角形 4">
            <a:extLst>
              <a:ext uri="{FF2B5EF4-FFF2-40B4-BE49-F238E27FC236}">
                <a16:creationId xmlns:a16="http://schemas.microsoft.com/office/drawing/2014/main" id="{86C4E99B-D65E-63C9-A8F4-A376AE907D13}"/>
              </a:ext>
            </a:extLst>
          </p:cNvPr>
          <p:cNvSpPr/>
          <p:nvPr/>
        </p:nvSpPr>
        <p:spPr>
          <a:xfrm>
            <a:off x="7466066" y="7504714"/>
            <a:ext cx="2332540" cy="1339927"/>
          </a:xfrm>
          <a:prstGeom prst="wedgeRectCallout">
            <a:avLst>
              <a:gd name="adj1" fmla="val 71795"/>
              <a:gd name="adj2" fmla="val -188900"/>
            </a:avLst>
          </a:prstGeom>
          <a:solidFill>
            <a:srgbClr val="CDFA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スーパー</a:t>
            </a:r>
            <a:endParaRPr kumimoji="1" lang="en-US" altLang="ja-JP" sz="1867" dirty="0">
              <a:solidFill>
                <a:schemeClr val="tx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売り場へのポップなどの掲示</a:t>
            </a:r>
            <a:endParaRPr kumimoji="1" lang="en-US" altLang="ja-JP" sz="1867" dirty="0">
              <a:solidFill>
                <a:schemeClr val="tx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11" name="吹き出し: 四角形 10">
            <a:extLst>
              <a:ext uri="{FF2B5EF4-FFF2-40B4-BE49-F238E27FC236}">
                <a16:creationId xmlns:a16="http://schemas.microsoft.com/office/drawing/2014/main" id="{ACF19F59-8AF0-2642-CEA0-B19A9F962113}"/>
              </a:ext>
            </a:extLst>
          </p:cNvPr>
          <p:cNvSpPr/>
          <p:nvPr/>
        </p:nvSpPr>
        <p:spPr>
          <a:xfrm>
            <a:off x="9953991" y="6678153"/>
            <a:ext cx="2063247" cy="1721767"/>
          </a:xfrm>
          <a:prstGeom prst="wedgeRectCallout">
            <a:avLst>
              <a:gd name="adj1" fmla="val 9579"/>
              <a:gd name="adj2" fmla="val -96171"/>
            </a:avLst>
          </a:prstGeom>
          <a:solidFill>
            <a:srgbClr val="CDFA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保護者や青対小・農家など地域の方を招き、「もったいないを広げよう」の会、開催</a:t>
            </a:r>
            <a:endParaRPr kumimoji="1" lang="en-US" altLang="ja-JP" sz="1867" dirty="0">
              <a:solidFill>
                <a:schemeClr val="tx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22" name="矢印: 五方向 21">
            <a:extLst>
              <a:ext uri="{FF2B5EF4-FFF2-40B4-BE49-F238E27FC236}">
                <a16:creationId xmlns:a16="http://schemas.microsoft.com/office/drawing/2014/main" id="{3C446D65-6371-FA5F-FCC5-8F37D1E0F184}"/>
              </a:ext>
            </a:extLst>
          </p:cNvPr>
          <p:cNvSpPr/>
          <p:nvPr/>
        </p:nvSpPr>
        <p:spPr>
          <a:xfrm>
            <a:off x="160200" y="4203825"/>
            <a:ext cx="3360853" cy="1461939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第１次（１０時間）</a:t>
            </a:r>
            <a:endParaRPr kumimoji="1" lang="en-US" altLang="ja-JP" sz="1867" dirty="0">
              <a:solidFill>
                <a:schemeClr val="tx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algn="ctr"/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身近な食品ロスについて</a:t>
            </a:r>
            <a:endParaRPr kumimoji="1" lang="en-US" altLang="ja-JP" sz="1867" dirty="0">
              <a:solidFill>
                <a:schemeClr val="tx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algn="ctr"/>
            <a:r>
              <a:rPr kumimoji="1" lang="ja-JP" altLang="en-US" sz="1867" b="1" dirty="0">
                <a:solidFill>
                  <a:schemeClr val="tx1"/>
                </a:solidFill>
                <a:highlight>
                  <a:srgbClr val="FFFF00"/>
                </a:highlight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問題に気づこう</a:t>
            </a:r>
            <a:endParaRPr kumimoji="1" lang="ja-JP" altLang="en-US" sz="2400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23" name="矢印: 山形 22">
            <a:extLst>
              <a:ext uri="{FF2B5EF4-FFF2-40B4-BE49-F238E27FC236}">
                <a16:creationId xmlns:a16="http://schemas.microsoft.com/office/drawing/2014/main" id="{6B1CB018-5EA4-60F6-9790-8289B88D6503}"/>
              </a:ext>
            </a:extLst>
          </p:cNvPr>
          <p:cNvSpPr/>
          <p:nvPr/>
        </p:nvSpPr>
        <p:spPr>
          <a:xfrm>
            <a:off x="2935485" y="4217437"/>
            <a:ext cx="3639448" cy="1461939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第２次（２０時間）</a:t>
            </a:r>
            <a:endParaRPr kumimoji="1" lang="en-US" altLang="ja-JP" sz="1867" dirty="0">
              <a:solidFill>
                <a:schemeClr val="tx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algn="ctr"/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地域の食品ロスについて</a:t>
            </a:r>
            <a:r>
              <a:rPr kumimoji="1" lang="ja-JP" altLang="en-US" sz="1867" b="1" dirty="0">
                <a:solidFill>
                  <a:schemeClr val="tx1"/>
                </a:solidFill>
                <a:highlight>
                  <a:srgbClr val="FFFF00"/>
                </a:highlight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調べよう</a:t>
            </a:r>
          </a:p>
        </p:txBody>
      </p:sp>
      <p:sp>
        <p:nvSpPr>
          <p:cNvPr id="34" name="矢印: 山形 33">
            <a:extLst>
              <a:ext uri="{FF2B5EF4-FFF2-40B4-BE49-F238E27FC236}">
                <a16:creationId xmlns:a16="http://schemas.microsoft.com/office/drawing/2014/main" id="{8F6481F6-0662-398E-B465-7E20F81D97F5}"/>
              </a:ext>
            </a:extLst>
          </p:cNvPr>
          <p:cNvSpPr/>
          <p:nvPr/>
        </p:nvSpPr>
        <p:spPr>
          <a:xfrm>
            <a:off x="6002506" y="4217437"/>
            <a:ext cx="3880692" cy="1461939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第３次（１０時間）</a:t>
            </a:r>
            <a:endParaRPr kumimoji="1" lang="en-US" altLang="ja-JP" sz="1867" dirty="0">
              <a:solidFill>
                <a:schemeClr val="tx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algn="ctr"/>
            <a:r>
              <a:rPr kumimoji="1" lang="ja-JP" altLang="en-US" sz="1867" b="1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地域の方たちに何をどう、伝えたらいいのか</a:t>
            </a:r>
            <a:r>
              <a:rPr kumimoji="1" lang="ja-JP" altLang="en-US" sz="1867" b="1" dirty="0">
                <a:solidFill>
                  <a:schemeClr val="tx1"/>
                </a:solidFill>
                <a:highlight>
                  <a:srgbClr val="FFFF00"/>
                </a:highlight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案を出し合い、検討しよう</a:t>
            </a:r>
          </a:p>
        </p:txBody>
      </p:sp>
      <p:sp>
        <p:nvSpPr>
          <p:cNvPr id="35" name="矢印: 山形 34">
            <a:extLst>
              <a:ext uri="{FF2B5EF4-FFF2-40B4-BE49-F238E27FC236}">
                <a16:creationId xmlns:a16="http://schemas.microsoft.com/office/drawing/2014/main" id="{70C8687A-1410-AB1D-AD7B-7D32DD3241E8}"/>
              </a:ext>
            </a:extLst>
          </p:cNvPr>
          <p:cNvSpPr/>
          <p:nvPr/>
        </p:nvSpPr>
        <p:spPr>
          <a:xfrm>
            <a:off x="9286624" y="4241927"/>
            <a:ext cx="2905376" cy="1461939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第４次</a:t>
            </a:r>
            <a:endParaRPr kumimoji="1" lang="en-US" altLang="ja-JP" sz="1867" dirty="0">
              <a:solidFill>
                <a:schemeClr val="tx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algn="ctr"/>
            <a:r>
              <a:rPr kumimoji="1" lang="ja-JP" altLang="en-US" sz="1867" b="1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（家庭や地域に向けて</a:t>
            </a:r>
            <a:r>
              <a:rPr kumimoji="1" lang="ja-JP" altLang="en-US" sz="1867" b="1" dirty="0">
                <a:solidFill>
                  <a:schemeClr val="tx1"/>
                </a:solidFill>
                <a:highlight>
                  <a:srgbClr val="FFFF00"/>
                </a:highlight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発信しよう</a:t>
            </a:r>
            <a:r>
              <a:rPr kumimoji="1" lang="ja-JP" altLang="en-US" sz="1867" b="1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）</a:t>
            </a:r>
            <a:endParaRPr kumimoji="1" lang="en-US" altLang="ja-JP" sz="1867" b="1" dirty="0">
              <a:solidFill>
                <a:schemeClr val="tx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36" name="吹き出し: 角を丸めた四角形 35">
            <a:extLst>
              <a:ext uri="{FF2B5EF4-FFF2-40B4-BE49-F238E27FC236}">
                <a16:creationId xmlns:a16="http://schemas.microsoft.com/office/drawing/2014/main" id="{746DAA62-196D-8AA6-A799-85FD73EEA005}"/>
              </a:ext>
            </a:extLst>
          </p:cNvPr>
          <p:cNvSpPr/>
          <p:nvPr/>
        </p:nvSpPr>
        <p:spPr>
          <a:xfrm>
            <a:off x="7466066" y="6108258"/>
            <a:ext cx="1777111" cy="874277"/>
          </a:xfrm>
          <a:prstGeom prst="wedgeRoundRectCallout">
            <a:avLst>
              <a:gd name="adj1" fmla="val 8813"/>
              <a:gd name="adj2" fmla="val -98605"/>
              <a:gd name="adj3" fmla="val 16667"/>
            </a:avLst>
          </a:prstGeom>
          <a:solidFill>
            <a:srgbClr val="FFF2C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算数</a:t>
            </a:r>
            <a:endParaRPr kumimoji="1" lang="en-US" altLang="ja-JP" sz="1867" dirty="0">
              <a:solidFill>
                <a:schemeClr val="tx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algn="ctr"/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表と棒グラフ</a:t>
            </a:r>
            <a:endParaRPr kumimoji="1" lang="en-US" altLang="ja-JP" sz="1867" dirty="0">
              <a:solidFill>
                <a:schemeClr val="tx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EDDBF7-23F5-BDC1-B34C-94AB97EBF327}"/>
              </a:ext>
            </a:extLst>
          </p:cNvPr>
          <p:cNvSpPr txBox="1"/>
          <p:nvPr/>
        </p:nvSpPr>
        <p:spPr>
          <a:xfrm>
            <a:off x="792229" y="4260142"/>
            <a:ext cx="7225055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探究的・問題解決的な学習過程があって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5A69691-062C-89EF-9D9F-B87D8D902BC6}"/>
              </a:ext>
            </a:extLst>
          </p:cNvPr>
          <p:cNvSpPr txBox="1"/>
          <p:nvPr/>
        </p:nvSpPr>
        <p:spPr>
          <a:xfrm>
            <a:off x="723334" y="1272361"/>
            <a:ext cx="6404317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主体的・対話的な学習活動があって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86B5F0F-A95B-A48A-9F8E-E44AE686CA83}"/>
              </a:ext>
            </a:extLst>
          </p:cNvPr>
          <p:cNvSpPr txBox="1"/>
          <p:nvPr/>
        </p:nvSpPr>
        <p:spPr>
          <a:xfrm>
            <a:off x="1655081" y="6455889"/>
            <a:ext cx="6372257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20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教科・領域での学びの活用が</a:t>
            </a:r>
            <a:r>
              <a:rPr kumimoji="1"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あって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3EB0B79-AB0B-7FCC-C2EC-9734FA18DD7C}"/>
              </a:ext>
            </a:extLst>
          </p:cNvPr>
          <p:cNvSpPr txBox="1"/>
          <p:nvPr/>
        </p:nvSpPr>
        <p:spPr>
          <a:xfrm>
            <a:off x="676289" y="8286287"/>
            <a:ext cx="8238153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保護者・地域・企業や関係機関と連携した学び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2DEBF05-8683-82CE-DF33-E2E511033C6B}"/>
              </a:ext>
            </a:extLst>
          </p:cNvPr>
          <p:cNvSpPr txBox="1"/>
          <p:nvPr/>
        </p:nvSpPr>
        <p:spPr>
          <a:xfrm>
            <a:off x="10368723" y="8549059"/>
            <a:ext cx="162095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同校研究資料と</a:t>
            </a:r>
            <a:endParaRPr kumimoji="1" lang="en-US" altLang="ja-JP" sz="1600" dirty="0"/>
          </a:p>
          <a:p>
            <a:r>
              <a:rPr kumimoji="1" lang="ja-JP" altLang="en-US" sz="1600" dirty="0"/>
              <a:t>して手島が作成</a:t>
            </a:r>
          </a:p>
        </p:txBody>
      </p:sp>
    </p:spTree>
    <p:extLst>
      <p:ext uri="{BB962C8B-B14F-4D97-AF65-F5344CB8AC3E}">
        <p14:creationId xmlns:p14="http://schemas.microsoft.com/office/powerpoint/2010/main" val="393609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5" grpId="0" animBg="1"/>
      <p:bldP spid="11" grpId="0" animBg="1"/>
      <p:bldP spid="22" grpId="0" animBg="1"/>
      <p:bldP spid="23" grpId="0" animBg="1"/>
      <p:bldP spid="34" grpId="0" animBg="1"/>
      <p:bldP spid="35" grpId="0" animBg="1"/>
      <p:bldP spid="36" grpId="0" animBg="1"/>
      <p:bldP spid="2" grpId="0" animBg="1"/>
      <p:bldP spid="3" grpId="0" animBg="1"/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4BE2981-2234-07CA-D497-40297B805EA6}"/>
              </a:ext>
            </a:extLst>
          </p:cNvPr>
          <p:cNvSpPr/>
          <p:nvPr/>
        </p:nvSpPr>
        <p:spPr>
          <a:xfrm>
            <a:off x="209232" y="6741463"/>
            <a:ext cx="11773536" cy="20618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333D98A-E998-4FE0-4244-6E56E48ECF58}"/>
              </a:ext>
            </a:extLst>
          </p:cNvPr>
          <p:cNvSpPr/>
          <p:nvPr/>
        </p:nvSpPr>
        <p:spPr>
          <a:xfrm>
            <a:off x="209232" y="5091957"/>
            <a:ext cx="11773536" cy="16495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0090926-0F8C-3AEF-023E-34823694CB5F}"/>
              </a:ext>
            </a:extLst>
          </p:cNvPr>
          <p:cNvSpPr/>
          <p:nvPr/>
        </p:nvSpPr>
        <p:spPr>
          <a:xfrm>
            <a:off x="209232" y="1541934"/>
            <a:ext cx="11773536" cy="3550023"/>
          </a:xfrm>
          <a:prstGeom prst="rect">
            <a:avLst/>
          </a:prstGeom>
          <a:solidFill>
            <a:srgbClr val="FFFFE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8EB3DC6-3675-1801-52E7-DD4C57842C88}"/>
              </a:ext>
            </a:extLst>
          </p:cNvPr>
          <p:cNvSpPr txBox="1"/>
          <p:nvPr/>
        </p:nvSpPr>
        <p:spPr>
          <a:xfrm>
            <a:off x="209232" y="395669"/>
            <a:ext cx="12034064" cy="8710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　　　　　　</a:t>
            </a:r>
            <a:r>
              <a:rPr kumimoji="1" lang="ja-JP" altLang="en-US" sz="44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環境問題の広がり</a:t>
            </a:r>
            <a:endParaRPr kumimoji="1" lang="en-US" altLang="ja-JP" sz="44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endParaRPr kumimoji="1" lang="en-US" altLang="ja-JP" sz="44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r>
              <a:rPr kumimoji="1" lang="ja-JP" altLang="en-US" sz="40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１９７１年　環境庁・・・公害対策</a:t>
            </a:r>
            <a:endParaRPr kumimoji="1" lang="en-US" altLang="ja-JP" sz="40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r>
              <a:rPr kumimoji="1" lang="ja-JP" altLang="en-US" sz="40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　　　　</a:t>
            </a:r>
            <a:endParaRPr kumimoji="1" lang="en-US" altLang="ja-JP" sz="40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r>
              <a:rPr kumimoji="1" lang="ja-JP" altLang="en-US" sz="40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　大気汚染、</a:t>
            </a:r>
            <a:r>
              <a:rPr kumimoji="1" lang="ja-JP" altLang="en-US" sz="24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（四日市喘息や光化学スモッグ　企業や排気ガスによるもの）</a:t>
            </a:r>
            <a:endParaRPr kumimoji="1" lang="en-US" altLang="ja-JP" sz="24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r>
              <a:rPr kumimoji="1" lang="ja-JP" altLang="en-US" sz="40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　水質汚染、</a:t>
            </a:r>
            <a:r>
              <a:rPr kumimoji="1" lang="ja-JP" altLang="en-US" sz="24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（メチル水銀による八代湾の汚染による水俣病）</a:t>
            </a:r>
            <a:endParaRPr kumimoji="1" lang="en-US" altLang="ja-JP" sz="24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r>
              <a:rPr kumimoji="1" lang="ja-JP" altLang="en-US" sz="40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　　　　　　</a:t>
            </a:r>
            <a:r>
              <a:rPr kumimoji="1" lang="ja-JP" altLang="en-US" sz="24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（神岡鉱山のカドミウムによる神通川汚染イタイイタイ病）</a:t>
            </a:r>
            <a:endParaRPr kumimoji="1" lang="en-US" altLang="ja-JP" sz="24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endParaRPr kumimoji="1" lang="en-US" altLang="ja-JP" sz="24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endParaRPr kumimoji="1" lang="en-US" altLang="ja-JP" sz="12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r>
              <a:rPr kumimoji="1" lang="ja-JP" altLang="en-US" sz="40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２００１年　環境省・・・</a:t>
            </a:r>
            <a:r>
              <a:rPr kumimoji="1" lang="ja-JP" altLang="en-US" sz="24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廃棄物処理も加えて、</a:t>
            </a:r>
            <a:r>
              <a:rPr kumimoji="1" lang="ja-JP" altLang="en-US" sz="40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地球環境へ</a:t>
            </a:r>
            <a:endParaRPr kumimoji="1" lang="en-US" altLang="ja-JP" sz="40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r>
              <a:rPr kumimoji="1" lang="ja-JP" altLang="en-US" sz="40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　　　　　　</a:t>
            </a:r>
            <a:r>
              <a:rPr kumimoji="1" lang="ja-JP" altLang="en-US" sz="24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（ライフスタイル、リサイクル、ＣＯ</a:t>
            </a:r>
            <a:r>
              <a:rPr kumimoji="1" lang="en-US" altLang="ja-JP" sz="24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2</a:t>
            </a:r>
            <a:r>
              <a:rPr kumimoji="1" lang="ja-JP" altLang="en-US" sz="24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削減、オゾンホール等）</a:t>
            </a:r>
            <a:endParaRPr kumimoji="1" lang="en-US" altLang="ja-JP" sz="24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endParaRPr kumimoji="1" lang="en-US" altLang="ja-JP" sz="24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endParaRPr kumimoji="1" lang="en-US" altLang="ja-JP" sz="12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r>
              <a:rPr kumimoji="1" lang="ja-JP" altLang="en-US" sz="40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２０１５年　国際連合にてＳＤＧｓが採択された</a:t>
            </a:r>
            <a:endParaRPr kumimoji="1" lang="en-US" altLang="ja-JP" sz="40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endParaRPr kumimoji="1" lang="en-US" altLang="ja-JP" sz="8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r>
              <a:rPr kumimoji="1" lang="ja-JP" altLang="en-US" sz="40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　　　　　　世界の持続可能性の危機</a:t>
            </a:r>
            <a:r>
              <a:rPr kumimoji="1" lang="ja-JP" altLang="en-US" sz="32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・・・</a:t>
            </a:r>
            <a:endParaRPr kumimoji="1" lang="en-US" altLang="ja-JP" sz="32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endParaRPr kumimoji="1" lang="ja-JP" altLang="en-US" sz="32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91530775-DD73-964A-AD68-C230A4B48D2A}"/>
              </a:ext>
            </a:extLst>
          </p:cNvPr>
          <p:cNvSpPr/>
          <p:nvPr/>
        </p:nvSpPr>
        <p:spPr>
          <a:xfrm>
            <a:off x="3349487" y="3021496"/>
            <a:ext cx="1848678" cy="6659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BB9B2A51-5D75-960C-60BC-B783835F6F68}"/>
              </a:ext>
            </a:extLst>
          </p:cNvPr>
          <p:cNvSpPr/>
          <p:nvPr/>
        </p:nvSpPr>
        <p:spPr>
          <a:xfrm>
            <a:off x="5817449" y="3687417"/>
            <a:ext cx="1848678" cy="6659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FA508335-E49A-82C1-AA00-FD4075B9EE39}"/>
              </a:ext>
            </a:extLst>
          </p:cNvPr>
          <p:cNvSpPr/>
          <p:nvPr/>
        </p:nvSpPr>
        <p:spPr>
          <a:xfrm>
            <a:off x="7437783" y="4246746"/>
            <a:ext cx="1848678" cy="6659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54CBFFD-B9B9-DEE8-B330-19D0CD0D593F}"/>
              </a:ext>
            </a:extLst>
          </p:cNvPr>
          <p:cNvSpPr/>
          <p:nvPr/>
        </p:nvSpPr>
        <p:spPr>
          <a:xfrm>
            <a:off x="3041374" y="1649896"/>
            <a:ext cx="1967948" cy="1003852"/>
          </a:xfrm>
          <a:prstGeom prst="rect">
            <a:avLst/>
          </a:prstGeom>
          <a:noFill/>
          <a:ln w="1016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F89A432-334A-3878-86E9-C20A9828B4F1}"/>
              </a:ext>
            </a:extLst>
          </p:cNvPr>
          <p:cNvSpPr/>
          <p:nvPr/>
        </p:nvSpPr>
        <p:spPr>
          <a:xfrm>
            <a:off x="6135756" y="1605658"/>
            <a:ext cx="2759766" cy="1003852"/>
          </a:xfrm>
          <a:prstGeom prst="rect">
            <a:avLst/>
          </a:prstGeom>
          <a:noFill/>
          <a:ln w="1016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D83DD54-E0D4-CC7A-2CE1-B063E3778654}"/>
              </a:ext>
            </a:extLst>
          </p:cNvPr>
          <p:cNvSpPr/>
          <p:nvPr/>
        </p:nvSpPr>
        <p:spPr>
          <a:xfrm>
            <a:off x="3041374" y="5146040"/>
            <a:ext cx="1967948" cy="1003852"/>
          </a:xfrm>
          <a:prstGeom prst="rect">
            <a:avLst/>
          </a:prstGeom>
          <a:noFill/>
          <a:ln w="1016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13B819D-AFD8-B406-992C-14DEA3E16529}"/>
              </a:ext>
            </a:extLst>
          </p:cNvPr>
          <p:cNvSpPr/>
          <p:nvPr/>
        </p:nvSpPr>
        <p:spPr>
          <a:xfrm>
            <a:off x="9286460" y="5191734"/>
            <a:ext cx="2696307" cy="914207"/>
          </a:xfrm>
          <a:prstGeom prst="rect">
            <a:avLst/>
          </a:prstGeom>
          <a:noFill/>
          <a:ln w="1016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8FE57BEA-2B3E-B778-5638-3B64F3233BAC}"/>
              </a:ext>
            </a:extLst>
          </p:cNvPr>
          <p:cNvSpPr/>
          <p:nvPr/>
        </p:nvSpPr>
        <p:spPr>
          <a:xfrm>
            <a:off x="3432313" y="6075542"/>
            <a:ext cx="2501348" cy="6659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0A3615F1-3975-7E27-FCB0-96DE129DC194}"/>
              </a:ext>
            </a:extLst>
          </p:cNvPr>
          <p:cNvSpPr/>
          <p:nvPr/>
        </p:nvSpPr>
        <p:spPr>
          <a:xfrm>
            <a:off x="5933661" y="6063272"/>
            <a:ext cx="1848678" cy="6659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04D4F9EA-892D-9174-3790-2FA0913257BC}"/>
              </a:ext>
            </a:extLst>
          </p:cNvPr>
          <p:cNvSpPr/>
          <p:nvPr/>
        </p:nvSpPr>
        <p:spPr>
          <a:xfrm>
            <a:off x="7782339" y="6075542"/>
            <a:ext cx="1848678" cy="6659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9E63383D-14A2-89A8-1B74-41420520A33E}"/>
              </a:ext>
            </a:extLst>
          </p:cNvPr>
          <p:cNvSpPr/>
          <p:nvPr/>
        </p:nvSpPr>
        <p:spPr>
          <a:xfrm>
            <a:off x="9523598" y="6063272"/>
            <a:ext cx="2065427" cy="6904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AEE5A4F-417A-84A5-05A9-1F3CE51EFAD8}"/>
              </a:ext>
            </a:extLst>
          </p:cNvPr>
          <p:cNvSpPr/>
          <p:nvPr/>
        </p:nvSpPr>
        <p:spPr>
          <a:xfrm>
            <a:off x="3130826" y="7079394"/>
            <a:ext cx="2296195" cy="755566"/>
          </a:xfrm>
          <a:prstGeom prst="rect">
            <a:avLst/>
          </a:prstGeom>
          <a:noFill/>
          <a:ln w="1016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83FD2F3-4FD6-8F1D-4B54-F26627ECB4C4}"/>
              </a:ext>
            </a:extLst>
          </p:cNvPr>
          <p:cNvSpPr/>
          <p:nvPr/>
        </p:nvSpPr>
        <p:spPr>
          <a:xfrm>
            <a:off x="6289685" y="7079394"/>
            <a:ext cx="2296195" cy="755566"/>
          </a:xfrm>
          <a:prstGeom prst="rect">
            <a:avLst/>
          </a:prstGeom>
          <a:noFill/>
          <a:ln w="1016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821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16153BE0-EA5B-3773-FCC1-20DEAE3AB873}"/>
              </a:ext>
            </a:extLst>
          </p:cNvPr>
          <p:cNvSpPr/>
          <p:nvPr/>
        </p:nvSpPr>
        <p:spPr>
          <a:xfrm>
            <a:off x="10950043" y="835125"/>
            <a:ext cx="1407135" cy="815340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C725178-9EF2-CEC6-6A62-48D41E402392}"/>
              </a:ext>
            </a:extLst>
          </p:cNvPr>
          <p:cNvSpPr/>
          <p:nvPr/>
        </p:nvSpPr>
        <p:spPr>
          <a:xfrm>
            <a:off x="8786106" y="831845"/>
            <a:ext cx="2164287" cy="815340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77D58EB9-E49C-885E-1AB2-0F07D67C1535}"/>
              </a:ext>
            </a:extLst>
          </p:cNvPr>
          <p:cNvSpPr/>
          <p:nvPr/>
        </p:nvSpPr>
        <p:spPr>
          <a:xfrm>
            <a:off x="6620741" y="838203"/>
            <a:ext cx="2164287" cy="815340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BFA3B2C-1636-8A74-26CF-4858BFD3EB11}"/>
              </a:ext>
            </a:extLst>
          </p:cNvPr>
          <p:cNvSpPr/>
          <p:nvPr/>
        </p:nvSpPr>
        <p:spPr>
          <a:xfrm>
            <a:off x="4473727" y="838203"/>
            <a:ext cx="2164287" cy="815340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B92C535-BA18-5722-F888-35470A474959}"/>
              </a:ext>
            </a:extLst>
          </p:cNvPr>
          <p:cNvSpPr/>
          <p:nvPr/>
        </p:nvSpPr>
        <p:spPr>
          <a:xfrm>
            <a:off x="2305078" y="838203"/>
            <a:ext cx="2164287" cy="815340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2C8352E-27CE-DF81-5205-D7328A78E399}"/>
              </a:ext>
            </a:extLst>
          </p:cNvPr>
          <p:cNvSpPr/>
          <p:nvPr/>
        </p:nvSpPr>
        <p:spPr>
          <a:xfrm>
            <a:off x="140766" y="438153"/>
            <a:ext cx="2164287" cy="400051"/>
          </a:xfrm>
          <a:prstGeom prst="rect">
            <a:avLst/>
          </a:prstGeom>
          <a:solidFill>
            <a:srgbClr val="F7FDB9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６月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372FF64-B607-9C7F-A185-20A28CD8A7EF}"/>
              </a:ext>
            </a:extLst>
          </p:cNvPr>
          <p:cNvSpPr/>
          <p:nvPr/>
        </p:nvSpPr>
        <p:spPr>
          <a:xfrm>
            <a:off x="140766" y="838203"/>
            <a:ext cx="2164287" cy="815340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7" name="吹き出し: 四角形 6">
            <a:extLst>
              <a:ext uri="{FF2B5EF4-FFF2-40B4-BE49-F238E27FC236}">
                <a16:creationId xmlns:a16="http://schemas.microsoft.com/office/drawing/2014/main" id="{2445C7C4-4CA0-4C32-EFFF-D7A0304C5936}"/>
              </a:ext>
            </a:extLst>
          </p:cNvPr>
          <p:cNvSpPr/>
          <p:nvPr/>
        </p:nvSpPr>
        <p:spPr>
          <a:xfrm>
            <a:off x="140766" y="1053939"/>
            <a:ext cx="2526236" cy="3498572"/>
          </a:xfrm>
          <a:prstGeom prst="wedgeRectCallout">
            <a:avLst/>
          </a:prstGeom>
          <a:solidFill>
            <a:srgbClr val="E5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・夢の給食メニュー</a:t>
            </a:r>
            <a:endParaRPr kumimoji="1" lang="en-US" altLang="ja-JP" sz="1867" dirty="0">
              <a:solidFill>
                <a:schemeClr val="tx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・給食にはたくさんの工夫や努力が込められている</a:t>
            </a:r>
            <a:endParaRPr kumimoji="1" lang="en-US" altLang="ja-JP" sz="1867" dirty="0">
              <a:solidFill>
                <a:schemeClr val="tx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・自分たちも食べ残しで食品ロスに関わっている</a:t>
            </a:r>
            <a:endParaRPr kumimoji="1" lang="en-US" altLang="ja-JP" sz="1867" dirty="0">
              <a:solidFill>
                <a:schemeClr val="tx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・身の回りにどんな食品ロスがあるか予想し、実際に調べたい</a:t>
            </a:r>
            <a:endParaRPr kumimoji="1" lang="en-US" altLang="ja-JP" sz="1867" dirty="0">
              <a:solidFill>
                <a:schemeClr val="tx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・実際に調査し、まとめる</a:t>
            </a:r>
          </a:p>
        </p:txBody>
      </p:sp>
      <p:sp>
        <p:nvSpPr>
          <p:cNvPr id="8" name="吹き出し: 四角形 7">
            <a:extLst>
              <a:ext uri="{FF2B5EF4-FFF2-40B4-BE49-F238E27FC236}">
                <a16:creationId xmlns:a16="http://schemas.microsoft.com/office/drawing/2014/main" id="{04960EAC-71F4-44FF-355D-658593C806CD}"/>
              </a:ext>
            </a:extLst>
          </p:cNvPr>
          <p:cNvSpPr/>
          <p:nvPr/>
        </p:nvSpPr>
        <p:spPr>
          <a:xfrm>
            <a:off x="2870202" y="1053939"/>
            <a:ext cx="2526236" cy="2934264"/>
          </a:xfrm>
          <a:prstGeom prst="wedgeRectCallout">
            <a:avLst/>
          </a:prstGeom>
          <a:solidFill>
            <a:srgbClr val="E5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・地域の農家やスーパーにはどのような食品ロス問題があり、どのような工夫や対策をしているのか、見学を通して調べる</a:t>
            </a:r>
            <a:endParaRPr kumimoji="1" lang="en-US" altLang="ja-JP" sz="1867" dirty="0">
              <a:solidFill>
                <a:schemeClr val="tx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・家庭での食品ロスについて調べまとめる</a:t>
            </a:r>
            <a:endParaRPr kumimoji="1" lang="en-US" altLang="ja-JP" sz="1867" dirty="0">
              <a:solidFill>
                <a:schemeClr val="tx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・自分たちにできそうなことを考える</a:t>
            </a:r>
          </a:p>
        </p:txBody>
      </p:sp>
      <p:sp>
        <p:nvSpPr>
          <p:cNvPr id="9" name="吹き出し: 四角形 8">
            <a:extLst>
              <a:ext uri="{FF2B5EF4-FFF2-40B4-BE49-F238E27FC236}">
                <a16:creationId xmlns:a16="http://schemas.microsoft.com/office/drawing/2014/main" id="{CC57D918-FA47-9ECF-E171-AE05F84B78A6}"/>
              </a:ext>
            </a:extLst>
          </p:cNvPr>
          <p:cNvSpPr/>
          <p:nvPr/>
        </p:nvSpPr>
        <p:spPr>
          <a:xfrm>
            <a:off x="5702319" y="1047581"/>
            <a:ext cx="2526236" cy="2149659"/>
          </a:xfrm>
          <a:prstGeom prst="wedgeRectCallout">
            <a:avLst/>
          </a:prstGeom>
          <a:solidFill>
            <a:srgbClr val="E5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・段ボールコンポストの役割や可能性について知り、実際に作って使ってみる</a:t>
            </a:r>
            <a:endParaRPr kumimoji="1" lang="en-US" altLang="ja-JP" sz="1867" dirty="0">
              <a:solidFill>
                <a:schemeClr val="tx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・地域の農家やスーパーの取り組みの意味について話し合う</a:t>
            </a:r>
          </a:p>
        </p:txBody>
      </p:sp>
      <p:sp>
        <p:nvSpPr>
          <p:cNvPr id="10" name="吹き出し: 四角形 9">
            <a:extLst>
              <a:ext uri="{FF2B5EF4-FFF2-40B4-BE49-F238E27FC236}">
                <a16:creationId xmlns:a16="http://schemas.microsoft.com/office/drawing/2014/main" id="{CF24D7F2-53BE-784A-2A35-B650CAE9ABAB}"/>
              </a:ext>
            </a:extLst>
          </p:cNvPr>
          <p:cNvSpPr/>
          <p:nvPr/>
        </p:nvSpPr>
        <p:spPr>
          <a:xfrm>
            <a:off x="8534435" y="1034133"/>
            <a:ext cx="2526236" cy="1807035"/>
          </a:xfrm>
          <a:prstGeom prst="wedgeRectCallout">
            <a:avLst/>
          </a:prstGeom>
          <a:solidFill>
            <a:srgbClr val="E5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・段ボールコンポストで作ったたい肥の活用</a:t>
            </a:r>
            <a:endParaRPr kumimoji="1" lang="en-US" altLang="ja-JP" sz="1867" dirty="0">
              <a:solidFill>
                <a:schemeClr val="tx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・地域の農家やスーパーの取り組みの意味について発信する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17F9FDE-8B39-6809-0B5F-90042F5AAB7C}"/>
              </a:ext>
            </a:extLst>
          </p:cNvPr>
          <p:cNvSpPr/>
          <p:nvPr/>
        </p:nvSpPr>
        <p:spPr>
          <a:xfrm>
            <a:off x="2304403" y="438153"/>
            <a:ext cx="2164287" cy="400051"/>
          </a:xfrm>
          <a:prstGeom prst="rect">
            <a:avLst/>
          </a:prstGeom>
          <a:solidFill>
            <a:srgbClr val="F7FDB9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７月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29ED10-4CE6-D1AD-0BA7-E45DDC4D8CB5}"/>
              </a:ext>
            </a:extLst>
          </p:cNvPr>
          <p:cNvSpPr/>
          <p:nvPr/>
        </p:nvSpPr>
        <p:spPr>
          <a:xfrm>
            <a:off x="4473727" y="438153"/>
            <a:ext cx="2164287" cy="400051"/>
          </a:xfrm>
          <a:prstGeom prst="rect">
            <a:avLst/>
          </a:prstGeom>
          <a:solidFill>
            <a:srgbClr val="F7FDB9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８月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7039102-9372-052D-8598-D370CF4DC956}"/>
              </a:ext>
            </a:extLst>
          </p:cNvPr>
          <p:cNvSpPr/>
          <p:nvPr/>
        </p:nvSpPr>
        <p:spPr>
          <a:xfrm>
            <a:off x="6638014" y="435097"/>
            <a:ext cx="2164287" cy="400051"/>
          </a:xfrm>
          <a:prstGeom prst="rect">
            <a:avLst/>
          </a:prstGeom>
          <a:solidFill>
            <a:srgbClr val="F7FDB9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９月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6F898EA-E2D7-AC8C-AD63-E0A9F518B2A4}"/>
              </a:ext>
            </a:extLst>
          </p:cNvPr>
          <p:cNvSpPr/>
          <p:nvPr/>
        </p:nvSpPr>
        <p:spPr>
          <a:xfrm>
            <a:off x="8784329" y="428740"/>
            <a:ext cx="2164287" cy="400051"/>
          </a:xfrm>
          <a:prstGeom prst="rect">
            <a:avLst/>
          </a:prstGeom>
          <a:solidFill>
            <a:srgbClr val="F7FDB9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１０月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80E209E9-B51B-388C-DDFC-350AFDCF542F}"/>
              </a:ext>
            </a:extLst>
          </p:cNvPr>
          <p:cNvSpPr/>
          <p:nvPr/>
        </p:nvSpPr>
        <p:spPr>
          <a:xfrm>
            <a:off x="10947966" y="441433"/>
            <a:ext cx="1244036" cy="400051"/>
          </a:xfrm>
          <a:prstGeom prst="rect">
            <a:avLst/>
          </a:prstGeom>
          <a:solidFill>
            <a:srgbClr val="F7FDB9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</a:rPr>
              <a:t>１１</a:t>
            </a:r>
          </a:p>
        </p:txBody>
      </p:sp>
      <p:sp>
        <p:nvSpPr>
          <p:cNvPr id="26" name="吹き出し: 角を丸めた四角形 25">
            <a:extLst>
              <a:ext uri="{FF2B5EF4-FFF2-40B4-BE49-F238E27FC236}">
                <a16:creationId xmlns:a16="http://schemas.microsoft.com/office/drawing/2014/main" id="{F51FE94B-0269-158E-0BE3-3366E0CA6D9C}"/>
              </a:ext>
            </a:extLst>
          </p:cNvPr>
          <p:cNvSpPr/>
          <p:nvPr/>
        </p:nvSpPr>
        <p:spPr>
          <a:xfrm>
            <a:off x="4422407" y="5919549"/>
            <a:ext cx="2971943" cy="1929055"/>
          </a:xfrm>
          <a:prstGeom prst="wedgeRoundRectCallout">
            <a:avLst>
              <a:gd name="adj1" fmla="val -32833"/>
              <a:gd name="adj2" fmla="val -66515"/>
              <a:gd name="adj3" fmla="val 16667"/>
            </a:avLst>
          </a:prstGeom>
          <a:solidFill>
            <a:srgbClr val="FFF2C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国語</a:t>
            </a:r>
            <a:endParaRPr kumimoji="1" lang="en-US" altLang="ja-JP" sz="1867" dirty="0">
              <a:solidFill>
                <a:schemeClr val="tx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メモの工夫・伝えたいことをはっきりさせて書こう・お礼の手紙</a:t>
            </a:r>
            <a:endParaRPr kumimoji="1" lang="en-US" altLang="ja-JP" sz="1867" dirty="0">
              <a:solidFill>
                <a:schemeClr val="tx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algn="ctr"/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道徳</a:t>
            </a:r>
            <a:endParaRPr kumimoji="1" lang="en-US" altLang="ja-JP" sz="1867" dirty="0">
              <a:solidFill>
                <a:schemeClr val="tx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algn="ctr"/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インタビューのマナー</a:t>
            </a:r>
          </a:p>
        </p:txBody>
      </p:sp>
      <p:sp>
        <p:nvSpPr>
          <p:cNvPr id="27" name="吹き出し: 角を丸めた四角形 26">
            <a:extLst>
              <a:ext uri="{FF2B5EF4-FFF2-40B4-BE49-F238E27FC236}">
                <a16:creationId xmlns:a16="http://schemas.microsoft.com/office/drawing/2014/main" id="{26429F7B-7369-DC9E-2B2D-B88EA99C0CD6}"/>
              </a:ext>
            </a:extLst>
          </p:cNvPr>
          <p:cNvSpPr/>
          <p:nvPr/>
        </p:nvSpPr>
        <p:spPr>
          <a:xfrm>
            <a:off x="2641358" y="6383137"/>
            <a:ext cx="1478719" cy="969299"/>
          </a:xfrm>
          <a:prstGeom prst="wedgeRoundRectCallout">
            <a:avLst>
              <a:gd name="adj1" fmla="val 15245"/>
              <a:gd name="adj2" fmla="val -85531"/>
              <a:gd name="adj3" fmla="val 16667"/>
            </a:avLst>
          </a:prstGeom>
          <a:solidFill>
            <a:srgbClr val="FFF2C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社会</a:t>
            </a:r>
            <a:endParaRPr kumimoji="1" lang="en-US" altLang="ja-JP" sz="1867" dirty="0">
              <a:solidFill>
                <a:schemeClr val="tx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algn="ctr"/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はたらく人のしごと</a:t>
            </a:r>
            <a:endParaRPr kumimoji="1" lang="en-US" altLang="ja-JP" sz="1867" dirty="0">
              <a:solidFill>
                <a:schemeClr val="tx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29" name="吹き出し: 四角形 28">
            <a:extLst>
              <a:ext uri="{FF2B5EF4-FFF2-40B4-BE49-F238E27FC236}">
                <a16:creationId xmlns:a16="http://schemas.microsoft.com/office/drawing/2014/main" id="{54E0C024-BD6D-6D0C-AE28-1AA501FC5CC9}"/>
              </a:ext>
            </a:extLst>
          </p:cNvPr>
          <p:cNvSpPr/>
          <p:nvPr/>
        </p:nvSpPr>
        <p:spPr>
          <a:xfrm>
            <a:off x="204944" y="7886704"/>
            <a:ext cx="2886877" cy="969299"/>
          </a:xfrm>
          <a:prstGeom prst="wedgeRectCallout">
            <a:avLst>
              <a:gd name="adj1" fmla="val -32046"/>
              <a:gd name="adj2" fmla="val -175306"/>
            </a:avLst>
          </a:prstGeom>
          <a:solidFill>
            <a:srgbClr val="CDFA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栄養士・給食調理員</a:t>
            </a:r>
            <a:endParaRPr kumimoji="1" lang="en-US" altLang="ja-JP" sz="1867" dirty="0">
              <a:solidFill>
                <a:schemeClr val="tx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algn="ctr"/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給食には様々な工夫や努力が込められている</a:t>
            </a:r>
          </a:p>
        </p:txBody>
      </p:sp>
      <p:sp>
        <p:nvSpPr>
          <p:cNvPr id="30" name="吹き出し: 角を丸めた四角形 29">
            <a:extLst>
              <a:ext uri="{FF2B5EF4-FFF2-40B4-BE49-F238E27FC236}">
                <a16:creationId xmlns:a16="http://schemas.microsoft.com/office/drawing/2014/main" id="{10DA1A1C-F24E-05A0-90C8-957EE650E0E4}"/>
              </a:ext>
            </a:extLst>
          </p:cNvPr>
          <p:cNvSpPr/>
          <p:nvPr/>
        </p:nvSpPr>
        <p:spPr>
          <a:xfrm>
            <a:off x="1215522" y="6615329"/>
            <a:ext cx="1310177" cy="766099"/>
          </a:xfrm>
          <a:prstGeom prst="wedgeRoundRectCallout">
            <a:avLst>
              <a:gd name="adj1" fmla="val -34998"/>
              <a:gd name="adj2" fmla="val -80558"/>
              <a:gd name="adj3" fmla="val 16667"/>
            </a:avLst>
          </a:prstGeom>
          <a:solidFill>
            <a:srgbClr val="FFF2C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理科</a:t>
            </a:r>
            <a:endParaRPr kumimoji="1" lang="en-US" altLang="ja-JP" sz="1867" dirty="0">
              <a:solidFill>
                <a:schemeClr val="tx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algn="ctr"/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たねまき</a:t>
            </a:r>
            <a:endParaRPr kumimoji="1" lang="en-US" altLang="ja-JP" sz="1867" dirty="0">
              <a:solidFill>
                <a:schemeClr val="tx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31" name="吹き出し: 四角形 30">
            <a:extLst>
              <a:ext uri="{FF2B5EF4-FFF2-40B4-BE49-F238E27FC236}">
                <a16:creationId xmlns:a16="http://schemas.microsoft.com/office/drawing/2014/main" id="{14328FD3-A9B3-09AA-AAE5-D797487778BB}"/>
              </a:ext>
            </a:extLst>
          </p:cNvPr>
          <p:cNvSpPr/>
          <p:nvPr/>
        </p:nvSpPr>
        <p:spPr>
          <a:xfrm>
            <a:off x="3209123" y="7915269"/>
            <a:ext cx="2671679" cy="969299"/>
          </a:xfrm>
          <a:prstGeom prst="wedgeRectCallout">
            <a:avLst>
              <a:gd name="adj1" fmla="val -8422"/>
              <a:gd name="adj2" fmla="val -263747"/>
            </a:avLst>
          </a:prstGeom>
          <a:solidFill>
            <a:srgbClr val="CDFA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地域の農家・スーパー</a:t>
            </a:r>
            <a:endParaRPr kumimoji="1" lang="en-US" altLang="ja-JP" sz="1867" dirty="0">
              <a:solidFill>
                <a:schemeClr val="tx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algn="ctr"/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農作業体験、店の見学</a:t>
            </a:r>
            <a:endParaRPr kumimoji="1" lang="en-US" altLang="ja-JP" sz="1867" dirty="0">
              <a:solidFill>
                <a:schemeClr val="tx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94A2E9E-B3BE-3837-8B79-A117CF4C50C2}"/>
              </a:ext>
            </a:extLst>
          </p:cNvPr>
          <p:cNvSpPr txBox="1"/>
          <p:nvPr/>
        </p:nvSpPr>
        <p:spPr>
          <a:xfrm>
            <a:off x="192057" y="9640"/>
            <a:ext cx="6692858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67" b="1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２０２４年度　３年 ＥＳＤストーリーマップ「食品ロスって何だろう」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FBADBD4-F89A-2FF7-CE22-E496A34828DE}"/>
              </a:ext>
            </a:extLst>
          </p:cNvPr>
          <p:cNvSpPr txBox="1"/>
          <p:nvPr/>
        </p:nvSpPr>
        <p:spPr>
          <a:xfrm>
            <a:off x="6928419" y="2"/>
            <a:ext cx="542875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67" b="1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小平市立第五小学校　２０２４年１１月１５日研究発表</a:t>
            </a:r>
          </a:p>
        </p:txBody>
      </p:sp>
      <p:sp>
        <p:nvSpPr>
          <p:cNvPr id="5" name="吹き出し: 四角形 4">
            <a:extLst>
              <a:ext uri="{FF2B5EF4-FFF2-40B4-BE49-F238E27FC236}">
                <a16:creationId xmlns:a16="http://schemas.microsoft.com/office/drawing/2014/main" id="{86C4E99B-D65E-63C9-A8F4-A376AE907D13}"/>
              </a:ext>
            </a:extLst>
          </p:cNvPr>
          <p:cNvSpPr/>
          <p:nvPr/>
        </p:nvSpPr>
        <p:spPr>
          <a:xfrm>
            <a:off x="7466162" y="7516077"/>
            <a:ext cx="2332540" cy="1339927"/>
          </a:xfrm>
          <a:prstGeom prst="wedgeRectCallout">
            <a:avLst>
              <a:gd name="adj1" fmla="val 51809"/>
              <a:gd name="adj2" fmla="val -275875"/>
            </a:avLst>
          </a:prstGeom>
          <a:solidFill>
            <a:srgbClr val="CDFA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スーパー</a:t>
            </a:r>
            <a:endParaRPr kumimoji="1" lang="en-US" altLang="ja-JP" sz="1867" dirty="0">
              <a:solidFill>
                <a:schemeClr val="tx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売り場へのポップなどの掲示</a:t>
            </a:r>
            <a:endParaRPr kumimoji="1" lang="en-US" altLang="ja-JP" sz="1867" dirty="0">
              <a:solidFill>
                <a:schemeClr val="tx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11" name="吹き出し: 四角形 10">
            <a:extLst>
              <a:ext uri="{FF2B5EF4-FFF2-40B4-BE49-F238E27FC236}">
                <a16:creationId xmlns:a16="http://schemas.microsoft.com/office/drawing/2014/main" id="{ACF19F59-8AF0-2642-CEA0-B19A9F962113}"/>
              </a:ext>
            </a:extLst>
          </p:cNvPr>
          <p:cNvSpPr/>
          <p:nvPr/>
        </p:nvSpPr>
        <p:spPr>
          <a:xfrm>
            <a:off x="9981045" y="6770134"/>
            <a:ext cx="2063247" cy="1721767"/>
          </a:xfrm>
          <a:prstGeom prst="wedgeRectCallout">
            <a:avLst>
              <a:gd name="adj1" fmla="val -26262"/>
              <a:gd name="adj2" fmla="val -185419"/>
            </a:avLst>
          </a:prstGeom>
          <a:solidFill>
            <a:srgbClr val="CDFA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保護者や青対小・農家など地域の方を招き、「もったいないを広げよう」の会、開催</a:t>
            </a:r>
            <a:endParaRPr kumimoji="1" lang="en-US" altLang="ja-JP" sz="1867" dirty="0">
              <a:solidFill>
                <a:schemeClr val="tx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22" name="矢印: 五方向 21">
            <a:extLst>
              <a:ext uri="{FF2B5EF4-FFF2-40B4-BE49-F238E27FC236}">
                <a16:creationId xmlns:a16="http://schemas.microsoft.com/office/drawing/2014/main" id="{3C446D65-6371-FA5F-FCC5-8F37D1E0F184}"/>
              </a:ext>
            </a:extLst>
          </p:cNvPr>
          <p:cNvSpPr/>
          <p:nvPr/>
        </p:nvSpPr>
        <p:spPr>
          <a:xfrm rot="20755224">
            <a:off x="268107" y="4939349"/>
            <a:ext cx="3360853" cy="1461939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第１次（１０時間）</a:t>
            </a:r>
            <a:endParaRPr kumimoji="1" lang="en-US" altLang="ja-JP" sz="1867" dirty="0">
              <a:solidFill>
                <a:schemeClr val="tx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algn="ctr"/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身近な食品ロスについて</a:t>
            </a:r>
            <a:endParaRPr kumimoji="1" lang="en-US" altLang="ja-JP" sz="1867" dirty="0">
              <a:solidFill>
                <a:schemeClr val="tx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algn="ctr"/>
            <a:r>
              <a:rPr kumimoji="1" lang="ja-JP" altLang="en-US" sz="1867" b="1" dirty="0">
                <a:solidFill>
                  <a:schemeClr val="tx1"/>
                </a:solidFill>
                <a:highlight>
                  <a:srgbClr val="FFFF00"/>
                </a:highlight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問題に気づこう</a:t>
            </a:r>
            <a:endParaRPr kumimoji="1" lang="ja-JP" altLang="en-US" sz="2400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23" name="矢印: 山形 22">
            <a:extLst>
              <a:ext uri="{FF2B5EF4-FFF2-40B4-BE49-F238E27FC236}">
                <a16:creationId xmlns:a16="http://schemas.microsoft.com/office/drawing/2014/main" id="{6B1CB018-5EA4-60F6-9790-8289B88D6503}"/>
              </a:ext>
            </a:extLst>
          </p:cNvPr>
          <p:cNvSpPr/>
          <p:nvPr/>
        </p:nvSpPr>
        <p:spPr>
          <a:xfrm rot="20755224">
            <a:off x="3007201" y="4217437"/>
            <a:ext cx="3639448" cy="1461939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第２次（２０時間）</a:t>
            </a:r>
            <a:endParaRPr kumimoji="1" lang="en-US" altLang="ja-JP" sz="1867" dirty="0">
              <a:solidFill>
                <a:schemeClr val="tx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algn="ctr"/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地域の食品ロスについて</a:t>
            </a:r>
            <a:r>
              <a:rPr kumimoji="1" lang="ja-JP" altLang="en-US" sz="1867" b="1" dirty="0">
                <a:solidFill>
                  <a:schemeClr val="tx1"/>
                </a:solidFill>
                <a:highlight>
                  <a:srgbClr val="FFFF00"/>
                </a:highlight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調べよう</a:t>
            </a:r>
          </a:p>
        </p:txBody>
      </p:sp>
      <p:sp>
        <p:nvSpPr>
          <p:cNvPr id="34" name="矢印: 山形 33">
            <a:extLst>
              <a:ext uri="{FF2B5EF4-FFF2-40B4-BE49-F238E27FC236}">
                <a16:creationId xmlns:a16="http://schemas.microsoft.com/office/drawing/2014/main" id="{8F6481F6-0662-398E-B465-7E20F81D97F5}"/>
              </a:ext>
            </a:extLst>
          </p:cNvPr>
          <p:cNvSpPr/>
          <p:nvPr/>
        </p:nvSpPr>
        <p:spPr>
          <a:xfrm rot="20755224">
            <a:off x="6000335" y="3446169"/>
            <a:ext cx="3880692" cy="1461939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第３次（１０時間）</a:t>
            </a:r>
            <a:endParaRPr kumimoji="1" lang="en-US" altLang="ja-JP" sz="1867" dirty="0">
              <a:solidFill>
                <a:schemeClr val="tx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algn="ctr"/>
            <a:r>
              <a:rPr kumimoji="1" lang="ja-JP" altLang="en-US" sz="1867" b="1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地域の方たちに何をどう、伝えたらいいのか案を出し合い、</a:t>
            </a:r>
            <a:r>
              <a:rPr kumimoji="1" lang="ja-JP" altLang="en-US" sz="1867" b="1" dirty="0">
                <a:solidFill>
                  <a:schemeClr val="tx1"/>
                </a:solidFill>
                <a:highlight>
                  <a:srgbClr val="FFFF00"/>
                </a:highlight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検討しよう</a:t>
            </a:r>
          </a:p>
        </p:txBody>
      </p:sp>
      <p:sp>
        <p:nvSpPr>
          <p:cNvPr id="35" name="矢印: 山形 34">
            <a:extLst>
              <a:ext uri="{FF2B5EF4-FFF2-40B4-BE49-F238E27FC236}">
                <a16:creationId xmlns:a16="http://schemas.microsoft.com/office/drawing/2014/main" id="{70C8687A-1410-AB1D-AD7B-7D32DD3241E8}"/>
              </a:ext>
            </a:extLst>
          </p:cNvPr>
          <p:cNvSpPr/>
          <p:nvPr/>
        </p:nvSpPr>
        <p:spPr>
          <a:xfrm rot="20755224">
            <a:off x="9217008" y="2765765"/>
            <a:ext cx="3007520" cy="1461939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第４次</a:t>
            </a:r>
            <a:endParaRPr kumimoji="1" lang="en-US" altLang="ja-JP" sz="1867" dirty="0">
              <a:solidFill>
                <a:schemeClr val="tx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algn="ctr"/>
            <a:r>
              <a:rPr kumimoji="1" lang="ja-JP" altLang="en-US" sz="1867" b="1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（家庭や地域に向けて</a:t>
            </a:r>
            <a:r>
              <a:rPr kumimoji="1" lang="ja-JP" altLang="en-US" sz="1867" b="1" dirty="0">
                <a:solidFill>
                  <a:schemeClr val="tx1"/>
                </a:solidFill>
                <a:highlight>
                  <a:srgbClr val="FFFF00"/>
                </a:highlight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発信しよう</a:t>
            </a:r>
            <a:r>
              <a:rPr kumimoji="1" lang="ja-JP" altLang="en-US" sz="1867" b="1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）</a:t>
            </a:r>
            <a:endParaRPr kumimoji="1" lang="en-US" altLang="ja-JP" sz="1867" b="1" dirty="0">
              <a:solidFill>
                <a:schemeClr val="tx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36" name="吹き出し: 角を丸めた四角形 35">
            <a:extLst>
              <a:ext uri="{FF2B5EF4-FFF2-40B4-BE49-F238E27FC236}">
                <a16:creationId xmlns:a16="http://schemas.microsoft.com/office/drawing/2014/main" id="{746DAA62-196D-8AA6-A799-85FD73EEA005}"/>
              </a:ext>
            </a:extLst>
          </p:cNvPr>
          <p:cNvSpPr/>
          <p:nvPr/>
        </p:nvSpPr>
        <p:spPr>
          <a:xfrm>
            <a:off x="7353554" y="5186788"/>
            <a:ext cx="1777111" cy="874277"/>
          </a:xfrm>
          <a:prstGeom prst="wedgeRoundRectCallout">
            <a:avLst>
              <a:gd name="adj1" fmla="val 8813"/>
              <a:gd name="adj2" fmla="val -98605"/>
              <a:gd name="adj3" fmla="val 16667"/>
            </a:avLst>
          </a:prstGeom>
          <a:solidFill>
            <a:srgbClr val="FFF2C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算数</a:t>
            </a:r>
            <a:endParaRPr kumimoji="1" lang="en-US" altLang="ja-JP" sz="1867" dirty="0">
              <a:solidFill>
                <a:schemeClr val="tx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algn="ctr"/>
            <a:r>
              <a:rPr kumimoji="1" lang="ja-JP" altLang="en-US" sz="1867" dirty="0">
                <a:solidFill>
                  <a:schemeClr val="tx1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表と棒グラフ</a:t>
            </a:r>
            <a:endParaRPr kumimoji="1" lang="en-US" altLang="ja-JP" sz="1867" dirty="0">
              <a:solidFill>
                <a:schemeClr val="tx1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FFC372-E986-DEEB-25FB-796A6771E510}"/>
              </a:ext>
            </a:extLst>
          </p:cNvPr>
          <p:cNvSpPr txBox="1"/>
          <p:nvPr/>
        </p:nvSpPr>
        <p:spPr>
          <a:xfrm>
            <a:off x="10368723" y="8549059"/>
            <a:ext cx="162095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同校研究資料と</a:t>
            </a:r>
            <a:endParaRPr kumimoji="1" lang="en-US" altLang="ja-JP" sz="1600" dirty="0"/>
          </a:p>
          <a:p>
            <a:r>
              <a:rPr kumimoji="1" lang="ja-JP" altLang="en-US" sz="1600" dirty="0"/>
              <a:t>して手島が作成</a:t>
            </a:r>
          </a:p>
        </p:txBody>
      </p:sp>
    </p:spTree>
    <p:extLst>
      <p:ext uri="{BB962C8B-B14F-4D97-AF65-F5344CB8AC3E}">
        <p14:creationId xmlns:p14="http://schemas.microsoft.com/office/powerpoint/2010/main" val="194977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/>
      <p:bldP spid="33" grpId="0"/>
      <p:bldP spid="5" grpId="0" animBg="1"/>
      <p:bldP spid="11" grpId="0" animBg="1"/>
      <p:bldP spid="22" grpId="0" animBg="1"/>
      <p:bldP spid="23" grpId="0" animBg="1"/>
      <p:bldP spid="34" grpId="0" animBg="1"/>
      <p:bldP spid="35" grpId="0" animBg="1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F455F7A-6753-A9D3-39F4-9F30E72BF6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6"/>
          <a:stretch/>
        </p:blipFill>
        <p:spPr>
          <a:xfrm>
            <a:off x="1" y="557321"/>
            <a:ext cx="12104708" cy="837152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ED85B06-9E17-96EF-A82D-0C36F9590CE5}"/>
              </a:ext>
            </a:extLst>
          </p:cNvPr>
          <p:cNvSpPr txBox="1"/>
          <p:nvPr/>
        </p:nvSpPr>
        <p:spPr>
          <a:xfrm>
            <a:off x="6769487" y="316001"/>
            <a:ext cx="526458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67" dirty="0"/>
              <a:t>秋田県大仙市立大曲南中学校 </a:t>
            </a:r>
            <a:r>
              <a:rPr kumimoji="1" lang="en-US" altLang="ja-JP" sz="1867" dirty="0"/>
              <a:t>2024</a:t>
            </a:r>
            <a:r>
              <a:rPr kumimoji="1" lang="ja-JP" altLang="en-US" sz="1867" dirty="0"/>
              <a:t>年度資料より</a:t>
            </a:r>
          </a:p>
        </p:txBody>
      </p:sp>
    </p:spTree>
    <p:extLst>
      <p:ext uri="{BB962C8B-B14F-4D97-AF65-F5344CB8AC3E}">
        <p14:creationId xmlns:p14="http://schemas.microsoft.com/office/powerpoint/2010/main" val="2009315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9E00066-A52B-B8F9-B150-59615A69B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57" y="448234"/>
            <a:ext cx="11977667" cy="826546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A601D67-E98B-75E0-5641-2562FD643EDA}"/>
              </a:ext>
            </a:extLst>
          </p:cNvPr>
          <p:cNvSpPr txBox="1"/>
          <p:nvPr/>
        </p:nvSpPr>
        <p:spPr>
          <a:xfrm>
            <a:off x="6894881" y="228371"/>
            <a:ext cx="5264583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67" dirty="0"/>
              <a:t>秋田県大仙市立大曲南中学校 </a:t>
            </a:r>
            <a:r>
              <a:rPr kumimoji="1" lang="en-US" altLang="ja-JP" sz="1867" dirty="0"/>
              <a:t>2024</a:t>
            </a:r>
            <a:r>
              <a:rPr kumimoji="1" lang="ja-JP" altLang="en-US" sz="1867" dirty="0"/>
              <a:t>年度資料より</a:t>
            </a:r>
          </a:p>
        </p:txBody>
      </p:sp>
    </p:spTree>
    <p:extLst>
      <p:ext uri="{BB962C8B-B14F-4D97-AF65-F5344CB8AC3E}">
        <p14:creationId xmlns:p14="http://schemas.microsoft.com/office/powerpoint/2010/main" val="637319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3877D02-7BE8-455C-89B9-E26B18D4D474}"/>
              </a:ext>
            </a:extLst>
          </p:cNvPr>
          <p:cNvSpPr/>
          <p:nvPr/>
        </p:nvSpPr>
        <p:spPr>
          <a:xfrm>
            <a:off x="1" y="0"/>
            <a:ext cx="12214577" cy="914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655494C-6B67-4A6B-A8A1-C56FB5450C51}"/>
              </a:ext>
            </a:extLst>
          </p:cNvPr>
          <p:cNvSpPr/>
          <p:nvPr/>
        </p:nvSpPr>
        <p:spPr>
          <a:xfrm>
            <a:off x="467516" y="168812"/>
            <a:ext cx="11256968" cy="8623496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16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26186B2-9FF2-4DBF-A250-B62F560643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169" y="351693"/>
            <a:ext cx="10211663" cy="834058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C04C976C-BF53-49E0-8EE4-27338DA8140C}"/>
              </a:ext>
            </a:extLst>
          </p:cNvPr>
          <p:cNvCxnSpPr>
            <a:cxnSpLocks/>
          </p:cNvCxnSpPr>
          <p:nvPr/>
        </p:nvCxnSpPr>
        <p:spPr>
          <a:xfrm>
            <a:off x="9697333" y="2493932"/>
            <a:ext cx="9240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CB1CDCB5-821A-4DFF-A1AC-4B5B1455D5F8}"/>
              </a:ext>
            </a:extLst>
          </p:cNvPr>
          <p:cNvCxnSpPr>
            <a:cxnSpLocks/>
          </p:cNvCxnSpPr>
          <p:nvPr/>
        </p:nvCxnSpPr>
        <p:spPr>
          <a:xfrm>
            <a:off x="2409773" y="2942124"/>
            <a:ext cx="48945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91C189C-8B5E-47AA-A667-87BD1C8CC441}"/>
              </a:ext>
            </a:extLst>
          </p:cNvPr>
          <p:cNvCxnSpPr>
            <a:cxnSpLocks/>
          </p:cNvCxnSpPr>
          <p:nvPr/>
        </p:nvCxnSpPr>
        <p:spPr>
          <a:xfrm>
            <a:off x="3391059" y="3769403"/>
            <a:ext cx="60574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28FA7B9-E8D6-40F6-A1EE-C0CDEC86CD27}"/>
              </a:ext>
            </a:extLst>
          </p:cNvPr>
          <p:cNvCxnSpPr>
            <a:cxnSpLocks/>
          </p:cNvCxnSpPr>
          <p:nvPr/>
        </p:nvCxnSpPr>
        <p:spPr>
          <a:xfrm>
            <a:off x="9697333" y="3769403"/>
            <a:ext cx="9240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731C365A-479B-44CD-97D9-51A8D712D4A9}"/>
              </a:ext>
            </a:extLst>
          </p:cNvPr>
          <p:cNvCxnSpPr>
            <a:cxnSpLocks/>
          </p:cNvCxnSpPr>
          <p:nvPr/>
        </p:nvCxnSpPr>
        <p:spPr>
          <a:xfrm>
            <a:off x="2409774" y="4197849"/>
            <a:ext cx="7483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08348155-0232-4396-85B4-0CE25291F57F}"/>
              </a:ext>
            </a:extLst>
          </p:cNvPr>
          <p:cNvCxnSpPr>
            <a:cxnSpLocks/>
          </p:cNvCxnSpPr>
          <p:nvPr/>
        </p:nvCxnSpPr>
        <p:spPr>
          <a:xfrm>
            <a:off x="3391061" y="4197849"/>
            <a:ext cx="9240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253A0604-5E56-47FF-9191-2BA879A162D1}"/>
              </a:ext>
            </a:extLst>
          </p:cNvPr>
          <p:cNvCxnSpPr>
            <a:cxnSpLocks/>
          </p:cNvCxnSpPr>
          <p:nvPr/>
        </p:nvCxnSpPr>
        <p:spPr>
          <a:xfrm>
            <a:off x="4648758" y="4193905"/>
            <a:ext cx="2655585" cy="39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FBFEBB87-8EAB-4047-AE1E-3A4D1833F81E}"/>
              </a:ext>
            </a:extLst>
          </p:cNvPr>
          <p:cNvCxnSpPr>
            <a:cxnSpLocks/>
          </p:cNvCxnSpPr>
          <p:nvPr/>
        </p:nvCxnSpPr>
        <p:spPr>
          <a:xfrm>
            <a:off x="2409774" y="6006413"/>
            <a:ext cx="43140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67E7E1F9-0468-480E-A00F-89636BB03A75}"/>
              </a:ext>
            </a:extLst>
          </p:cNvPr>
          <p:cNvCxnSpPr>
            <a:cxnSpLocks/>
          </p:cNvCxnSpPr>
          <p:nvPr/>
        </p:nvCxnSpPr>
        <p:spPr>
          <a:xfrm>
            <a:off x="7592608" y="5986673"/>
            <a:ext cx="27444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8583D279-2E45-4502-A3B8-E17DB52D0575}"/>
              </a:ext>
            </a:extLst>
          </p:cNvPr>
          <p:cNvCxnSpPr>
            <a:cxnSpLocks/>
          </p:cNvCxnSpPr>
          <p:nvPr/>
        </p:nvCxnSpPr>
        <p:spPr>
          <a:xfrm>
            <a:off x="3158074" y="6434865"/>
            <a:ext cx="33762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7D6DAA9D-F300-4318-B44A-3BCA6BA21DF3}"/>
              </a:ext>
            </a:extLst>
          </p:cNvPr>
          <p:cNvSpPr/>
          <p:nvPr/>
        </p:nvSpPr>
        <p:spPr>
          <a:xfrm>
            <a:off x="4057583" y="6470398"/>
            <a:ext cx="3696927" cy="4185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16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E98C534E-1195-4A8F-A8A8-C474337D604C}"/>
              </a:ext>
            </a:extLst>
          </p:cNvPr>
          <p:cNvSpPr/>
          <p:nvPr/>
        </p:nvSpPr>
        <p:spPr>
          <a:xfrm>
            <a:off x="2409775" y="1189829"/>
            <a:ext cx="5605357" cy="4963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16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E43B4E4-D99A-42F7-91D1-1DC2BE76426A}"/>
              </a:ext>
            </a:extLst>
          </p:cNvPr>
          <p:cNvSpPr txBox="1"/>
          <p:nvPr/>
        </p:nvSpPr>
        <p:spPr>
          <a:xfrm>
            <a:off x="4410783" y="442647"/>
            <a:ext cx="86754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667" b="1" dirty="0">
                <a:highlight>
                  <a:srgbClr val="FED2FA"/>
                </a:highlight>
              </a:rPr>
              <a:t>実施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4DBECFD-9AFF-4879-9CB1-934E524391C1}"/>
              </a:ext>
            </a:extLst>
          </p:cNvPr>
          <p:cNvSpPr txBox="1"/>
          <p:nvPr/>
        </p:nvSpPr>
        <p:spPr>
          <a:xfrm>
            <a:off x="467517" y="11761"/>
            <a:ext cx="1354663" cy="6667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733" b="1" dirty="0"/>
              <a:t>総 則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036FBC5-9361-14FB-3176-EF42D460311B}"/>
              </a:ext>
            </a:extLst>
          </p:cNvPr>
          <p:cNvSpPr txBox="1"/>
          <p:nvPr/>
        </p:nvSpPr>
        <p:spPr>
          <a:xfrm>
            <a:off x="2230749" y="987106"/>
            <a:ext cx="6952544" cy="1405641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267" dirty="0">
                <a:highlight>
                  <a:srgbClr val="FFFF00"/>
                </a:highligh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主体的</a:t>
            </a:r>
            <a:r>
              <a:rPr kumimoji="1" lang="ja-JP" altLang="en-US" sz="4267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・対話的で深い学びの</a:t>
            </a:r>
            <a:endParaRPr kumimoji="1" lang="en-US" altLang="ja-JP" sz="4267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4267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実現に向けた授業改善</a:t>
            </a: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4E138C41-6C3C-44D4-8D83-5128C77743E4}"/>
              </a:ext>
            </a:extLst>
          </p:cNvPr>
          <p:cNvSpPr/>
          <p:nvPr/>
        </p:nvSpPr>
        <p:spPr>
          <a:xfrm>
            <a:off x="5340952" y="1625750"/>
            <a:ext cx="2490808" cy="8876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8A581EF-8D15-E521-E9BD-2D700F59D57E}"/>
              </a:ext>
            </a:extLst>
          </p:cNvPr>
          <p:cNvSpPr txBox="1"/>
          <p:nvPr/>
        </p:nvSpPr>
        <p:spPr>
          <a:xfrm>
            <a:off x="3949769" y="6468140"/>
            <a:ext cx="6516528" cy="74898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267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過程を重視した学習の充実</a:t>
            </a:r>
            <a:endParaRPr kumimoji="1" lang="en-US" altLang="ja-JP" sz="4267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DA46857-1FD5-EBDD-0684-CF2659CA5FB8}"/>
              </a:ext>
            </a:extLst>
          </p:cNvPr>
          <p:cNvSpPr txBox="1"/>
          <p:nvPr/>
        </p:nvSpPr>
        <p:spPr>
          <a:xfrm>
            <a:off x="3988240" y="6498200"/>
            <a:ext cx="8045792" cy="74898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267" dirty="0">
                <a:highlight>
                  <a:srgbClr val="FFFF00"/>
                </a:highligh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主体的な学習過程を重視しなさい</a:t>
            </a:r>
            <a:endParaRPr kumimoji="1" lang="en-US" altLang="ja-JP" sz="4267" dirty="0">
              <a:highlight>
                <a:srgbClr val="FFFF00"/>
              </a:highligh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7F40B92-7396-F65B-2761-2861A3CED8A1}"/>
              </a:ext>
            </a:extLst>
          </p:cNvPr>
          <p:cNvSpPr txBox="1"/>
          <p:nvPr/>
        </p:nvSpPr>
        <p:spPr>
          <a:xfrm>
            <a:off x="7905505" y="8253341"/>
            <a:ext cx="30861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solidFill>
                  <a:schemeClr val="bg1">
                    <a:lumMod val="50000"/>
                  </a:schemeClr>
                </a:solidFill>
              </a:rPr>
              <a:t>学習指導要領総則を手島編集</a:t>
            </a:r>
          </a:p>
        </p:txBody>
      </p:sp>
    </p:spTree>
    <p:extLst>
      <p:ext uri="{BB962C8B-B14F-4D97-AF65-F5344CB8AC3E}">
        <p14:creationId xmlns:p14="http://schemas.microsoft.com/office/powerpoint/2010/main" val="17702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9" grpId="0" animBg="1"/>
      <p:bldP spid="3" grpId="0" animBg="1"/>
      <p:bldP spid="22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295D785-E4C2-4C68-8219-851635A99CCC}"/>
              </a:ext>
            </a:extLst>
          </p:cNvPr>
          <p:cNvSpPr/>
          <p:nvPr/>
        </p:nvSpPr>
        <p:spPr>
          <a:xfrm>
            <a:off x="1" y="0"/>
            <a:ext cx="12214577" cy="914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FCDE4D2-CB59-4A27-83B8-EE3E04031A0C}"/>
              </a:ext>
            </a:extLst>
          </p:cNvPr>
          <p:cNvSpPr/>
          <p:nvPr/>
        </p:nvSpPr>
        <p:spPr>
          <a:xfrm>
            <a:off x="901776" y="676334"/>
            <a:ext cx="10388449" cy="3551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339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586891B-7FDA-4B85-92AA-0C27A77BA437}"/>
              </a:ext>
            </a:extLst>
          </p:cNvPr>
          <p:cNvSpPr/>
          <p:nvPr/>
        </p:nvSpPr>
        <p:spPr>
          <a:xfrm>
            <a:off x="468925" y="4567952"/>
            <a:ext cx="11254153" cy="4360344"/>
          </a:xfrm>
          <a:prstGeom prst="rect">
            <a:avLst/>
          </a:prstGeom>
          <a:solidFill>
            <a:srgbClr val="FFCCCC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339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E6CDB7F-9197-4928-AA39-1AFE39984726}"/>
              </a:ext>
            </a:extLst>
          </p:cNvPr>
          <p:cNvSpPr/>
          <p:nvPr/>
        </p:nvSpPr>
        <p:spPr>
          <a:xfrm>
            <a:off x="468925" y="351693"/>
            <a:ext cx="11254153" cy="42162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339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CA2666C-59DA-4E7D-B753-3B23E83B8EC4}"/>
              </a:ext>
            </a:extLst>
          </p:cNvPr>
          <p:cNvSpPr/>
          <p:nvPr/>
        </p:nvSpPr>
        <p:spPr>
          <a:xfrm>
            <a:off x="865569" y="687837"/>
            <a:ext cx="10388449" cy="7791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159" dirty="0"/>
          </a:p>
        </p:txBody>
      </p:sp>
      <p:sp>
        <p:nvSpPr>
          <p:cNvPr id="2" name="テキスト ボックス 1"/>
          <p:cNvSpPr txBox="1">
            <a:spLocks noChangeArrowheads="1"/>
          </p:cNvSpPr>
          <p:nvPr/>
        </p:nvSpPr>
        <p:spPr bwMode="auto">
          <a:xfrm>
            <a:off x="1334623" y="44156"/>
            <a:ext cx="10240304" cy="811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ja-JP" sz="4616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4616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教育課程の</a:t>
            </a:r>
            <a:r>
              <a:rPr lang="ja-JP" altLang="en-US" sz="4616" dirty="0">
                <a:solidFill>
                  <a:schemeClr val="accent1">
                    <a:lumMod val="75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編成</a:t>
            </a:r>
            <a:r>
              <a:rPr lang="ja-JP" altLang="en-US" sz="4616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において</a:t>
            </a:r>
            <a:endParaRPr lang="en-US" altLang="ja-JP" sz="4616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4616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</a:t>
            </a:r>
            <a:r>
              <a:rPr lang="ja-JP" altLang="en-US" sz="3447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総合的な学習の時間の目標と関連を図り</a:t>
            </a:r>
            <a:endParaRPr lang="en-US" altLang="ja-JP" sz="3447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endParaRPr lang="en-US" altLang="ja-JP" sz="1867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4267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①学校の教育目標を見直すこと</a:t>
            </a:r>
            <a:r>
              <a:rPr lang="ja-JP" altLang="en-US" sz="2133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（時代遅れ？）</a:t>
            </a:r>
            <a:endParaRPr lang="en-US" altLang="ja-JP" sz="3447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4267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②</a:t>
            </a:r>
            <a:r>
              <a:rPr lang="ja-JP" altLang="en-US" sz="4267" u="sng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教科横断的に学ぶ</a:t>
            </a:r>
            <a:r>
              <a:rPr lang="ja-JP" altLang="en-US" sz="4267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　</a:t>
            </a:r>
            <a:r>
              <a:rPr lang="ja-JP" altLang="en-US" sz="2272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（</a:t>
            </a:r>
            <a:r>
              <a:rPr lang="en-US" altLang="ja-JP" sz="2272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19</a:t>
            </a:r>
            <a:r>
              <a:rPr lang="ja-JP" altLang="en-US" sz="2272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ページの２）</a:t>
            </a:r>
            <a:endParaRPr lang="en-US" altLang="ja-JP" sz="2272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2517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　　</a:t>
            </a:r>
            <a:r>
              <a:rPr lang="ja-JP" altLang="en-US" sz="3356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（</a:t>
            </a:r>
            <a:r>
              <a:rPr lang="ja-JP" altLang="en-US" sz="4089" u="sng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カリキュラム・マネジメント</a:t>
            </a:r>
            <a:r>
              <a:rPr lang="ja-JP" altLang="en-US" sz="3356" u="sng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）</a:t>
            </a:r>
            <a:endParaRPr lang="en-US" altLang="ja-JP" sz="3356" u="sng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246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　　　　　　　　　　　　　　</a:t>
            </a:r>
            <a:endParaRPr lang="en-US" altLang="ja-JP" sz="246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4616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教育課程の</a:t>
            </a:r>
            <a:r>
              <a:rPr lang="ja-JP" altLang="en-US" sz="4616" dirty="0">
                <a:solidFill>
                  <a:srgbClr val="EF53DC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実施</a:t>
            </a:r>
            <a:r>
              <a:rPr lang="ja-JP" altLang="en-US" sz="4616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において</a:t>
            </a:r>
            <a:endParaRPr lang="en-US" altLang="ja-JP" sz="4616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endParaRPr lang="en-US" altLang="ja-JP" sz="246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4616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③</a:t>
            </a:r>
            <a:r>
              <a:rPr lang="ja-JP" altLang="en-US" sz="4616" u="sng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主体的・対話的で深い学び</a:t>
            </a:r>
            <a:endParaRPr lang="en-US" altLang="ja-JP" sz="4616" u="sng" dirty="0">
              <a:solidFill>
                <a:srgbClr val="FF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3447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に向けた</a:t>
            </a:r>
            <a:r>
              <a:rPr lang="ja-JP" altLang="en-US" sz="3447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授業改善</a:t>
            </a:r>
            <a:r>
              <a:rPr lang="ja-JP" altLang="en-US" sz="3447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</a:t>
            </a:r>
            <a:r>
              <a:rPr lang="ja-JP" altLang="en-US" sz="246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（</a:t>
            </a:r>
            <a:r>
              <a:rPr lang="en-US" altLang="ja-JP" sz="246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22</a:t>
            </a:r>
            <a:r>
              <a:rPr lang="ja-JP" altLang="en-US" sz="246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ページ１の</a:t>
            </a:r>
            <a:r>
              <a:rPr lang="ja-JP" altLang="en-US" sz="2461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⑴</a:t>
            </a:r>
            <a:r>
              <a:rPr lang="ja-JP" altLang="en-US" sz="246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・・・つまり）</a:t>
            </a:r>
            <a:endParaRPr lang="en-US" altLang="ja-JP" sz="246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16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</a:t>
            </a:r>
            <a:endParaRPr lang="en-US" altLang="ja-JP" sz="16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4616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</a:t>
            </a:r>
            <a:r>
              <a:rPr lang="en-US" altLang="ja-JP" sz="4616" u="sng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《</a:t>
            </a:r>
            <a:r>
              <a:rPr lang="ja-JP" altLang="en-US" sz="4616" u="sng" dirty="0">
                <a:solidFill>
                  <a:srgbClr val="0070C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探究的・問題解決的な学習過程</a:t>
            </a:r>
            <a:r>
              <a:rPr lang="en-US" altLang="ja-JP" sz="4616" u="sng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》</a:t>
            </a:r>
            <a:endParaRPr lang="en-US" altLang="ja-JP" sz="159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97E88055-6767-4A4C-A79A-B3628B8BD803}"/>
              </a:ext>
            </a:extLst>
          </p:cNvPr>
          <p:cNvCxnSpPr>
            <a:cxnSpLocks/>
          </p:cNvCxnSpPr>
          <p:nvPr/>
        </p:nvCxnSpPr>
        <p:spPr>
          <a:xfrm>
            <a:off x="901775" y="4600712"/>
            <a:ext cx="10388456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51CEA95-6590-43DD-9ADE-AA54BA384544}"/>
              </a:ext>
            </a:extLst>
          </p:cNvPr>
          <p:cNvSpPr txBox="1"/>
          <p:nvPr/>
        </p:nvSpPr>
        <p:spPr>
          <a:xfrm>
            <a:off x="5201375" y="44155"/>
            <a:ext cx="1401346" cy="74898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267" b="1" dirty="0"/>
              <a:t>総 則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7831DB2-2537-225C-49E7-77C4500BE4CE}"/>
              </a:ext>
            </a:extLst>
          </p:cNvPr>
          <p:cNvSpPr txBox="1"/>
          <p:nvPr/>
        </p:nvSpPr>
        <p:spPr>
          <a:xfrm>
            <a:off x="8052222" y="8086833"/>
            <a:ext cx="30861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solidFill>
                  <a:schemeClr val="bg1">
                    <a:lumMod val="50000"/>
                  </a:schemeClr>
                </a:solidFill>
              </a:rPr>
              <a:t>学習指導要領総則を手島編集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783FC61-7C23-C600-D284-5524E1D0094F}"/>
              </a:ext>
            </a:extLst>
          </p:cNvPr>
          <p:cNvSpPr txBox="1"/>
          <p:nvPr/>
        </p:nvSpPr>
        <p:spPr>
          <a:xfrm>
            <a:off x="981267" y="868012"/>
            <a:ext cx="9563837" cy="1323439"/>
          </a:xfrm>
          <a:prstGeom prst="rect">
            <a:avLst/>
          </a:prstGeom>
          <a:solidFill>
            <a:srgbClr val="FF3333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8000" dirty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 ③が、一番難しい！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94B21B1-8DF8-D32F-FD9F-2B087A48E630}"/>
              </a:ext>
            </a:extLst>
          </p:cNvPr>
          <p:cNvSpPr txBox="1"/>
          <p:nvPr/>
        </p:nvSpPr>
        <p:spPr>
          <a:xfrm>
            <a:off x="976991" y="2233731"/>
            <a:ext cx="9563837" cy="2246769"/>
          </a:xfrm>
          <a:prstGeom prst="rect">
            <a:avLst/>
          </a:prstGeom>
          <a:solidFill>
            <a:srgbClr val="FF3333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8000" b="1" dirty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 </a:t>
            </a:r>
            <a:r>
              <a:rPr kumimoji="1" lang="ja-JP" altLang="en-US" sz="6000" b="1" dirty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だって、やったことないし</a:t>
            </a:r>
            <a:endParaRPr kumimoji="1" lang="en-US" altLang="ja-JP" sz="6000" b="1" dirty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r>
              <a:rPr kumimoji="1" lang="ja-JP" altLang="en-US" sz="6000" b="1" dirty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  </a:t>
            </a:r>
            <a:r>
              <a:rPr kumimoji="1" lang="ja-JP" altLang="en-US" sz="6000" dirty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教科書に邪魔されている </a:t>
            </a:r>
          </a:p>
        </p:txBody>
      </p:sp>
    </p:spTree>
    <p:extLst>
      <p:ext uri="{BB962C8B-B14F-4D97-AF65-F5344CB8AC3E}">
        <p14:creationId xmlns:p14="http://schemas.microsoft.com/office/powerpoint/2010/main" val="39757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28D363-497F-A02B-192C-13D3DFC28498}"/>
              </a:ext>
            </a:extLst>
          </p:cNvPr>
          <p:cNvSpPr txBox="1"/>
          <p:nvPr/>
        </p:nvSpPr>
        <p:spPr>
          <a:xfrm>
            <a:off x="4366425" y="6862876"/>
            <a:ext cx="7766329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〇</a:t>
            </a:r>
            <a:r>
              <a:rPr kumimoji="1" lang="ja-JP" altLang="en-US" sz="3200" dirty="0"/>
              <a:t>　</a:t>
            </a:r>
            <a:r>
              <a:rPr kumimoji="1" lang="ja-JP" altLang="en-US" sz="3733" b="1" dirty="0"/>
              <a:t>主体的な学習をしたことがある</a:t>
            </a:r>
            <a:endParaRPr kumimoji="1" lang="en-US" altLang="ja-JP" sz="3733" b="1" dirty="0"/>
          </a:p>
          <a:p>
            <a:r>
              <a:rPr kumimoji="1" lang="en-US" altLang="ja-JP" sz="3733" b="1" dirty="0">
                <a:highlight>
                  <a:srgbClr val="FFFF00"/>
                </a:highlight>
              </a:rPr>
              <a:t>×</a:t>
            </a:r>
            <a:r>
              <a:rPr kumimoji="1" lang="ja-JP" altLang="en-US" sz="3733" dirty="0">
                <a:highlight>
                  <a:srgbClr val="FFFF00"/>
                </a:highlight>
              </a:rPr>
              <a:t>　</a:t>
            </a:r>
            <a:r>
              <a:rPr kumimoji="1" lang="ja-JP" altLang="en-US" sz="3733" b="1" dirty="0">
                <a:highlight>
                  <a:srgbClr val="FFFF00"/>
                </a:highlight>
              </a:rPr>
              <a:t>そのような学習経験は</a:t>
            </a:r>
            <a:r>
              <a:rPr lang="ja-JP" altLang="en-US" sz="3733" b="1" dirty="0">
                <a:highlight>
                  <a:srgbClr val="FFFF00"/>
                </a:highlight>
              </a:rPr>
              <a:t>ない</a:t>
            </a:r>
            <a:endParaRPr kumimoji="1" lang="en-US" altLang="ja-JP" sz="3733" b="1" dirty="0">
              <a:highlight>
                <a:srgbClr val="FFFF00"/>
              </a:highlight>
            </a:endParaRPr>
          </a:p>
          <a:p>
            <a:r>
              <a:rPr lang="ja-JP" altLang="en-US" sz="3733" b="1" dirty="0"/>
              <a:t>△</a:t>
            </a:r>
            <a:r>
              <a:rPr lang="ja-JP" altLang="en-US" sz="3733" dirty="0"/>
              <a:t>　</a:t>
            </a:r>
            <a:r>
              <a:rPr lang="ja-JP" altLang="en-US" sz="3733" b="1" dirty="0"/>
              <a:t>無回答</a:t>
            </a:r>
            <a:r>
              <a:rPr lang="ja-JP" altLang="en-US" sz="3733" dirty="0"/>
              <a:t>　</a:t>
            </a:r>
            <a:endParaRPr kumimoji="1" lang="en-US" altLang="ja-JP" sz="3733" dirty="0"/>
          </a:p>
        </p:txBody>
      </p:sp>
      <p:pic>
        <p:nvPicPr>
          <p:cNvPr id="1026" name="図 21">
            <a:extLst>
              <a:ext uri="{FF2B5EF4-FFF2-40B4-BE49-F238E27FC236}">
                <a16:creationId xmlns:a16="http://schemas.microsoft.com/office/drawing/2014/main" id="{96FBB43B-C13C-DEF1-5F93-0F9D100F03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9" t="40696" r="42178" b="31944"/>
          <a:stretch/>
        </p:blipFill>
        <p:spPr bwMode="auto">
          <a:xfrm>
            <a:off x="189329" y="1049496"/>
            <a:ext cx="4771203" cy="487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F9811572-9444-D316-8445-7F4DC07BB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03291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A0504DC-653D-A450-B2C8-8654D4D83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098505"/>
            <a:ext cx="3385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ja-JP" sz="1200" b="1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endParaRPr lang="ja-JP" altLang="ja-JP"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264E44D-13DD-3889-1508-DE0934A0E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6729" y="770413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ED8A392-B635-87CC-2847-505C43D5C1B5}"/>
              </a:ext>
            </a:extLst>
          </p:cNvPr>
          <p:cNvSpPr txBox="1"/>
          <p:nvPr/>
        </p:nvSpPr>
        <p:spPr>
          <a:xfrm>
            <a:off x="5142301" y="1610370"/>
            <a:ext cx="7049700" cy="3457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733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sz="4267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学生さんたちに聞いた</a:t>
            </a:r>
            <a:endParaRPr lang="en-US" altLang="ja-JP" sz="4267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4267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主体的な学習体験の有無</a:t>
            </a:r>
            <a:endParaRPr lang="en-US" altLang="ja-JP" sz="4267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3733" b="1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3200" b="1" dirty="0"/>
              <a:t>　ある国立大学教育学部   ３年生</a:t>
            </a:r>
            <a:endParaRPr lang="en-US" altLang="ja-JP" sz="3200" b="1" dirty="0"/>
          </a:p>
          <a:p>
            <a:r>
              <a:rPr kumimoji="1" lang="ja-JP" altLang="en-US" sz="3200" b="1" dirty="0"/>
              <a:t>　１８０名へのアンケート調査結果</a:t>
            </a:r>
            <a:endParaRPr kumimoji="1" lang="en-US" altLang="ja-JP" sz="3200" b="1" dirty="0"/>
          </a:p>
          <a:p>
            <a:r>
              <a:rPr lang="ja-JP" altLang="en-US" sz="3200" b="1" dirty="0"/>
              <a:t>　　　　　</a:t>
            </a:r>
            <a:r>
              <a:rPr lang="en-US" altLang="ja-JP" sz="3200" b="1" dirty="0"/>
              <a:t>2022</a:t>
            </a:r>
            <a:r>
              <a:rPr lang="ja-JP" altLang="en-US" sz="3200" b="1" dirty="0"/>
              <a:t>年</a:t>
            </a:r>
            <a:r>
              <a:rPr lang="en-US" altLang="ja-JP" sz="3200" b="1" dirty="0"/>
              <a:t>8</a:t>
            </a:r>
            <a:r>
              <a:rPr lang="ja-JP" altLang="en-US" sz="3200" b="1" dirty="0"/>
              <a:t>月</a:t>
            </a:r>
            <a:r>
              <a:rPr lang="en-US" altLang="ja-JP" sz="3200" b="1" dirty="0"/>
              <a:t>9</a:t>
            </a:r>
            <a:r>
              <a:rPr lang="ja-JP" altLang="en-US" sz="3200" b="1" dirty="0"/>
              <a:t>日　手島利夫</a:t>
            </a:r>
            <a:endParaRPr kumimoji="1" lang="ja-JP" altLang="en-US" sz="32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F94EDD-8419-2DAB-1F9E-B2E63AF6DECA}"/>
              </a:ext>
            </a:extLst>
          </p:cNvPr>
          <p:cNvSpPr txBox="1"/>
          <p:nvPr/>
        </p:nvSpPr>
        <p:spPr>
          <a:xfrm>
            <a:off x="768859" y="6780801"/>
            <a:ext cx="3539752" cy="1815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733" dirty="0"/>
              <a:t>　　</a:t>
            </a:r>
            <a:r>
              <a:rPr kumimoji="1" lang="ja-JP" altLang="en-US" sz="3733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４人・・・</a:t>
            </a:r>
            <a:endParaRPr kumimoji="1" lang="en-US" altLang="ja-JP" sz="3733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r>
              <a:rPr kumimoji="1" lang="ja-JP" altLang="en-US" sz="3733" dirty="0">
                <a:highlight>
                  <a:srgbClr val="FFFF00"/>
                </a:highlight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１６１人・・・</a:t>
            </a:r>
            <a:endParaRPr kumimoji="1" lang="en-US" altLang="ja-JP" sz="3733" dirty="0">
              <a:highlight>
                <a:srgbClr val="FFFF00"/>
              </a:highlight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r>
              <a:rPr kumimoji="1" lang="ja-JP" altLang="en-US" sz="3733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　１５人・・・</a:t>
            </a:r>
          </a:p>
        </p:txBody>
      </p:sp>
    </p:spTree>
    <p:extLst>
      <p:ext uri="{BB962C8B-B14F-4D97-AF65-F5344CB8AC3E}">
        <p14:creationId xmlns:p14="http://schemas.microsoft.com/office/powerpoint/2010/main" val="8499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0CF22-D1CA-37A4-5706-428B05E20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5ED9A1-A9CD-DC30-84C2-B059B542759E}"/>
              </a:ext>
            </a:extLst>
          </p:cNvPr>
          <p:cNvSpPr txBox="1"/>
          <p:nvPr/>
        </p:nvSpPr>
        <p:spPr>
          <a:xfrm>
            <a:off x="4366425" y="5233129"/>
            <a:ext cx="7766329" cy="189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〇</a:t>
            </a:r>
            <a:r>
              <a:rPr kumimoji="1" lang="ja-JP" altLang="en-US" sz="3200" dirty="0"/>
              <a:t>　</a:t>
            </a:r>
            <a:r>
              <a:rPr kumimoji="1" lang="ja-JP" altLang="en-US" sz="3733" b="1" dirty="0"/>
              <a:t>主体的な学習をしたことがある</a:t>
            </a:r>
            <a:endParaRPr kumimoji="1" lang="en-US" altLang="ja-JP" sz="3733" b="1" dirty="0"/>
          </a:p>
          <a:p>
            <a:r>
              <a:rPr kumimoji="1" lang="en-US" altLang="ja-JP" sz="4267" b="1" dirty="0">
                <a:solidFill>
                  <a:schemeClr val="accent2">
                    <a:lumMod val="75000"/>
                  </a:schemeClr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×</a:t>
            </a:r>
            <a:r>
              <a:rPr kumimoji="1" lang="ja-JP" altLang="en-US" sz="3733" dirty="0"/>
              <a:t>　</a:t>
            </a:r>
            <a:r>
              <a:rPr kumimoji="1" lang="ja-JP" altLang="en-US" sz="3733" b="1" dirty="0"/>
              <a:t>そのような学習経験は</a:t>
            </a:r>
            <a:r>
              <a:rPr lang="ja-JP" altLang="en-US" sz="3733" b="1" dirty="0"/>
              <a:t>ない</a:t>
            </a:r>
            <a:endParaRPr kumimoji="1" lang="en-US" altLang="ja-JP" sz="3733" b="1" dirty="0"/>
          </a:p>
          <a:p>
            <a:r>
              <a:rPr kumimoji="1" lang="ja-JP" altLang="en-US" sz="3733" dirty="0"/>
              <a:t>　　</a:t>
            </a:r>
            <a:r>
              <a:rPr kumimoji="1" lang="ja-JP" altLang="en-US" sz="3733" b="1" dirty="0"/>
              <a:t>無回答</a:t>
            </a:r>
            <a:endParaRPr kumimoji="1" lang="en-US" altLang="ja-JP" sz="3733" b="1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C970FE4-C0D9-7F13-4951-4808961E2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18693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153613F-A9BA-FA0E-1431-8B9609CB6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252529"/>
            <a:ext cx="3385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ja-JP" sz="1200" b="1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endParaRPr lang="ja-JP" altLang="ja-JP"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298B9CD-DFD9-073B-CEF9-E1885B527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6729" y="607438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65FF41D-562D-3113-D925-FA96A4DFBAE1}"/>
              </a:ext>
            </a:extLst>
          </p:cNvPr>
          <p:cNvSpPr txBox="1"/>
          <p:nvPr/>
        </p:nvSpPr>
        <p:spPr>
          <a:xfrm>
            <a:off x="5142301" y="764394"/>
            <a:ext cx="7049700" cy="3457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733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en-US" sz="4267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学生さんたちに聞いた</a:t>
            </a:r>
            <a:endParaRPr lang="en-US" altLang="ja-JP" sz="4267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4267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主体的な学習体験の有無</a:t>
            </a:r>
            <a:endParaRPr lang="en-US" altLang="ja-JP" sz="4267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3733" b="1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3200" b="1" dirty="0"/>
              <a:t>　宇都宮・群馬大学教育学部   ３年生</a:t>
            </a:r>
            <a:endParaRPr lang="en-US" altLang="ja-JP" sz="3200" b="1" dirty="0"/>
          </a:p>
          <a:p>
            <a:r>
              <a:rPr kumimoji="1" lang="ja-JP" altLang="en-US" sz="3200" b="1" dirty="0"/>
              <a:t>　３６８名へのアンケート調査結果</a:t>
            </a:r>
            <a:endParaRPr kumimoji="1" lang="en-US" altLang="ja-JP" sz="3200" b="1" dirty="0"/>
          </a:p>
          <a:p>
            <a:r>
              <a:rPr lang="ja-JP" altLang="en-US" sz="3200" b="1" dirty="0"/>
              <a:t>　　　　</a:t>
            </a:r>
            <a:r>
              <a:rPr lang="en-US" altLang="ja-JP" sz="3200" b="1" dirty="0"/>
              <a:t>2025</a:t>
            </a:r>
            <a:r>
              <a:rPr lang="ja-JP" altLang="en-US" sz="3200" b="1" dirty="0"/>
              <a:t>年</a:t>
            </a:r>
            <a:r>
              <a:rPr lang="en-US" altLang="ja-JP" sz="3200" b="1" dirty="0"/>
              <a:t>5</a:t>
            </a:r>
            <a:r>
              <a:rPr lang="ja-JP" altLang="en-US" sz="3200" b="1" dirty="0"/>
              <a:t>月</a:t>
            </a:r>
            <a:r>
              <a:rPr lang="en-US" altLang="ja-JP" sz="3200" b="1" dirty="0"/>
              <a:t>17</a:t>
            </a:r>
            <a:r>
              <a:rPr lang="ja-JP" altLang="en-US" sz="3200" b="1" dirty="0"/>
              <a:t>日　手島利夫</a:t>
            </a:r>
            <a:endParaRPr kumimoji="1" lang="ja-JP" altLang="en-US" sz="3200" b="1" dirty="0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AAFF46E4-9B3D-F194-2D95-9F077867C684}"/>
              </a:ext>
            </a:extLst>
          </p:cNvPr>
          <p:cNvSpPr/>
          <p:nvPr/>
        </p:nvSpPr>
        <p:spPr>
          <a:xfrm>
            <a:off x="2574932" y="7263221"/>
            <a:ext cx="8946777" cy="1773203"/>
          </a:xfrm>
          <a:prstGeom prst="roundRect">
            <a:avLst/>
          </a:prstGeom>
          <a:solidFill>
            <a:srgbClr val="FFFF8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644D7E3-BEE6-BF90-FAC5-376F537A0D9F}"/>
              </a:ext>
            </a:extLst>
          </p:cNvPr>
          <p:cNvSpPr txBox="1"/>
          <p:nvPr/>
        </p:nvSpPr>
        <p:spPr>
          <a:xfrm>
            <a:off x="2574932" y="7317010"/>
            <a:ext cx="89467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※</a:t>
            </a:r>
            <a:r>
              <a:rPr kumimoji="1" lang="ja-JP" altLang="en-US" sz="32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　先生方は主体的な学びを創ろうと、工夫を</a:t>
            </a:r>
            <a:endParaRPr kumimoji="1" lang="en-US" altLang="ja-JP" sz="32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r>
              <a:rPr kumimoji="1" lang="ja-JP" altLang="en-US" sz="32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　　していました！でも、児童・生徒はその本　</a:t>
            </a:r>
            <a:endParaRPr kumimoji="1" lang="en-US" altLang="ja-JP" sz="32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r>
              <a:rPr kumimoji="1" lang="ja-JP" altLang="en-US" sz="32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　　音を見透かしていましたよ。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AED78D4-8F4B-BEBC-A783-1B20161AF9F4}"/>
              </a:ext>
            </a:extLst>
          </p:cNvPr>
          <p:cNvSpPr txBox="1"/>
          <p:nvPr/>
        </p:nvSpPr>
        <p:spPr>
          <a:xfrm>
            <a:off x="768859" y="5151055"/>
            <a:ext cx="3539752" cy="1815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733" dirty="0"/>
              <a:t>　</a:t>
            </a:r>
            <a:r>
              <a:rPr kumimoji="1" lang="ja-JP" altLang="en-US" sz="3733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８８人・・・</a:t>
            </a:r>
            <a:endParaRPr kumimoji="1" lang="en-US" altLang="ja-JP" sz="3733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r>
              <a:rPr kumimoji="1" lang="ja-JP" altLang="en-US" sz="3733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２６８人・・・</a:t>
            </a:r>
            <a:endParaRPr kumimoji="1" lang="en-US" altLang="ja-JP" sz="3733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r>
              <a:rPr kumimoji="1" lang="ja-JP" altLang="en-US" sz="3733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　１２人・・・</a:t>
            </a:r>
          </a:p>
        </p:txBody>
      </p:sp>
      <p:graphicFrame>
        <p:nvGraphicFramePr>
          <p:cNvPr id="10" name="グラフ 9">
            <a:extLst>
              <a:ext uri="{FF2B5EF4-FFF2-40B4-BE49-F238E27FC236}">
                <a16:creationId xmlns:a16="http://schemas.microsoft.com/office/drawing/2014/main" id="{D38802EF-7E42-0D48-EE21-A4B358E6322B}"/>
              </a:ext>
            </a:extLst>
          </p:cNvPr>
          <p:cNvGraphicFramePr>
            <a:graphicFrameLocks/>
          </p:cNvGraphicFramePr>
          <p:nvPr/>
        </p:nvGraphicFramePr>
        <p:xfrm>
          <a:off x="311021" y="43543"/>
          <a:ext cx="5131836" cy="5025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AA9BDF9-6383-AFA2-F104-24B0BCAE206E}"/>
              </a:ext>
            </a:extLst>
          </p:cNvPr>
          <p:cNvSpPr txBox="1"/>
          <p:nvPr/>
        </p:nvSpPr>
        <p:spPr>
          <a:xfrm>
            <a:off x="2147341" y="3502090"/>
            <a:ext cx="18293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したこと無い</a:t>
            </a:r>
            <a:endParaRPr kumimoji="1" lang="en-US" altLang="ja-JP" sz="2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２６８人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2BA89E5-D5AB-A102-5671-43081E4BA5CF}"/>
              </a:ext>
            </a:extLst>
          </p:cNvPr>
          <p:cNvSpPr txBox="1"/>
          <p:nvPr/>
        </p:nvSpPr>
        <p:spPr>
          <a:xfrm>
            <a:off x="1007406" y="2041753"/>
            <a:ext cx="16466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経験がある</a:t>
            </a:r>
            <a:endParaRPr kumimoji="1" lang="en-US" altLang="ja-JP" sz="2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８８人</a:t>
            </a: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B7D5A209-6AA0-4004-9101-C47EA98B1172}"/>
              </a:ext>
            </a:extLst>
          </p:cNvPr>
          <p:cNvSpPr/>
          <p:nvPr/>
        </p:nvSpPr>
        <p:spPr>
          <a:xfrm>
            <a:off x="4509793" y="5334485"/>
            <a:ext cx="435428" cy="44721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4" name="二等辺三角形 13">
            <a:extLst>
              <a:ext uri="{FF2B5EF4-FFF2-40B4-BE49-F238E27FC236}">
                <a16:creationId xmlns:a16="http://schemas.microsoft.com/office/drawing/2014/main" id="{EED0E8C3-A3FC-D171-337A-1200AAEC473B}"/>
              </a:ext>
            </a:extLst>
          </p:cNvPr>
          <p:cNvSpPr/>
          <p:nvPr/>
        </p:nvSpPr>
        <p:spPr>
          <a:xfrm>
            <a:off x="4447596" y="6519399"/>
            <a:ext cx="553611" cy="391475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244046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6F46FA3-101E-F4ED-EFCE-A3738EBE1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62" y="110063"/>
            <a:ext cx="9197789" cy="892387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3857B74-922B-F872-F2B4-95CC7FE43567}"/>
              </a:ext>
            </a:extLst>
          </p:cNvPr>
          <p:cNvSpPr txBox="1"/>
          <p:nvPr/>
        </p:nvSpPr>
        <p:spPr>
          <a:xfrm>
            <a:off x="8422433" y="1600110"/>
            <a:ext cx="3554231" cy="26365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733" b="1" dirty="0"/>
              <a:t>「生きる力」</a:t>
            </a:r>
            <a:endParaRPr kumimoji="1" lang="en-US" altLang="ja-JP" sz="3733" b="1" dirty="0"/>
          </a:p>
          <a:p>
            <a:r>
              <a:rPr kumimoji="1" lang="ja-JP" altLang="en-US" sz="3200" b="1" dirty="0"/>
              <a:t>から「</a:t>
            </a:r>
            <a:r>
              <a:rPr kumimoji="1" lang="ja-JP" altLang="en-US" sz="3200" b="1" dirty="0">
                <a:highlight>
                  <a:srgbClr val="FFFF00"/>
                </a:highlight>
              </a:rPr>
              <a:t>主体的・対話的で深い学び</a:t>
            </a:r>
            <a:r>
              <a:rPr kumimoji="1" lang="ja-JP" altLang="en-US" sz="3200" b="1" dirty="0"/>
              <a:t>」を考えていきましょう</a:t>
            </a:r>
          </a:p>
        </p:txBody>
      </p:sp>
    </p:spTree>
    <p:extLst>
      <p:ext uri="{BB962C8B-B14F-4D97-AF65-F5344CB8AC3E}">
        <p14:creationId xmlns:p14="http://schemas.microsoft.com/office/powerpoint/2010/main" val="227045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54279-675B-6677-F4E2-989275B70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8897DF1-2ABD-4C50-67BE-1C595EA41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561" t="935" r="9828" b="41822"/>
          <a:stretch/>
        </p:blipFill>
        <p:spPr>
          <a:xfrm>
            <a:off x="581025" y="-304796"/>
            <a:ext cx="11029951" cy="8363611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5572D9A-9DAF-612B-1E9E-89C5E0BA0457}"/>
              </a:ext>
            </a:extLst>
          </p:cNvPr>
          <p:cNvSpPr txBox="1"/>
          <p:nvPr/>
        </p:nvSpPr>
        <p:spPr>
          <a:xfrm>
            <a:off x="95250" y="8422954"/>
            <a:ext cx="120015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33387" algn="just"/>
            <a:r>
              <a:rPr lang="en-US" altLang="ja-JP" sz="2400" u="sng" kern="100" dirty="0" err="1">
                <a:solidFill>
                  <a:srgbClr val="0563C1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  <a:hlinkClick r:id="rId4"/>
              </a:rPr>
              <a:t>確かな学力</a:t>
            </a:r>
            <a:r>
              <a:rPr lang="ja-JP" altLang="ja-JP" sz="24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</a:t>
            </a:r>
            <a:r>
              <a:rPr lang="en-US" altLang="ja-JP" sz="2400" u="sng" kern="100" dirty="0">
                <a:solidFill>
                  <a:srgbClr val="0563C1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  <a:hlinkClick r:id="rId5"/>
              </a:rPr>
              <a:t>https://www.mext.go.jp/a_menu/shotou/gakuryoku/korekara.htm</a:t>
            </a:r>
            <a:endParaRPr lang="ja-JP" altLang="ja-JP" sz="24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1723AAA-02A0-5DC1-CA47-7DFBC0E48DF4}"/>
              </a:ext>
            </a:extLst>
          </p:cNvPr>
          <p:cNvSpPr txBox="1"/>
          <p:nvPr/>
        </p:nvSpPr>
        <p:spPr>
          <a:xfrm>
            <a:off x="581024" y="7868309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文部科学省のホームページより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126A0A1-4323-DF0B-AAD8-EF3AA4447BB4}"/>
              </a:ext>
            </a:extLst>
          </p:cNvPr>
          <p:cNvSpPr txBox="1"/>
          <p:nvPr/>
        </p:nvSpPr>
        <p:spPr>
          <a:xfrm>
            <a:off x="4662487" y="1771653"/>
            <a:ext cx="2557464" cy="666786"/>
          </a:xfrm>
          <a:prstGeom prst="rect">
            <a:avLst/>
          </a:prstGeom>
          <a:solidFill>
            <a:srgbClr val="76E3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733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確かな学力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0FC7889-8FB5-336A-AEDA-CE8AA2CAD38D}"/>
              </a:ext>
            </a:extLst>
          </p:cNvPr>
          <p:cNvSpPr txBox="1"/>
          <p:nvPr/>
        </p:nvSpPr>
        <p:spPr>
          <a:xfrm>
            <a:off x="1951035" y="5473702"/>
            <a:ext cx="3211516" cy="666786"/>
          </a:xfrm>
          <a:prstGeom prst="rect">
            <a:avLst/>
          </a:prstGeom>
          <a:solidFill>
            <a:srgbClr val="AAE57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733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豊かな人間性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E521112-3322-08B6-6CDF-32C44E13775D}"/>
              </a:ext>
            </a:extLst>
          </p:cNvPr>
          <p:cNvSpPr txBox="1"/>
          <p:nvPr/>
        </p:nvSpPr>
        <p:spPr>
          <a:xfrm>
            <a:off x="7219951" y="5492753"/>
            <a:ext cx="2724149" cy="666786"/>
          </a:xfrm>
          <a:prstGeom prst="rect">
            <a:avLst/>
          </a:prstGeom>
          <a:solidFill>
            <a:srgbClr val="F6C3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733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健康や体力</a:t>
            </a:r>
          </a:p>
        </p:txBody>
      </p:sp>
    </p:spTree>
    <p:extLst>
      <p:ext uri="{BB962C8B-B14F-4D97-AF65-F5344CB8AC3E}">
        <p14:creationId xmlns:p14="http://schemas.microsoft.com/office/powerpoint/2010/main" val="139353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8623660-AF68-B83B-C9B4-3A340FABAFB7}"/>
              </a:ext>
            </a:extLst>
          </p:cNvPr>
          <p:cNvSpPr/>
          <p:nvPr/>
        </p:nvSpPr>
        <p:spPr>
          <a:xfrm>
            <a:off x="2852155" y="3157510"/>
            <a:ext cx="8453053" cy="968188"/>
          </a:xfrm>
          <a:prstGeom prst="rect">
            <a:avLst/>
          </a:prstGeom>
          <a:solidFill>
            <a:srgbClr val="CDFF9D">
              <a:alpha val="20000"/>
            </a:srgb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EC07111-49D3-60ED-6399-D8864CE21190}"/>
              </a:ext>
            </a:extLst>
          </p:cNvPr>
          <p:cNvSpPr/>
          <p:nvPr/>
        </p:nvSpPr>
        <p:spPr>
          <a:xfrm>
            <a:off x="2876549" y="4371923"/>
            <a:ext cx="8453053" cy="968188"/>
          </a:xfrm>
          <a:prstGeom prst="rect">
            <a:avLst/>
          </a:prstGeom>
          <a:solidFill>
            <a:srgbClr val="FAB4F2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B730BFB-18FB-5B2D-EDFB-6C63A12A2E6F}"/>
              </a:ext>
            </a:extLst>
          </p:cNvPr>
          <p:cNvSpPr/>
          <p:nvPr/>
        </p:nvSpPr>
        <p:spPr>
          <a:xfrm>
            <a:off x="2852157" y="5776329"/>
            <a:ext cx="8453053" cy="916528"/>
          </a:xfrm>
          <a:prstGeom prst="rect">
            <a:avLst/>
          </a:prstGeom>
          <a:solidFill>
            <a:schemeClr val="accent5">
              <a:alpha val="2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ED3001F-DFB6-8452-1FA8-D8AC17AE55E8}"/>
              </a:ext>
            </a:extLst>
          </p:cNvPr>
          <p:cNvSpPr txBox="1"/>
          <p:nvPr/>
        </p:nvSpPr>
        <p:spPr>
          <a:xfrm>
            <a:off x="3511227" y="619552"/>
            <a:ext cx="728914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733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〇〇小学校の教育目標</a:t>
            </a:r>
            <a:endParaRPr kumimoji="1" lang="en-US" altLang="ja-JP" sz="3733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0445821-DEEC-1BC1-4866-2AA7F9AB9BAF}"/>
              </a:ext>
            </a:extLst>
          </p:cNvPr>
          <p:cNvSpPr txBox="1"/>
          <p:nvPr/>
        </p:nvSpPr>
        <p:spPr>
          <a:xfrm>
            <a:off x="388948" y="8565614"/>
            <a:ext cx="11880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※</a:t>
            </a:r>
            <a:r>
              <a:rPr kumimoji="1" lang="ja-JP" altLang="en-US" sz="2400" dirty="0"/>
              <a:t>　三色の枠をつけたのは、学習指導要領で示す「生きる力」の色を踏まえています</a:t>
            </a:r>
            <a:endParaRPr kumimoji="1" lang="en-US" altLang="ja-JP" sz="24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0DC914-20C0-215B-BDB0-4E733CAFF31B}"/>
              </a:ext>
            </a:extLst>
          </p:cNvPr>
          <p:cNvSpPr txBox="1"/>
          <p:nvPr/>
        </p:nvSpPr>
        <p:spPr>
          <a:xfrm>
            <a:off x="1397684" y="1910062"/>
            <a:ext cx="10450297" cy="7315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267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学校教育目標　</a:t>
            </a:r>
            <a:r>
              <a:rPr kumimoji="1" lang="ja-JP" altLang="en-US" sz="4267" dirty="0">
                <a:highlight>
                  <a:srgbClr val="C7E088"/>
                </a:highligh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な</a:t>
            </a:r>
            <a:r>
              <a:rPr kumimoji="1" lang="ja-JP" altLang="en-US" sz="4267" dirty="0">
                <a:highlight>
                  <a:srgbClr val="FAB4F2"/>
                </a:highligh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か</a:t>
            </a:r>
            <a:r>
              <a:rPr kumimoji="1" lang="ja-JP" altLang="en-US" sz="4267" dirty="0">
                <a:highlight>
                  <a:srgbClr val="00FFFF"/>
                </a:highligh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よ</a:t>
            </a:r>
            <a:r>
              <a:rPr kumimoji="1" lang="ja-JP" altLang="en-US" sz="4267" dirty="0">
                <a:highlight>
                  <a:srgbClr val="C7E088"/>
                </a:highligh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し</a:t>
            </a:r>
            <a:endParaRPr kumimoji="1" lang="en-US" altLang="ja-JP" sz="4267" dirty="0">
              <a:highlight>
                <a:srgbClr val="C7E088"/>
              </a:highligh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4267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4267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な　仲良く助け合える子　　　　　</a:t>
            </a:r>
            <a:endParaRPr kumimoji="1" lang="en-US" altLang="ja-JP" sz="4267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4267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4267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か　身体をきたえ元気な子 　　</a:t>
            </a:r>
            <a:endParaRPr kumimoji="1" lang="en-US" altLang="ja-JP" sz="4267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4267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r>
              <a:rPr kumimoji="1" lang="ja-JP" altLang="en-US" sz="4267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  よ　よく考え、最後までやりぬく子</a:t>
            </a:r>
            <a:endParaRPr kumimoji="1" lang="en-US" altLang="ja-JP" sz="4267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endParaRPr kumimoji="1" lang="en-US" altLang="ja-JP" sz="4267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r>
              <a:rPr kumimoji="1" lang="ja-JP" altLang="en-US" sz="4267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 し　親切で礼儀正しい子　　　</a:t>
            </a:r>
            <a:endParaRPr kumimoji="1" lang="en-US" altLang="ja-JP" sz="4267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endParaRPr kumimoji="1" lang="en-US" altLang="ja-JP" sz="4267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r>
              <a:rPr kumimoji="1" lang="ja-JP" altLang="en-US" sz="4267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C475B55A-24DC-30FC-D4C1-EFDA759C5EB0}"/>
              </a:ext>
            </a:extLst>
          </p:cNvPr>
          <p:cNvSpPr/>
          <p:nvPr/>
        </p:nvSpPr>
        <p:spPr>
          <a:xfrm>
            <a:off x="645459" y="1608463"/>
            <a:ext cx="11044517" cy="675176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766FD77-37C3-9D4E-ABA1-CCEFEB9A3A63}"/>
              </a:ext>
            </a:extLst>
          </p:cNvPr>
          <p:cNvSpPr txBox="1"/>
          <p:nvPr/>
        </p:nvSpPr>
        <p:spPr>
          <a:xfrm>
            <a:off x="1338513" y="3157510"/>
            <a:ext cx="861004" cy="913007"/>
          </a:xfrm>
          <a:prstGeom prst="rect">
            <a:avLst/>
          </a:prstGeom>
          <a:solidFill>
            <a:srgbClr val="CDFF9D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5333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意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C418ED1-659D-3686-8A4A-56BE4AFCC86B}"/>
              </a:ext>
            </a:extLst>
          </p:cNvPr>
          <p:cNvSpPr txBox="1"/>
          <p:nvPr/>
        </p:nvSpPr>
        <p:spPr>
          <a:xfrm>
            <a:off x="1336977" y="4366163"/>
            <a:ext cx="861004" cy="913007"/>
          </a:xfrm>
          <a:prstGeom prst="rect">
            <a:avLst/>
          </a:prstGeom>
          <a:solidFill>
            <a:srgbClr val="FBC9F5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5333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体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5AD9FF5-D899-188C-D38C-E1F0ED38C015}"/>
              </a:ext>
            </a:extLst>
          </p:cNvPr>
          <p:cNvSpPr txBox="1"/>
          <p:nvPr/>
        </p:nvSpPr>
        <p:spPr>
          <a:xfrm>
            <a:off x="1336975" y="5740473"/>
            <a:ext cx="982493" cy="9130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5333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知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EBBB37C-3383-AAB4-63C1-1A5F6653F438}"/>
              </a:ext>
            </a:extLst>
          </p:cNvPr>
          <p:cNvSpPr/>
          <p:nvPr/>
        </p:nvSpPr>
        <p:spPr>
          <a:xfrm>
            <a:off x="2864523" y="6964518"/>
            <a:ext cx="8346815" cy="968188"/>
          </a:xfrm>
          <a:prstGeom prst="rect">
            <a:avLst/>
          </a:prstGeom>
          <a:solidFill>
            <a:srgbClr val="CDFF9D">
              <a:alpha val="20000"/>
            </a:srgb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2367A3-0201-C6C8-1B5A-CFB4B6D8A9BC}"/>
              </a:ext>
            </a:extLst>
          </p:cNvPr>
          <p:cNvSpPr txBox="1"/>
          <p:nvPr/>
        </p:nvSpPr>
        <p:spPr>
          <a:xfrm>
            <a:off x="1362419" y="6964518"/>
            <a:ext cx="861004" cy="913007"/>
          </a:xfrm>
          <a:prstGeom prst="rect">
            <a:avLst/>
          </a:prstGeom>
          <a:solidFill>
            <a:srgbClr val="CDFF9D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5333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徳</a:t>
            </a:r>
          </a:p>
        </p:txBody>
      </p:sp>
    </p:spTree>
    <p:extLst>
      <p:ext uri="{BB962C8B-B14F-4D97-AF65-F5344CB8AC3E}">
        <p14:creationId xmlns:p14="http://schemas.microsoft.com/office/powerpoint/2010/main" val="104901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/>
      <p:bldP spid="13" grpId="0" animBg="1"/>
      <p:bldP spid="14" grpId="0" animBg="1"/>
      <p:bldP spid="20" grpId="0" animBg="1"/>
      <p:bldP spid="21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9FCDF-07BF-50E1-CA79-4C7A0164C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矢印: 右 1">
            <a:extLst>
              <a:ext uri="{FF2B5EF4-FFF2-40B4-BE49-F238E27FC236}">
                <a16:creationId xmlns:a16="http://schemas.microsoft.com/office/drawing/2014/main" id="{7421F2CB-4302-8BC9-4164-F675AB58AC59}"/>
              </a:ext>
            </a:extLst>
          </p:cNvPr>
          <p:cNvSpPr/>
          <p:nvPr/>
        </p:nvSpPr>
        <p:spPr>
          <a:xfrm>
            <a:off x="8193742" y="3263148"/>
            <a:ext cx="3603812" cy="1703293"/>
          </a:xfrm>
          <a:prstGeom prst="rightArrow">
            <a:avLst/>
          </a:prstGeom>
          <a:solidFill>
            <a:srgbClr val="CDE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8533CB29-DA66-2578-FB6A-1F7A984C10DC}"/>
              </a:ext>
            </a:extLst>
          </p:cNvPr>
          <p:cNvSpPr/>
          <p:nvPr/>
        </p:nvSpPr>
        <p:spPr>
          <a:xfrm>
            <a:off x="4309037" y="3263148"/>
            <a:ext cx="3603812" cy="170329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DDCCFB5C-F08A-E63B-F6BE-FC33CE2E0172}"/>
              </a:ext>
            </a:extLst>
          </p:cNvPr>
          <p:cNvSpPr/>
          <p:nvPr/>
        </p:nvSpPr>
        <p:spPr>
          <a:xfrm>
            <a:off x="424331" y="3290043"/>
            <a:ext cx="3603812" cy="1703293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15A2E18-4702-639F-7B62-9F6ABADD5F59}"/>
              </a:ext>
            </a:extLst>
          </p:cNvPr>
          <p:cNvSpPr txBox="1"/>
          <p:nvPr/>
        </p:nvSpPr>
        <p:spPr>
          <a:xfrm>
            <a:off x="424332" y="1936371"/>
            <a:ext cx="2961381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１９９０～</a:t>
            </a:r>
            <a:endParaRPr kumimoji="1" lang="en-US" altLang="ja-JP" sz="3200" dirty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r>
              <a:rPr kumimoji="1" lang="ja-JP" altLang="en-US" sz="3200" dirty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　　　２００４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A20E45D-DD3D-913A-1A0D-8DB4A3850A8E}"/>
              </a:ext>
            </a:extLst>
          </p:cNvPr>
          <p:cNvSpPr txBox="1"/>
          <p:nvPr/>
        </p:nvSpPr>
        <p:spPr>
          <a:xfrm>
            <a:off x="4309036" y="1936369"/>
            <a:ext cx="3221317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２００５～</a:t>
            </a:r>
            <a:endParaRPr kumimoji="1" lang="en-US" altLang="ja-JP" sz="3200" dirty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r>
              <a:rPr kumimoji="1" lang="ja-JP" altLang="en-US" sz="3200" dirty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　　　　２０１４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2FB63F3-318B-944A-DF7F-34BD41A02A6D}"/>
              </a:ext>
            </a:extLst>
          </p:cNvPr>
          <p:cNvSpPr txBox="1"/>
          <p:nvPr/>
        </p:nvSpPr>
        <p:spPr>
          <a:xfrm>
            <a:off x="8193740" y="1798912"/>
            <a:ext cx="3603811" cy="1077218"/>
          </a:xfrm>
          <a:prstGeom prst="rect">
            <a:avLst/>
          </a:prstGeom>
          <a:solidFill>
            <a:srgbClr val="CDE6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２０１５～</a:t>
            </a:r>
            <a:endParaRPr kumimoji="1" lang="en-US" altLang="ja-JP" sz="3200" dirty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r>
              <a:rPr kumimoji="1" lang="ja-JP" altLang="en-US" sz="3200" dirty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　　　　２０３０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7C4EAD1-0CDB-8047-F72A-4273AAB6549D}"/>
              </a:ext>
            </a:extLst>
          </p:cNvPr>
          <p:cNvSpPr txBox="1"/>
          <p:nvPr/>
        </p:nvSpPr>
        <p:spPr>
          <a:xfrm>
            <a:off x="945799" y="3751839"/>
            <a:ext cx="1918448" cy="748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267" dirty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EFA</a:t>
            </a:r>
            <a:endParaRPr kumimoji="1" lang="ja-JP" altLang="en-US" sz="4267" dirty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8639FBE-8A0A-8D94-637F-F8F83EB3DD11}"/>
              </a:ext>
            </a:extLst>
          </p:cNvPr>
          <p:cNvSpPr txBox="1"/>
          <p:nvPr/>
        </p:nvSpPr>
        <p:spPr>
          <a:xfrm>
            <a:off x="4806599" y="3751839"/>
            <a:ext cx="1918448" cy="748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267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ESD</a:t>
            </a:r>
            <a:endParaRPr kumimoji="1" lang="ja-JP" altLang="en-US" sz="4267" dirty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0659DB4-23D0-06A3-583E-68539FD41163}"/>
              </a:ext>
            </a:extLst>
          </p:cNvPr>
          <p:cNvSpPr txBox="1"/>
          <p:nvPr/>
        </p:nvSpPr>
        <p:spPr>
          <a:xfrm>
            <a:off x="8541893" y="3751838"/>
            <a:ext cx="2538484" cy="748988"/>
          </a:xfrm>
          <a:prstGeom prst="rect">
            <a:avLst/>
          </a:prstGeom>
          <a:solidFill>
            <a:srgbClr val="CDE6FF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267" dirty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SDGs</a:t>
            </a:r>
            <a:endParaRPr kumimoji="1" lang="ja-JP" altLang="en-US" sz="4267" dirty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8BE8FB3-30DC-B17A-A60E-07595E4DC6C3}"/>
              </a:ext>
            </a:extLst>
          </p:cNvPr>
          <p:cNvSpPr txBox="1"/>
          <p:nvPr/>
        </p:nvSpPr>
        <p:spPr>
          <a:xfrm>
            <a:off x="259979" y="5755337"/>
            <a:ext cx="3617237" cy="20622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267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万人のための教育</a:t>
            </a:r>
            <a:endParaRPr kumimoji="1" lang="en-US" altLang="ja-JP" sz="4267" b="1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4267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（知識や技能）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C87D413-B34A-C21C-D038-792EE3C9B836}"/>
              </a:ext>
            </a:extLst>
          </p:cNvPr>
          <p:cNvSpPr txBox="1"/>
          <p:nvPr/>
        </p:nvSpPr>
        <p:spPr>
          <a:xfrm>
            <a:off x="4193252" y="5755337"/>
            <a:ext cx="3452885" cy="20622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267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持続可能な</a:t>
            </a:r>
            <a:endParaRPr kumimoji="1" lang="en-US" altLang="ja-JP" sz="4267" b="1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4267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社会のための教育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48DEF61-FD12-38E7-CFF6-D05C7922968E}"/>
              </a:ext>
            </a:extLst>
          </p:cNvPr>
          <p:cNvSpPr txBox="1"/>
          <p:nvPr/>
        </p:nvSpPr>
        <p:spPr>
          <a:xfrm>
            <a:off x="8084691" y="5755336"/>
            <a:ext cx="3452885" cy="2062296"/>
          </a:xfrm>
          <a:prstGeom prst="rect">
            <a:avLst/>
          </a:prstGeom>
          <a:solidFill>
            <a:srgbClr val="CDE6FF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267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SDG</a:t>
            </a:r>
            <a:r>
              <a:rPr kumimoji="1" lang="ja-JP" altLang="en-US" sz="4267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ｓを達成するための</a:t>
            </a:r>
            <a:endParaRPr kumimoji="1" lang="en-US" altLang="ja-JP" sz="4267" b="1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4267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教育・ＥＳＤ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D314C43-F869-DF46-61C5-80CB6E979140}"/>
              </a:ext>
            </a:extLst>
          </p:cNvPr>
          <p:cNvSpPr txBox="1"/>
          <p:nvPr/>
        </p:nvSpPr>
        <p:spPr>
          <a:xfrm>
            <a:off x="2205858" y="273750"/>
            <a:ext cx="7372531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333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世界の教育の推移・動向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C2CF271-AE4C-0031-8F62-A76642679171}"/>
              </a:ext>
            </a:extLst>
          </p:cNvPr>
          <p:cNvSpPr txBox="1"/>
          <p:nvPr/>
        </p:nvSpPr>
        <p:spPr>
          <a:xfrm>
            <a:off x="9396894" y="867944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/>
              <a:t>資料は手島作成</a:t>
            </a:r>
          </a:p>
        </p:txBody>
      </p:sp>
    </p:spTree>
    <p:extLst>
      <p:ext uri="{BB962C8B-B14F-4D97-AF65-F5344CB8AC3E}">
        <p14:creationId xmlns:p14="http://schemas.microsoft.com/office/powerpoint/2010/main" val="70367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54279-675B-6677-F4E2-989275B70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8897DF1-2ABD-4C50-67BE-1C595EA41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561" t="935" r="9828" b="41822"/>
          <a:stretch/>
        </p:blipFill>
        <p:spPr>
          <a:xfrm>
            <a:off x="545167" y="4995"/>
            <a:ext cx="11029951" cy="8363611"/>
          </a:xfrm>
          <a:prstGeom prst="rect">
            <a:avLst/>
          </a:prstGeom>
          <a:ln>
            <a:noFill/>
          </a:ln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5572D9A-9DAF-612B-1E9E-89C5E0BA0457}"/>
              </a:ext>
            </a:extLst>
          </p:cNvPr>
          <p:cNvSpPr txBox="1"/>
          <p:nvPr/>
        </p:nvSpPr>
        <p:spPr>
          <a:xfrm>
            <a:off x="95250" y="8163915"/>
            <a:ext cx="120015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33373" algn="just"/>
            <a:r>
              <a:rPr lang="en-US" altLang="ja-JP" sz="2400" u="sng" kern="100" dirty="0" err="1">
                <a:solidFill>
                  <a:srgbClr val="0563C1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  <a:hlinkClick r:id="rId4"/>
              </a:rPr>
              <a:t>確かな学力</a:t>
            </a:r>
            <a:r>
              <a:rPr lang="ja-JP" altLang="ja-JP" sz="2400" kern="100" dirty="0"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</a:t>
            </a:r>
            <a:r>
              <a:rPr lang="en-US" altLang="ja-JP" sz="2400" u="sng" kern="100" dirty="0">
                <a:solidFill>
                  <a:srgbClr val="0563C1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  <a:hlinkClick r:id="rId5"/>
              </a:rPr>
              <a:t>https://www.mext.go.jp/a_menu/shotou/gakuryoku/korekara.htm</a:t>
            </a:r>
            <a:endParaRPr lang="ja-JP" altLang="ja-JP" sz="24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1723AAA-02A0-5DC1-CA47-7DFBC0E48DF4}"/>
              </a:ext>
            </a:extLst>
          </p:cNvPr>
          <p:cNvSpPr txBox="1"/>
          <p:nvPr/>
        </p:nvSpPr>
        <p:spPr>
          <a:xfrm>
            <a:off x="545166" y="8609183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文部科学省のホームページより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126A0A1-4323-DF0B-AAD8-EF3AA4447BB4}"/>
              </a:ext>
            </a:extLst>
          </p:cNvPr>
          <p:cNvSpPr txBox="1"/>
          <p:nvPr/>
        </p:nvSpPr>
        <p:spPr>
          <a:xfrm>
            <a:off x="4617033" y="2176753"/>
            <a:ext cx="2922075" cy="666786"/>
          </a:xfrm>
          <a:prstGeom prst="rect">
            <a:avLst/>
          </a:prstGeom>
          <a:solidFill>
            <a:srgbClr val="76E3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733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確かな学力</a:t>
            </a:r>
            <a:endParaRPr kumimoji="1" lang="en-US" altLang="ja-JP" sz="3733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0FC7889-8FB5-336A-AEDA-CE8AA2CAD38D}"/>
              </a:ext>
            </a:extLst>
          </p:cNvPr>
          <p:cNvSpPr txBox="1"/>
          <p:nvPr/>
        </p:nvSpPr>
        <p:spPr>
          <a:xfrm>
            <a:off x="1935099" y="5360515"/>
            <a:ext cx="3211516" cy="666786"/>
          </a:xfrm>
          <a:prstGeom prst="rect">
            <a:avLst/>
          </a:prstGeom>
          <a:solidFill>
            <a:srgbClr val="AAE57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733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豊かな人間性</a:t>
            </a:r>
            <a:endParaRPr kumimoji="1" lang="en-US" altLang="ja-JP" sz="3733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E4E55FB-5C1D-DC31-0919-723F71B9B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7728" t="37429" r="20257" b="59026"/>
          <a:stretch>
            <a:fillRect/>
          </a:stretch>
        </p:blipFill>
        <p:spPr>
          <a:xfrm>
            <a:off x="7045389" y="6027608"/>
            <a:ext cx="3211513" cy="1307624"/>
          </a:xfrm>
          <a:prstGeom prst="rect">
            <a:avLst/>
          </a:prstGeom>
          <a:ln>
            <a:noFill/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E521112-3322-08B6-6CDF-32C44E13775D}"/>
              </a:ext>
            </a:extLst>
          </p:cNvPr>
          <p:cNvSpPr txBox="1"/>
          <p:nvPr/>
        </p:nvSpPr>
        <p:spPr>
          <a:xfrm>
            <a:off x="7263551" y="5406878"/>
            <a:ext cx="2724149" cy="666786"/>
          </a:xfrm>
          <a:prstGeom prst="rect">
            <a:avLst/>
          </a:prstGeom>
          <a:solidFill>
            <a:srgbClr val="F6C3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733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健康や体力</a:t>
            </a:r>
            <a:endParaRPr kumimoji="1" lang="en-US" altLang="ja-JP" sz="3733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2241D5B-C83E-8DA2-883C-7C452BDDA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0247" t="37797" r="55489" b="59626"/>
          <a:stretch>
            <a:fillRect/>
          </a:stretch>
        </p:blipFill>
        <p:spPr>
          <a:xfrm>
            <a:off x="1935099" y="6027607"/>
            <a:ext cx="3525101" cy="1307624"/>
          </a:xfrm>
          <a:prstGeom prst="rect">
            <a:avLst/>
          </a:prstGeom>
          <a:ln>
            <a:noFill/>
          </a:ln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7ACF61E-B2A5-8694-E6E5-983AD37FA5D8}"/>
              </a:ext>
            </a:extLst>
          </p:cNvPr>
          <p:cNvSpPr/>
          <p:nvPr/>
        </p:nvSpPr>
        <p:spPr>
          <a:xfrm>
            <a:off x="1111626" y="6298720"/>
            <a:ext cx="4984375" cy="1307625"/>
          </a:xfrm>
          <a:prstGeom prst="rect">
            <a:avLst/>
          </a:prstGeom>
          <a:solidFill>
            <a:srgbClr val="B4F3A3">
              <a:alpha val="20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267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仲良く助け合える子　　　　　親切で礼儀正しい</a:t>
            </a:r>
            <a:r>
              <a:rPr kumimoji="1" lang="ja-JP" altLang="en-US" sz="4267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子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6E49328-0906-0C47-36F7-DB397F617567}"/>
              </a:ext>
            </a:extLst>
          </p:cNvPr>
          <p:cNvSpPr/>
          <p:nvPr/>
        </p:nvSpPr>
        <p:spPr>
          <a:xfrm>
            <a:off x="6208507" y="6298719"/>
            <a:ext cx="5490603" cy="916528"/>
          </a:xfrm>
          <a:prstGeom prst="rect">
            <a:avLst/>
          </a:prstGeom>
          <a:solidFill>
            <a:srgbClr val="F5A1E9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267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身体をきたえ元気な子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3B98D2F-D7EF-481E-9B48-24E8CE76FCDB}"/>
              </a:ext>
            </a:extLst>
          </p:cNvPr>
          <p:cNvSpPr txBox="1"/>
          <p:nvPr/>
        </p:nvSpPr>
        <p:spPr>
          <a:xfrm>
            <a:off x="4141693" y="717494"/>
            <a:ext cx="3836896" cy="1405641"/>
          </a:xfrm>
          <a:prstGeom prst="rect">
            <a:avLst/>
          </a:prstGeom>
          <a:solidFill>
            <a:srgbClr val="00B0F0">
              <a:alpha val="47059"/>
            </a:srgbClr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267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よく考え</a:t>
            </a:r>
            <a:r>
              <a:rPr kumimoji="1" lang="ja-JP" altLang="en-US" sz="2667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、</a:t>
            </a:r>
            <a:r>
              <a:rPr kumimoji="1" lang="ja-JP" altLang="en-US" sz="4267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最後</a:t>
            </a:r>
            <a:endParaRPr kumimoji="1" lang="en-US" altLang="ja-JP" sz="4267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r>
              <a:rPr kumimoji="1" lang="ja-JP" altLang="en-US" sz="4267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までやりぬく子</a:t>
            </a:r>
            <a:endParaRPr kumimoji="1" lang="en-US" altLang="ja-JP" sz="4267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009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7EA31-D776-8AB5-C63A-14172557D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B3C45CB-93B8-E1CE-893E-BBA567A25D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293" r="5775"/>
          <a:stretch/>
        </p:blipFill>
        <p:spPr bwMode="auto">
          <a:xfrm>
            <a:off x="411886" y="1075765"/>
            <a:ext cx="10983865" cy="83509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D3B106D-A807-147E-84BB-ADB49407DA75}"/>
              </a:ext>
            </a:extLst>
          </p:cNvPr>
          <p:cNvSpPr/>
          <p:nvPr/>
        </p:nvSpPr>
        <p:spPr>
          <a:xfrm>
            <a:off x="5051682" y="4514678"/>
            <a:ext cx="5639641" cy="4370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5333" dirty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</a:t>
            </a:r>
            <a:r>
              <a:rPr kumimoji="1" lang="ja-JP" altLang="en-US" sz="3200" dirty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endParaRPr kumimoji="1" lang="ja-JP" altLang="en-US" sz="5333" dirty="0">
              <a:solidFill>
                <a:srgbClr val="0070C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EEB6D139-AF3B-FB85-D669-19FB538D86D7}"/>
              </a:ext>
            </a:extLst>
          </p:cNvPr>
          <p:cNvSpPr/>
          <p:nvPr/>
        </p:nvSpPr>
        <p:spPr>
          <a:xfrm>
            <a:off x="1204225" y="4553607"/>
            <a:ext cx="3940401" cy="409014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5333" dirty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</a:t>
            </a:r>
            <a:r>
              <a:rPr kumimoji="1" lang="ja-JP" altLang="en-US" sz="3200" dirty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endParaRPr kumimoji="1" lang="ja-JP" altLang="en-US" sz="5333" dirty="0">
              <a:solidFill>
                <a:srgbClr val="0070C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8EDB40-A239-CCF7-199B-CEF0BA924592}"/>
              </a:ext>
            </a:extLst>
          </p:cNvPr>
          <p:cNvSpPr txBox="1"/>
          <p:nvPr/>
        </p:nvSpPr>
        <p:spPr>
          <a:xfrm>
            <a:off x="411886" y="183607"/>
            <a:ext cx="11646761" cy="271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267" dirty="0">
                <a:highlight>
                  <a:srgbClr val="00FFFF"/>
                </a:highligh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学力</a:t>
            </a:r>
            <a:r>
              <a:rPr kumimoji="1" lang="ja-JP" altLang="en-US" sz="4267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の代表として</a:t>
            </a:r>
            <a:r>
              <a:rPr kumimoji="1" lang="ja-JP" altLang="en-US" sz="4267" dirty="0">
                <a:highlight>
                  <a:srgbClr val="FFFF00"/>
                </a:highligh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よく考え最後までやりぬく子</a:t>
            </a:r>
            <a:r>
              <a:rPr kumimoji="1" lang="ja-JP" altLang="en-US" sz="4267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が掲げられている</a:t>
            </a:r>
            <a:endParaRPr kumimoji="1" lang="en-US" altLang="ja-JP" sz="4267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r>
              <a:rPr kumimoji="1" lang="ja-JP" altLang="en-US" sz="4267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「確かな学力」って</a:t>
            </a:r>
            <a:r>
              <a:rPr kumimoji="1" lang="ja-JP" altLang="en-US" sz="4267" dirty="0">
                <a:highlight>
                  <a:srgbClr val="FFFF00"/>
                </a:highligh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思考力・意思力</a:t>
            </a:r>
            <a:r>
              <a:rPr kumimoji="1" lang="ja-JP" altLang="en-US" sz="4267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だけかな？</a:t>
            </a:r>
            <a:endParaRPr kumimoji="1" lang="en-US" altLang="ja-JP" sz="4267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r>
              <a:rPr kumimoji="1" lang="ja-JP" altLang="en-US" sz="4267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他にどんな</a:t>
            </a:r>
            <a:r>
              <a:rPr kumimoji="1" lang="ja-JP" altLang="en-US" sz="4267" dirty="0">
                <a:highlight>
                  <a:srgbClr val="FFFF00"/>
                </a:highligh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「力」</a:t>
            </a:r>
            <a:r>
              <a:rPr kumimoji="1" lang="ja-JP" altLang="en-US" sz="4267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があるのだろう。</a:t>
            </a:r>
            <a:endParaRPr kumimoji="1" lang="en-US" altLang="ja-JP" sz="4267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C1B9453-5FD7-6537-3D76-2DE08B8C8C43}"/>
              </a:ext>
            </a:extLst>
          </p:cNvPr>
          <p:cNvSpPr txBox="1"/>
          <p:nvPr/>
        </p:nvSpPr>
        <p:spPr>
          <a:xfrm>
            <a:off x="1562233" y="4590394"/>
            <a:ext cx="2400657" cy="492859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4800" dirty="0">
                <a:highlight>
                  <a:srgbClr val="FFFF00"/>
                </a:highligh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よく考え、最後</a:t>
            </a:r>
            <a:endParaRPr kumimoji="1" lang="en-US" altLang="ja-JP" sz="4800" dirty="0">
              <a:highlight>
                <a:srgbClr val="FFFF00"/>
              </a:highligh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4800" dirty="0">
                <a:highlight>
                  <a:srgbClr val="FFFF00"/>
                </a:highligh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までやりぬく子</a:t>
            </a:r>
            <a:endParaRPr kumimoji="1" lang="en-US" altLang="ja-JP" sz="4800" dirty="0">
              <a:highlight>
                <a:srgbClr val="FFFF00"/>
              </a:highligh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kumimoji="1" lang="en-US" altLang="ja-JP" sz="4267" dirty="0">
                <a:highlight>
                  <a:srgbClr val="FFFF00"/>
                </a:highligh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(</a:t>
            </a:r>
            <a:r>
              <a:rPr kumimoji="1" lang="ja-JP" altLang="en-US" sz="4267" dirty="0">
                <a:highlight>
                  <a:srgbClr val="FFFF00"/>
                </a:highligh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思考力・意思力</a:t>
            </a:r>
            <a:r>
              <a:rPr kumimoji="1" lang="en-US" altLang="ja-JP" sz="4267" dirty="0">
                <a:highlight>
                  <a:srgbClr val="FFFF00"/>
                </a:highligh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)</a:t>
            </a:r>
            <a:r>
              <a:rPr kumimoji="1" lang="ja-JP" altLang="en-US" sz="4267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5F83BA2-3F69-9E82-D952-4BEBECADF0F1}"/>
              </a:ext>
            </a:extLst>
          </p:cNvPr>
          <p:cNvSpPr txBox="1"/>
          <p:nvPr/>
        </p:nvSpPr>
        <p:spPr>
          <a:xfrm>
            <a:off x="4514707" y="2958592"/>
            <a:ext cx="2778221" cy="687432"/>
          </a:xfrm>
          <a:prstGeom prst="rect">
            <a:avLst/>
          </a:prstGeom>
          <a:solidFill>
            <a:srgbClr val="76E3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867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確かな学力</a:t>
            </a:r>
            <a:endParaRPr kumimoji="1" lang="en-US" altLang="ja-JP" sz="3867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D491952-A1A0-8DB6-616B-A392CF3E7289}"/>
              </a:ext>
            </a:extLst>
          </p:cNvPr>
          <p:cNvSpPr txBox="1"/>
          <p:nvPr/>
        </p:nvSpPr>
        <p:spPr>
          <a:xfrm>
            <a:off x="4836651" y="7296938"/>
            <a:ext cx="5685339" cy="1241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3733" dirty="0">
                <a:solidFill>
                  <a:schemeClr val="accent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あなたはどう思います？</a:t>
            </a:r>
            <a:endParaRPr kumimoji="1" lang="en-US" altLang="ja-JP" sz="3733" dirty="0">
              <a:solidFill>
                <a:schemeClr val="accent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3733" dirty="0">
                <a:solidFill>
                  <a:schemeClr val="accent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あと３つは書き出しましょう。</a:t>
            </a:r>
            <a:endParaRPr kumimoji="1" lang="en-US" altLang="ja-JP" sz="3733" dirty="0">
              <a:solidFill>
                <a:schemeClr val="accent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329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B527E-AF6E-AFDE-5B7F-A66FA3A16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728F3838-C96F-8121-B923-4158B5B98480}"/>
              </a:ext>
            </a:extLst>
          </p:cNvPr>
          <p:cNvGrpSpPr/>
          <p:nvPr/>
        </p:nvGrpSpPr>
        <p:grpSpPr>
          <a:xfrm>
            <a:off x="1954303" y="1775014"/>
            <a:ext cx="8910920" cy="7001433"/>
            <a:chOff x="2322978" y="1452282"/>
            <a:chExt cx="5078971" cy="4114800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5074895C-D6C8-A83D-2723-60330AD0CB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42942" t="40863" r="11616" b="7391"/>
            <a:stretch/>
          </p:blipFill>
          <p:spPr bwMode="auto">
            <a:xfrm>
              <a:off x="2322978" y="1452282"/>
              <a:ext cx="5078971" cy="41148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364C2D1E-B9B8-8421-0E61-4663634DB138}"/>
                </a:ext>
              </a:extLst>
            </p:cNvPr>
            <p:cNvSpPr/>
            <p:nvPr/>
          </p:nvSpPr>
          <p:spPr>
            <a:xfrm>
              <a:off x="2322978" y="1815353"/>
              <a:ext cx="739589" cy="914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D36E6B4-6627-D525-70E3-D1F0C1C02E74}"/>
              </a:ext>
            </a:extLst>
          </p:cNvPr>
          <p:cNvSpPr txBox="1"/>
          <p:nvPr/>
        </p:nvSpPr>
        <p:spPr>
          <a:xfrm>
            <a:off x="532135" y="272730"/>
            <a:ext cx="2964100" cy="1159420"/>
          </a:xfrm>
          <a:prstGeom prst="rect">
            <a:avLst/>
          </a:prstGeom>
          <a:solidFill>
            <a:srgbClr val="76E3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267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確かな学力</a:t>
            </a:r>
            <a:endParaRPr kumimoji="1" lang="en-US" altLang="ja-JP" sz="4267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r>
              <a:rPr kumimoji="1" lang="ja-JP" altLang="en-US" sz="2667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（文部科学省）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2922DD8-E546-B3B3-D1B4-EE27FEAC3719}"/>
              </a:ext>
            </a:extLst>
          </p:cNvPr>
          <p:cNvSpPr txBox="1"/>
          <p:nvPr/>
        </p:nvSpPr>
        <p:spPr>
          <a:xfrm>
            <a:off x="3682835" y="129026"/>
            <a:ext cx="8443337" cy="124123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733" dirty="0">
                <a:solidFill>
                  <a:schemeClr val="accent1"/>
                </a:solidFill>
                <a:highlight>
                  <a:srgbClr val="FFFF00"/>
                </a:highligh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学びで育つ順</a:t>
            </a:r>
            <a:r>
              <a:rPr kumimoji="1" lang="ja-JP" altLang="en-US" sz="3733" dirty="0">
                <a:solidFill>
                  <a:schemeClr val="accent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に 番号をつけてみようか。</a:t>
            </a:r>
            <a:endParaRPr kumimoji="1" lang="en-US" altLang="ja-JP" sz="3733" dirty="0">
              <a:solidFill>
                <a:schemeClr val="accent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3733" dirty="0">
                <a:solidFill>
                  <a:schemeClr val="accent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お近くの方と相談してもいいですよ。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2AA7A0-1012-7BFF-466F-98D53F00E954}"/>
              </a:ext>
            </a:extLst>
          </p:cNvPr>
          <p:cNvSpPr txBox="1"/>
          <p:nvPr/>
        </p:nvSpPr>
        <p:spPr>
          <a:xfrm>
            <a:off x="1160925" y="4566437"/>
            <a:ext cx="732893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267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①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064B8B0-403D-7734-51D0-A361B951FDC4}"/>
              </a:ext>
            </a:extLst>
          </p:cNvPr>
          <p:cNvSpPr txBox="1"/>
          <p:nvPr/>
        </p:nvSpPr>
        <p:spPr>
          <a:xfrm>
            <a:off x="3131987" y="1931220"/>
            <a:ext cx="732893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267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②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BE34C74-225A-EFA8-E137-7A5A55D3D76A}"/>
              </a:ext>
            </a:extLst>
          </p:cNvPr>
          <p:cNvSpPr txBox="1"/>
          <p:nvPr/>
        </p:nvSpPr>
        <p:spPr>
          <a:xfrm>
            <a:off x="5941357" y="1313445"/>
            <a:ext cx="732893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267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③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8715E28-0BCC-BA70-BD1B-DFE829FC9664}"/>
              </a:ext>
            </a:extLst>
          </p:cNvPr>
          <p:cNvSpPr txBox="1"/>
          <p:nvPr/>
        </p:nvSpPr>
        <p:spPr>
          <a:xfrm>
            <a:off x="8767485" y="2028729"/>
            <a:ext cx="732893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267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④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73E874F-B86B-DD1F-421D-891630B3BDF7}"/>
              </a:ext>
            </a:extLst>
          </p:cNvPr>
          <p:cNvSpPr txBox="1"/>
          <p:nvPr/>
        </p:nvSpPr>
        <p:spPr>
          <a:xfrm>
            <a:off x="10706106" y="4814161"/>
            <a:ext cx="732893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267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⑤</a:t>
            </a: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2D1BDA84-26FF-4DAE-DDED-4FA63F6DF130}"/>
              </a:ext>
            </a:extLst>
          </p:cNvPr>
          <p:cNvSpPr/>
          <p:nvPr/>
        </p:nvSpPr>
        <p:spPr>
          <a:xfrm>
            <a:off x="5701555" y="6149790"/>
            <a:ext cx="1201271" cy="26266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D7502E90-92B7-1012-3243-C979EFC4FCFA}"/>
              </a:ext>
            </a:extLst>
          </p:cNvPr>
          <p:cNvSpPr/>
          <p:nvPr/>
        </p:nvSpPr>
        <p:spPr>
          <a:xfrm rot="2795912">
            <a:off x="3807334" y="5566832"/>
            <a:ext cx="1201271" cy="26266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6D94C7BD-4204-A012-0BCA-972DB3EFC48F}"/>
              </a:ext>
            </a:extLst>
          </p:cNvPr>
          <p:cNvSpPr/>
          <p:nvPr/>
        </p:nvSpPr>
        <p:spPr>
          <a:xfrm rot="18712879">
            <a:off x="7524414" y="5599237"/>
            <a:ext cx="1201271" cy="26266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C17F9250-3440-D07E-A5CF-00733D198825}"/>
              </a:ext>
            </a:extLst>
          </p:cNvPr>
          <p:cNvGrpSpPr/>
          <p:nvPr/>
        </p:nvGrpSpPr>
        <p:grpSpPr>
          <a:xfrm>
            <a:off x="537884" y="8172631"/>
            <a:ext cx="11018925" cy="779700"/>
            <a:chOff x="537882" y="6129467"/>
            <a:chExt cx="8264194" cy="584775"/>
          </a:xfrm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97AD7652-BB83-4FEC-F911-E1791112CF93}"/>
                </a:ext>
              </a:extLst>
            </p:cNvPr>
            <p:cNvSpPr/>
            <p:nvPr/>
          </p:nvSpPr>
          <p:spPr>
            <a:xfrm rot="16200000">
              <a:off x="800996" y="5866353"/>
              <a:ext cx="584775" cy="111100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55ACBC3B-662E-AE5A-2E18-98EC138B20F0}"/>
                </a:ext>
              </a:extLst>
            </p:cNvPr>
            <p:cNvSpPr txBox="1"/>
            <p:nvPr/>
          </p:nvSpPr>
          <p:spPr>
            <a:xfrm>
              <a:off x="715487" y="6191022"/>
              <a:ext cx="8086589" cy="500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733" dirty="0"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知識  も、どれとも関係　　　しているみたいですね</a:t>
              </a:r>
            </a:p>
          </p:txBody>
        </p:sp>
      </p:grp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BA56A8D-CA9C-14B7-8C61-0F34DF3F8700}"/>
              </a:ext>
            </a:extLst>
          </p:cNvPr>
          <p:cNvSpPr txBox="1"/>
          <p:nvPr/>
        </p:nvSpPr>
        <p:spPr>
          <a:xfrm>
            <a:off x="9239289" y="6671828"/>
            <a:ext cx="28648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学ぶ意欲は</a:t>
            </a:r>
            <a:endParaRPr kumimoji="1" lang="en-US" altLang="ja-JP" sz="3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学び全体にも</a:t>
            </a:r>
            <a:endParaRPr kumimoji="1" lang="en-US" altLang="ja-JP" sz="3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関係しそうだね</a:t>
            </a:r>
          </a:p>
        </p:txBody>
      </p:sp>
    </p:spTree>
    <p:extLst>
      <p:ext uri="{BB962C8B-B14F-4D97-AF65-F5344CB8AC3E}">
        <p14:creationId xmlns:p14="http://schemas.microsoft.com/office/powerpoint/2010/main" val="192019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/>
      <p:bldP spid="20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4A1396-A72A-DCD2-7219-164831DFF245}"/>
              </a:ext>
            </a:extLst>
          </p:cNvPr>
          <p:cNvSpPr txBox="1"/>
          <p:nvPr/>
        </p:nvSpPr>
        <p:spPr>
          <a:xfrm>
            <a:off x="1095992" y="3101783"/>
            <a:ext cx="9213420" cy="38513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5867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問題解決力</a:t>
            </a:r>
            <a:endParaRPr kumimoji="1" lang="en-US" altLang="ja-JP" sz="5867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5867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5867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表現力</a:t>
            </a:r>
            <a:endParaRPr kumimoji="1" lang="en-US" altLang="ja-JP" sz="5867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5867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</a:t>
            </a:r>
            <a:endParaRPr kumimoji="1" lang="en-US" altLang="ja-JP" sz="5867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5867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判断力</a:t>
            </a:r>
            <a:endParaRPr kumimoji="1" lang="en-US" altLang="ja-JP" sz="5867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5867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5867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思考力</a:t>
            </a:r>
            <a:endParaRPr kumimoji="1" lang="en-US" altLang="ja-JP" sz="5867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5867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5867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問題発見</a:t>
            </a:r>
            <a:r>
              <a:rPr kumimoji="1" lang="ja-JP" altLang="en-US" sz="5867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力</a:t>
            </a:r>
            <a:endParaRPr kumimoji="1" lang="en-US" altLang="ja-JP" sz="5867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ja-JP" altLang="en-US" sz="5867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89157568-7090-0149-AD18-9D331B1D91B5}"/>
              </a:ext>
            </a:extLst>
          </p:cNvPr>
          <p:cNvSpPr/>
          <p:nvPr/>
        </p:nvSpPr>
        <p:spPr>
          <a:xfrm>
            <a:off x="2294967" y="1595715"/>
            <a:ext cx="8014445" cy="1506069"/>
          </a:xfrm>
          <a:prstGeom prst="rightArrow">
            <a:avLst>
              <a:gd name="adj1" fmla="val 70290"/>
              <a:gd name="adj2" fmla="val 5000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DC445A9-07F0-AA2E-33C2-CDB1DEFE736B}"/>
              </a:ext>
            </a:extLst>
          </p:cNvPr>
          <p:cNvSpPr txBox="1"/>
          <p:nvPr/>
        </p:nvSpPr>
        <p:spPr>
          <a:xfrm>
            <a:off x="4595244" y="1882662"/>
            <a:ext cx="2626040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333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学 び 方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5A83886-E6FC-9C80-B41E-2B336BFD5F59}"/>
              </a:ext>
            </a:extLst>
          </p:cNvPr>
          <p:cNvSpPr txBox="1"/>
          <p:nvPr/>
        </p:nvSpPr>
        <p:spPr>
          <a:xfrm>
            <a:off x="2574524" y="1882662"/>
            <a:ext cx="6986208" cy="91300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5333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問題解決的な学習過程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6A5CEB6-F262-EE89-DB65-F8B5C32CEE46}"/>
              </a:ext>
            </a:extLst>
          </p:cNvPr>
          <p:cNvSpPr txBox="1"/>
          <p:nvPr/>
        </p:nvSpPr>
        <p:spPr>
          <a:xfrm>
            <a:off x="3637081" y="6619816"/>
            <a:ext cx="5694241" cy="9130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kumimoji="1" lang="ja-JP" altLang="en-US" sz="5333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知  識 ・ 理  解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B2D116A-8B84-F0C5-5055-13480029D6DC}"/>
              </a:ext>
            </a:extLst>
          </p:cNvPr>
          <p:cNvSpPr txBox="1"/>
          <p:nvPr/>
        </p:nvSpPr>
        <p:spPr>
          <a:xfrm rot="1710954">
            <a:off x="2400484" y="7358455"/>
            <a:ext cx="1044432" cy="9130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kumimoji="1" lang="ja-JP" altLang="en-US" sz="5333" dirty="0">
                <a:solidFill>
                  <a:schemeClr val="accent1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学</a:t>
            </a: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1C58EEB0-6E5D-5584-E3A8-CDFA79D958FA}"/>
              </a:ext>
            </a:extLst>
          </p:cNvPr>
          <p:cNvSpPr/>
          <p:nvPr/>
        </p:nvSpPr>
        <p:spPr>
          <a:xfrm>
            <a:off x="298354" y="782993"/>
            <a:ext cx="11595292" cy="8271355"/>
          </a:xfrm>
          <a:prstGeom prst="ellipse">
            <a:avLst/>
          </a:prstGeom>
          <a:solidFill>
            <a:srgbClr val="009EDE">
              <a:alpha val="1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1C4D71A-2960-FA72-96E8-0646096774EE}"/>
              </a:ext>
            </a:extLst>
          </p:cNvPr>
          <p:cNvSpPr txBox="1"/>
          <p:nvPr/>
        </p:nvSpPr>
        <p:spPr>
          <a:xfrm>
            <a:off x="1737693" y="186915"/>
            <a:ext cx="10420610" cy="140564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267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それぞれの</a:t>
            </a:r>
            <a:r>
              <a:rPr kumimoji="1" lang="ja-JP" altLang="en-US" sz="4267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「力」</a:t>
            </a:r>
            <a:r>
              <a:rPr kumimoji="1" lang="ja-JP" altLang="en-US" sz="4267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の部分を</a:t>
            </a:r>
            <a:r>
              <a:rPr kumimoji="1" lang="ja-JP" altLang="en-US" sz="4267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「学習過程」</a:t>
            </a:r>
            <a:endParaRPr kumimoji="1" lang="en-US" altLang="ja-JP" sz="4267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r>
              <a:rPr kumimoji="1" lang="ja-JP" altLang="en-US" sz="4267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を表す言葉に置き換えられるかな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136F5FD-1AC9-2A12-3FA6-AE45AF3C3660}"/>
              </a:ext>
            </a:extLst>
          </p:cNvPr>
          <p:cNvSpPr txBox="1"/>
          <p:nvPr/>
        </p:nvSpPr>
        <p:spPr>
          <a:xfrm>
            <a:off x="3160840" y="4088124"/>
            <a:ext cx="677108" cy="26314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320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ＡＩ・検索</a:t>
            </a:r>
            <a:r>
              <a:rPr kumimoji="1"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能力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7F1EA15-5054-6A54-F817-E224FE0D8762}"/>
              </a:ext>
            </a:extLst>
          </p:cNvPr>
          <p:cNvSpPr txBox="1"/>
          <p:nvPr/>
        </p:nvSpPr>
        <p:spPr>
          <a:xfrm>
            <a:off x="5177844" y="4472052"/>
            <a:ext cx="677108" cy="13234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対話力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4A17934-E7CC-4A77-8320-4A4A24A90D98}"/>
              </a:ext>
            </a:extLst>
          </p:cNvPr>
          <p:cNvSpPr txBox="1"/>
          <p:nvPr/>
        </p:nvSpPr>
        <p:spPr>
          <a:xfrm>
            <a:off x="6929280" y="4179877"/>
            <a:ext cx="677108" cy="24904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プレゼン能力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3BB732C-DEFF-F891-8561-91672C403765}"/>
              </a:ext>
            </a:extLst>
          </p:cNvPr>
          <p:cNvSpPr txBox="1"/>
          <p:nvPr/>
        </p:nvSpPr>
        <p:spPr>
          <a:xfrm>
            <a:off x="8571812" y="4464426"/>
            <a:ext cx="677108" cy="13234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実践力</a:t>
            </a:r>
          </a:p>
        </p:txBody>
      </p:sp>
      <p:sp>
        <p:nvSpPr>
          <p:cNvPr id="15" name="フローチャート: 端子 14">
            <a:extLst>
              <a:ext uri="{FF2B5EF4-FFF2-40B4-BE49-F238E27FC236}">
                <a16:creationId xmlns:a16="http://schemas.microsoft.com/office/drawing/2014/main" id="{DF422BB3-BD83-E00E-AC56-5D7A060D95D4}"/>
              </a:ext>
            </a:extLst>
          </p:cNvPr>
          <p:cNvSpPr/>
          <p:nvPr/>
        </p:nvSpPr>
        <p:spPr>
          <a:xfrm>
            <a:off x="3324157" y="6701079"/>
            <a:ext cx="5378824" cy="935812"/>
          </a:xfrm>
          <a:prstGeom prst="flowChartTerminato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14C4CE7-1E0F-6847-D1E6-7CD91D8F61C4}"/>
              </a:ext>
            </a:extLst>
          </p:cNvPr>
          <p:cNvSpPr txBox="1"/>
          <p:nvPr/>
        </p:nvSpPr>
        <p:spPr>
          <a:xfrm rot="869300">
            <a:off x="4370155" y="7945993"/>
            <a:ext cx="1011196" cy="9130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kumimoji="1" lang="ja-JP" altLang="en-US" sz="5333" dirty="0">
                <a:solidFill>
                  <a:schemeClr val="accent1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ぶ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5083EEB-1213-7DC9-7F2F-AAE7B909A6DD}"/>
              </a:ext>
            </a:extLst>
          </p:cNvPr>
          <p:cNvSpPr txBox="1"/>
          <p:nvPr/>
        </p:nvSpPr>
        <p:spPr>
          <a:xfrm rot="21129191">
            <a:off x="6714037" y="7961251"/>
            <a:ext cx="938779" cy="9130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kumimoji="1" lang="ja-JP" altLang="en-US" sz="5333" dirty="0">
                <a:solidFill>
                  <a:schemeClr val="accent1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意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8D52E8F-16A7-6C6C-4468-A7B105E78E95}"/>
              </a:ext>
            </a:extLst>
          </p:cNvPr>
          <p:cNvSpPr txBox="1"/>
          <p:nvPr/>
        </p:nvSpPr>
        <p:spPr>
          <a:xfrm rot="20361947">
            <a:off x="8819984" y="7282127"/>
            <a:ext cx="958973" cy="9130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kumimoji="1" lang="ja-JP" altLang="en-US" sz="5333" dirty="0">
                <a:solidFill>
                  <a:schemeClr val="accent1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欲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5C50C76-1158-4EC8-86AC-522F1B5F4035}"/>
              </a:ext>
            </a:extLst>
          </p:cNvPr>
          <p:cNvSpPr txBox="1"/>
          <p:nvPr/>
        </p:nvSpPr>
        <p:spPr>
          <a:xfrm>
            <a:off x="2131809" y="3021429"/>
            <a:ext cx="1005340" cy="4112664"/>
          </a:xfrm>
          <a:prstGeom prst="rect">
            <a:avLst/>
          </a:prstGeom>
          <a:solidFill>
            <a:srgbClr val="FFFFFF"/>
          </a:solidFill>
        </p:spPr>
        <p:txBody>
          <a:bodyPr vert="eaVert" wrap="none" rtlCol="0">
            <a:spAutoFit/>
          </a:bodyPr>
          <a:lstStyle/>
          <a:p>
            <a:r>
              <a:rPr kumimoji="1" lang="ja-JP" altLang="en-US" sz="5333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問題に気づく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1F62E44-E8C2-A5A5-29C0-68AB79D313EB}"/>
              </a:ext>
            </a:extLst>
          </p:cNvPr>
          <p:cNvSpPr txBox="1"/>
          <p:nvPr/>
        </p:nvSpPr>
        <p:spPr>
          <a:xfrm>
            <a:off x="3834305" y="2951298"/>
            <a:ext cx="1005340" cy="3599703"/>
          </a:xfrm>
          <a:prstGeom prst="rect">
            <a:avLst/>
          </a:prstGeom>
          <a:solidFill>
            <a:srgbClr val="FFFFFF"/>
          </a:solidFill>
        </p:spPr>
        <p:txBody>
          <a:bodyPr vert="eaVert" wrap="none" rtlCol="0">
            <a:spAutoFit/>
          </a:bodyPr>
          <a:lstStyle/>
          <a:p>
            <a:r>
              <a:rPr kumimoji="1" lang="ja-JP" altLang="en-US" sz="5333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学び・調べる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2F72D29-7AB8-3A9A-9963-670425816B5C}"/>
              </a:ext>
            </a:extLst>
          </p:cNvPr>
          <p:cNvSpPr txBox="1"/>
          <p:nvPr/>
        </p:nvSpPr>
        <p:spPr>
          <a:xfrm>
            <a:off x="5714556" y="2921030"/>
            <a:ext cx="1005340" cy="3691075"/>
          </a:xfrm>
          <a:prstGeom prst="rect">
            <a:avLst/>
          </a:prstGeom>
          <a:solidFill>
            <a:srgbClr val="FFFFFF"/>
          </a:solidFill>
        </p:spPr>
        <p:txBody>
          <a:bodyPr vert="eaVert" wrap="none" rtlCol="0">
            <a:spAutoFit/>
          </a:bodyPr>
          <a:lstStyle/>
          <a:p>
            <a:r>
              <a:rPr kumimoji="1" lang="ja-JP" altLang="en-US" sz="5333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まとめ</a:t>
            </a:r>
            <a:r>
              <a:rPr kumimoji="1" lang="ja-JP" altLang="en-US" sz="3733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・</a:t>
            </a:r>
            <a:r>
              <a:rPr kumimoji="1" lang="ja-JP" altLang="en-US" sz="5333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吟味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987A782-D25C-6909-B2F8-3FB7E3FD774A}"/>
              </a:ext>
            </a:extLst>
          </p:cNvPr>
          <p:cNvSpPr txBox="1"/>
          <p:nvPr/>
        </p:nvSpPr>
        <p:spPr>
          <a:xfrm>
            <a:off x="7578920" y="3048629"/>
            <a:ext cx="1005340" cy="2828659"/>
          </a:xfrm>
          <a:prstGeom prst="rect">
            <a:avLst/>
          </a:prstGeom>
          <a:solidFill>
            <a:srgbClr val="FFFFFF"/>
          </a:solidFill>
        </p:spPr>
        <p:txBody>
          <a:bodyPr vert="eaVert" wrap="none" rtlCol="0">
            <a:spAutoFit/>
          </a:bodyPr>
          <a:lstStyle/>
          <a:p>
            <a:r>
              <a:rPr kumimoji="1" lang="ja-JP" altLang="en-US" sz="5333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発信する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70F28A5-CBCD-DF83-13A3-B13AC2D483AC}"/>
              </a:ext>
            </a:extLst>
          </p:cNvPr>
          <p:cNvSpPr txBox="1"/>
          <p:nvPr/>
        </p:nvSpPr>
        <p:spPr>
          <a:xfrm>
            <a:off x="9293164" y="3094859"/>
            <a:ext cx="1005340" cy="3824124"/>
          </a:xfrm>
          <a:prstGeom prst="rect">
            <a:avLst/>
          </a:prstGeom>
          <a:solidFill>
            <a:srgbClr val="FFFFFF"/>
          </a:solidFill>
        </p:spPr>
        <p:txBody>
          <a:bodyPr vert="eaVert" wrap="none" rtlCol="0">
            <a:spAutoFit/>
          </a:bodyPr>
          <a:lstStyle/>
          <a:p>
            <a:r>
              <a:rPr kumimoji="1" lang="ja-JP" altLang="en-US" sz="5333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実践する　　　</a:t>
            </a:r>
          </a:p>
        </p:txBody>
      </p:sp>
    </p:spTree>
    <p:extLst>
      <p:ext uri="{BB962C8B-B14F-4D97-AF65-F5344CB8AC3E}">
        <p14:creationId xmlns:p14="http://schemas.microsoft.com/office/powerpoint/2010/main" val="348335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9" grpId="0"/>
      <p:bldP spid="3" grpId="0"/>
      <p:bldP spid="6" grpId="0" animBg="1"/>
      <p:bldP spid="11" grpId="0" animBg="1"/>
      <p:bldP spid="11" grpId="1" animBg="1"/>
      <p:bldP spid="8" grpId="0"/>
      <p:bldP spid="8" grpId="1"/>
      <p:bldP spid="12" grpId="0"/>
      <p:bldP spid="12" grpId="1"/>
      <p:bldP spid="13" grpId="0"/>
      <p:bldP spid="13" grpId="1"/>
      <p:bldP spid="14" grpId="0"/>
      <p:bldP spid="14" grpId="1"/>
      <p:bldP spid="15" grpId="0" animBg="1"/>
      <p:bldP spid="17" grpId="0"/>
      <p:bldP spid="18" grpId="0"/>
      <p:bldP spid="19" grpId="0"/>
      <p:bldP spid="22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B0DDBB1D-A616-11F5-05B5-0D1C51BBC897}"/>
              </a:ext>
            </a:extLst>
          </p:cNvPr>
          <p:cNvSpPr/>
          <p:nvPr/>
        </p:nvSpPr>
        <p:spPr>
          <a:xfrm>
            <a:off x="3603813" y="2184290"/>
            <a:ext cx="5020235" cy="4545263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701ECC48-C30B-93F2-D2F6-58CB2B75204D}"/>
              </a:ext>
            </a:extLst>
          </p:cNvPr>
          <p:cNvSpPr/>
          <p:nvPr/>
        </p:nvSpPr>
        <p:spPr>
          <a:xfrm>
            <a:off x="1470212" y="2160598"/>
            <a:ext cx="9108141" cy="5378828"/>
          </a:xfrm>
          <a:prstGeom prst="roundRect">
            <a:avLst/>
          </a:prstGeom>
          <a:solidFill>
            <a:srgbClr val="FFE7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101EF27-1055-DDFC-320B-958D8EB4B9C7}"/>
              </a:ext>
            </a:extLst>
          </p:cNvPr>
          <p:cNvSpPr txBox="1"/>
          <p:nvPr/>
        </p:nvSpPr>
        <p:spPr>
          <a:xfrm>
            <a:off x="350294" y="2294742"/>
            <a:ext cx="11490966" cy="67415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5867" dirty="0">
                <a:highlight>
                  <a:srgbClr val="FFFF00"/>
                </a:highligh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（行動の変容が深さ）</a:t>
            </a:r>
            <a:endParaRPr kumimoji="1" lang="en-US" altLang="ja-JP" sz="5867" dirty="0">
              <a:highlight>
                <a:srgbClr val="FFFF00"/>
              </a:highligh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</a:t>
            </a:r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endParaRPr kumimoji="1" lang="en-US" altLang="ja-JP" sz="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5867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実践する</a:t>
            </a:r>
            <a:endParaRPr kumimoji="1" lang="en-US" altLang="ja-JP" sz="5867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5867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5867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発信する</a:t>
            </a:r>
            <a:endParaRPr kumimoji="1" lang="en-US" altLang="ja-JP" sz="5867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5867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</a:t>
            </a:r>
            <a:endParaRPr kumimoji="1" lang="en-US" altLang="ja-JP" sz="5867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5867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まとめ・吟味</a:t>
            </a:r>
            <a:endParaRPr kumimoji="1" lang="en-US" altLang="ja-JP" sz="5867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5867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5867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学び・調べる</a:t>
            </a:r>
            <a:endParaRPr kumimoji="1" lang="en-US" altLang="ja-JP" sz="5867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5867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5867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問題に気づく</a:t>
            </a:r>
            <a:endParaRPr kumimoji="1" lang="en-US" altLang="ja-JP" sz="5867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5867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en-US" altLang="ja-JP" sz="5333" dirty="0">
                <a:highlight>
                  <a:srgbClr val="FF5050"/>
                </a:highligh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(</a:t>
            </a:r>
            <a:r>
              <a:rPr kumimoji="1" lang="ja-JP" altLang="en-US" sz="5333" dirty="0">
                <a:highlight>
                  <a:srgbClr val="FF5050"/>
                </a:highligh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学ぶ心に火をつける</a:t>
            </a:r>
            <a:r>
              <a:rPr kumimoji="1" lang="en-US" altLang="ja-JP" sz="5333" dirty="0">
                <a:highlight>
                  <a:srgbClr val="FF5050"/>
                </a:highligh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)</a:t>
            </a:r>
            <a:endParaRPr kumimoji="1" lang="ja-JP" altLang="en-US" sz="5333" dirty="0">
              <a:highlight>
                <a:srgbClr val="FF5050"/>
              </a:highligh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022F09AF-A242-C35B-A9C3-042CD2B7ADD1}"/>
              </a:ext>
            </a:extLst>
          </p:cNvPr>
          <p:cNvSpPr/>
          <p:nvPr/>
        </p:nvSpPr>
        <p:spPr>
          <a:xfrm>
            <a:off x="1524003" y="678220"/>
            <a:ext cx="9341221" cy="1506069"/>
          </a:xfrm>
          <a:prstGeom prst="rightArrow">
            <a:avLst>
              <a:gd name="adj1" fmla="val 70290"/>
              <a:gd name="adj2" fmla="val 50000"/>
            </a:avLst>
          </a:prstGeom>
          <a:solidFill>
            <a:srgbClr val="FFE7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CCAA6C7-A5A9-D090-9115-2A69E2982704}"/>
              </a:ext>
            </a:extLst>
          </p:cNvPr>
          <p:cNvSpPr txBox="1"/>
          <p:nvPr/>
        </p:nvSpPr>
        <p:spPr>
          <a:xfrm>
            <a:off x="1921254" y="929555"/>
            <a:ext cx="7989688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333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主体的・対話的で深い学び</a:t>
            </a: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5014BFBF-2611-D750-8F66-2592FF18C3FB}"/>
              </a:ext>
            </a:extLst>
          </p:cNvPr>
          <p:cNvSpPr/>
          <p:nvPr/>
        </p:nvSpPr>
        <p:spPr>
          <a:xfrm>
            <a:off x="3648457" y="7126724"/>
            <a:ext cx="6069291" cy="1506069"/>
          </a:xfrm>
          <a:prstGeom prst="rightArrow">
            <a:avLst>
              <a:gd name="adj1" fmla="val 70290"/>
              <a:gd name="adj2" fmla="val 50000"/>
            </a:avLst>
          </a:prstGeom>
          <a:solidFill>
            <a:srgbClr val="CC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7C8D33C-CC6B-4111-42D8-F8DC01958C21}"/>
              </a:ext>
            </a:extLst>
          </p:cNvPr>
          <p:cNvSpPr txBox="1"/>
          <p:nvPr/>
        </p:nvSpPr>
        <p:spPr>
          <a:xfrm>
            <a:off x="3702248" y="7413919"/>
            <a:ext cx="5444119" cy="913007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5333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調べさせられ学習</a:t>
            </a:r>
            <a:endParaRPr kumimoji="1" lang="ja-JP" altLang="en-US" sz="2667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11088950-E85F-10C4-DEA5-A7D1EF508EE0}"/>
              </a:ext>
            </a:extLst>
          </p:cNvPr>
          <p:cNvSpPr/>
          <p:nvPr/>
        </p:nvSpPr>
        <p:spPr>
          <a:xfrm>
            <a:off x="1966260" y="2184289"/>
            <a:ext cx="1364549" cy="485614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18F668E4-75B4-B4A4-C5D6-43C062F25FDC}"/>
              </a:ext>
            </a:extLst>
          </p:cNvPr>
          <p:cNvSpPr/>
          <p:nvPr/>
        </p:nvSpPr>
        <p:spPr>
          <a:xfrm>
            <a:off x="9162984" y="2294741"/>
            <a:ext cx="1364549" cy="3860912"/>
          </a:xfrm>
          <a:prstGeom prst="ellipse">
            <a:avLst/>
          </a:prstGeom>
          <a:solidFill>
            <a:srgbClr val="FFFF66">
              <a:alpha val="25098"/>
            </a:srgbClr>
          </a:solidFill>
          <a:ln w="76200">
            <a:solidFill>
              <a:srgbClr val="F7FB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760D2A44-718C-43A1-3782-FFC95BBBA52C}"/>
              </a:ext>
            </a:extLst>
          </p:cNvPr>
          <p:cNvSpPr/>
          <p:nvPr/>
        </p:nvSpPr>
        <p:spPr>
          <a:xfrm>
            <a:off x="5360906" y="7413920"/>
            <a:ext cx="179295" cy="1255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EED63226-1424-C62F-E1B6-42253B14A62C}"/>
              </a:ext>
            </a:extLst>
          </p:cNvPr>
          <p:cNvSpPr/>
          <p:nvPr/>
        </p:nvSpPr>
        <p:spPr>
          <a:xfrm>
            <a:off x="5914485" y="7413920"/>
            <a:ext cx="179295" cy="1255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18F05DF-3AA5-BA5D-1E29-F875FB277FB5}"/>
              </a:ext>
            </a:extLst>
          </p:cNvPr>
          <p:cNvSpPr txBox="1"/>
          <p:nvPr/>
        </p:nvSpPr>
        <p:spPr>
          <a:xfrm>
            <a:off x="7105259" y="929555"/>
            <a:ext cx="3084979" cy="913007"/>
          </a:xfrm>
          <a:prstGeom prst="rect">
            <a:avLst/>
          </a:prstGeom>
          <a:solidFill>
            <a:srgbClr val="F7FB5B"/>
          </a:solidFill>
        </p:spPr>
        <p:txBody>
          <a:bodyPr wrap="square">
            <a:spAutoFit/>
          </a:bodyPr>
          <a:lstStyle/>
          <a:p>
            <a:r>
              <a:rPr kumimoji="1" lang="ja-JP" altLang="en-US" sz="5333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深い学び</a:t>
            </a:r>
            <a:endParaRPr lang="ja-JP" altLang="en-US" sz="5333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7C9495A-0CA6-59FC-E03F-291851D43900}"/>
              </a:ext>
            </a:extLst>
          </p:cNvPr>
          <p:cNvSpPr txBox="1"/>
          <p:nvPr/>
        </p:nvSpPr>
        <p:spPr>
          <a:xfrm>
            <a:off x="1921254" y="972700"/>
            <a:ext cx="2295525" cy="913007"/>
          </a:xfrm>
          <a:prstGeom prst="rect">
            <a:avLst/>
          </a:prstGeom>
          <a:solidFill>
            <a:srgbClr val="FF5050"/>
          </a:solidFill>
        </p:spPr>
        <p:txBody>
          <a:bodyPr wrap="square">
            <a:spAutoFit/>
          </a:bodyPr>
          <a:lstStyle/>
          <a:p>
            <a:r>
              <a:rPr kumimoji="1" lang="ja-JP" altLang="en-US" sz="5333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主体的</a:t>
            </a:r>
            <a:endParaRPr lang="ja-JP" altLang="en-US" sz="5333" dirty="0"/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8D2BF80F-B925-A9D8-751B-056BC4F14CBC}"/>
              </a:ext>
            </a:extLst>
          </p:cNvPr>
          <p:cNvGrpSpPr/>
          <p:nvPr/>
        </p:nvGrpSpPr>
        <p:grpSpPr>
          <a:xfrm>
            <a:off x="4236590" y="750264"/>
            <a:ext cx="3754683" cy="1506069"/>
            <a:chOff x="3616067" y="269794"/>
            <a:chExt cx="3754683" cy="1506069"/>
          </a:xfrm>
        </p:grpSpPr>
        <p:sp>
          <p:nvSpPr>
            <p:cNvPr id="14" name="矢印: 右 13">
              <a:extLst>
                <a:ext uri="{FF2B5EF4-FFF2-40B4-BE49-F238E27FC236}">
                  <a16:creationId xmlns:a16="http://schemas.microsoft.com/office/drawing/2014/main" id="{BC67A135-5D7D-EC75-864C-AC8BB161C20C}"/>
                </a:ext>
              </a:extLst>
            </p:cNvPr>
            <p:cNvSpPr/>
            <p:nvPr/>
          </p:nvSpPr>
          <p:spPr>
            <a:xfrm>
              <a:off x="3616067" y="269794"/>
              <a:ext cx="3754683" cy="1506069"/>
            </a:xfrm>
            <a:prstGeom prst="rightArrow">
              <a:avLst>
                <a:gd name="adj1" fmla="val 70290"/>
                <a:gd name="adj2" fmla="val 50000"/>
              </a:avLst>
            </a:prstGeom>
            <a:solidFill>
              <a:srgbClr val="CCFF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 dirty="0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4F5FC655-A106-6370-7C73-B9992DE24ED4}"/>
                </a:ext>
              </a:extLst>
            </p:cNvPr>
            <p:cNvSpPr txBox="1"/>
            <p:nvPr/>
          </p:nvSpPr>
          <p:spPr>
            <a:xfrm>
              <a:off x="3852096" y="569769"/>
              <a:ext cx="2900153" cy="913007"/>
            </a:xfrm>
            <a:prstGeom prst="rect">
              <a:avLst/>
            </a:prstGeom>
            <a:solidFill>
              <a:srgbClr val="CCFFFF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sz="5333" dirty="0"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調べ学習</a:t>
              </a:r>
              <a:endParaRPr kumimoji="1" lang="ja-JP" altLang="en-US" sz="2667" dirty="0"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</p:grpSp>
      <p:sp>
        <p:nvSpPr>
          <p:cNvPr id="23" name="楕円 22">
            <a:extLst>
              <a:ext uri="{FF2B5EF4-FFF2-40B4-BE49-F238E27FC236}">
                <a16:creationId xmlns:a16="http://schemas.microsoft.com/office/drawing/2014/main" id="{A0620AC3-7A49-B332-A6BB-097E3F05A215}"/>
              </a:ext>
            </a:extLst>
          </p:cNvPr>
          <p:cNvSpPr/>
          <p:nvPr/>
        </p:nvSpPr>
        <p:spPr>
          <a:xfrm>
            <a:off x="6624937" y="7440817"/>
            <a:ext cx="179295" cy="1255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A1D63142-29DE-FFFE-E828-9B32D198C339}"/>
              </a:ext>
            </a:extLst>
          </p:cNvPr>
          <p:cNvSpPr/>
          <p:nvPr/>
        </p:nvSpPr>
        <p:spPr>
          <a:xfrm>
            <a:off x="7178515" y="7440817"/>
            <a:ext cx="179295" cy="1255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pic>
        <p:nvPicPr>
          <p:cNvPr id="11" name="図 10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925A6117-8670-50B1-F219-858082D4E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8" y="0"/>
            <a:ext cx="1215204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7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3" grpId="0" animBg="1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15" grpId="0" animBg="1"/>
      <p:bldP spid="15" grpId="1" animBg="1"/>
      <p:bldP spid="16" grpId="0" animBg="1"/>
      <p:bldP spid="16" grpId="1" animBg="1"/>
      <p:bldP spid="20" grpId="0" animBg="1"/>
      <p:bldP spid="22" grpId="0" animBg="1"/>
      <p:bldP spid="23" grpId="0" animBg="1"/>
      <p:bldP spid="23" grpId="1" animBg="1"/>
      <p:bldP spid="24" grpId="0" animBg="1"/>
      <p:bldP spid="24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6F3E15E3-BFA0-12DE-6766-51946FB64EFB}"/>
              </a:ext>
            </a:extLst>
          </p:cNvPr>
          <p:cNvSpPr/>
          <p:nvPr/>
        </p:nvSpPr>
        <p:spPr>
          <a:xfrm>
            <a:off x="1541931" y="1326778"/>
            <a:ext cx="9090212" cy="4500284"/>
          </a:xfrm>
          <a:prstGeom prst="roundRect">
            <a:avLst/>
          </a:prstGeom>
          <a:solidFill>
            <a:srgbClr val="FFCCFF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1925CC8-000B-B090-B4B5-A043521EDE2F}"/>
              </a:ext>
            </a:extLst>
          </p:cNvPr>
          <p:cNvSpPr/>
          <p:nvPr/>
        </p:nvSpPr>
        <p:spPr>
          <a:xfrm>
            <a:off x="3877831" y="1708319"/>
            <a:ext cx="966269" cy="394440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478BFC5-0F3B-22C1-FBEB-52E33F8ECAAC}"/>
              </a:ext>
            </a:extLst>
          </p:cNvPr>
          <p:cNvSpPr/>
          <p:nvPr/>
        </p:nvSpPr>
        <p:spPr>
          <a:xfrm>
            <a:off x="5680156" y="1713038"/>
            <a:ext cx="966269" cy="394440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5D1747E-C974-477F-A3B7-63D69E4A1248}"/>
              </a:ext>
            </a:extLst>
          </p:cNvPr>
          <p:cNvSpPr/>
          <p:nvPr/>
        </p:nvSpPr>
        <p:spPr>
          <a:xfrm>
            <a:off x="7482484" y="1720851"/>
            <a:ext cx="966269" cy="394440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ECFD4B1-1212-52F3-91A1-8D9EBA2A1505}"/>
              </a:ext>
            </a:extLst>
          </p:cNvPr>
          <p:cNvSpPr/>
          <p:nvPr/>
        </p:nvSpPr>
        <p:spPr>
          <a:xfrm>
            <a:off x="9258711" y="1713038"/>
            <a:ext cx="966269" cy="394440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99DD8741-F098-B71B-7A55-BCBAD8E9C902}"/>
              </a:ext>
            </a:extLst>
          </p:cNvPr>
          <p:cNvSpPr/>
          <p:nvPr/>
        </p:nvSpPr>
        <p:spPr>
          <a:xfrm>
            <a:off x="2210535" y="50313"/>
            <a:ext cx="8014445" cy="1276465"/>
          </a:xfrm>
          <a:prstGeom prst="rightArrow">
            <a:avLst>
              <a:gd name="adj1" fmla="val 70290"/>
              <a:gd name="adj2" fmla="val 50000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14D43E2-E5C4-2B61-9F9D-D26579792735}"/>
              </a:ext>
            </a:extLst>
          </p:cNvPr>
          <p:cNvSpPr/>
          <p:nvPr/>
        </p:nvSpPr>
        <p:spPr>
          <a:xfrm>
            <a:off x="1085242" y="6208300"/>
            <a:ext cx="1141505" cy="26824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9E736C9-2723-68A3-EE4E-F4B96A1BA047}"/>
              </a:ext>
            </a:extLst>
          </p:cNvPr>
          <p:cNvSpPr/>
          <p:nvPr/>
        </p:nvSpPr>
        <p:spPr>
          <a:xfrm>
            <a:off x="2511189" y="6208300"/>
            <a:ext cx="1141505" cy="26824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48F6F4A-457F-5A80-DC8B-513FBA4DCA20}"/>
              </a:ext>
            </a:extLst>
          </p:cNvPr>
          <p:cNvSpPr/>
          <p:nvPr/>
        </p:nvSpPr>
        <p:spPr>
          <a:xfrm>
            <a:off x="3850984" y="6208300"/>
            <a:ext cx="1141505" cy="26824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5" name="右中かっこ 14">
            <a:extLst>
              <a:ext uri="{FF2B5EF4-FFF2-40B4-BE49-F238E27FC236}">
                <a16:creationId xmlns:a16="http://schemas.microsoft.com/office/drawing/2014/main" id="{58726260-4D01-2C61-E6FA-4996240364FB}"/>
              </a:ext>
            </a:extLst>
          </p:cNvPr>
          <p:cNvSpPr/>
          <p:nvPr/>
        </p:nvSpPr>
        <p:spPr>
          <a:xfrm rot="16200000">
            <a:off x="2990815" y="4416966"/>
            <a:ext cx="534351" cy="3067543"/>
          </a:xfrm>
          <a:prstGeom prst="rightBrace">
            <a:avLst>
              <a:gd name="adj1" fmla="val 8333"/>
              <a:gd name="adj2" fmla="val 27237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8A975E8-49F2-648D-7F5D-E247ACE315B6}"/>
              </a:ext>
            </a:extLst>
          </p:cNvPr>
          <p:cNvSpPr/>
          <p:nvPr/>
        </p:nvSpPr>
        <p:spPr>
          <a:xfrm>
            <a:off x="2210535" y="1708318"/>
            <a:ext cx="966269" cy="394440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9ED5554-48E4-4819-ABB1-39D3B865556F}"/>
              </a:ext>
            </a:extLst>
          </p:cNvPr>
          <p:cNvSpPr/>
          <p:nvPr/>
        </p:nvSpPr>
        <p:spPr>
          <a:xfrm>
            <a:off x="2226747" y="1708015"/>
            <a:ext cx="966269" cy="3944404"/>
          </a:xfrm>
          <a:prstGeom prst="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267" b="1" dirty="0">
                <a:solidFill>
                  <a:schemeClr val="tx1"/>
                </a:solidFill>
              </a:rPr>
              <a:t>問題に気づく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87CAC88-6E4F-16FA-20FB-114A4F1A20AE}"/>
              </a:ext>
            </a:extLst>
          </p:cNvPr>
          <p:cNvSpPr txBox="1"/>
          <p:nvPr/>
        </p:nvSpPr>
        <p:spPr>
          <a:xfrm>
            <a:off x="5276676" y="6208301"/>
            <a:ext cx="6529059" cy="2513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教師が問題を「示す」のでなく、</a:t>
            </a:r>
            <a:endParaRPr kumimoji="1" lang="en-US" altLang="ja-JP" sz="3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endParaRPr kumimoji="1" lang="en-US" altLang="ja-JP" sz="1067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r>
              <a:rPr kumimoji="1"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子ども自身に「問題に気づかせる」</a:t>
            </a:r>
            <a:endParaRPr kumimoji="1" lang="en-US" altLang="ja-JP" sz="3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endParaRPr kumimoji="1" lang="en-US" altLang="ja-JP" sz="1067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r>
              <a:rPr kumimoji="1"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ことが、重要ですね。では、①②③</a:t>
            </a:r>
            <a:endParaRPr kumimoji="1" lang="en-US" altLang="ja-JP" sz="3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endParaRPr kumimoji="1" lang="en-US" altLang="ja-JP" sz="8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r>
              <a:rPr kumimoji="1"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でどんなことをすればいいのでしょう。　　　　　　　　　　　</a:t>
            </a:r>
            <a:endParaRPr kumimoji="1" lang="en-US" altLang="ja-JP" sz="3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F201624-B755-39D2-883D-A86676631FE6}"/>
              </a:ext>
            </a:extLst>
          </p:cNvPr>
          <p:cNvSpPr txBox="1"/>
          <p:nvPr/>
        </p:nvSpPr>
        <p:spPr>
          <a:xfrm>
            <a:off x="1355063" y="620830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①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1A6BD2F-9CD0-2712-90D3-4024B0E62E74}"/>
              </a:ext>
            </a:extLst>
          </p:cNvPr>
          <p:cNvSpPr txBox="1"/>
          <p:nvPr/>
        </p:nvSpPr>
        <p:spPr>
          <a:xfrm>
            <a:off x="2788141" y="621791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②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7A73C7B-B058-321E-CDAF-446DD11DBEC8}"/>
              </a:ext>
            </a:extLst>
          </p:cNvPr>
          <p:cNvSpPr txBox="1"/>
          <p:nvPr/>
        </p:nvSpPr>
        <p:spPr>
          <a:xfrm>
            <a:off x="4135171" y="624013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③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5B8C398-494D-2A05-1CC8-88989800692D}"/>
              </a:ext>
            </a:extLst>
          </p:cNvPr>
          <p:cNvSpPr txBox="1"/>
          <p:nvPr/>
        </p:nvSpPr>
        <p:spPr>
          <a:xfrm>
            <a:off x="1132805" y="6860720"/>
            <a:ext cx="1087349" cy="19518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933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問題に</a:t>
            </a:r>
            <a:endParaRPr kumimoji="1" lang="en-US" altLang="ja-JP" sz="2933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933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気づかせる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0291895-53C6-A207-2680-4E7C6B4028E4}"/>
              </a:ext>
            </a:extLst>
          </p:cNvPr>
          <p:cNvSpPr txBox="1"/>
          <p:nvPr/>
        </p:nvSpPr>
        <p:spPr>
          <a:xfrm>
            <a:off x="2551164" y="6860720"/>
            <a:ext cx="1087349" cy="198067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933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学習問題を</a:t>
            </a:r>
            <a:endParaRPr kumimoji="1" lang="en-US" altLang="ja-JP" sz="2933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933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明確にする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CB7A663-A374-7BB9-8AE9-A59CA2627A62}"/>
              </a:ext>
            </a:extLst>
          </p:cNvPr>
          <p:cNvSpPr txBox="1"/>
          <p:nvPr/>
        </p:nvSpPr>
        <p:spPr>
          <a:xfrm>
            <a:off x="3898547" y="6916695"/>
            <a:ext cx="1087349" cy="198067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933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学習計画を</a:t>
            </a:r>
            <a:endParaRPr kumimoji="1" lang="en-US" altLang="ja-JP" sz="2933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933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立てる</a:t>
            </a:r>
            <a:endParaRPr kumimoji="1" lang="en-US" altLang="ja-JP" sz="2933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988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" grpId="0" animBg="1"/>
      <p:bldP spid="10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26532" y="261490"/>
            <a:ext cx="11166779" cy="1153264"/>
          </a:xfrm>
          <a:prstGeom prst="rect">
            <a:avLst/>
          </a:prstGeom>
          <a:solidFill>
            <a:srgbClr val="F6FCA6"/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ja-JP" altLang="en-US" sz="3447" b="1" spc="61" dirty="0">
                <a:ln w="11430"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問題に気づく段階における</a:t>
            </a:r>
            <a:endParaRPr lang="en-US" altLang="ja-JP" sz="3447" b="1" spc="61" dirty="0">
              <a:ln w="11430"/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>
              <a:defRPr/>
            </a:pPr>
            <a:r>
              <a:rPr lang="en-US" altLang="ja-JP" sz="3447" b="1" spc="61" dirty="0">
                <a:ln w="11430"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『</a:t>
            </a:r>
            <a:r>
              <a:rPr lang="ja-JP" altLang="en-US" sz="3447" b="1" spc="61" dirty="0">
                <a:ln w="11430"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こどもの学びに火をつける</a:t>
            </a:r>
            <a:r>
              <a:rPr lang="en-US" altLang="ja-JP" sz="3447" b="1" spc="61" dirty="0">
                <a:ln w="11430"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』</a:t>
            </a:r>
            <a:r>
              <a:rPr lang="ja-JP" altLang="en-US" sz="3447" b="1" spc="61" dirty="0">
                <a:ln w="11430"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３つのステップ</a:t>
            </a:r>
          </a:p>
        </p:txBody>
      </p:sp>
      <p:sp>
        <p:nvSpPr>
          <p:cNvPr id="73731" name="正方形/長方形 2"/>
          <p:cNvSpPr>
            <a:spLocks noChangeArrowheads="1"/>
          </p:cNvSpPr>
          <p:nvPr/>
        </p:nvSpPr>
        <p:spPr bwMode="auto">
          <a:xfrm>
            <a:off x="87740" y="2170387"/>
            <a:ext cx="3520621" cy="471026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ja-JP" altLang="en-US" sz="2461" dirty="0">
                <a:latin typeface="HG明朝B" panose="02020809000000000000" pitchFamily="17" charset="-128"/>
                <a:ea typeface="HG明朝B" panose="02020809000000000000" pitchFamily="17" charset="-128"/>
              </a:rPr>
              <a:t>＜</a:t>
            </a:r>
            <a:r>
              <a:rPr lang="ja-JP" altLang="en-US" sz="2461" b="1" dirty="0">
                <a:latin typeface="ＤＦ平成ゴシック体W5" panose="02010609000101010101" pitchFamily="1" charset="-128"/>
                <a:ea typeface="ＤＦ平成ゴシック体W5" panose="02010609000101010101" pitchFamily="1" charset="-128"/>
              </a:rPr>
              <a:t>問題に気づかせる</a:t>
            </a:r>
            <a:r>
              <a:rPr lang="ja-JP" altLang="en-US" sz="2461" dirty="0">
                <a:latin typeface="HG明朝B" panose="02020809000000000000" pitchFamily="17" charset="-128"/>
                <a:ea typeface="HG明朝B" panose="02020809000000000000" pitchFamily="17" charset="-128"/>
              </a:rPr>
              <a:t>＞</a:t>
            </a:r>
            <a:endParaRPr lang="en-US" altLang="ja-JP" sz="2461" dirty="0">
              <a:latin typeface="HG明朝B" panose="02020809000000000000" pitchFamily="17" charset="-128"/>
              <a:ea typeface="HG明朝B" panose="02020809000000000000" pitchFamily="17" charset="-128"/>
            </a:endParaRPr>
          </a:p>
        </p:txBody>
      </p:sp>
      <p:sp>
        <p:nvSpPr>
          <p:cNvPr id="73732" name="テキスト ボックス 1"/>
          <p:cNvSpPr txBox="1">
            <a:spLocks noChangeArrowheads="1"/>
          </p:cNvSpPr>
          <p:nvPr/>
        </p:nvSpPr>
        <p:spPr bwMode="auto">
          <a:xfrm>
            <a:off x="110395" y="3079036"/>
            <a:ext cx="3520621" cy="45479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ja-JP" sz="2461" dirty="0">
                <a:latin typeface="HG明朝B" panose="02020809000000000000" pitchFamily="17" charset="-128"/>
                <a:ea typeface="HG明朝B" panose="02020809000000000000" pitchFamily="17" charset="-128"/>
              </a:rPr>
              <a:t>1)</a:t>
            </a:r>
            <a:r>
              <a:rPr lang="ja-JP" altLang="en-US" sz="2461" dirty="0">
                <a:latin typeface="HG明朝B" panose="02020809000000000000" pitchFamily="17" charset="-128"/>
                <a:ea typeface="HG明朝B" panose="02020809000000000000" pitchFamily="17" charset="-128"/>
              </a:rPr>
              <a:t>体験活動や提示資料　</a:t>
            </a:r>
            <a:endParaRPr lang="en-US" altLang="ja-JP" sz="2461" dirty="0">
              <a:latin typeface="HG明朝B" panose="02020809000000000000" pitchFamily="17" charset="-128"/>
              <a:ea typeface="HG明朝B" panose="02020809000000000000" pitchFamily="17" charset="-128"/>
            </a:endParaRPr>
          </a:p>
          <a:p>
            <a:pPr eaLnBrk="1" hangingPunct="1">
              <a:lnSpc>
                <a:spcPct val="150000"/>
              </a:lnSpc>
            </a:pPr>
            <a:r>
              <a:rPr lang="ja-JP" altLang="en-US" sz="2461" dirty="0">
                <a:latin typeface="HG明朝B" panose="02020809000000000000" pitchFamily="17" charset="-128"/>
                <a:ea typeface="HG明朝B" panose="02020809000000000000" pitchFamily="17" charset="-128"/>
              </a:rPr>
              <a:t>　をもとに</a:t>
            </a:r>
            <a:r>
              <a:rPr lang="ja-JP" altLang="en-US" sz="2461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基本的な</a:t>
            </a:r>
            <a:endParaRPr lang="en-US" altLang="ja-JP" sz="2461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eaLnBrk="1" hangingPunct="1">
              <a:lnSpc>
                <a:spcPct val="150000"/>
              </a:lnSpc>
            </a:pPr>
            <a:r>
              <a:rPr lang="ja-JP" altLang="en-US" sz="2461" dirty="0">
                <a:latin typeface="HG明朝B" panose="02020809000000000000" pitchFamily="17" charset="-128"/>
                <a:ea typeface="HG明朝B" panose="02020809000000000000" pitchFamily="17" charset="-128"/>
              </a:rPr>
              <a:t>　</a:t>
            </a:r>
            <a:r>
              <a:rPr lang="ja-JP" altLang="en-US" sz="2461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事実と出会う</a:t>
            </a:r>
            <a:endParaRPr lang="en-US" altLang="ja-JP" sz="2461" dirty="0">
              <a:latin typeface="HG明朝B" panose="02020809000000000000" pitchFamily="17" charset="-128"/>
              <a:ea typeface="HG明朝B" panose="02020809000000000000" pitchFamily="17" charset="-128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ja-JP" sz="2461" dirty="0">
                <a:latin typeface="HG明朝B" panose="02020809000000000000" pitchFamily="17" charset="-128"/>
                <a:ea typeface="HG明朝B" panose="02020809000000000000" pitchFamily="17" charset="-128"/>
              </a:rPr>
              <a:t>2)</a:t>
            </a:r>
            <a:r>
              <a:rPr lang="ja-JP" altLang="en-US" sz="2461" dirty="0">
                <a:latin typeface="HG明朝B" panose="02020809000000000000" pitchFamily="17" charset="-128"/>
                <a:ea typeface="HG明朝B" panose="02020809000000000000" pitchFamily="17" charset="-128"/>
              </a:rPr>
              <a:t>体験したり資料を見　</a:t>
            </a:r>
            <a:endParaRPr lang="en-US" altLang="ja-JP" sz="2461" dirty="0">
              <a:latin typeface="HG明朝B" panose="02020809000000000000" pitchFamily="17" charset="-128"/>
              <a:ea typeface="HG明朝B" panose="02020809000000000000" pitchFamily="17" charset="-128"/>
            </a:endParaRPr>
          </a:p>
          <a:p>
            <a:pPr eaLnBrk="1" hangingPunct="1">
              <a:lnSpc>
                <a:spcPct val="150000"/>
              </a:lnSpc>
            </a:pPr>
            <a:r>
              <a:rPr lang="ja-JP" altLang="en-US" sz="2461" dirty="0">
                <a:latin typeface="HG明朝B" panose="02020809000000000000" pitchFamily="17" charset="-128"/>
                <a:ea typeface="HG明朝B" panose="02020809000000000000" pitchFamily="17" charset="-128"/>
              </a:rPr>
              <a:t>　たりしたことから、</a:t>
            </a:r>
            <a:endParaRPr lang="en-US" altLang="ja-JP" sz="2461" dirty="0">
              <a:latin typeface="HG明朝B" panose="02020809000000000000" pitchFamily="17" charset="-128"/>
              <a:ea typeface="HG明朝B" panose="02020809000000000000" pitchFamily="17" charset="-128"/>
            </a:endParaRPr>
          </a:p>
          <a:p>
            <a:pPr eaLnBrk="1" hangingPunct="1">
              <a:lnSpc>
                <a:spcPct val="150000"/>
              </a:lnSpc>
            </a:pPr>
            <a:r>
              <a:rPr lang="ja-JP" altLang="en-US" sz="2461" dirty="0">
                <a:latin typeface="HG明朝B" panose="02020809000000000000" pitchFamily="17" charset="-128"/>
                <a:ea typeface="HG明朝B" panose="02020809000000000000" pitchFamily="17" charset="-128"/>
              </a:rPr>
              <a:t>　多様な気づきや感想　</a:t>
            </a:r>
            <a:endParaRPr lang="en-US" altLang="ja-JP" sz="2461" dirty="0">
              <a:latin typeface="HG明朝B" panose="02020809000000000000" pitchFamily="17" charset="-128"/>
              <a:ea typeface="HG明朝B" panose="02020809000000000000" pitchFamily="17" charset="-128"/>
            </a:endParaRPr>
          </a:p>
          <a:p>
            <a:pPr eaLnBrk="1" hangingPunct="1">
              <a:lnSpc>
                <a:spcPct val="150000"/>
              </a:lnSpc>
            </a:pPr>
            <a:r>
              <a:rPr lang="ja-JP" altLang="en-US" sz="2461" dirty="0">
                <a:latin typeface="HG明朝B" panose="02020809000000000000" pitchFamily="17" charset="-128"/>
                <a:ea typeface="HG明朝B" panose="02020809000000000000" pitchFamily="17" charset="-128"/>
              </a:rPr>
              <a:t>　などをもち、それを</a:t>
            </a:r>
            <a:endParaRPr lang="en-US" altLang="ja-JP" sz="2461" dirty="0">
              <a:latin typeface="HG明朝B" panose="02020809000000000000" pitchFamily="17" charset="-128"/>
              <a:ea typeface="HG明朝B" panose="02020809000000000000" pitchFamily="17" charset="-128"/>
            </a:endParaRPr>
          </a:p>
          <a:p>
            <a:pPr eaLnBrk="1" hangingPunct="1">
              <a:lnSpc>
                <a:spcPct val="150000"/>
              </a:lnSpc>
            </a:pPr>
            <a:r>
              <a:rPr lang="ja-JP" altLang="en-US" sz="2461" dirty="0">
                <a:latin typeface="HG明朝B" panose="02020809000000000000" pitchFamily="17" charset="-128"/>
                <a:ea typeface="HG明朝B" panose="02020809000000000000" pitchFamily="17" charset="-128"/>
              </a:rPr>
              <a:t>　</a:t>
            </a:r>
            <a:r>
              <a:rPr lang="ja-JP" altLang="en-US" sz="246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共有する・</a:t>
            </a:r>
            <a:endParaRPr lang="en-US" altLang="ja-JP" sz="246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" name="正方形/長方形 4"/>
          <p:cNvSpPr>
            <a:spLocks noChangeArrowheads="1"/>
          </p:cNvSpPr>
          <p:nvPr/>
        </p:nvSpPr>
        <p:spPr bwMode="auto">
          <a:xfrm>
            <a:off x="3810917" y="1991094"/>
            <a:ext cx="3880339" cy="849720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ja-JP" altLang="en-US" sz="2461" b="1" dirty="0">
                <a:latin typeface="ＤＦ平成ゴシック体W5" panose="02010609000101010101" pitchFamily="1" charset="-128"/>
                <a:ea typeface="ＤＦ平成ゴシック体W5" panose="02010609000101010101" pitchFamily="1" charset="-128"/>
              </a:rPr>
              <a:t>学ぶ心に火をつける</a:t>
            </a:r>
            <a:endParaRPr lang="en-US" altLang="ja-JP" sz="2461" b="1" dirty="0">
              <a:latin typeface="ＤＦ平成ゴシック体W5" panose="02010609000101010101" pitchFamily="1" charset="-128"/>
              <a:ea typeface="ＤＦ平成ゴシック体W5" panose="02010609000101010101" pitchFamily="1" charset="-128"/>
            </a:endParaRPr>
          </a:p>
          <a:p>
            <a:pPr algn="ctr" eaLnBrk="1" hangingPunct="1"/>
            <a:r>
              <a:rPr lang="en-US" altLang="ja-JP" sz="2461" b="1" dirty="0">
                <a:latin typeface="ＤＦ平成ゴシック体W5" panose="02010609000101010101" pitchFamily="1" charset="-128"/>
                <a:ea typeface="ＤＦ平成ゴシック体W5" panose="02010609000101010101" pitchFamily="1" charset="-128"/>
              </a:rPr>
              <a:t>&lt;</a:t>
            </a:r>
            <a:r>
              <a:rPr lang="ja-JP" altLang="en-US" sz="2461" b="1" dirty="0">
                <a:latin typeface="ＤＦ平成ゴシック体W5" panose="02010609000101010101" pitchFamily="1" charset="-128"/>
                <a:ea typeface="ＤＦ平成ゴシック体W5" panose="02010609000101010101" pitchFamily="1" charset="-128"/>
              </a:rPr>
              <a:t>学習問題を明確にする</a:t>
            </a:r>
            <a:r>
              <a:rPr lang="en-US" altLang="ja-JP" sz="2461" dirty="0">
                <a:latin typeface="HG明朝B" panose="02020809000000000000" pitchFamily="17" charset="-128"/>
                <a:ea typeface="HG明朝B" panose="02020809000000000000" pitchFamily="17" charset="-128"/>
              </a:rPr>
              <a:t>&gt;</a:t>
            </a:r>
          </a:p>
        </p:txBody>
      </p:sp>
      <p:sp>
        <p:nvSpPr>
          <p:cNvPr id="6" name="正方形/長方形 5"/>
          <p:cNvSpPr>
            <a:spLocks noChangeArrowheads="1"/>
          </p:cNvSpPr>
          <p:nvPr/>
        </p:nvSpPr>
        <p:spPr bwMode="auto">
          <a:xfrm>
            <a:off x="3810917" y="3079036"/>
            <a:ext cx="3880339" cy="45479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ja-JP" sz="2461" dirty="0">
                <a:latin typeface="HG明朝B" panose="02020809000000000000" pitchFamily="17" charset="-128"/>
                <a:ea typeface="HG明朝B" panose="02020809000000000000" pitchFamily="17" charset="-128"/>
              </a:rPr>
              <a:t>3)</a:t>
            </a:r>
            <a:r>
              <a:rPr lang="ja-JP" altLang="en-US" sz="2461" dirty="0">
                <a:latin typeface="HG明朝B" panose="02020809000000000000" pitchFamily="17" charset="-128"/>
                <a:ea typeface="HG明朝B" panose="02020809000000000000" pitchFamily="17" charset="-128"/>
              </a:rPr>
              <a:t>教師が提示したり、子</a:t>
            </a:r>
            <a:endParaRPr lang="en-US" altLang="ja-JP" sz="2461" dirty="0">
              <a:latin typeface="HG明朝B" panose="02020809000000000000" pitchFamily="17" charset="-128"/>
              <a:ea typeface="HG明朝B" panose="02020809000000000000" pitchFamily="17" charset="-128"/>
            </a:endParaRPr>
          </a:p>
          <a:p>
            <a:pPr eaLnBrk="1" hangingPunct="1">
              <a:lnSpc>
                <a:spcPct val="150000"/>
              </a:lnSpc>
            </a:pPr>
            <a:r>
              <a:rPr lang="ja-JP" altLang="en-US" sz="2461" dirty="0">
                <a:latin typeface="HG明朝B" panose="02020809000000000000" pitchFamily="17" charset="-128"/>
                <a:ea typeface="HG明朝B" panose="02020809000000000000" pitchFamily="17" charset="-128"/>
              </a:rPr>
              <a:t>　どもが調べたりして出</a:t>
            </a:r>
            <a:endParaRPr lang="en-US" altLang="ja-JP" sz="2461" dirty="0">
              <a:latin typeface="HG明朝B" panose="02020809000000000000" pitchFamily="17" charset="-128"/>
              <a:ea typeface="HG明朝B" panose="02020809000000000000" pitchFamily="17" charset="-128"/>
            </a:endParaRPr>
          </a:p>
          <a:p>
            <a:pPr eaLnBrk="1" hangingPunct="1">
              <a:lnSpc>
                <a:spcPct val="150000"/>
              </a:lnSpc>
            </a:pPr>
            <a:r>
              <a:rPr lang="ja-JP" altLang="en-US" sz="2461" dirty="0">
                <a:latin typeface="HG明朝B" panose="02020809000000000000" pitchFamily="17" charset="-128"/>
                <a:ea typeface="HG明朝B" panose="02020809000000000000" pitchFamily="17" charset="-128"/>
              </a:rPr>
              <a:t>　合った</a:t>
            </a:r>
            <a:r>
              <a:rPr lang="ja-JP" altLang="en-US" sz="2461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矛盾する事実</a:t>
            </a:r>
            <a:r>
              <a:rPr lang="ja-JP" altLang="en-US" sz="2461" dirty="0">
                <a:latin typeface="HG明朝B" panose="02020809000000000000" pitchFamily="17" charset="-128"/>
                <a:ea typeface="HG明朝B" panose="02020809000000000000" pitchFamily="17" charset="-128"/>
              </a:rPr>
              <a:t>や</a:t>
            </a:r>
            <a:endParaRPr lang="en-US" altLang="ja-JP" sz="2461" dirty="0">
              <a:latin typeface="HG明朝B" panose="02020809000000000000" pitchFamily="17" charset="-128"/>
              <a:ea typeface="HG明朝B" panose="02020809000000000000" pitchFamily="17" charset="-128"/>
            </a:endParaRPr>
          </a:p>
          <a:p>
            <a:pPr eaLnBrk="1" hangingPunct="1">
              <a:lnSpc>
                <a:spcPct val="150000"/>
              </a:lnSpc>
            </a:pPr>
            <a:r>
              <a:rPr lang="ja-JP" altLang="en-US" sz="2461" dirty="0">
                <a:latin typeface="HG明朝B" panose="02020809000000000000" pitchFamily="17" charset="-128"/>
                <a:ea typeface="HG明朝B" panose="02020809000000000000" pitchFamily="17" charset="-128"/>
              </a:rPr>
              <a:t>　</a:t>
            </a:r>
            <a:r>
              <a:rPr lang="ja-JP" altLang="en-US" sz="2461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意表をつく話</a:t>
            </a:r>
            <a:r>
              <a:rPr lang="ja-JP" altLang="en-US" sz="2461" dirty="0">
                <a:latin typeface="HG明朝B" panose="02020809000000000000" pitchFamily="17" charset="-128"/>
                <a:ea typeface="HG明朝B" panose="02020809000000000000" pitchFamily="17" charset="-128"/>
              </a:rPr>
              <a:t>や資料等</a:t>
            </a:r>
            <a:endParaRPr lang="en-US" altLang="ja-JP" sz="2461" dirty="0">
              <a:latin typeface="HG明朝B" panose="02020809000000000000" pitchFamily="17" charset="-128"/>
              <a:ea typeface="HG明朝B" panose="02020809000000000000" pitchFamily="17" charset="-128"/>
            </a:endParaRPr>
          </a:p>
          <a:p>
            <a:pPr eaLnBrk="1" hangingPunct="1">
              <a:lnSpc>
                <a:spcPct val="150000"/>
              </a:lnSpc>
            </a:pPr>
            <a:r>
              <a:rPr lang="ja-JP" altLang="en-US" sz="2461" dirty="0">
                <a:latin typeface="HG明朝B" panose="02020809000000000000" pitchFamily="17" charset="-128"/>
                <a:ea typeface="HG明朝B" panose="02020809000000000000" pitchFamily="17" charset="-128"/>
              </a:rPr>
              <a:t>　から</a:t>
            </a:r>
            <a:r>
              <a:rPr lang="ja-JP" altLang="en-US" sz="246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疑問を感じ</a:t>
            </a:r>
            <a:r>
              <a:rPr lang="ja-JP" altLang="en-US" sz="2461" dirty="0">
                <a:latin typeface="HG明朝B" panose="02020809000000000000" pitchFamily="17" charset="-128"/>
                <a:ea typeface="HG明朝B" panose="02020809000000000000" pitchFamily="17" charset="-128"/>
              </a:rPr>
              <a:t>、書き　</a:t>
            </a:r>
            <a:endParaRPr lang="en-US" altLang="ja-JP" sz="2461" dirty="0">
              <a:latin typeface="HG明朝B" panose="02020809000000000000" pitchFamily="17" charset="-128"/>
              <a:ea typeface="HG明朝B" panose="02020809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61" dirty="0">
                <a:latin typeface="HG明朝B" panose="02020809000000000000" pitchFamily="17" charset="-128"/>
                <a:ea typeface="HG明朝B" panose="02020809000000000000" pitchFamily="17" charset="-128"/>
              </a:rPr>
              <a:t>　出し</a:t>
            </a:r>
            <a:r>
              <a:rPr lang="ja-JP" altLang="en-US" sz="2461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学習問題に</a:t>
            </a:r>
            <a:endParaRPr lang="en-US" altLang="ja-JP" sz="2461" b="1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eaLnBrk="1" hangingPunct="1">
              <a:lnSpc>
                <a:spcPct val="150000"/>
              </a:lnSpc>
            </a:pPr>
            <a:r>
              <a:rPr lang="ja-JP" altLang="en-US" sz="2461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まとめる</a:t>
            </a:r>
            <a:endParaRPr lang="en-US" altLang="ja-JP" sz="2461" b="1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6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自分ごとに感じさせる</a:t>
            </a:r>
            <a:endParaRPr lang="en-US" altLang="ja-JP" sz="2461" dirty="0">
              <a:latin typeface="HG明朝B" panose="02020809000000000000" pitchFamily="17" charset="-128"/>
              <a:ea typeface="HG明朝B" panose="02020809000000000000" pitchFamily="17" charset="-128"/>
            </a:endParaRPr>
          </a:p>
        </p:txBody>
      </p:sp>
      <p:sp>
        <p:nvSpPr>
          <p:cNvPr id="7" name="正方形/長方形 6"/>
          <p:cNvSpPr>
            <a:spLocks noChangeArrowheads="1"/>
          </p:cNvSpPr>
          <p:nvPr/>
        </p:nvSpPr>
        <p:spPr bwMode="auto">
          <a:xfrm>
            <a:off x="8018755" y="2144988"/>
            <a:ext cx="4014984" cy="471026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ja-JP" altLang="en-US" sz="2461" dirty="0">
                <a:latin typeface="HG明朝B" panose="02020809000000000000" pitchFamily="17" charset="-128"/>
                <a:ea typeface="HG明朝B" panose="02020809000000000000" pitchFamily="17" charset="-128"/>
              </a:rPr>
              <a:t>＜</a:t>
            </a:r>
            <a:r>
              <a:rPr lang="ja-JP" altLang="en-US" sz="2461" b="1" dirty="0">
                <a:latin typeface="ＤＦ平成ゴシック体W5" panose="02010609000101010101" pitchFamily="1" charset="-128"/>
                <a:ea typeface="ＤＦ平成ゴシック体W5" panose="02010609000101010101" pitchFamily="1" charset="-128"/>
              </a:rPr>
              <a:t>学習計画を立てる</a:t>
            </a:r>
            <a:r>
              <a:rPr lang="ja-JP" altLang="en-US" sz="2461" dirty="0">
                <a:latin typeface="HG明朝B" panose="02020809000000000000" pitchFamily="17" charset="-128"/>
                <a:ea typeface="HG明朝B" panose="02020809000000000000" pitchFamily="17" charset="-128"/>
              </a:rPr>
              <a:t>＞</a:t>
            </a:r>
            <a:endParaRPr lang="en-US" altLang="ja-JP" sz="2461" dirty="0">
              <a:latin typeface="HG明朝B" panose="02020809000000000000" pitchFamily="17" charset="-128"/>
              <a:ea typeface="HG明朝B" panose="02020809000000000000" pitchFamily="17" charset="-128"/>
            </a:endParaRPr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auto">
          <a:xfrm>
            <a:off x="8018755" y="3080333"/>
            <a:ext cx="4014984" cy="45479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ja-JP" sz="2461" dirty="0">
                <a:latin typeface="HG明朝B" panose="02020809000000000000" pitchFamily="17" charset="-128"/>
                <a:ea typeface="HG明朝B" panose="02020809000000000000" pitchFamily="17" charset="-128"/>
              </a:rPr>
              <a:t>4)</a:t>
            </a:r>
            <a:r>
              <a:rPr lang="ja-JP" altLang="en-US" sz="2461" dirty="0">
                <a:latin typeface="HG明朝B" panose="02020809000000000000" pitchFamily="17" charset="-128"/>
                <a:ea typeface="HG明朝B" panose="02020809000000000000" pitchFamily="17" charset="-128"/>
              </a:rPr>
              <a:t>予想を立てたり、学び方　</a:t>
            </a:r>
            <a:endParaRPr lang="en-US" altLang="ja-JP" sz="2461" dirty="0">
              <a:latin typeface="HG明朝B" panose="02020809000000000000" pitchFamily="17" charset="-128"/>
              <a:ea typeface="HG明朝B" panose="02020809000000000000" pitchFamily="17" charset="-128"/>
            </a:endParaRPr>
          </a:p>
          <a:p>
            <a:pPr eaLnBrk="1" hangingPunct="1">
              <a:lnSpc>
                <a:spcPct val="150000"/>
              </a:lnSpc>
            </a:pPr>
            <a:r>
              <a:rPr lang="ja-JP" altLang="en-US" sz="2461" dirty="0">
                <a:latin typeface="HG明朝B" panose="02020809000000000000" pitchFamily="17" charset="-128"/>
                <a:ea typeface="HG明朝B" panose="02020809000000000000" pitchFamily="17" charset="-128"/>
              </a:rPr>
              <a:t>　や調べ方の順序や方法などを明らかにする</a:t>
            </a:r>
            <a:endParaRPr lang="en-US" altLang="ja-JP" sz="2461" dirty="0">
              <a:latin typeface="HG明朝B" panose="02020809000000000000" pitchFamily="17" charset="-128"/>
              <a:ea typeface="HG明朝B" panose="02020809000000000000" pitchFamily="17" charset="-128"/>
            </a:endParaRPr>
          </a:p>
          <a:p>
            <a:pPr eaLnBrk="1" hangingPunct="1">
              <a:lnSpc>
                <a:spcPct val="150000"/>
              </a:lnSpc>
            </a:pPr>
            <a:r>
              <a:rPr lang="ja-JP" altLang="en-US" sz="2461" dirty="0">
                <a:latin typeface="HG明朝B" panose="02020809000000000000" pitchFamily="17" charset="-128"/>
                <a:ea typeface="HG明朝B" panose="02020809000000000000" pitchFamily="17" charset="-128"/>
              </a:rPr>
              <a:t>・こうなっているのではな　</a:t>
            </a:r>
            <a:endParaRPr lang="en-US" altLang="ja-JP" sz="2461" dirty="0">
              <a:latin typeface="HG明朝B" panose="02020809000000000000" pitchFamily="17" charset="-128"/>
              <a:ea typeface="HG明朝B" panose="02020809000000000000" pitchFamily="17" charset="-128"/>
            </a:endParaRPr>
          </a:p>
          <a:p>
            <a:pPr eaLnBrk="1" hangingPunct="1">
              <a:lnSpc>
                <a:spcPct val="150000"/>
              </a:lnSpc>
            </a:pPr>
            <a:r>
              <a:rPr lang="ja-JP" altLang="en-US" sz="2461" dirty="0">
                <a:latin typeface="HG明朝B" panose="02020809000000000000" pitchFamily="17" charset="-128"/>
                <a:ea typeface="HG明朝B" panose="02020809000000000000" pitchFamily="17" charset="-128"/>
              </a:rPr>
              <a:t>　いだろうか</a:t>
            </a:r>
            <a:endParaRPr lang="en-US" altLang="ja-JP" sz="2461" dirty="0">
              <a:latin typeface="HG明朝B" panose="02020809000000000000" pitchFamily="17" charset="-128"/>
              <a:ea typeface="HG明朝B" panose="02020809000000000000" pitchFamily="17" charset="-128"/>
            </a:endParaRPr>
          </a:p>
          <a:p>
            <a:pPr eaLnBrk="1" hangingPunct="1">
              <a:lnSpc>
                <a:spcPct val="150000"/>
              </a:lnSpc>
            </a:pPr>
            <a:r>
              <a:rPr lang="ja-JP" altLang="en-US" sz="2461" dirty="0">
                <a:latin typeface="HG明朝B" panose="02020809000000000000" pitchFamily="17" charset="-128"/>
                <a:ea typeface="HG明朝B" panose="02020809000000000000" pitchFamily="17" charset="-128"/>
              </a:rPr>
              <a:t>・どこに行けば、だれに聞　</a:t>
            </a:r>
            <a:endParaRPr lang="en-US" altLang="ja-JP" sz="2461" dirty="0">
              <a:latin typeface="HG明朝B" panose="02020809000000000000" pitchFamily="17" charset="-128"/>
              <a:ea typeface="HG明朝B" panose="02020809000000000000" pitchFamily="17" charset="-128"/>
            </a:endParaRPr>
          </a:p>
          <a:p>
            <a:pPr eaLnBrk="1" hangingPunct="1">
              <a:lnSpc>
                <a:spcPct val="150000"/>
              </a:lnSpc>
            </a:pPr>
            <a:r>
              <a:rPr lang="ja-JP" altLang="en-US" sz="2461" dirty="0">
                <a:latin typeface="HG明朝B" panose="02020809000000000000" pitchFamily="17" charset="-128"/>
                <a:ea typeface="HG明朝B" panose="02020809000000000000" pitchFamily="17" charset="-128"/>
              </a:rPr>
              <a:t>　けば、何を調べればわか</a:t>
            </a:r>
            <a:endParaRPr lang="en-US" altLang="ja-JP" sz="2461" dirty="0">
              <a:latin typeface="HG明朝B" panose="02020809000000000000" pitchFamily="17" charset="-128"/>
              <a:ea typeface="HG明朝B" panose="02020809000000000000" pitchFamily="17" charset="-128"/>
            </a:endParaRPr>
          </a:p>
          <a:p>
            <a:pPr eaLnBrk="1" hangingPunct="1">
              <a:lnSpc>
                <a:spcPct val="150000"/>
              </a:lnSpc>
            </a:pPr>
            <a:r>
              <a:rPr lang="ja-JP" altLang="en-US" sz="2461" dirty="0">
                <a:latin typeface="HG明朝B" panose="02020809000000000000" pitchFamily="17" charset="-128"/>
                <a:ea typeface="HG明朝B" panose="02020809000000000000" pitchFamily="17" charset="-128"/>
              </a:rPr>
              <a:t>　るかな</a:t>
            </a:r>
            <a:endParaRPr lang="en-US" altLang="ja-JP" sz="2461" dirty="0">
              <a:latin typeface="HG明朝B" panose="02020809000000000000" pitchFamily="17" charset="-128"/>
              <a:ea typeface="HG明朝B" panose="02020809000000000000" pitchFamily="17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5AB77DE-8FF1-4D2E-BD07-82B070E8C7FD}"/>
              </a:ext>
            </a:extLst>
          </p:cNvPr>
          <p:cNvSpPr txBox="1"/>
          <p:nvPr/>
        </p:nvSpPr>
        <p:spPr>
          <a:xfrm>
            <a:off x="192223" y="7850113"/>
            <a:ext cx="3307580" cy="913199"/>
          </a:xfrm>
          <a:prstGeom prst="rect">
            <a:avLst/>
          </a:prstGeom>
          <a:solidFill>
            <a:srgbClr val="FFD5D1"/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667" b="1" dirty="0"/>
              <a:t>親しみ・憧れ・共感</a:t>
            </a:r>
            <a:endParaRPr lang="en-US" altLang="ja-JP" sz="2667" b="1" dirty="0"/>
          </a:p>
          <a:p>
            <a:r>
              <a:rPr lang="ja-JP" altLang="en-US" sz="2667" b="1" dirty="0"/>
              <a:t>不安・危機感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4E08A142-D80C-4726-8315-7EA6EC05B21E}"/>
              </a:ext>
            </a:extLst>
          </p:cNvPr>
          <p:cNvCxnSpPr/>
          <p:nvPr/>
        </p:nvCxnSpPr>
        <p:spPr>
          <a:xfrm>
            <a:off x="5224144" y="4785117"/>
            <a:ext cx="175810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9A08AFE-8213-4BC2-9739-0B5D30416B19}"/>
              </a:ext>
            </a:extLst>
          </p:cNvPr>
          <p:cNvCxnSpPr>
            <a:cxnSpLocks/>
          </p:cNvCxnSpPr>
          <p:nvPr/>
        </p:nvCxnSpPr>
        <p:spPr>
          <a:xfrm>
            <a:off x="4198386" y="5316867"/>
            <a:ext cx="198624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6D99194-D426-4D0D-8FFC-B796225056A9}"/>
              </a:ext>
            </a:extLst>
          </p:cNvPr>
          <p:cNvCxnSpPr/>
          <p:nvPr/>
        </p:nvCxnSpPr>
        <p:spPr>
          <a:xfrm>
            <a:off x="4766623" y="5937245"/>
            <a:ext cx="175810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7A2B589E-702E-4DDC-85E4-FB6CCC14E662}"/>
              </a:ext>
            </a:extLst>
          </p:cNvPr>
          <p:cNvCxnSpPr>
            <a:cxnSpLocks/>
          </p:cNvCxnSpPr>
          <p:nvPr/>
        </p:nvCxnSpPr>
        <p:spPr>
          <a:xfrm>
            <a:off x="8444750" y="3663764"/>
            <a:ext cx="1408535" cy="1312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75555967-C08A-43A8-B445-F82C7DD9617A}"/>
              </a:ext>
            </a:extLst>
          </p:cNvPr>
          <p:cNvCxnSpPr>
            <a:cxnSpLocks/>
          </p:cNvCxnSpPr>
          <p:nvPr/>
        </p:nvCxnSpPr>
        <p:spPr>
          <a:xfrm>
            <a:off x="10026247" y="4223823"/>
            <a:ext cx="1408535" cy="1312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E2D0853-06E8-4A3B-AE71-FE23D61F687E}"/>
              </a:ext>
            </a:extLst>
          </p:cNvPr>
          <p:cNvSpPr txBox="1"/>
          <p:nvPr/>
        </p:nvSpPr>
        <p:spPr>
          <a:xfrm>
            <a:off x="4167225" y="7850114"/>
            <a:ext cx="3685396" cy="913199"/>
          </a:xfrm>
          <a:prstGeom prst="rect">
            <a:avLst/>
          </a:prstGeom>
          <a:solidFill>
            <a:srgbClr val="FFD5D1"/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667" b="1" dirty="0"/>
              <a:t>それらをひっくり返し</a:t>
            </a:r>
            <a:endParaRPr lang="en-US" altLang="ja-JP" sz="2667" b="1" dirty="0"/>
          </a:p>
          <a:p>
            <a:r>
              <a:rPr lang="ja-JP" altLang="en-US" sz="2667" b="1" dirty="0"/>
              <a:t>疑問から学習問題へ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EA7C751-F9A3-4DC9-BF70-500679FDB1A4}"/>
              </a:ext>
            </a:extLst>
          </p:cNvPr>
          <p:cNvSpPr txBox="1"/>
          <p:nvPr/>
        </p:nvSpPr>
        <p:spPr>
          <a:xfrm>
            <a:off x="8536046" y="7850113"/>
            <a:ext cx="3450357" cy="913199"/>
          </a:xfrm>
          <a:prstGeom prst="rect">
            <a:avLst/>
          </a:prstGeom>
          <a:solidFill>
            <a:srgbClr val="FFD5D1"/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667" b="1" dirty="0"/>
              <a:t>解決に向け何からどうやって取り組もう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BA78F605-3E5F-A6EF-24DF-D58695C056DA}"/>
              </a:ext>
            </a:extLst>
          </p:cNvPr>
          <p:cNvCxnSpPr>
            <a:cxnSpLocks/>
          </p:cNvCxnSpPr>
          <p:nvPr/>
        </p:nvCxnSpPr>
        <p:spPr>
          <a:xfrm>
            <a:off x="1754457" y="4223823"/>
            <a:ext cx="126920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AE5F93DF-0DDB-B9BE-9738-9053FE959909}"/>
              </a:ext>
            </a:extLst>
          </p:cNvPr>
          <p:cNvCxnSpPr>
            <a:cxnSpLocks/>
          </p:cNvCxnSpPr>
          <p:nvPr/>
        </p:nvCxnSpPr>
        <p:spPr>
          <a:xfrm>
            <a:off x="485255" y="4798245"/>
            <a:ext cx="196234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637D331B-79E9-6E58-B707-B196D9FFCFED}"/>
              </a:ext>
            </a:extLst>
          </p:cNvPr>
          <p:cNvCxnSpPr>
            <a:cxnSpLocks/>
          </p:cNvCxnSpPr>
          <p:nvPr/>
        </p:nvCxnSpPr>
        <p:spPr>
          <a:xfrm>
            <a:off x="485253" y="6528079"/>
            <a:ext cx="264492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378DF0C0-D254-C652-3A2C-912025718CE3}"/>
              </a:ext>
            </a:extLst>
          </p:cNvPr>
          <p:cNvCxnSpPr>
            <a:cxnSpLocks/>
          </p:cNvCxnSpPr>
          <p:nvPr/>
        </p:nvCxnSpPr>
        <p:spPr>
          <a:xfrm>
            <a:off x="506317" y="7594617"/>
            <a:ext cx="126920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EFC49B11-2CE8-DC78-3B73-C81DA7003336}"/>
              </a:ext>
            </a:extLst>
          </p:cNvPr>
          <p:cNvCxnSpPr>
            <a:cxnSpLocks/>
          </p:cNvCxnSpPr>
          <p:nvPr/>
        </p:nvCxnSpPr>
        <p:spPr>
          <a:xfrm>
            <a:off x="4198385" y="7594617"/>
            <a:ext cx="126920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矢印: 右 11">
            <a:extLst>
              <a:ext uri="{FF2B5EF4-FFF2-40B4-BE49-F238E27FC236}">
                <a16:creationId xmlns:a16="http://schemas.microsoft.com/office/drawing/2014/main" id="{935E3009-B6EA-E58F-BDF2-FD20014EED4E}"/>
              </a:ext>
            </a:extLst>
          </p:cNvPr>
          <p:cNvSpPr/>
          <p:nvPr/>
        </p:nvSpPr>
        <p:spPr>
          <a:xfrm>
            <a:off x="3604477" y="7965452"/>
            <a:ext cx="500833" cy="288032"/>
          </a:xfrm>
          <a:prstGeom prst="rightArrow">
            <a:avLst/>
          </a:prstGeom>
          <a:solidFill>
            <a:srgbClr val="F4AC9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B8F440F9-9042-C3A9-AFA2-196C73DBEE12}"/>
              </a:ext>
            </a:extLst>
          </p:cNvPr>
          <p:cNvSpPr/>
          <p:nvPr/>
        </p:nvSpPr>
        <p:spPr>
          <a:xfrm>
            <a:off x="7943917" y="7965452"/>
            <a:ext cx="500833" cy="288032"/>
          </a:xfrm>
          <a:prstGeom prst="rightArrow">
            <a:avLst/>
          </a:prstGeom>
          <a:solidFill>
            <a:srgbClr val="F4AC9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BBDFFF4-034E-6BA7-EB43-5516D4EA9871}"/>
              </a:ext>
            </a:extLst>
          </p:cNvPr>
          <p:cNvSpPr txBox="1"/>
          <p:nvPr/>
        </p:nvSpPr>
        <p:spPr>
          <a:xfrm rot="21143940">
            <a:off x="6043079" y="6411126"/>
            <a:ext cx="171897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エ～ッ！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43A8711-E623-D314-2505-6A3CDC0C3330}"/>
              </a:ext>
            </a:extLst>
          </p:cNvPr>
          <p:cNvSpPr txBox="1"/>
          <p:nvPr/>
        </p:nvSpPr>
        <p:spPr>
          <a:xfrm>
            <a:off x="1466426" y="1485762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①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1F58881-1924-5AC1-B4A4-7099083E702D}"/>
              </a:ext>
            </a:extLst>
          </p:cNvPr>
          <p:cNvSpPr txBox="1"/>
          <p:nvPr/>
        </p:nvSpPr>
        <p:spPr>
          <a:xfrm>
            <a:off x="5317382" y="1404239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②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B02720D-9741-BA1D-5E1A-3F62EA3EA097}"/>
              </a:ext>
            </a:extLst>
          </p:cNvPr>
          <p:cNvSpPr txBox="1"/>
          <p:nvPr/>
        </p:nvSpPr>
        <p:spPr>
          <a:xfrm>
            <a:off x="9697951" y="1485762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85282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" grpId="0" animBg="1"/>
      <p:bldP spid="22" grpId="0" animBg="1"/>
      <p:bldP spid="23" grpId="0" animBg="1"/>
      <p:bldP spid="12" grpId="0" animBg="1"/>
      <p:bldP spid="14" grpId="0" animBg="1"/>
      <p:bldP spid="25" grpId="0" animBg="1"/>
      <p:bldP spid="16" grpId="0"/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, テキスト, 手紙, 概略図&#10;&#10;AI 生成コンテンツは誤りを含む可能性があります。">
            <a:extLst>
              <a:ext uri="{FF2B5EF4-FFF2-40B4-BE49-F238E27FC236}">
                <a16:creationId xmlns:a16="http://schemas.microsoft.com/office/drawing/2014/main" id="{464222F4-0F46-9D64-2DE9-F70771138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96"/>
            <a:ext cx="12192000" cy="911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8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8FF17-7236-3C3B-8BA6-BADA10393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E8DCEA2-7B6D-2EA1-CA12-C4B1447A5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2" y="938864"/>
            <a:ext cx="12032157" cy="6038569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7819731-B8BB-AA7F-85D6-298E725BDD04}"/>
              </a:ext>
            </a:extLst>
          </p:cNvPr>
          <p:cNvSpPr/>
          <p:nvPr/>
        </p:nvSpPr>
        <p:spPr>
          <a:xfrm>
            <a:off x="1506078" y="1201270"/>
            <a:ext cx="5370613" cy="17570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734E517-1A36-63F6-3DDA-8C438B33EAA1}"/>
              </a:ext>
            </a:extLst>
          </p:cNvPr>
          <p:cNvSpPr/>
          <p:nvPr/>
        </p:nvSpPr>
        <p:spPr>
          <a:xfrm>
            <a:off x="6791147" y="1201269"/>
            <a:ext cx="5370613" cy="175708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5646CBC-D471-5118-9AD8-5B091B1B1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771" y="3220759"/>
            <a:ext cx="10570149" cy="235062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AF6D09A-7665-CDD7-B5DA-4D5EF8077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771" y="5633932"/>
            <a:ext cx="10545308" cy="297712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AA74E5A-D22B-D12B-FDF7-CFCAC7DECD05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-40000" contrast="-40000"/>
          </a:blip>
          <a:srcRect l="11933" t="97361" r="13382" b="391"/>
          <a:stretch>
            <a:fillRect/>
          </a:stretch>
        </p:blipFill>
        <p:spPr>
          <a:xfrm>
            <a:off x="133709" y="8832559"/>
            <a:ext cx="11890407" cy="27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44FCF-CB4D-EE40-0D9D-67E9BA06B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A4B2748-7569-67AF-E85B-3CDB9CDBB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9" y="0"/>
            <a:ext cx="11870336" cy="91440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116BB38-CE15-21A0-027F-7D0DE8F48DBD}"/>
              </a:ext>
            </a:extLst>
          </p:cNvPr>
          <p:cNvSpPr/>
          <p:nvPr/>
        </p:nvSpPr>
        <p:spPr>
          <a:xfrm>
            <a:off x="89649" y="1864659"/>
            <a:ext cx="1488139" cy="451821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95C178F-409B-BE2E-96C3-1600558129BA}"/>
              </a:ext>
            </a:extLst>
          </p:cNvPr>
          <p:cNvSpPr/>
          <p:nvPr/>
        </p:nvSpPr>
        <p:spPr>
          <a:xfrm>
            <a:off x="71717" y="6382871"/>
            <a:ext cx="1488139" cy="252804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4DD1526-6CD2-FA50-4CEB-E5D20C61DA95}"/>
              </a:ext>
            </a:extLst>
          </p:cNvPr>
          <p:cNvSpPr/>
          <p:nvPr/>
        </p:nvSpPr>
        <p:spPr>
          <a:xfrm>
            <a:off x="2259105" y="1864659"/>
            <a:ext cx="3392395" cy="4697507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指導内容</a:t>
            </a:r>
            <a:endParaRPr kumimoji="1" lang="en-US" altLang="ja-JP" sz="3200" dirty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667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・理解させたいこと</a:t>
            </a:r>
            <a:endParaRPr kumimoji="1" lang="en-US" altLang="ja-JP" sz="2667" dirty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667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・高めたい能力</a:t>
            </a:r>
            <a:endParaRPr kumimoji="1" lang="en-US" altLang="ja-JP" sz="2667" dirty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2667" dirty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2667" dirty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3200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学習活動</a:t>
            </a:r>
            <a:endParaRPr kumimoji="1" lang="en-US" altLang="ja-JP" sz="3200" dirty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667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・活動内容</a:t>
            </a:r>
            <a:endParaRPr kumimoji="1" lang="en-US" altLang="ja-JP" sz="2667" dirty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667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・活動形態</a:t>
            </a:r>
            <a:endParaRPr kumimoji="1" lang="en-US" altLang="ja-JP" sz="2667" dirty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3200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時間数（　）</a:t>
            </a:r>
            <a:endParaRPr kumimoji="1" lang="en-US" altLang="ja-JP" sz="3200" dirty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ja-JP" altLang="en-US" sz="3200" dirty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E959349-0411-EDA4-9F43-1D0CB50437C9}"/>
              </a:ext>
            </a:extLst>
          </p:cNvPr>
          <p:cNvSpPr/>
          <p:nvPr/>
        </p:nvSpPr>
        <p:spPr>
          <a:xfrm>
            <a:off x="6221505" y="2850784"/>
            <a:ext cx="3620995" cy="5957787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教科等横断的な</a:t>
            </a:r>
            <a:endParaRPr kumimoji="1" lang="en-US" altLang="ja-JP" sz="3200" dirty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3200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つながり</a:t>
            </a:r>
            <a:endParaRPr kumimoji="1" lang="en-US" altLang="ja-JP" sz="3200" dirty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667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</a:t>
            </a:r>
            <a:endParaRPr kumimoji="1" lang="en-US" altLang="ja-JP" sz="2667" dirty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667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endParaRPr kumimoji="1" lang="en-US" altLang="ja-JP" sz="2667" dirty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3200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開かれた学び</a:t>
            </a:r>
            <a:endParaRPr kumimoji="1" lang="en-US" altLang="ja-JP" sz="3200" dirty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667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・保護者・地域・企業</a:t>
            </a:r>
            <a:endParaRPr kumimoji="1" lang="en-US" altLang="ja-JP" sz="2667" dirty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667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・関係機関との連携</a:t>
            </a:r>
            <a:endParaRPr kumimoji="1" lang="en-US" altLang="ja-JP" sz="2667" dirty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2667" dirty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2667" dirty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3200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教師の働きかけ</a:t>
            </a:r>
            <a:endParaRPr kumimoji="1" lang="en-US" altLang="ja-JP" sz="3200" dirty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667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・発問、助言、資料　</a:t>
            </a:r>
            <a:endParaRPr kumimoji="1" lang="en-US" altLang="ja-JP" sz="2667" dirty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667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・評価</a:t>
            </a:r>
            <a:endParaRPr kumimoji="1" lang="en-US" altLang="ja-JP" sz="2667" dirty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3200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1F9C1352-4B44-FF4C-C4F9-0036691BF48F}"/>
              </a:ext>
            </a:extLst>
          </p:cNvPr>
          <p:cNvCxnSpPr>
            <a:cxnSpLocks/>
          </p:cNvCxnSpPr>
          <p:nvPr/>
        </p:nvCxnSpPr>
        <p:spPr>
          <a:xfrm>
            <a:off x="2259105" y="4048312"/>
            <a:ext cx="339239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A1A666D3-C654-AF00-8C1B-A96C79E99001}"/>
              </a:ext>
            </a:extLst>
          </p:cNvPr>
          <p:cNvCxnSpPr>
            <a:cxnSpLocks/>
          </p:cNvCxnSpPr>
          <p:nvPr/>
        </p:nvCxnSpPr>
        <p:spPr>
          <a:xfrm>
            <a:off x="6221505" y="4719917"/>
            <a:ext cx="362099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3D3B3D75-1C82-AF38-55DB-8FC884A289CE}"/>
              </a:ext>
            </a:extLst>
          </p:cNvPr>
          <p:cNvCxnSpPr>
            <a:cxnSpLocks/>
          </p:cNvCxnSpPr>
          <p:nvPr/>
        </p:nvCxnSpPr>
        <p:spPr>
          <a:xfrm>
            <a:off x="6221505" y="6753412"/>
            <a:ext cx="362099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51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D8E01E6-3E15-2C81-3D7E-FFB10D0BA3DA}"/>
              </a:ext>
            </a:extLst>
          </p:cNvPr>
          <p:cNvSpPr txBox="1"/>
          <p:nvPr/>
        </p:nvSpPr>
        <p:spPr>
          <a:xfrm>
            <a:off x="502021" y="475789"/>
            <a:ext cx="11689979" cy="2513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733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国際連合の教育科学文化機関・・・ユネスコの取り組み</a:t>
            </a:r>
            <a:br>
              <a:rPr lang="ja-JP" altLang="en-US" sz="2400" dirty="0"/>
            </a:br>
            <a:r>
              <a:rPr lang="ja-JP" altLang="en-US" sz="2400" dirty="0"/>
              <a:t>　</a:t>
            </a:r>
            <a:r>
              <a:rPr lang="ja-JP" altLang="en-US" sz="2667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ＥＳＤの前は</a:t>
            </a:r>
            <a:r>
              <a:rPr lang="ja-JP" altLang="en-US" sz="2400" dirty="0"/>
              <a:t>　</a:t>
            </a:r>
            <a:r>
              <a:rPr lang="ja-JP" altLang="en-US" sz="5333" dirty="0">
                <a:solidFill>
                  <a:srgbClr val="000000"/>
                </a:solidFill>
                <a:highlight>
                  <a:srgbClr val="FFFF00"/>
                </a:highligh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「万人のための教育」（</a:t>
            </a:r>
            <a:r>
              <a:rPr lang="en-US" altLang="ja-JP" sz="5333" dirty="0">
                <a:solidFill>
                  <a:srgbClr val="000000"/>
                </a:solidFill>
                <a:highlight>
                  <a:srgbClr val="FFFF00"/>
                </a:highligh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EFA</a:t>
            </a:r>
            <a:r>
              <a:rPr lang="ja-JP" altLang="en-US" sz="5333" dirty="0">
                <a:solidFill>
                  <a:srgbClr val="000000"/>
                </a:solidFill>
                <a:highlight>
                  <a:srgbClr val="FFFF00"/>
                </a:highligh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）</a:t>
            </a:r>
            <a:r>
              <a:rPr lang="ja-JP" altLang="en-US" sz="4800" dirty="0">
                <a:solidFill>
                  <a:srgbClr val="000000"/>
                </a:solidFill>
                <a:highlight>
                  <a:srgbClr val="FFFFFF"/>
                </a:highligh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</a:t>
            </a:r>
            <a:endParaRPr lang="en-US" altLang="ja-JP" sz="4800" dirty="0">
              <a:solidFill>
                <a:srgbClr val="000000"/>
              </a:solidFill>
              <a:highlight>
                <a:srgbClr val="FFFFFF"/>
              </a:highligh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en-US" altLang="ja-JP" sz="4800" dirty="0">
                <a:solidFill>
                  <a:srgbClr val="000000"/>
                </a:solidFill>
                <a:highlight>
                  <a:srgbClr val="FFFFFF"/>
                </a:highligh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                           </a:t>
            </a:r>
            <a:r>
              <a:rPr lang="ja-JP" altLang="en-US" sz="2667" dirty="0">
                <a:solidFill>
                  <a:srgbClr val="000000"/>
                </a:solidFill>
                <a:highlight>
                  <a:srgbClr val="FFFFFF"/>
                </a:highligh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開発途上国支援</a:t>
            </a:r>
            <a:r>
              <a:rPr lang="ja-JP" altLang="en-US" sz="4800" dirty="0">
                <a:solidFill>
                  <a:srgbClr val="000000"/>
                </a:solidFill>
                <a:highlight>
                  <a:srgbClr val="FFFFFF"/>
                </a:highligh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１９９０～</a:t>
            </a:r>
            <a:r>
              <a:rPr lang="en-US" altLang="ja-JP" sz="4800" dirty="0">
                <a:solidFill>
                  <a:srgbClr val="000000"/>
                </a:solidFill>
                <a:highlight>
                  <a:srgbClr val="FFFFFF"/>
                </a:highligh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2000</a:t>
            </a:r>
            <a:r>
              <a:rPr lang="ja-JP" altLang="en-US" sz="4800" dirty="0">
                <a:solidFill>
                  <a:srgbClr val="000000"/>
                </a:solidFill>
                <a:highlight>
                  <a:srgbClr val="FFFFFF"/>
                </a:highligh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</a:t>
            </a:r>
            <a:r>
              <a:rPr lang="ja-JP" altLang="en-US" sz="4800" dirty="0">
                <a:solidFill>
                  <a:srgbClr val="000000"/>
                </a:solidFill>
                <a:highlight>
                  <a:srgbClr val="FFFF00"/>
                </a:highligh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endParaRPr lang="en-US" altLang="ja-JP" sz="4800" dirty="0">
              <a:solidFill>
                <a:srgbClr val="000000"/>
              </a:solidFill>
              <a:highlight>
                <a:srgbClr val="FFFF00"/>
              </a:highligh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lang="en-US" altLang="ja-JP" sz="1867" dirty="0">
              <a:solidFill>
                <a:srgbClr val="000000"/>
              </a:solidFill>
              <a:highlight>
                <a:srgbClr val="FFFF00"/>
              </a:highligh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pic>
        <p:nvPicPr>
          <p:cNvPr id="1030" name="Picture 6" descr="picture">
            <a:extLst>
              <a:ext uri="{FF2B5EF4-FFF2-40B4-BE49-F238E27FC236}">
                <a16:creationId xmlns:a16="http://schemas.microsoft.com/office/drawing/2014/main" id="{21925AFD-0E63-AD37-F152-C33D16C57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68" y="2069921"/>
            <a:ext cx="4950385" cy="70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A6EA974-7DFB-319D-3C99-95599D8B655C}"/>
              </a:ext>
            </a:extLst>
          </p:cNvPr>
          <p:cNvSpPr txBox="1"/>
          <p:nvPr/>
        </p:nvSpPr>
        <p:spPr>
          <a:xfrm>
            <a:off x="5880848" y="2844842"/>
            <a:ext cx="6096000" cy="6022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rgbClr val="000000"/>
                </a:solidFill>
                <a:highlight>
                  <a:srgbClr val="FFFFFF"/>
                </a:highligh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（</a:t>
            </a:r>
            <a:r>
              <a:rPr lang="en-US" altLang="ja-JP" sz="4800" dirty="0">
                <a:solidFill>
                  <a:srgbClr val="FF0000"/>
                </a:solidFill>
                <a:highlight>
                  <a:srgbClr val="FFFFFF"/>
                </a:highligh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E</a:t>
            </a:r>
            <a:r>
              <a:rPr lang="en-US" altLang="ja-JP" sz="4800" dirty="0">
                <a:highlight>
                  <a:srgbClr val="FFFFFF"/>
                </a:highligh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ducation</a:t>
            </a:r>
            <a:r>
              <a:rPr lang="en-US" altLang="ja-JP" sz="4800" dirty="0">
                <a:solidFill>
                  <a:srgbClr val="FF0000"/>
                </a:solidFill>
                <a:highlight>
                  <a:srgbClr val="FFFFFF"/>
                </a:highligh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f</a:t>
            </a:r>
            <a:r>
              <a:rPr lang="en-US" altLang="ja-JP" sz="4800" dirty="0">
                <a:highlight>
                  <a:srgbClr val="FFFFFF"/>
                </a:highligh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or </a:t>
            </a:r>
            <a:r>
              <a:rPr lang="en-US" altLang="ja-JP" sz="4800" dirty="0">
                <a:solidFill>
                  <a:srgbClr val="FF0000"/>
                </a:solidFill>
                <a:highlight>
                  <a:srgbClr val="FFFFFF"/>
                </a:highligh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A</a:t>
            </a:r>
            <a:r>
              <a:rPr lang="en-US" altLang="ja-JP" sz="4800" dirty="0">
                <a:highlight>
                  <a:srgbClr val="FFFFFF"/>
                </a:highligh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ll</a:t>
            </a:r>
            <a:r>
              <a:rPr lang="ja-JP" altLang="en-US" sz="4800" dirty="0">
                <a:solidFill>
                  <a:srgbClr val="000000"/>
                </a:solidFill>
                <a:highlight>
                  <a:srgbClr val="FFFFFF"/>
                </a:highligh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）</a:t>
            </a:r>
            <a:endParaRPr lang="en-US" altLang="ja-JP" sz="4800" dirty="0">
              <a:solidFill>
                <a:srgbClr val="000000"/>
              </a:solidFill>
              <a:highlight>
                <a:srgbClr val="FFFFFF"/>
              </a:highligh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lang="en-US" altLang="ja-JP" sz="1200" dirty="0">
              <a:solidFill>
                <a:srgbClr val="000000"/>
              </a:solidFill>
              <a:highlight>
                <a:srgbClr val="FFFFFF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4800" dirty="0">
                <a:solidFill>
                  <a:srgbClr val="000000"/>
                </a:solidFill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800" dirty="0">
                <a:solidFill>
                  <a:srgbClr val="000000"/>
                </a:solidFill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億人以上の子どもが初等教育を受けられていないこと、</a:t>
            </a:r>
            <a:r>
              <a:rPr lang="en-US" altLang="ja-JP" sz="4800" dirty="0">
                <a:solidFill>
                  <a:srgbClr val="000000"/>
                </a:solidFill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lang="ja-JP" altLang="en-US" sz="4800" dirty="0">
                <a:solidFill>
                  <a:srgbClr val="000000"/>
                </a:solidFill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億</a:t>
            </a:r>
            <a:r>
              <a:rPr lang="en-US" altLang="ja-JP" sz="4800" dirty="0">
                <a:solidFill>
                  <a:srgbClr val="000000"/>
                </a:solidFill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6000</a:t>
            </a:r>
            <a:r>
              <a:rPr lang="ja-JP" altLang="en-US" sz="4800" dirty="0">
                <a:solidFill>
                  <a:srgbClr val="000000"/>
                </a:solidFill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万人以上の成人が</a:t>
            </a:r>
            <a:r>
              <a:rPr lang="ja-JP" altLang="en-US" sz="4800" dirty="0">
                <a:solidFill>
                  <a:srgbClr val="FF0000"/>
                </a:solidFill>
                <a:highlight>
                  <a:srgbClr val="FFFFFF"/>
                </a:highlight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読み書き</a:t>
            </a:r>
            <a:r>
              <a:rPr lang="ja-JP" altLang="en-US" sz="4800" dirty="0">
                <a:solidFill>
                  <a:srgbClr val="000000"/>
                </a:solidFill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ができ</a:t>
            </a:r>
            <a:r>
              <a:rPr lang="ja-JP" altLang="en-US" sz="4800" b="1" dirty="0">
                <a:solidFill>
                  <a:srgbClr val="000000"/>
                </a:solidFill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lang="ja-JP" altLang="en-US" sz="4800" dirty="0">
                <a:solidFill>
                  <a:srgbClr val="000000"/>
                </a:solidFill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ないこと</a:t>
            </a:r>
            <a:r>
              <a:rPr lang="en-US" altLang="ja-JP" sz="4800" dirty="0">
                <a:solidFill>
                  <a:srgbClr val="000000"/>
                </a:solidFill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</a:p>
          <a:p>
            <a:r>
              <a:rPr lang="ja-JP" altLang="en-US" sz="3733" b="1" dirty="0">
                <a:solidFill>
                  <a:srgbClr val="FF0000"/>
                </a:solidFill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知識・理解中心</a:t>
            </a:r>
            <a:endParaRPr lang="ja-JP" altLang="en-US" sz="3733" b="1" dirty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954E96D-3BDB-670B-2E60-80AC7A7B0D10}"/>
              </a:ext>
            </a:extLst>
          </p:cNvPr>
          <p:cNvSpPr txBox="1"/>
          <p:nvPr/>
        </p:nvSpPr>
        <p:spPr>
          <a:xfrm>
            <a:off x="5581652" y="8651560"/>
            <a:ext cx="3613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写真は国際連合の</a:t>
            </a:r>
            <a:r>
              <a:rPr kumimoji="1" lang="en-US" altLang="ja-JP" sz="2400" dirty="0"/>
              <a:t>HP</a:t>
            </a:r>
            <a:r>
              <a:rPr kumimoji="1" lang="ja-JP" altLang="en-US" sz="2400" dirty="0"/>
              <a:t>より</a:t>
            </a:r>
          </a:p>
        </p:txBody>
      </p:sp>
    </p:spTree>
    <p:extLst>
      <p:ext uri="{BB962C8B-B14F-4D97-AF65-F5344CB8AC3E}">
        <p14:creationId xmlns:p14="http://schemas.microsoft.com/office/powerpoint/2010/main" val="339364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2E3E43A-92D4-387A-7F92-B4D065A70CC2}"/>
              </a:ext>
            </a:extLst>
          </p:cNvPr>
          <p:cNvSpPr txBox="1"/>
          <p:nvPr/>
        </p:nvSpPr>
        <p:spPr>
          <a:xfrm>
            <a:off x="406193" y="968188"/>
            <a:ext cx="11322330" cy="29645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733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生活科や総合的な学習の時間では</a:t>
            </a:r>
            <a:r>
              <a:rPr kumimoji="1" lang="en-US" altLang="ja-JP" sz="3733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50</a:t>
            </a:r>
            <a:r>
              <a:rPr kumimoji="1" lang="ja-JP" altLang="en-US" sz="3733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～６０時間に及ぶ</a:t>
            </a:r>
            <a:endParaRPr kumimoji="1" lang="en-US" altLang="ja-JP" sz="3733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3733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3733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大きな単元構成が可能で、そこでは主体的な学習過程</a:t>
            </a:r>
            <a:endParaRPr kumimoji="1" lang="en-US" altLang="ja-JP" sz="3733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3733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3733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を構築することができた。</a:t>
            </a:r>
            <a:endParaRPr kumimoji="1" lang="en-US" altLang="ja-JP" sz="3733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DF2E5CB-5F8D-5641-C055-3FD41FAC4540}"/>
              </a:ext>
            </a:extLst>
          </p:cNvPr>
          <p:cNvSpPr txBox="1"/>
          <p:nvPr/>
        </p:nvSpPr>
        <p:spPr>
          <a:xfrm>
            <a:off x="406193" y="4933498"/>
            <a:ext cx="11989180" cy="29645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733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理科、社会、国語等の</a:t>
            </a:r>
            <a:r>
              <a:rPr kumimoji="1" lang="ja-JP" altLang="en-US" sz="3733" dirty="0">
                <a:highlight>
                  <a:srgbClr val="FFFF00"/>
                </a:highligh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教科学習で、主体的な学習過程</a:t>
            </a:r>
            <a:endParaRPr kumimoji="1" lang="en-US" altLang="ja-JP" sz="3733" dirty="0">
              <a:highlight>
                <a:srgbClr val="FFFF00"/>
              </a:highligh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3733" dirty="0">
              <a:highlight>
                <a:srgbClr val="FFFF00"/>
              </a:highligh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3733" dirty="0">
                <a:highlight>
                  <a:srgbClr val="FFFF00"/>
                </a:highligh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で学びを構築することは、どこまで可能なのだろうか</a:t>
            </a:r>
            <a:r>
              <a:rPr kumimoji="1" lang="ja-JP" altLang="en-US" sz="3733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。</a:t>
            </a:r>
            <a:endParaRPr kumimoji="1" lang="en-US" altLang="ja-JP" sz="3733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3733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3733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・・・・・・・・・・・・・・・・・教科書はどうなっているのだろう。</a:t>
            </a:r>
            <a:endParaRPr kumimoji="1" lang="en-US" altLang="ja-JP" sz="3733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B79A2E8-134A-9BFD-CEAD-216EBB8C30D1}"/>
              </a:ext>
            </a:extLst>
          </p:cNvPr>
          <p:cNvSpPr txBox="1"/>
          <p:nvPr/>
        </p:nvSpPr>
        <p:spPr>
          <a:xfrm>
            <a:off x="6329083" y="3230395"/>
            <a:ext cx="441659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733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・・・できそうだった。</a:t>
            </a:r>
            <a:endParaRPr kumimoji="1" lang="ja-JP" altLang="en-US" sz="3733" dirty="0"/>
          </a:p>
        </p:txBody>
      </p:sp>
    </p:spTree>
    <p:extLst>
      <p:ext uri="{BB962C8B-B14F-4D97-AF65-F5344CB8AC3E}">
        <p14:creationId xmlns:p14="http://schemas.microsoft.com/office/powerpoint/2010/main" val="267882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6B406E-06BA-B500-7FC4-1ED8572E85AA}"/>
              </a:ext>
            </a:extLst>
          </p:cNvPr>
          <p:cNvSpPr txBox="1"/>
          <p:nvPr/>
        </p:nvSpPr>
        <p:spPr>
          <a:xfrm>
            <a:off x="706491" y="806825"/>
            <a:ext cx="10846239" cy="7560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733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「理科」では、６時間の小単元を通した問題</a:t>
            </a:r>
            <a:endParaRPr kumimoji="1" lang="en-US" altLang="ja-JP" sz="3733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3733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3733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解決的な学習過程は想定されていない。</a:t>
            </a:r>
            <a:endParaRPr kumimoji="1" lang="en-US" altLang="ja-JP" sz="3733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3733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en-US" altLang="ja-JP" sz="3733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1</a:t>
            </a:r>
            <a:r>
              <a:rPr kumimoji="1" lang="ja-JP" altLang="en-US" sz="3733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時間毎に、</a:t>
            </a:r>
            <a:endParaRPr kumimoji="1" lang="en-US" altLang="ja-JP" sz="3733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3733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3733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問題　　観察　　結果　　結論　が示されている。</a:t>
            </a:r>
            <a:endParaRPr kumimoji="1" lang="en-US" altLang="ja-JP" sz="3733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3733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3733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　　　　　　　　考察・まとめ</a:t>
            </a:r>
            <a:endParaRPr kumimoji="1" lang="en-US" altLang="ja-JP" sz="3733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3733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3733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これで「主体的・対話的で深い学び」を進めろと言う</a:t>
            </a:r>
            <a:endParaRPr kumimoji="1" lang="en-US" altLang="ja-JP" sz="3733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3733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3733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のは、・・・基本的に無理なこと！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7F746EBE-C760-59EF-4ED9-1DB55C672646}"/>
              </a:ext>
            </a:extLst>
          </p:cNvPr>
          <p:cNvSpPr/>
          <p:nvPr/>
        </p:nvSpPr>
        <p:spPr>
          <a:xfrm>
            <a:off x="582525" y="4231342"/>
            <a:ext cx="1658652" cy="717177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B10776DC-4B7A-EB9A-22EF-643705C74F2B}"/>
              </a:ext>
            </a:extLst>
          </p:cNvPr>
          <p:cNvSpPr/>
          <p:nvPr/>
        </p:nvSpPr>
        <p:spPr>
          <a:xfrm>
            <a:off x="2401002" y="4243760"/>
            <a:ext cx="1658652" cy="717177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A3B45C57-D222-48DB-FB2F-0EEFBC0F57FB}"/>
              </a:ext>
            </a:extLst>
          </p:cNvPr>
          <p:cNvSpPr/>
          <p:nvPr/>
        </p:nvSpPr>
        <p:spPr>
          <a:xfrm>
            <a:off x="4219479" y="4261689"/>
            <a:ext cx="1658652" cy="717177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141902F2-5F42-BC88-7008-5A5A43078357}"/>
              </a:ext>
            </a:extLst>
          </p:cNvPr>
          <p:cNvSpPr/>
          <p:nvPr/>
        </p:nvSpPr>
        <p:spPr>
          <a:xfrm>
            <a:off x="6096001" y="4261688"/>
            <a:ext cx="1658652" cy="717177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89A4FFA9-1F82-7CB4-2844-0760754E9EC7}"/>
              </a:ext>
            </a:extLst>
          </p:cNvPr>
          <p:cNvSpPr/>
          <p:nvPr/>
        </p:nvSpPr>
        <p:spPr>
          <a:xfrm>
            <a:off x="5892801" y="5308189"/>
            <a:ext cx="2907281" cy="717177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D96D9BF5-7ED9-FCBE-31D1-C14567D15DD4}"/>
              </a:ext>
            </a:extLst>
          </p:cNvPr>
          <p:cNvCxnSpPr/>
          <p:nvPr/>
        </p:nvCxnSpPr>
        <p:spPr>
          <a:xfrm>
            <a:off x="8337178" y="4978864"/>
            <a:ext cx="281491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B22D88D7-DD37-30D2-C653-2C88340B208B}"/>
              </a:ext>
            </a:extLst>
          </p:cNvPr>
          <p:cNvGrpSpPr/>
          <p:nvPr/>
        </p:nvGrpSpPr>
        <p:grpSpPr>
          <a:xfrm>
            <a:off x="3230325" y="3085480"/>
            <a:ext cx="2303657" cy="727972"/>
            <a:chOff x="9487892" y="2650286"/>
            <a:chExt cx="1727743" cy="545979"/>
          </a:xfrm>
        </p:grpSpPr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8D0448C6-B02C-1861-B058-7EFA8688A6F9}"/>
                </a:ext>
              </a:extLst>
            </p:cNvPr>
            <p:cNvSpPr/>
            <p:nvPr/>
          </p:nvSpPr>
          <p:spPr>
            <a:xfrm>
              <a:off x="9487892" y="2658382"/>
              <a:ext cx="1727743" cy="537883"/>
            </a:xfrm>
            <a:prstGeom prst="round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0C1692B6-BCB0-3D77-AC03-00341C8067E8}"/>
                </a:ext>
              </a:extLst>
            </p:cNvPr>
            <p:cNvSpPr txBox="1"/>
            <p:nvPr/>
          </p:nvSpPr>
          <p:spPr>
            <a:xfrm>
              <a:off x="9617120" y="2650286"/>
              <a:ext cx="1553551" cy="500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733" dirty="0"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教科書に</a:t>
              </a:r>
              <a:endParaRPr kumimoji="1" lang="ja-JP" altLang="en-US" sz="3733" dirty="0"/>
            </a:p>
          </p:txBody>
        </p:sp>
      </p:grp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6528844B-FF7B-90E1-DA10-05D8F0B6C3F7}"/>
              </a:ext>
            </a:extLst>
          </p:cNvPr>
          <p:cNvCxnSpPr>
            <a:cxnSpLocks/>
          </p:cNvCxnSpPr>
          <p:nvPr/>
        </p:nvCxnSpPr>
        <p:spPr>
          <a:xfrm>
            <a:off x="3626134" y="1565811"/>
            <a:ext cx="476922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46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840E7-2FB4-EBBC-FE6C-796F24278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4829BCA6-FBBE-27C6-3C2F-14B08D819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23" y="448946"/>
            <a:ext cx="11660555" cy="8002567"/>
          </a:xfrm>
          <a:prstGeom prst="rect">
            <a:avLst/>
          </a:prstGeom>
        </p:spPr>
      </p:pic>
      <p:sp>
        <p:nvSpPr>
          <p:cNvPr id="3" name="吹き出し: 四角形 2">
            <a:extLst>
              <a:ext uri="{FF2B5EF4-FFF2-40B4-BE49-F238E27FC236}">
                <a16:creationId xmlns:a16="http://schemas.microsoft.com/office/drawing/2014/main" id="{75E34E25-E903-03A1-8A3B-448A2A3BB770}"/>
              </a:ext>
            </a:extLst>
          </p:cNvPr>
          <p:cNvSpPr/>
          <p:nvPr/>
        </p:nvSpPr>
        <p:spPr>
          <a:xfrm>
            <a:off x="5517501" y="1586205"/>
            <a:ext cx="4323184" cy="1629747"/>
          </a:xfrm>
          <a:prstGeom prst="wedgeRectCallout">
            <a:avLst>
              <a:gd name="adj1" fmla="val -74214"/>
              <a:gd name="adj2" fmla="val 101813"/>
            </a:avLst>
          </a:prstGeom>
          <a:solidFill>
            <a:srgbClr val="FBD9F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733" b="1" dirty="0">
                <a:solidFill>
                  <a:schemeClr val="tx1"/>
                </a:solidFill>
              </a:rPr>
              <a:t>次期学習指導要領</a:t>
            </a:r>
            <a:endParaRPr kumimoji="1" lang="en-US" altLang="ja-JP" sz="3733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3733" b="1" dirty="0">
                <a:solidFill>
                  <a:schemeClr val="tx1"/>
                </a:solidFill>
              </a:rPr>
              <a:t>に向けた</a:t>
            </a:r>
            <a:r>
              <a:rPr kumimoji="1" lang="en-US" altLang="ja-JP" sz="3733" b="1" dirty="0">
                <a:solidFill>
                  <a:schemeClr val="tx1"/>
                </a:solidFill>
              </a:rPr>
              <a:t> </a:t>
            </a:r>
            <a:endParaRPr kumimoji="1" lang="ja-JP" altLang="en-US" sz="3733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7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E98EEAAB-7E82-AC4E-63C8-4020E3DE7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270" y="300700"/>
            <a:ext cx="12040892" cy="8344997"/>
          </a:xfrm>
          <a:prstGeom prst="rect">
            <a:avLst/>
          </a:prstGeom>
        </p:spPr>
      </p:pic>
      <p:pic>
        <p:nvPicPr>
          <p:cNvPr id="3" name="図 2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68C4C659-9125-09A6-5A74-C28FF472FF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669" t="21363" r="54411" b="68535"/>
          <a:stretch>
            <a:fillRect/>
          </a:stretch>
        </p:blipFill>
        <p:spPr>
          <a:xfrm>
            <a:off x="1038132" y="1410256"/>
            <a:ext cx="10235368" cy="2023409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9037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732FC-1ED9-AC3F-AC33-FF4247A05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44291E32-BE2B-46C8-50D7-3693A082A9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42" r="3842"/>
          <a:stretch>
            <a:fillRect/>
          </a:stretch>
        </p:blipFill>
        <p:spPr>
          <a:xfrm>
            <a:off x="1" y="233587"/>
            <a:ext cx="11831161" cy="8815133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DCD41761-9BB5-05CA-49E7-C9BB0594C68A}"/>
              </a:ext>
            </a:extLst>
          </p:cNvPr>
          <p:cNvSpPr/>
          <p:nvPr/>
        </p:nvSpPr>
        <p:spPr>
          <a:xfrm>
            <a:off x="442848" y="1815132"/>
            <a:ext cx="3531853" cy="12192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E7616AE6-1FCD-3ACC-FB06-FEED09E2116E}"/>
              </a:ext>
            </a:extLst>
          </p:cNvPr>
          <p:cNvSpPr/>
          <p:nvPr/>
        </p:nvSpPr>
        <p:spPr>
          <a:xfrm>
            <a:off x="1187307" y="4953342"/>
            <a:ext cx="4963364" cy="54672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0B63A8AF-651C-C83B-3CC1-65AD1670D0E2}"/>
              </a:ext>
            </a:extLst>
          </p:cNvPr>
          <p:cNvSpPr/>
          <p:nvPr/>
        </p:nvSpPr>
        <p:spPr>
          <a:xfrm>
            <a:off x="2259802" y="6156141"/>
            <a:ext cx="7329781" cy="67247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0C422FED-7FD6-B3B4-108B-A48ADB685777}"/>
              </a:ext>
            </a:extLst>
          </p:cNvPr>
          <p:cNvSpPr/>
          <p:nvPr/>
        </p:nvSpPr>
        <p:spPr>
          <a:xfrm>
            <a:off x="641491" y="7484686"/>
            <a:ext cx="10763223" cy="100050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64FFC27F-75D6-E981-368E-0AACC742F2EA}"/>
              </a:ext>
            </a:extLst>
          </p:cNvPr>
          <p:cNvSpPr/>
          <p:nvPr/>
        </p:nvSpPr>
        <p:spPr>
          <a:xfrm>
            <a:off x="9741104" y="6276394"/>
            <a:ext cx="2345149" cy="1000509"/>
          </a:xfrm>
          <a:prstGeom prst="wedgeRoundRectCallout">
            <a:avLst>
              <a:gd name="adj1" fmla="val -147453"/>
              <a:gd name="adj2" fmla="val 78001"/>
              <a:gd name="adj3" fmla="val 16667"/>
            </a:avLst>
          </a:prstGeom>
          <a:solidFill>
            <a:srgbClr val="FBD9F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外国籍の子</a:t>
            </a:r>
            <a:endParaRPr kumimoji="1" lang="en-US" altLang="ja-JP" sz="2400" dirty="0">
              <a:solidFill>
                <a:schemeClr val="tx1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ＡＩとも協働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59E634EC-88A2-7F6E-C3DB-DE14E8BD190B}"/>
              </a:ext>
            </a:extLst>
          </p:cNvPr>
          <p:cNvSpPr/>
          <p:nvPr/>
        </p:nvSpPr>
        <p:spPr>
          <a:xfrm>
            <a:off x="6008916" y="7419077"/>
            <a:ext cx="1922105" cy="561707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213378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2BBAAE5-31E2-0ABF-896B-1CC5EB5E74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39" y="0"/>
            <a:ext cx="6679450" cy="914399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2880BE9-4CD6-FAED-87E9-CB328800B5B4}"/>
              </a:ext>
            </a:extLst>
          </p:cNvPr>
          <p:cNvSpPr txBox="1"/>
          <p:nvPr/>
        </p:nvSpPr>
        <p:spPr>
          <a:xfrm>
            <a:off x="6827519" y="5658523"/>
            <a:ext cx="4876800" cy="32624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今日の話で聞き足りない方は、←こちらをご覧ください。</a:t>
            </a:r>
            <a:endParaRPr kumimoji="1" lang="en-US" altLang="ja-JP" sz="2800" b="1" dirty="0"/>
          </a:p>
          <a:p>
            <a:endParaRPr kumimoji="1" lang="en-US" altLang="ja-JP" sz="1000" b="1" dirty="0"/>
          </a:p>
          <a:p>
            <a:r>
              <a:rPr kumimoji="1" lang="ja-JP" altLang="en-US" sz="2800" b="1" dirty="0"/>
              <a:t>ＥＳＤやＳＤＧｓの実践に役に立ちます。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やる気が出たり、勇気づけられたりするはずです。教育観が変わるかも知れません。</a:t>
            </a:r>
            <a:endParaRPr kumimoji="1" lang="en-US" altLang="ja-JP" sz="28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C7610A8-C33B-BF89-2567-D1A0830FDBB9}"/>
              </a:ext>
            </a:extLst>
          </p:cNvPr>
          <p:cNvSpPr txBox="1"/>
          <p:nvPr/>
        </p:nvSpPr>
        <p:spPr>
          <a:xfrm flipH="1">
            <a:off x="6827519" y="422970"/>
            <a:ext cx="508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</a:t>
            </a:r>
            <a:r>
              <a:rPr kumimoji="1" lang="ja-JP" altLang="en-US" sz="3200" dirty="0">
                <a:solidFill>
                  <a:schemeClr val="accent5">
                    <a:lumMod val="75000"/>
                  </a:schemeClr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手島利夫</a:t>
            </a:r>
            <a:r>
              <a:rPr kumimoji="1"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」で検索していただくと、ホームページをご覧いただくこともできます。プレゼンデータや動画など様々な資料がありますのでご活用ください。</a:t>
            </a:r>
            <a:endParaRPr kumimoji="1" lang="en-US" altLang="ja-JP" sz="3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en-US" altLang="ja-JP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  <a:hlinkClick r:id="rId3"/>
              </a:rPr>
              <a:t>contact@esdtejima.com</a:t>
            </a:r>
            <a:endParaRPr kumimoji="1" lang="en-US" altLang="ja-JP" sz="3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メールによるご相談にも応じます。ご遠慮なくどうぞ。</a:t>
            </a:r>
          </a:p>
        </p:txBody>
      </p:sp>
      <p:pic>
        <p:nvPicPr>
          <p:cNvPr id="6" name="図 5" descr="QR コ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DED37356-9F64-6434-D300-737068558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200" y="4947285"/>
            <a:ext cx="1558784" cy="154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9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QR コ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B2A37D7E-D3CF-1B19-552A-5E505AC49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7808" y="1095504"/>
            <a:ext cx="2223180" cy="225729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B555059-78D4-89EC-134A-2BA6285C448C}"/>
              </a:ext>
            </a:extLst>
          </p:cNvPr>
          <p:cNvSpPr txBox="1"/>
          <p:nvPr/>
        </p:nvSpPr>
        <p:spPr>
          <a:xfrm>
            <a:off x="1107233" y="1817400"/>
            <a:ext cx="110847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　　　←　ＥＳＤ、ＳＤＧｓ推進研究室</a:t>
            </a:r>
            <a:endParaRPr kumimoji="1" lang="en-US" altLang="ja-JP" sz="3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3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　　　・ＥＳＤに関する情報発信は、新着情報に満載</a:t>
            </a:r>
            <a:endParaRPr kumimoji="1" lang="en-US" altLang="ja-JP" sz="3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3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en-US" altLang="ja-JP" sz="3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kumimoji="1" lang="ja-JP" altLang="en-US" sz="3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8119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084559AD-CF0F-C32F-C57C-42EA7769AF29}"/>
              </a:ext>
            </a:extLst>
          </p:cNvPr>
          <p:cNvSpPr/>
          <p:nvPr/>
        </p:nvSpPr>
        <p:spPr>
          <a:xfrm>
            <a:off x="8641976" y="7458635"/>
            <a:ext cx="3012141" cy="1272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5EBFD5A5-23FD-2033-DC9F-E7C82B500323}"/>
              </a:ext>
            </a:extLst>
          </p:cNvPr>
          <p:cNvSpPr/>
          <p:nvPr/>
        </p:nvSpPr>
        <p:spPr>
          <a:xfrm>
            <a:off x="313765" y="5073469"/>
            <a:ext cx="5038164" cy="1171935"/>
          </a:xfrm>
          <a:prstGeom prst="ellipse">
            <a:avLst/>
          </a:prstGeom>
          <a:solidFill>
            <a:srgbClr val="FFFF8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FF98D19-5301-7A6E-2159-BFF39FB81D55}"/>
              </a:ext>
            </a:extLst>
          </p:cNvPr>
          <p:cNvSpPr txBox="1"/>
          <p:nvPr/>
        </p:nvSpPr>
        <p:spPr>
          <a:xfrm>
            <a:off x="555300" y="5235845"/>
            <a:ext cx="4490332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267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持続可能な社会に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01E5DB20-E202-FAA7-1368-A0E342BDBE1D}"/>
              </a:ext>
            </a:extLst>
          </p:cNvPr>
          <p:cNvSpPr/>
          <p:nvPr/>
        </p:nvSpPr>
        <p:spPr>
          <a:xfrm>
            <a:off x="3424009" y="6317285"/>
            <a:ext cx="4746337" cy="1272988"/>
          </a:xfrm>
          <a:prstGeom prst="ellipse">
            <a:avLst/>
          </a:prstGeom>
          <a:solidFill>
            <a:srgbClr val="FFFF8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/>
              <a:t>学び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52B18F5-B2DB-7257-6AAE-7719243961E1}"/>
              </a:ext>
            </a:extLst>
          </p:cNvPr>
          <p:cNvSpPr txBox="1"/>
          <p:nvPr/>
        </p:nvSpPr>
        <p:spPr>
          <a:xfrm>
            <a:off x="4062515" y="6523636"/>
            <a:ext cx="3405099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267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主体的な学び</a:t>
            </a: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9346C0DE-6467-E748-50DC-80C81ECF76A3}"/>
              </a:ext>
            </a:extLst>
          </p:cNvPr>
          <p:cNvSpPr/>
          <p:nvPr/>
        </p:nvSpPr>
        <p:spPr>
          <a:xfrm>
            <a:off x="6400800" y="7662153"/>
            <a:ext cx="5611905" cy="1278859"/>
          </a:xfrm>
          <a:prstGeom prst="ellipse">
            <a:avLst/>
          </a:prstGeom>
          <a:solidFill>
            <a:srgbClr val="FFFF8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/>
              <a:t>学び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3548CBD-6C15-1497-3498-019C3BF2269F}"/>
              </a:ext>
            </a:extLst>
          </p:cNvPr>
          <p:cNvSpPr txBox="1"/>
          <p:nvPr/>
        </p:nvSpPr>
        <p:spPr>
          <a:xfrm>
            <a:off x="6790095" y="7877209"/>
            <a:ext cx="5019323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267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問題解決と行動変容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6E8FCF8-4A9E-5A5D-8558-6FEF7C0AAFE7}"/>
              </a:ext>
            </a:extLst>
          </p:cNvPr>
          <p:cNvSpPr txBox="1"/>
          <p:nvPr/>
        </p:nvSpPr>
        <p:spPr>
          <a:xfrm>
            <a:off x="1443316" y="607897"/>
            <a:ext cx="870473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267" b="1" dirty="0">
                <a:highlight>
                  <a:srgbClr val="FFFF00"/>
                </a:highligh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２００５～２０１４年　国連 </a:t>
            </a:r>
            <a:r>
              <a:rPr kumimoji="1" lang="en-US" altLang="ja-JP" sz="4267" b="1" dirty="0">
                <a:highlight>
                  <a:srgbClr val="FFFF00"/>
                </a:highligh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ESD</a:t>
            </a:r>
            <a:r>
              <a:rPr kumimoji="1" lang="ja-JP" altLang="en-US" sz="4267" b="1" dirty="0">
                <a:highlight>
                  <a:srgbClr val="FFFF00"/>
                </a:highligh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</a:t>
            </a:r>
            <a:r>
              <a:rPr kumimoji="1" lang="en-US" altLang="ja-JP" sz="4267" b="1" dirty="0">
                <a:highlight>
                  <a:srgbClr val="FFFF00"/>
                </a:highligh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10</a:t>
            </a:r>
            <a:r>
              <a:rPr kumimoji="1" lang="ja-JP" altLang="en-US" sz="4267" b="1" dirty="0">
                <a:highlight>
                  <a:srgbClr val="FFFF00"/>
                </a:highligh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年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146EF767-475B-35D0-405E-C4ED4B90B515}"/>
              </a:ext>
            </a:extLst>
          </p:cNvPr>
          <p:cNvGrpSpPr/>
          <p:nvPr/>
        </p:nvGrpSpPr>
        <p:grpSpPr>
          <a:xfrm>
            <a:off x="1" y="1438431"/>
            <a:ext cx="12289383" cy="3528579"/>
            <a:chOff x="0" y="1011166"/>
            <a:chExt cx="9217037" cy="2646434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8291CE5A-A2FA-C955-E93C-40C5B02CE4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0" t="7142" r="7147" b="75379"/>
            <a:stretch/>
          </p:blipFill>
          <p:spPr>
            <a:xfrm>
              <a:off x="0" y="1011166"/>
              <a:ext cx="9217037" cy="2646434"/>
            </a:xfrm>
            <a:prstGeom prst="rect">
              <a:avLst/>
            </a:prstGeom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BEC77E1E-9DD7-FFA9-D9DC-BDDA4A2AFC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53" t="12956" r="13018" b="83314"/>
            <a:stretch/>
          </p:blipFill>
          <p:spPr>
            <a:xfrm>
              <a:off x="7234517" y="1936376"/>
              <a:ext cx="753035" cy="564777"/>
            </a:xfrm>
            <a:prstGeom prst="rect">
              <a:avLst/>
            </a:prstGeom>
          </p:spPr>
        </p:pic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BAED627-DA0F-DB15-AEA4-187022EB5FB9}"/>
              </a:ext>
            </a:extLst>
          </p:cNvPr>
          <p:cNvSpPr txBox="1"/>
          <p:nvPr/>
        </p:nvSpPr>
        <p:spPr>
          <a:xfrm>
            <a:off x="1623708" y="1532887"/>
            <a:ext cx="8026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世界壊れる</a:t>
            </a:r>
            <a:r>
              <a:rPr kumimoji="1" lang="en-US" altLang="ja-JP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…</a:t>
            </a:r>
            <a:r>
              <a:rPr kumimoji="1" lang="ja-JP" altLang="en-US" sz="3200" dirty="0">
                <a:highlight>
                  <a:srgbClr val="FFFF00"/>
                </a:highligh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先進国も</a:t>
            </a:r>
            <a:r>
              <a:rPr kumimoji="1"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教育を変えなくては！</a:t>
            </a:r>
          </a:p>
        </p:txBody>
      </p:sp>
    </p:spTree>
    <p:extLst>
      <p:ext uri="{BB962C8B-B14F-4D97-AF65-F5344CB8AC3E}">
        <p14:creationId xmlns:p14="http://schemas.microsoft.com/office/powerpoint/2010/main" val="17458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2C7211C-0D1A-DC90-8BD1-6C18FE2D7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41" y="553654"/>
            <a:ext cx="2262036" cy="193806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07D2FC-A5B3-22C8-79F8-7433F0B4A3A0}"/>
              </a:ext>
            </a:extLst>
          </p:cNvPr>
          <p:cNvSpPr txBox="1"/>
          <p:nvPr/>
        </p:nvSpPr>
        <p:spPr>
          <a:xfrm>
            <a:off x="1586857" y="784020"/>
            <a:ext cx="617188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２０１５年</a:t>
            </a:r>
            <a:endParaRPr kumimoji="1" lang="en-US" altLang="ja-JP" sz="3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国際連合で</a:t>
            </a:r>
            <a:r>
              <a:rPr kumimoji="1" lang="en-US" altLang="ja-JP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SDG</a:t>
            </a:r>
            <a:r>
              <a:rPr kumimoji="1"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ｓを採択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FF03B4-108F-D9EB-A90E-26DDE87C3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565" y="2742981"/>
            <a:ext cx="9197390" cy="4308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ja-JP" altLang="ja-JP" sz="2400" dirty="0">
                <a:latin typeface="Arial" panose="020B0604020202020204" pitchFamily="34" charset="0"/>
              </a:rPr>
            </a:br>
            <a:r>
              <a:rPr lang="ja-JP" altLang="ja-JP" sz="2400" dirty="0">
                <a:latin typeface="Arial" panose="020B0604020202020204" pitchFamily="34" charset="0"/>
              </a:rPr>
              <a:t>  </a:t>
            </a:r>
            <a:r>
              <a:rPr lang="ja-JP" altLang="ja-JP" sz="22399" dirty="0">
                <a:latin typeface="Arial" panose="020B0604020202020204" pitchFamily="34" charset="0"/>
              </a:rPr>
              <a:t>           </a:t>
            </a:r>
            <a:br>
              <a:rPr lang="ja-JP" altLang="ja-JP" sz="2400" dirty="0">
                <a:latin typeface="Arial" panose="020B0604020202020204" pitchFamily="34" charset="0"/>
              </a:rPr>
            </a:br>
            <a:endParaRPr lang="ja-JP" altLang="ja-JP" sz="2400" dirty="0">
              <a:latin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2366C67-B15A-2C30-6ADC-00719908C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98" y="2848108"/>
            <a:ext cx="11330420" cy="495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5E58FAA-A8F9-E23D-206D-4AB9D6F53087}"/>
              </a:ext>
            </a:extLst>
          </p:cNvPr>
          <p:cNvSpPr txBox="1"/>
          <p:nvPr/>
        </p:nvSpPr>
        <p:spPr>
          <a:xfrm>
            <a:off x="271697" y="7910357"/>
            <a:ext cx="64545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ja-JP" sz="2400" dirty="0">
                <a:latin typeface="Arial" panose="020B0604020202020204" pitchFamily="34" charset="0"/>
              </a:rPr>
              <a:t>UN Photo/Devra Berkowitz</a:t>
            </a:r>
            <a:endParaRPr lang="en-US" altLang="ja-JP" sz="2400" dirty="0">
              <a:latin typeface="Arial" panose="020B0604020202020204" pitchFamily="34" charset="0"/>
            </a:endParaRPr>
          </a:p>
          <a:p>
            <a:r>
              <a:rPr lang="ja-JP" altLang="en-US" sz="1600" dirty="0">
                <a:latin typeface="Arial" panose="020B0604020202020204" pitchFamily="34" charset="0"/>
              </a:rPr>
              <a:t>国連広報センター　ホームページより　総会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0194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418587E0-6058-1B5E-D96E-7E12FE8D1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940"/>
            <a:ext cx="12192000" cy="7528017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00E1503-AB18-864A-9618-4318B31F7579}"/>
              </a:ext>
            </a:extLst>
          </p:cNvPr>
          <p:cNvSpPr txBox="1"/>
          <p:nvPr/>
        </p:nvSpPr>
        <p:spPr>
          <a:xfrm flipH="1">
            <a:off x="341513" y="7683621"/>
            <a:ext cx="117447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highlight>
                  <a:srgbClr val="FFFF00"/>
                </a:highligh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環境・総合の担当者</a:t>
            </a:r>
            <a:r>
              <a:rPr kumimoji="1" lang="ja-JP" altLang="en-US" sz="4000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は何に取り組んだらいいのだろう</a:t>
            </a:r>
            <a:endParaRPr kumimoji="1" lang="en-US" altLang="ja-JP" sz="4000" b="1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4000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ご自分の</a:t>
            </a:r>
            <a:r>
              <a:rPr kumimoji="1" lang="ja-JP" altLang="en-US" sz="4000" b="1" dirty="0">
                <a:highlight>
                  <a:srgbClr val="FFFF00"/>
                </a:highligh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お考えを</a:t>
            </a:r>
            <a:r>
              <a:rPr kumimoji="1" lang="en-US" altLang="ja-JP" sz="4000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1</a:t>
            </a:r>
            <a:r>
              <a:rPr kumimoji="1" lang="ja-JP" altLang="en-US" sz="4000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分以内に</a:t>
            </a:r>
            <a:r>
              <a:rPr kumimoji="1" lang="ja-JP" altLang="en-US" sz="4000" b="1" dirty="0">
                <a:highlight>
                  <a:srgbClr val="FFFF00"/>
                </a:highligh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メモ書き</a:t>
            </a:r>
            <a:r>
              <a:rPr kumimoji="1" lang="ja-JP" altLang="en-US" sz="4000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してください。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231715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9F812DE6-90B5-315B-6BC5-8CFD9089E190}"/>
              </a:ext>
            </a:extLst>
          </p:cNvPr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/>
          </a:p>
        </p:txBody>
      </p:sp>
      <p:sp>
        <p:nvSpPr>
          <p:cNvPr id="35" name="角丸四角形 34">
            <a:extLst>
              <a:ext uri="{FF2B5EF4-FFF2-40B4-BE49-F238E27FC236}">
                <a16:creationId xmlns:a16="http://schemas.microsoft.com/office/drawing/2014/main" id="{AE0D0732-144D-1F17-3868-F6846ECD9E96}"/>
              </a:ext>
            </a:extLst>
          </p:cNvPr>
          <p:cNvSpPr/>
          <p:nvPr/>
        </p:nvSpPr>
        <p:spPr>
          <a:xfrm>
            <a:off x="1333500" y="666752"/>
            <a:ext cx="9620251" cy="7715249"/>
          </a:xfrm>
          <a:prstGeom prst="roundRect">
            <a:avLst>
              <a:gd name="adj" fmla="val 9916"/>
            </a:avLst>
          </a:prstGeom>
          <a:solidFill>
            <a:schemeClr val="bg1">
              <a:alpha val="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/>
          </a:p>
        </p:txBody>
      </p:sp>
      <p:sp>
        <p:nvSpPr>
          <p:cNvPr id="30" name="角丸四角形 29">
            <a:extLst>
              <a:ext uri="{FF2B5EF4-FFF2-40B4-BE49-F238E27FC236}">
                <a16:creationId xmlns:a16="http://schemas.microsoft.com/office/drawing/2014/main" id="{84A854FD-3F21-A0D9-F1A4-7BE13AB15E34}"/>
              </a:ext>
            </a:extLst>
          </p:cNvPr>
          <p:cNvSpPr/>
          <p:nvPr/>
        </p:nvSpPr>
        <p:spPr bwMode="auto">
          <a:xfrm>
            <a:off x="285751" y="1428751"/>
            <a:ext cx="5715000" cy="2286000"/>
          </a:xfrm>
          <a:prstGeom prst="roundRect">
            <a:avLst/>
          </a:prstGeom>
          <a:gradFill>
            <a:gsLst>
              <a:gs pos="100000">
                <a:srgbClr val="85C76B"/>
              </a:gs>
              <a:gs pos="50000">
                <a:schemeClr val="bg1"/>
              </a:gs>
              <a:gs pos="100000">
                <a:srgbClr val="85C76B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3200" dirty="0">
                <a:solidFill>
                  <a:schemeClr val="tx1"/>
                </a:solidFill>
              </a:rPr>
              <a:t>　 </a:t>
            </a:r>
            <a:endParaRPr lang="en-US" altLang="ja-JP" sz="4267" dirty="0">
              <a:solidFill>
                <a:schemeClr val="tx1"/>
              </a:solidFill>
            </a:endParaRPr>
          </a:p>
        </p:txBody>
      </p:sp>
      <p:sp>
        <p:nvSpPr>
          <p:cNvPr id="70669" name="Oval 13">
            <a:extLst>
              <a:ext uri="{FF2B5EF4-FFF2-40B4-BE49-F238E27FC236}">
                <a16:creationId xmlns:a16="http://schemas.microsoft.com/office/drawing/2014/main" id="{1C26C4E2-F6FD-133A-D4DB-9A8430AAE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367" y="61384"/>
            <a:ext cx="2857500" cy="1524000"/>
          </a:xfrm>
          <a:prstGeom prst="ellipse">
            <a:avLst/>
          </a:prstGeom>
          <a:gradFill rotWithShape="1">
            <a:gsLst>
              <a:gs pos="0">
                <a:srgbClr val="85C76B"/>
              </a:gs>
              <a:gs pos="50000">
                <a:schemeClr val="bg1"/>
              </a:gs>
              <a:gs pos="100000">
                <a:srgbClr val="85C76B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2400">
              <a:latin typeface="Arial" charset="0"/>
              <a:ea typeface="ＭＳ Ｐゴシック" charset="-128"/>
            </a:endParaRPr>
          </a:p>
        </p:txBody>
      </p:sp>
      <p:sp>
        <p:nvSpPr>
          <p:cNvPr id="37918" name="テキスト ボックス 13">
            <a:extLst>
              <a:ext uri="{FF2B5EF4-FFF2-40B4-BE49-F238E27FC236}">
                <a16:creationId xmlns:a16="http://schemas.microsoft.com/office/drawing/2014/main" id="{E02DB728-D453-432E-9E7C-B863855A1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117" y="1595967"/>
            <a:ext cx="469872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3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環境の問題は自分たち</a:t>
            </a:r>
            <a:endParaRPr lang="en-US" altLang="ja-JP" sz="32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eaLnBrk="1" hangingPunct="1"/>
            <a:r>
              <a:rPr lang="ja-JP" altLang="en-US" sz="3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だけが取り組んでもだめ</a:t>
            </a:r>
            <a:endParaRPr lang="en-US" altLang="ja-JP" sz="32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eaLnBrk="1" hangingPunct="1"/>
            <a:r>
              <a:rPr lang="ja-JP" altLang="en-US" sz="3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です。</a:t>
            </a:r>
            <a:r>
              <a:rPr lang="ja-JP" altLang="en-US" sz="3200" dirty="0">
                <a:solidFill>
                  <a:schemeClr val="accent5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国際的な協力の</a:t>
            </a:r>
            <a:endParaRPr lang="en-US" altLang="ja-JP" sz="3200" dirty="0">
              <a:solidFill>
                <a:schemeClr val="accent5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eaLnBrk="1" hangingPunct="1"/>
            <a:r>
              <a:rPr lang="ja-JP" altLang="en-US" sz="3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システムが必要です。</a:t>
            </a:r>
            <a:endParaRPr lang="en-US" altLang="ja-JP" sz="32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grpSp>
        <p:nvGrpSpPr>
          <p:cNvPr id="3" name="グループ化 40">
            <a:extLst>
              <a:ext uri="{FF2B5EF4-FFF2-40B4-BE49-F238E27FC236}">
                <a16:creationId xmlns:a16="http://schemas.microsoft.com/office/drawing/2014/main" id="{7CED6415-3A51-858A-F333-2F8995492DFD}"/>
              </a:ext>
            </a:extLst>
          </p:cNvPr>
          <p:cNvGrpSpPr>
            <a:grpSpLocks/>
          </p:cNvGrpSpPr>
          <p:nvPr/>
        </p:nvGrpSpPr>
        <p:grpSpPr bwMode="auto">
          <a:xfrm>
            <a:off x="285751" y="5325534"/>
            <a:ext cx="5715000" cy="2286000"/>
            <a:chOff x="214313" y="3994150"/>
            <a:chExt cx="4286250" cy="1714500"/>
          </a:xfrm>
        </p:grpSpPr>
        <p:sp>
          <p:nvSpPr>
            <p:cNvPr id="31" name="角丸四角形 30">
              <a:extLst>
                <a:ext uri="{FF2B5EF4-FFF2-40B4-BE49-F238E27FC236}">
                  <a16:creationId xmlns:a16="http://schemas.microsoft.com/office/drawing/2014/main" id="{982777E8-474A-D4DD-91C7-7EB263CF04F8}"/>
                </a:ext>
              </a:extLst>
            </p:cNvPr>
            <p:cNvSpPr/>
            <p:nvPr/>
          </p:nvSpPr>
          <p:spPr bwMode="auto">
            <a:xfrm>
              <a:off x="214313" y="3994150"/>
              <a:ext cx="4286250" cy="1714500"/>
            </a:xfrm>
            <a:prstGeom prst="roundRect">
              <a:avLst/>
            </a:prstGeom>
            <a:gradFill>
              <a:gsLst>
                <a:gs pos="100000">
                  <a:schemeClr val="accent6">
                    <a:lumMod val="60000"/>
                    <a:lumOff val="40000"/>
                  </a:schemeClr>
                </a:gs>
                <a:gs pos="50000">
                  <a:schemeClr val="bg1"/>
                </a:gs>
                <a:gs pos="100000">
                  <a:srgbClr val="85C76B"/>
                </a:gs>
              </a:gsLst>
              <a:lin ang="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ja-JP" altLang="en-US" sz="4267" dirty="0">
                  <a:solidFill>
                    <a:schemeClr val="tx1"/>
                  </a:solidFill>
                </a:rPr>
                <a:t>　</a:t>
              </a:r>
            </a:p>
          </p:txBody>
        </p:sp>
        <p:sp>
          <p:nvSpPr>
            <p:cNvPr id="53279" name="テキスト ボックス 13">
              <a:extLst>
                <a:ext uri="{FF2B5EF4-FFF2-40B4-BE49-F238E27FC236}">
                  <a16:creationId xmlns:a16="http://schemas.microsoft.com/office/drawing/2014/main" id="{3C518CCA-6AAA-6E62-6B18-387BB4A641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844" y="4090748"/>
              <a:ext cx="4139595" cy="1546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/>
              <a:r>
                <a:rPr lang="ja-JP" altLang="en-US" sz="3200" dirty="0"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rPr>
                <a:t>人が人として生きていくには</a:t>
              </a:r>
              <a:endParaRPr lang="en-US" altLang="ja-JP" sz="3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endParaRPr>
            </a:p>
            <a:p>
              <a:pPr algn="ctr" eaLnBrk="1" hangingPunct="1"/>
              <a:r>
                <a:rPr lang="ja-JP" altLang="en-US" sz="3200" dirty="0">
                  <a:solidFill>
                    <a:schemeClr val="accent6">
                      <a:lumMod val="75000"/>
                    </a:schemeClr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rPr>
                <a:t>環境が重要</a:t>
              </a:r>
              <a:r>
                <a:rPr lang="ja-JP" altLang="en-US" sz="3200" dirty="0"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rPr>
                <a:t>です。</a:t>
              </a:r>
              <a:endParaRPr lang="en-US" altLang="ja-JP" sz="3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endParaRPr>
            </a:p>
            <a:p>
              <a:pPr algn="ctr" eaLnBrk="1" hangingPunct="1"/>
              <a:r>
                <a:rPr lang="ja-JP" altLang="en-US" sz="3200" dirty="0"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rPr>
                <a:t>この４つの視点は、相互に</a:t>
              </a:r>
              <a:endParaRPr lang="en-US" altLang="ja-JP" sz="3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endParaRPr>
            </a:p>
            <a:p>
              <a:pPr algn="ctr" eaLnBrk="1" hangingPunct="1"/>
              <a:r>
                <a:rPr lang="ja-JP" altLang="en-US" sz="3200" dirty="0"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rPr>
                <a:t>関連し合っているのです。</a:t>
              </a:r>
              <a:endParaRPr lang="en-US" altLang="ja-JP" sz="3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endParaRPr>
            </a:p>
          </p:txBody>
        </p:sp>
      </p:grpSp>
      <p:grpSp>
        <p:nvGrpSpPr>
          <p:cNvPr id="4" name="グループ化 39">
            <a:extLst>
              <a:ext uri="{FF2B5EF4-FFF2-40B4-BE49-F238E27FC236}">
                <a16:creationId xmlns:a16="http://schemas.microsoft.com/office/drawing/2014/main" id="{9C9953D1-E3C7-3D04-8EB7-C1464A1DEECB}"/>
              </a:ext>
            </a:extLst>
          </p:cNvPr>
          <p:cNvGrpSpPr>
            <a:grpSpLocks/>
          </p:cNvGrpSpPr>
          <p:nvPr/>
        </p:nvGrpSpPr>
        <p:grpSpPr bwMode="auto">
          <a:xfrm>
            <a:off x="6191251" y="1524000"/>
            <a:ext cx="5715000" cy="2286000"/>
            <a:chOff x="4643438" y="1143000"/>
            <a:chExt cx="4286250" cy="1714500"/>
          </a:xfrm>
        </p:grpSpPr>
        <p:sp>
          <p:nvSpPr>
            <p:cNvPr id="32" name="角丸四角形 31">
              <a:extLst>
                <a:ext uri="{FF2B5EF4-FFF2-40B4-BE49-F238E27FC236}">
                  <a16:creationId xmlns:a16="http://schemas.microsoft.com/office/drawing/2014/main" id="{E9372527-2CA2-0D95-C2F5-94FCFF60D68E}"/>
                </a:ext>
              </a:extLst>
            </p:cNvPr>
            <p:cNvSpPr/>
            <p:nvPr/>
          </p:nvSpPr>
          <p:spPr bwMode="auto">
            <a:xfrm>
              <a:off x="4643438" y="1143000"/>
              <a:ext cx="4286250" cy="1714500"/>
            </a:xfrm>
            <a:prstGeom prst="roundRect">
              <a:avLst/>
            </a:prstGeom>
            <a:gradFill>
              <a:gsLst>
                <a:gs pos="100000">
                  <a:schemeClr val="accent5">
                    <a:lumMod val="60000"/>
                    <a:lumOff val="40000"/>
                  </a:schemeClr>
                </a:gs>
                <a:gs pos="50000">
                  <a:schemeClr val="bg1"/>
                </a:gs>
                <a:gs pos="100000">
                  <a:srgbClr val="85C76B"/>
                </a:gs>
              </a:gsLst>
              <a:lin ang="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ja-JP" altLang="en-US" sz="4267" dirty="0">
                  <a:solidFill>
                    <a:schemeClr val="tx1"/>
                  </a:solidFill>
                </a:rPr>
                <a:t>　</a:t>
              </a:r>
            </a:p>
          </p:txBody>
        </p:sp>
        <p:sp>
          <p:nvSpPr>
            <p:cNvPr id="53277" name="テキスト ボックス 13">
              <a:extLst>
                <a:ext uri="{FF2B5EF4-FFF2-40B4-BE49-F238E27FC236}">
                  <a16:creationId xmlns:a16="http://schemas.microsoft.com/office/drawing/2014/main" id="{8AF80E3D-659D-F4B9-5244-7545AB6CBB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1872" y="1228817"/>
              <a:ext cx="3831818" cy="1546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ja-JP" altLang="en-US" sz="3200" dirty="0"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rPr>
                <a:t>国際的な協力のためには、</a:t>
              </a:r>
              <a:endParaRPr lang="en-US" altLang="ja-JP" sz="3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endParaRPr>
            </a:p>
            <a:p>
              <a:pPr eaLnBrk="1" hangingPunct="1"/>
              <a:r>
                <a:rPr lang="ja-JP" altLang="en-US" sz="3200" dirty="0">
                  <a:solidFill>
                    <a:srgbClr val="FFC000"/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rPr>
                <a:t>お互いの国や文化や生き方</a:t>
              </a:r>
              <a:endParaRPr lang="en-US" altLang="ja-JP" sz="3200" dirty="0">
                <a:solidFill>
                  <a:srgbClr val="FFC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endParaRPr>
            </a:p>
            <a:p>
              <a:pPr eaLnBrk="1" hangingPunct="1"/>
              <a:r>
                <a:rPr lang="ja-JP" altLang="en-US" sz="3200" dirty="0"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rPr>
                <a:t>を尊重できなくては、協力</a:t>
              </a:r>
              <a:endParaRPr lang="en-US" altLang="ja-JP" sz="3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endParaRPr>
            </a:p>
            <a:p>
              <a:pPr eaLnBrk="1" hangingPunct="1"/>
              <a:r>
                <a:rPr lang="ja-JP" altLang="en-US" sz="3200" dirty="0"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rPr>
                <a:t>なんてできません。</a:t>
              </a:r>
              <a:endParaRPr lang="en-US" altLang="ja-JP" sz="3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endParaRPr>
            </a:p>
          </p:txBody>
        </p:sp>
      </p:grpSp>
      <p:sp>
        <p:nvSpPr>
          <p:cNvPr id="29" name="右矢印 28">
            <a:extLst>
              <a:ext uri="{FF2B5EF4-FFF2-40B4-BE49-F238E27FC236}">
                <a16:creationId xmlns:a16="http://schemas.microsoft.com/office/drawing/2014/main" id="{A149EF60-B520-FF21-421E-B75E3D14FCBC}"/>
              </a:ext>
            </a:extLst>
          </p:cNvPr>
          <p:cNvSpPr/>
          <p:nvPr/>
        </p:nvSpPr>
        <p:spPr>
          <a:xfrm>
            <a:off x="3477685" y="304800"/>
            <a:ext cx="5524500" cy="85725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/>
          </a:p>
        </p:txBody>
      </p:sp>
      <p:sp>
        <p:nvSpPr>
          <p:cNvPr id="70671" name="Oval 15">
            <a:extLst>
              <a:ext uri="{FF2B5EF4-FFF2-40B4-BE49-F238E27FC236}">
                <a16:creationId xmlns:a16="http://schemas.microsoft.com/office/drawing/2014/main" id="{A386FCC9-FA29-0485-BD8A-4A714E41F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1" y="7509936"/>
            <a:ext cx="2830654" cy="147743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0800000" scaled="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2400">
              <a:latin typeface="Arial" charset="0"/>
              <a:ea typeface="ＭＳ Ｐゴシック" charset="-128"/>
            </a:endParaRPr>
          </a:p>
        </p:txBody>
      </p:sp>
      <p:grpSp>
        <p:nvGrpSpPr>
          <p:cNvPr id="7" name="グループ化 39">
            <a:extLst>
              <a:ext uri="{FF2B5EF4-FFF2-40B4-BE49-F238E27FC236}">
                <a16:creationId xmlns:a16="http://schemas.microsoft.com/office/drawing/2014/main" id="{EEC097C3-DC89-F2C4-17A7-E18363F9107B}"/>
              </a:ext>
            </a:extLst>
          </p:cNvPr>
          <p:cNvGrpSpPr>
            <a:grpSpLocks/>
          </p:cNvGrpSpPr>
          <p:nvPr/>
        </p:nvGrpSpPr>
        <p:grpSpPr bwMode="auto">
          <a:xfrm>
            <a:off x="6136218" y="5334000"/>
            <a:ext cx="5715000" cy="2286000"/>
            <a:chOff x="4602480" y="4000504"/>
            <a:chExt cx="4286174" cy="1714591"/>
          </a:xfrm>
        </p:grpSpPr>
        <p:sp>
          <p:nvSpPr>
            <p:cNvPr id="33" name="角丸四角形 32">
              <a:extLst>
                <a:ext uri="{FF2B5EF4-FFF2-40B4-BE49-F238E27FC236}">
                  <a16:creationId xmlns:a16="http://schemas.microsoft.com/office/drawing/2014/main" id="{78EF57A9-A6AD-ECCD-B46E-9D8ADADCBCA8}"/>
                </a:ext>
              </a:extLst>
            </p:cNvPr>
            <p:cNvSpPr/>
            <p:nvPr/>
          </p:nvSpPr>
          <p:spPr>
            <a:xfrm>
              <a:off x="4602480" y="4000504"/>
              <a:ext cx="4286174" cy="1714591"/>
            </a:xfrm>
            <a:prstGeom prst="roundRect">
              <a:avLst/>
            </a:prstGeom>
            <a:gradFill>
              <a:gsLst>
                <a:gs pos="100000">
                  <a:srgbClr val="FFFF00"/>
                </a:gs>
                <a:gs pos="50000">
                  <a:schemeClr val="bg1"/>
                </a:gs>
                <a:gs pos="100000">
                  <a:srgbClr val="85C76B"/>
                </a:gs>
              </a:gsLst>
              <a:lin ang="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ja-JP" altLang="en-US" sz="4267" dirty="0">
                  <a:solidFill>
                    <a:schemeClr val="tx1"/>
                  </a:solidFill>
                </a:rPr>
                <a:t>　</a:t>
              </a:r>
            </a:p>
          </p:txBody>
        </p:sp>
        <p:sp>
          <p:nvSpPr>
            <p:cNvPr id="53271" name="テキスト ボックス 13">
              <a:extLst>
                <a:ext uri="{FF2B5EF4-FFF2-40B4-BE49-F238E27FC236}">
                  <a16:creationId xmlns:a16="http://schemas.microsoft.com/office/drawing/2014/main" id="{8FBB950F-454F-7105-311B-CEF57BB326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2785" y="4071942"/>
              <a:ext cx="3523979" cy="1546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/>
              <a:r>
                <a:rPr lang="ja-JP" altLang="en-US" sz="3200" dirty="0"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rPr>
                <a:t>いろいろな国の文化や</a:t>
              </a:r>
              <a:endParaRPr lang="en-US" altLang="ja-JP" sz="3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endParaRPr>
            </a:p>
            <a:p>
              <a:pPr algn="ctr" eaLnBrk="1" hangingPunct="1"/>
              <a:r>
                <a:rPr lang="ja-JP" altLang="en-US" sz="3200" dirty="0"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rPr>
                <a:t>生き方を知る土台には、</a:t>
              </a:r>
              <a:endParaRPr lang="en-US" altLang="ja-JP" sz="3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endParaRPr>
            </a:p>
            <a:p>
              <a:pPr algn="ctr" eaLnBrk="1" hangingPunct="1"/>
              <a:r>
                <a:rPr lang="ja-JP" altLang="en-US" sz="3200" dirty="0">
                  <a:solidFill>
                    <a:schemeClr val="accent2">
                      <a:lumMod val="75000"/>
                    </a:schemeClr>
                  </a:solidFill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rPr>
                <a:t>人間として尊重</a:t>
              </a:r>
              <a:r>
                <a:rPr lang="ja-JP" altLang="en-US" sz="3200" dirty="0"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rPr>
                <a:t>し合う</a:t>
              </a:r>
              <a:endParaRPr lang="en-US" altLang="ja-JP" sz="3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endParaRPr>
            </a:p>
            <a:p>
              <a:pPr algn="ctr" eaLnBrk="1" hangingPunct="1"/>
              <a:r>
                <a:rPr lang="ja-JP" altLang="en-US" sz="3200" dirty="0"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rPr>
                <a:t>信頼関係が大切です。</a:t>
              </a:r>
              <a:endParaRPr lang="en-US" altLang="ja-JP" sz="3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endParaRPr>
            </a:p>
          </p:txBody>
        </p:sp>
      </p:grpSp>
      <p:sp>
        <p:nvSpPr>
          <p:cNvPr id="70673" name="Oval 17">
            <a:extLst>
              <a:ext uri="{FF2B5EF4-FFF2-40B4-BE49-F238E27FC236}">
                <a16:creationId xmlns:a16="http://schemas.microsoft.com/office/drawing/2014/main" id="{497D0F7C-D1CD-6D81-D8B4-9DC8F62DB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8667" y="7431618"/>
            <a:ext cx="2834217" cy="1555751"/>
          </a:xfrm>
          <a:prstGeom prst="ellipse">
            <a:avLst/>
          </a:prstGeom>
          <a:gradFill rotWithShape="1">
            <a:gsLst>
              <a:gs pos="0">
                <a:srgbClr val="F5F79B"/>
              </a:gs>
              <a:gs pos="50000">
                <a:schemeClr val="bg1"/>
              </a:gs>
              <a:gs pos="100000">
                <a:srgbClr val="F5F79B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2400">
              <a:latin typeface="Arial" charset="0"/>
              <a:ea typeface="ＭＳ Ｐゴシック" charset="-128"/>
            </a:endParaRPr>
          </a:p>
        </p:txBody>
      </p:sp>
      <p:sp>
        <p:nvSpPr>
          <p:cNvPr id="38" name="右矢印 37">
            <a:extLst>
              <a:ext uri="{FF2B5EF4-FFF2-40B4-BE49-F238E27FC236}">
                <a16:creationId xmlns:a16="http://schemas.microsoft.com/office/drawing/2014/main" id="{B7D958F7-2EE1-DD92-CEF5-CB861D685A6E}"/>
              </a:ext>
            </a:extLst>
          </p:cNvPr>
          <p:cNvSpPr/>
          <p:nvPr/>
        </p:nvSpPr>
        <p:spPr>
          <a:xfrm rot="5400000">
            <a:off x="10440459" y="4143375"/>
            <a:ext cx="2286000" cy="85725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/>
          </a:p>
        </p:txBody>
      </p:sp>
      <p:sp>
        <p:nvSpPr>
          <p:cNvPr id="34" name="右矢印 33">
            <a:extLst>
              <a:ext uri="{FF2B5EF4-FFF2-40B4-BE49-F238E27FC236}">
                <a16:creationId xmlns:a16="http://schemas.microsoft.com/office/drawing/2014/main" id="{A431B09E-F626-E78E-9EFA-0D3AE17EBE23}"/>
              </a:ext>
            </a:extLst>
          </p:cNvPr>
          <p:cNvSpPr/>
          <p:nvPr/>
        </p:nvSpPr>
        <p:spPr>
          <a:xfrm rot="16200000">
            <a:off x="-379941" y="3847041"/>
            <a:ext cx="2286000" cy="85725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/>
          </a:p>
        </p:txBody>
      </p:sp>
      <p:sp>
        <p:nvSpPr>
          <p:cNvPr id="70675" name="Oval 19">
            <a:extLst>
              <a:ext uri="{FF2B5EF4-FFF2-40B4-BE49-F238E27FC236}">
                <a16:creationId xmlns:a16="http://schemas.microsoft.com/office/drawing/2014/main" id="{3476A2CC-36CC-BD9D-AD41-4F54B4FFE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2685" y="55035"/>
            <a:ext cx="2969082" cy="1524000"/>
          </a:xfrm>
          <a:prstGeom prst="ellipse">
            <a:avLst/>
          </a:prstGeom>
          <a:gradFill rotWithShape="1">
            <a:gsLst>
              <a:gs pos="0">
                <a:srgbClr val="7779D7"/>
              </a:gs>
              <a:gs pos="50000">
                <a:schemeClr val="bg1"/>
              </a:gs>
              <a:gs pos="100000">
                <a:srgbClr val="7779D7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2400">
              <a:latin typeface="Arial" charset="0"/>
              <a:ea typeface="ＭＳ Ｐゴシック" charset="-128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A0F42E35-1BBF-E6E9-77D6-D4F29823FEB2}"/>
              </a:ext>
            </a:extLst>
          </p:cNvPr>
          <p:cNvSpPr/>
          <p:nvPr/>
        </p:nvSpPr>
        <p:spPr>
          <a:xfrm>
            <a:off x="954910" y="4512148"/>
            <a:ext cx="10154739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4267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HG創英角ﾎﾟｯﾌﾟ体"/>
                <a:ea typeface="HG創英角ﾎﾟｯﾌﾟ体"/>
              </a:rPr>
              <a:t>【</a:t>
            </a:r>
            <a:r>
              <a:rPr lang="ja-JP" altLang="en-US" sz="4267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HG創英角ﾎﾟｯﾌﾟ体"/>
                <a:ea typeface="HG創英角ﾎﾟｯﾌﾟ体"/>
              </a:rPr>
              <a:t>つながりをもって総合的な視点から</a:t>
            </a:r>
            <a:r>
              <a:rPr lang="en-US" altLang="ja-JP" sz="4267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HG創英角ﾎﾟｯﾌﾟ体"/>
                <a:ea typeface="HG創英角ﾎﾟｯﾌﾟ体"/>
              </a:rPr>
              <a:t>】</a:t>
            </a:r>
            <a:endParaRPr lang="ja-JP" altLang="en-US" sz="4267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HG創英角ﾎﾟｯﾌﾟ体"/>
              <a:ea typeface="HG創英角ﾎﾟｯﾌﾟ体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B2FCBC6-7BC6-352E-5A63-FDCAE073C411}"/>
              </a:ext>
            </a:extLst>
          </p:cNvPr>
          <p:cNvSpPr txBox="1"/>
          <p:nvPr/>
        </p:nvSpPr>
        <p:spPr>
          <a:xfrm>
            <a:off x="9197818" y="468580"/>
            <a:ext cx="2969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国際的な協力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DFBB91C-1778-F0C2-D930-EFAA991181EC}"/>
              </a:ext>
            </a:extLst>
          </p:cNvPr>
          <p:cNvSpPr txBox="1"/>
          <p:nvPr/>
        </p:nvSpPr>
        <p:spPr>
          <a:xfrm>
            <a:off x="9296479" y="7837204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多文化理解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FB310A4-047A-1604-9FAA-436A76B3DDA4}"/>
              </a:ext>
            </a:extLst>
          </p:cNvPr>
          <p:cNvSpPr txBox="1"/>
          <p:nvPr/>
        </p:nvSpPr>
        <p:spPr>
          <a:xfrm>
            <a:off x="464330" y="7749176"/>
            <a:ext cx="23775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人権・命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82D2639-5581-B0E0-1CCA-CF41A1BCA3C3}"/>
              </a:ext>
            </a:extLst>
          </p:cNvPr>
          <p:cNvSpPr txBox="1"/>
          <p:nvPr/>
        </p:nvSpPr>
        <p:spPr>
          <a:xfrm>
            <a:off x="919442" y="346500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環境</a:t>
            </a:r>
          </a:p>
        </p:txBody>
      </p:sp>
      <p:sp>
        <p:nvSpPr>
          <p:cNvPr id="17" name="右矢印 36">
            <a:extLst>
              <a:ext uri="{FF2B5EF4-FFF2-40B4-BE49-F238E27FC236}">
                <a16:creationId xmlns:a16="http://schemas.microsoft.com/office/drawing/2014/main" id="{7B2E605D-7FBB-4B04-727B-FFEA1C429F5E}"/>
              </a:ext>
            </a:extLst>
          </p:cNvPr>
          <p:cNvSpPr/>
          <p:nvPr/>
        </p:nvSpPr>
        <p:spPr bwMode="auto">
          <a:xfrm rot="10800000">
            <a:off x="3357800" y="7666568"/>
            <a:ext cx="5571649" cy="85725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B6EA496-FB2B-917A-82F2-911DCBAABDD1}"/>
              </a:ext>
            </a:extLst>
          </p:cNvPr>
          <p:cNvSpPr txBox="1"/>
          <p:nvPr/>
        </p:nvSpPr>
        <p:spPr>
          <a:xfrm flipH="1">
            <a:off x="1357130" y="3874000"/>
            <a:ext cx="9617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環境教育は環境問題だけ考えればいいのか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7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7918" grpId="0"/>
      <p:bldP spid="29" grpId="0" animBg="1"/>
      <p:bldP spid="38" grpId="0" animBg="1"/>
      <p:bldP spid="34" grpId="0" animBg="1"/>
      <p:bldP spid="40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D48CD356-02B6-4BE6-3201-049F4D0B288A}"/>
              </a:ext>
            </a:extLst>
          </p:cNvPr>
          <p:cNvSpPr/>
          <p:nvPr/>
        </p:nvSpPr>
        <p:spPr>
          <a:xfrm>
            <a:off x="199463" y="-107573"/>
            <a:ext cx="9105903" cy="609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DB3EFAEA-F890-6F97-0353-E01FCCF33445}"/>
              </a:ext>
            </a:extLst>
          </p:cNvPr>
          <p:cNvSpPr/>
          <p:nvPr/>
        </p:nvSpPr>
        <p:spPr>
          <a:xfrm>
            <a:off x="10808905" y="-107573"/>
            <a:ext cx="1508601" cy="609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DA0601AC-BE0F-FFE9-C352-BBC33A394818}"/>
              </a:ext>
            </a:extLst>
          </p:cNvPr>
          <p:cNvSpPr/>
          <p:nvPr/>
        </p:nvSpPr>
        <p:spPr>
          <a:xfrm>
            <a:off x="9471653" y="3968380"/>
            <a:ext cx="2720348" cy="36695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E473F197-E917-0BD6-C93C-642550358766}"/>
              </a:ext>
            </a:extLst>
          </p:cNvPr>
          <p:cNvSpPr/>
          <p:nvPr/>
        </p:nvSpPr>
        <p:spPr>
          <a:xfrm>
            <a:off x="1689163" y="2127625"/>
            <a:ext cx="7723779" cy="1174348"/>
          </a:xfrm>
          <a:prstGeom prst="ellipse">
            <a:avLst/>
          </a:prstGeom>
          <a:solidFill>
            <a:srgbClr val="FFFF8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267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SDG</a:t>
            </a:r>
            <a:r>
              <a:rPr kumimoji="1" lang="ja-JP" altLang="en-US" sz="4267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ｓを  </a:t>
            </a:r>
            <a:r>
              <a:rPr kumimoji="1" lang="en-US" altLang="ja-JP" sz="4267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ESD</a:t>
            </a:r>
            <a:r>
              <a:rPr kumimoji="1" lang="ja-JP" altLang="en-US" sz="4267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で実現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A048259-B699-9EB2-FF9B-5B0462654C19}"/>
              </a:ext>
            </a:extLst>
          </p:cNvPr>
          <p:cNvSpPr txBox="1"/>
          <p:nvPr/>
        </p:nvSpPr>
        <p:spPr>
          <a:xfrm>
            <a:off x="519953" y="609605"/>
            <a:ext cx="570155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267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2015</a:t>
            </a:r>
            <a:r>
              <a:rPr kumimoji="1" lang="ja-JP" altLang="en-US" sz="4267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年　</a:t>
            </a:r>
            <a:r>
              <a:rPr kumimoji="1" lang="en-US" altLang="ja-JP" sz="4267" dirty="0">
                <a:highlight>
                  <a:srgbClr val="FFFF00"/>
                </a:highligh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SDG</a:t>
            </a:r>
            <a:r>
              <a:rPr kumimoji="1" lang="ja-JP" altLang="en-US" sz="4267" dirty="0">
                <a:highlight>
                  <a:srgbClr val="FFFF00"/>
                </a:highligh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ｓ始まる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55A429A-7E57-6E5E-797B-37318378CB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464" y="4572000"/>
            <a:ext cx="7386345" cy="4563845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792B1EB-0062-AD30-E544-1708F7796FA6}"/>
              </a:ext>
            </a:extLst>
          </p:cNvPr>
          <p:cNvSpPr txBox="1"/>
          <p:nvPr/>
        </p:nvSpPr>
        <p:spPr>
          <a:xfrm>
            <a:off x="5772809" y="3527534"/>
            <a:ext cx="3698844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4267" dirty="0">
                <a:solidFill>
                  <a:srgbClr val="FF0000"/>
                </a:solidFill>
                <a:highlight>
                  <a:srgbClr val="FFFF00"/>
                </a:highligh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ESD</a:t>
            </a:r>
            <a:r>
              <a:rPr kumimoji="1" lang="ja-JP" altLang="en-US" sz="4267" dirty="0">
                <a:solidFill>
                  <a:srgbClr val="FF0000"/>
                </a:solidFill>
                <a:highlight>
                  <a:srgbClr val="FFFF00"/>
                </a:highligh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kumimoji="1" lang="en-US" altLang="ja-JP" sz="4267" dirty="0">
                <a:solidFill>
                  <a:srgbClr val="FF0000"/>
                </a:solidFill>
                <a:highlight>
                  <a:srgbClr val="FFFF00"/>
                </a:highligh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for SDGs</a:t>
            </a:r>
            <a:r>
              <a:rPr kumimoji="1" lang="ja-JP" altLang="en-US" sz="24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endParaRPr lang="ja-JP" altLang="en-US" sz="24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A05D41E-C601-D1B3-F369-D75B27C38AE9}"/>
              </a:ext>
            </a:extLst>
          </p:cNvPr>
          <p:cNvSpPr txBox="1"/>
          <p:nvPr/>
        </p:nvSpPr>
        <p:spPr>
          <a:xfrm>
            <a:off x="5081259" y="5526825"/>
            <a:ext cx="6942024" cy="3211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5867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　</a:t>
            </a:r>
            <a:r>
              <a:rPr kumimoji="1" lang="ja-JP" altLang="en-US" sz="4267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知識や理解だけでなく</a:t>
            </a:r>
            <a:endParaRPr kumimoji="1" lang="en-US" altLang="ja-JP" sz="4267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r>
              <a:rPr kumimoji="1" lang="ja-JP" altLang="en-US" sz="5867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　</a:t>
            </a:r>
            <a:r>
              <a:rPr kumimoji="1" lang="en-US" altLang="ja-JP" sz="5867" dirty="0">
                <a:highlight>
                  <a:srgbClr val="FFFF00"/>
                </a:highlight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Q</a:t>
            </a:r>
            <a:r>
              <a:rPr lang="en-US" altLang="ja-JP" sz="4800" dirty="0">
                <a:highlight>
                  <a:srgbClr val="FFFF00"/>
                </a:highlight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uality education</a:t>
            </a:r>
            <a:r>
              <a:rPr lang="ja-JP" altLang="en-US" sz="48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　</a:t>
            </a:r>
            <a:endParaRPr lang="en-US" altLang="ja-JP" sz="4800" dirty="0"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r>
              <a:rPr lang="ja-JP" altLang="en-US" sz="4800" dirty="0"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　</a:t>
            </a:r>
            <a:r>
              <a:rPr lang="ja-JP" altLang="en-US" sz="4800" dirty="0">
                <a:highlight>
                  <a:srgbClr val="FF0000"/>
                </a:highlight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質の高い教育</a:t>
            </a:r>
            <a:r>
              <a:rPr lang="ja-JP" altLang="en-US" sz="4800" dirty="0">
                <a:highlight>
                  <a:srgbClr val="FFFF00"/>
                </a:highlight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を皆に</a:t>
            </a:r>
            <a:endParaRPr lang="en-US" altLang="ja-JP" sz="4800" dirty="0">
              <a:highlight>
                <a:srgbClr val="FFFF00"/>
              </a:highlight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  <a:p>
            <a:endParaRPr kumimoji="1" lang="en-US" altLang="ja-JP" sz="3733" b="1" dirty="0">
              <a:solidFill>
                <a:srgbClr val="FF0000"/>
              </a:solidFill>
              <a:highlight>
                <a:srgbClr val="FFFF00"/>
              </a:highlight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</p:txBody>
      </p:sp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id="{769460EA-7408-B594-7488-A5B3D3D550A8}"/>
              </a:ext>
            </a:extLst>
          </p:cNvPr>
          <p:cNvSpPr/>
          <p:nvPr/>
        </p:nvSpPr>
        <p:spPr>
          <a:xfrm>
            <a:off x="6284027" y="1103351"/>
            <a:ext cx="2676405" cy="816864"/>
          </a:xfrm>
          <a:prstGeom prst="wedgeRoundRectCallout">
            <a:avLst>
              <a:gd name="adj1" fmla="val -40930"/>
              <a:gd name="adj2" fmla="val 104204"/>
              <a:gd name="adj3" fmla="val 16667"/>
            </a:avLst>
          </a:prstGeom>
          <a:solidFill>
            <a:srgbClr val="FFCC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733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教育の力で</a:t>
            </a:r>
          </a:p>
        </p:txBody>
      </p:sp>
      <p:sp>
        <p:nvSpPr>
          <p:cNvPr id="3" name="吹き出し: 角を丸めた四角形 2">
            <a:extLst>
              <a:ext uri="{FF2B5EF4-FFF2-40B4-BE49-F238E27FC236}">
                <a16:creationId xmlns:a16="http://schemas.microsoft.com/office/drawing/2014/main" id="{1E671BAC-59AA-36A3-B3FD-7BBD76329A25}"/>
              </a:ext>
            </a:extLst>
          </p:cNvPr>
          <p:cNvSpPr/>
          <p:nvPr/>
        </p:nvSpPr>
        <p:spPr>
          <a:xfrm>
            <a:off x="599023" y="3527533"/>
            <a:ext cx="4365000" cy="816864"/>
          </a:xfrm>
          <a:prstGeom prst="wedgeRoundRectCallout">
            <a:avLst>
              <a:gd name="adj1" fmla="val 22227"/>
              <a:gd name="adj2" fmla="val -115287"/>
              <a:gd name="adj3" fmla="val 16667"/>
            </a:avLst>
          </a:prstGeom>
          <a:solidFill>
            <a:srgbClr val="FFCC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733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持続可能な社会を</a:t>
            </a:r>
          </a:p>
        </p:txBody>
      </p:sp>
      <p:pic>
        <p:nvPicPr>
          <p:cNvPr id="14" name="図 13" descr="ロゴ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38AA46BE-49F7-CE05-161E-BB53A15FA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6059" y="3030272"/>
            <a:ext cx="2506477" cy="2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86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2" grpId="0" animBg="1"/>
      <p:bldP spid="13" grpId="0" animBg="1"/>
      <p:bldP spid="3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2856</TotalTime>
  <Words>3827</Words>
  <Application>Microsoft Office PowerPoint</Application>
  <PresentationFormat>ユーザー設定</PresentationFormat>
  <Paragraphs>645</Paragraphs>
  <Slides>46</Slides>
  <Notes>13</Notes>
  <HiddenSlides>0</HiddenSlides>
  <MMClips>2</MMClips>
  <ScaleCrop>false</ScaleCrop>
  <HeadingPairs>
    <vt:vector size="6" baseType="variant">
      <vt:variant>
        <vt:lpstr>使用されているフォント</vt:lpstr>
      </vt:variant>
      <vt:variant>
        <vt:i4>24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46</vt:i4>
      </vt:variant>
    </vt:vector>
  </HeadingPairs>
  <TitlesOfParts>
    <vt:vector size="71" baseType="lpstr">
      <vt:lpstr>AR Pゴシック体S</vt:lpstr>
      <vt:lpstr>AR P丸ゴシック体04M</vt:lpstr>
      <vt:lpstr>AR P丸ゴシック体E</vt:lpstr>
      <vt:lpstr>AR P丸ゴシック体M</vt:lpstr>
      <vt:lpstr>AR P悠々ゴシック体E</vt:lpstr>
      <vt:lpstr>Arial Unicode MS</vt:lpstr>
      <vt:lpstr>AR丸ゴシック体E</vt:lpstr>
      <vt:lpstr>AR教科書体M</vt:lpstr>
      <vt:lpstr>ＤＦ平成ゴシック体W5</vt:lpstr>
      <vt:lpstr>HGPｺﾞｼｯｸE</vt:lpstr>
      <vt:lpstr>HGP創英角ｺﾞｼｯｸUB</vt:lpstr>
      <vt:lpstr>HGP創英角ﾎﾟｯﾌﾟ体</vt:lpstr>
      <vt:lpstr>HGSｺﾞｼｯｸE</vt:lpstr>
      <vt:lpstr>HGS創英角ﾎﾟｯﾌﾟ体</vt:lpstr>
      <vt:lpstr>HG創英角ﾎﾟｯﾌﾟ体</vt:lpstr>
      <vt:lpstr>HG明朝B</vt:lpstr>
      <vt:lpstr>ＭＳ Ｐゴシック</vt:lpstr>
      <vt:lpstr>ＭＳ 明朝</vt:lpstr>
      <vt:lpstr>メイリオ</vt:lpstr>
      <vt:lpstr>游ゴシック</vt:lpstr>
      <vt:lpstr>游明朝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中村 大輔</dc:creator>
  <cp:lastModifiedBy>利夫 手島</cp:lastModifiedBy>
  <cp:revision>71</cp:revision>
  <cp:lastPrinted>2023-08-06T08:06:11Z</cp:lastPrinted>
  <dcterms:created xsi:type="dcterms:W3CDTF">2022-03-18T02:56:00Z</dcterms:created>
  <dcterms:modified xsi:type="dcterms:W3CDTF">2026-02-06T12:48:34Z</dcterms:modified>
</cp:coreProperties>
</file>