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190" r:id="rId2"/>
    <p:sldId id="2144" r:id="rId3"/>
    <p:sldId id="1945" r:id="rId4"/>
    <p:sldId id="2143" r:id="rId5"/>
    <p:sldId id="2133" r:id="rId6"/>
    <p:sldId id="2141" r:id="rId7"/>
    <p:sldId id="1957" r:id="rId8"/>
    <p:sldId id="1956" r:id="rId9"/>
    <p:sldId id="1621" r:id="rId10"/>
    <p:sldId id="683" r:id="rId11"/>
    <p:sldId id="841" r:id="rId12"/>
    <p:sldId id="2891" r:id="rId13"/>
    <p:sldId id="2138" r:id="rId14"/>
    <p:sldId id="2139" r:id="rId15"/>
    <p:sldId id="2134" r:id="rId16"/>
    <p:sldId id="1796" r:id="rId17"/>
    <p:sldId id="1830" r:id="rId18"/>
    <p:sldId id="1958" r:id="rId19"/>
    <p:sldId id="1959" r:id="rId20"/>
    <p:sldId id="1960" r:id="rId21"/>
    <p:sldId id="1961" r:id="rId22"/>
    <p:sldId id="1962" r:id="rId23"/>
    <p:sldId id="1963" r:id="rId24"/>
    <p:sldId id="1964" r:id="rId25"/>
    <p:sldId id="2140" r:id="rId26"/>
    <p:sldId id="2145" r:id="rId27"/>
  </p:sldIdLst>
  <p:sldSz cx="9144000" cy="6858000" type="screen4x3"/>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79"/>
    <a:srgbClr val="FED2FA"/>
    <a:srgbClr val="FEFDD3"/>
    <a:srgbClr val="FF9999"/>
    <a:srgbClr val="CCCCFF"/>
    <a:srgbClr val="FDC3F7"/>
    <a:srgbClr val="FCEEE4"/>
    <a:srgbClr val="407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118" autoAdjust="0"/>
    <p:restoredTop sz="93784" autoAdjust="0"/>
  </p:normalViewPr>
  <p:slideViewPr>
    <p:cSldViewPr snapToGrid="0">
      <p:cViewPr varScale="1">
        <p:scale>
          <a:sx n="80" d="100"/>
          <a:sy n="80" d="100"/>
        </p:scale>
        <p:origin x="972" y="84"/>
      </p:cViewPr>
      <p:guideLst/>
    </p:cSldViewPr>
  </p:slideViewPr>
  <p:notesTextViewPr>
    <p:cViewPr>
      <p:scale>
        <a:sx n="1" d="1"/>
        <a:sy n="1" d="1"/>
      </p:scale>
      <p:origin x="0" y="0"/>
    </p:cViewPr>
  </p:notesTextViewPr>
  <p:notesViewPr>
    <p:cSldViewPr snapToGrid="0">
      <p:cViewPr varScale="1">
        <p:scale>
          <a:sx n="85" d="100"/>
          <a:sy n="85" d="100"/>
        </p:scale>
        <p:origin x="138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00.98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59.94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0 182 0,'24'0'719,"1"0"-703,0 0-16,0 0 15,24 0-15,-24 0 32,0 0 93,-1 0-125,0 0 15,1 0-15,0 0 125,24 0-109,-24 0 15,-1 0-31,1 0 31,0 0 360,0 0-375,-1 0 93,1 0-47,0 0 1,0 0-47,-1 0-1,1 0 1,0 0 374,-1 0-374,0 0 15,26 0-31,-25 0 94,-1 0-78,1 0-1,0 0 63,-1 0-31,26 0-31,-25 0 15,-1 0 0,1 0 63,0 0-47,0 0-47,24 0 125,-25 0-109,1 0 46,-1 0 188,1 0-234,25 0 46,-26 0-15,1 0-47,0 0 31,-1 0 1,1 0-17,25 0 32,-26 0 219,1 0-235,0 0-15,0 0 109,23 0-125,-23 0 31,0 0 94,-1 0-125,1 0 78,0 0-78,24 0 94,-24 0-63,0 0-15,-1 0 15,1 0 0,0 0-31,0 0 16,-1 0 124,1 0-140,0 0 32,-1 0 61,0 0-77,1 0 109,0 0-109,24 0 31,-24 0-16,0 0 219,0 0-250,-1 0 0,1 0 31,0 0-31,-1 0 78,26 0 1703,-25 0-1718,-1 0-16,1 0-16,-1 0 47,1 0-31,-1 0 203,1 0-203,0 0-16,-25 25-15,25-25 109,-1 0-125,1 0 140,25 0-108,-26 0-17,1 0-15,0 0 16,-1 0 78,1 0-94,25 0 31,-26 0-15,0 0-16,1 0 15,0 0 391,-1 0-406,1 0 47,0 0 0,0 0-31,-1 0-1,26 0 1,-25 0 0,-1 0-1,1 0 17,0 0 46,-1 0-63,26 0 63,-26 0-46,0 0-1,1 0-31,0 0 125,0 0-109,24 0-1,-24 0-15,0 0 141,-1 0-141,1 0 15,0 0-15,0 0 16,-1 0 0,1 0-1,0 0 1,-1 0 62,1 0-62,-1 0-1,1 0 63,-1-25-62,1 25-16,0 0 31,0 0-31,-1 0 78,1 0-78,0 0 47,24 0-15,-24-25 30,0 25-46,0 0-1,-1 0 1,1 0-16,-25-24 94,49 24-79,-25-25 1,1 25 15,0 0-15,-25-25-1,24 25 17,1 0 61,0-49-93,0 49 16,-1-25-16,1 25 16,0 0 93,0 0-15,-1 0 15,1 0-93,0 0-1,0 0-15,-1 0 47,1 0-31,-1 0 0,0 0 46,1 0 266,25 0-328,-26 0 47,1 0-31,-25 25-1,25-25-15,0 0 16,-1 0-16,26 0 16,-25 0-16,-1 0 31,1 0 16,0 0-16,0 0-15,-1 0 187,0 0-188,1 0 1,-1 0 0,1 0-1,0 0 1,0 0-1,-1 0 1,1 24 328,0-24-344,0 0 15,-1 0-15,1 0 16,0 25 0,0-25-16,-1 0 15,-24 25-15,25-25 16,0 25-16,-1-25 16,0 0-1,1 0 1,-25 24 15,25-24-31,-1 0 16,-24 25-16,25-25 15,0 0 63,0 0-46,-1 0-32,-24 25 31,25-25-31,0 0 125,0 0-47,-1 0-78,-24 24 16,25-24 15,0 0 0,0 0-15,-1 0-1,1 0 1,-1 0 0,1 0 15,-1 0-31,1 0 16,24 0-1,-24 0 16,0 0-31,0 0 16,-1 0 437,1 0-437,25 0 62,-26 0-62,1 0-1,0 0 1,0 0 78,-1 0-63,0 0-16,1 0 48,0 0-32,-1 0-15,1 0 46,0 0 1,-1 0-32,1 0 16,0 0-31,0 0-1,-1 0-15,1 0 31,0 0-31,0 0 16,-1 0 0,26 0-1,-2 0-15,-23 0 16,0 0-16,0 0 422,-1 0-407,1 0 1,0 0-16,-1 0 16,1 0-1,0 0 1,0 0 15,-1 0 63,1 0-63,0 0-15,0 0 46,-1 0 79,1 25-125,-1-25-1,1 0 95,24 0-95,-24 0 1,0 0-1,-1 0 610,1 0-609,0 0 0,-1 0-16,1 0 15,0 0-15,0 0 16,-1 0-16,1 0 31,0 0-31,0 0 16,-1 0-1,0 0 1,1 0 15,0 0 16,-1 0-16,1 0 32,0 0-16,0 0 31,24 0-62,-24 0 62,-1 0-63,1 0 95,0 0-79,0 0 0,24 0 141,-49 25-125,25-25-16,-1 0 47,0 0-62,1 0 93,0 0-77,24 0-17,-24 0 1,0 0 78,0 0-79,-1 0 266,26 0-265,-26 0 0,1 0 718,0 0-734,0 0 16,-1 0-1,25 25 1,-24-25 78,-1 0-79,1 0 1,0 0-16,0 0 47,-1 0 0,1 0-32,0 0 1,0 0 31,-1 0 47,1 0-94,0 0 46,-1 0-30,1 0 15,0 0-31,0 0 16,-1 0 15,0 0-31,1 0 219,0 0-188,-1 0-15,1 0 15,0 0 0,0 0 1,-1 0 30,26 0-15,-25 0 0,-1 0 31,1 0 31,0 0-31,-1 0-46,1 0 77,24 0-93,-25 0-1,1 0 1,0 0 343,24 0-343,-24 0 93,0 0-93,0 0 15,-1 0-15,1 0-1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0.15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47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69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4.86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5851" y="1"/>
            <a:ext cx="4342130" cy="345604"/>
          </a:xfrm>
          <a:prstGeom prst="rect">
            <a:avLst/>
          </a:prstGeom>
        </p:spPr>
        <p:txBody>
          <a:bodyPr vert="horz" lIns="96616" tIns="48308" rIns="96616" bIns="48308" rtlCol="0"/>
          <a:lstStyle>
            <a:lvl1pPr algn="r">
              <a:defRPr sz="1300"/>
            </a:lvl1pPr>
          </a:lstStyle>
          <a:p>
            <a:fld id="{10BC20B0-9C02-4CE7-8733-7F6C6565C455}" type="datetimeFigureOut">
              <a:rPr kumimoji="1" lang="ja-JP" altLang="en-US" smtClean="0"/>
              <a:t>2021/10/8</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2030" y="3314928"/>
            <a:ext cx="8016240" cy="2712215"/>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2130" cy="34560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5851" y="6542560"/>
            <a:ext cx="4342130" cy="345603"/>
          </a:xfrm>
          <a:prstGeom prst="rect">
            <a:avLst/>
          </a:prstGeom>
        </p:spPr>
        <p:txBody>
          <a:bodyPr vert="horz" lIns="96616" tIns="48308" rIns="96616" bIns="48308" rtlCol="0" anchor="b"/>
          <a:lstStyle>
            <a:lvl1pPr algn="r">
              <a:defRPr sz="1300"/>
            </a:lvl1pPr>
          </a:lstStyle>
          <a:p>
            <a:fld id="{9D4F7A05-CD05-487B-AE20-5CDBB3273D2A}" type="slidenum">
              <a:rPr kumimoji="1" lang="ja-JP" altLang="en-US" smtClean="0"/>
              <a:t>‹#›</a:t>
            </a:fld>
            <a:endParaRPr kumimoji="1" lang="ja-JP" altLang="en-US"/>
          </a:p>
        </p:txBody>
      </p:sp>
    </p:spTree>
    <p:extLst>
      <p:ext uri="{BB962C8B-B14F-4D97-AF65-F5344CB8AC3E}">
        <p14:creationId xmlns:p14="http://schemas.microsoft.com/office/powerpoint/2010/main" val="1212910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6588" y="363538"/>
            <a:ext cx="3101975" cy="2325687"/>
          </a:xfrm>
        </p:spPr>
      </p:sp>
      <p:sp>
        <p:nvSpPr>
          <p:cNvPr id="3" name="ノート プレースホルダー 2"/>
          <p:cNvSpPr>
            <a:spLocks noGrp="1"/>
          </p:cNvSpPr>
          <p:nvPr>
            <p:ph type="body" idx="1"/>
          </p:nvPr>
        </p:nvSpPr>
        <p:spPr>
          <a:xfrm>
            <a:off x="643467" y="3554613"/>
            <a:ext cx="8771466" cy="2034161"/>
          </a:xfrm>
        </p:spPr>
        <p:txBody>
          <a:bodyPr/>
          <a:lstStyle/>
          <a:p>
            <a:r>
              <a:rPr lang="en-US" altLang="ja-JP" sz="1400" dirty="0"/>
              <a:t>※</a:t>
            </a:r>
            <a:r>
              <a:rPr lang="ja-JP" altLang="en-US" sz="1400" dirty="0"/>
              <a:t>　皆さんこんにちは。手島利夫です。</a:t>
            </a:r>
            <a:endParaRPr lang="en-US" altLang="ja-JP" sz="1400" dirty="0"/>
          </a:p>
          <a:p>
            <a:r>
              <a:rPr lang="ja-JP" altLang="en-US" sz="1400" dirty="0"/>
              <a:t>　今日は、</a:t>
            </a:r>
            <a:r>
              <a:rPr lang="en-US" altLang="ja-JP" sz="1400" dirty="0"/>
              <a:t>ESD,SDG</a:t>
            </a:r>
            <a:r>
              <a:rPr lang="ja-JP" altLang="en-US" sz="1400" dirty="0"/>
              <a:t>ｓの進め方講座　第</a:t>
            </a:r>
            <a:r>
              <a:rPr lang="en-US" altLang="ja-JP" sz="1400" dirty="0"/>
              <a:t>1</a:t>
            </a:r>
            <a:r>
              <a:rPr lang="ja-JP" altLang="en-US" sz="1400" dirty="0"/>
              <a:t>回「社会の変化と求められる学力」についてお話いたしましょう。誰かとご一緒に聞いているのでしたら、感染のリスクを下げるような工夫をしながらお聞きください。また、お一人でしたら、話の中身に合わせて、軽くうなずきながらお聞きいただけると嬉しいなと思います。</a:t>
            </a:r>
            <a:endParaRPr lang="en-US" altLang="ja-JP" sz="1400" dirty="0"/>
          </a:p>
          <a:p>
            <a:endParaRPr lang="en-US" altLang="ja-JP" sz="1400" dirty="0"/>
          </a:p>
          <a:p>
            <a:endParaRPr lang="en-US" altLang="ja-JP" sz="1400" dirty="0"/>
          </a:p>
          <a:p>
            <a:r>
              <a:rPr lang="ja-JP" altLang="en-US" sz="1400" dirty="0"/>
              <a:t>　</a:t>
            </a:r>
            <a:endParaRPr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2120951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1"/>
          </p:nvPr>
        </p:nvSpPr>
        <p:spPr bwMode="auto">
          <a:xfrm>
            <a:off x="1955533" y="3613797"/>
            <a:ext cx="7072964" cy="3098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ja-JP" altLang="en-US" sz="1400" dirty="0">
                <a:latin typeface="+mn-ea"/>
              </a:rPr>
              <a:t>２００５年に出された </a:t>
            </a:r>
            <a:r>
              <a:rPr lang="en-US" altLang="ja-JP" sz="1400" dirty="0">
                <a:latin typeface="+mn-ea"/>
              </a:rPr>
              <a:t>IPCC</a:t>
            </a:r>
            <a:r>
              <a:rPr lang="ja-JP" altLang="en-US" sz="1400" dirty="0">
                <a:latin typeface="+mn-ea"/>
              </a:rPr>
              <a:t>の報告書では、</a:t>
            </a:r>
            <a:endParaRPr lang="en-US" altLang="ja-JP" sz="1400" dirty="0">
              <a:latin typeface="+mn-ea"/>
            </a:endParaRPr>
          </a:p>
          <a:p>
            <a:endParaRPr lang="en-US" altLang="ja-JP" sz="1400" dirty="0">
              <a:latin typeface="+mn-ea"/>
            </a:endParaRPr>
          </a:p>
          <a:p>
            <a:r>
              <a:rPr lang="ja-JP" altLang="en-US" sz="1400" dirty="0">
                <a:latin typeface="+mn-ea"/>
              </a:rPr>
              <a:t>現状以上の温暖化対策をとらなかった場合、</a:t>
            </a:r>
            <a:r>
              <a:rPr lang="en-US" altLang="ja-JP" sz="1400" dirty="0">
                <a:latin typeface="+mn-ea"/>
              </a:rPr>
              <a:t>21</a:t>
            </a:r>
            <a:r>
              <a:rPr lang="ja-JP" altLang="en-US" sz="1400" dirty="0">
                <a:latin typeface="+mn-ea"/>
              </a:rPr>
              <a:t>世紀末（</a:t>
            </a:r>
            <a:r>
              <a:rPr lang="en-US" altLang="ja-JP" sz="1400" dirty="0">
                <a:latin typeface="+mn-ea"/>
              </a:rPr>
              <a:t>2081</a:t>
            </a:r>
            <a:r>
              <a:rPr lang="ja-JP" altLang="en-US" sz="1400" dirty="0">
                <a:latin typeface="+mn-ea"/>
              </a:rPr>
              <a:t>年～</a:t>
            </a:r>
            <a:r>
              <a:rPr lang="en-US" altLang="ja-JP" sz="1400" dirty="0">
                <a:latin typeface="+mn-ea"/>
              </a:rPr>
              <a:t>2100</a:t>
            </a:r>
            <a:r>
              <a:rPr lang="ja-JP" altLang="en-US" sz="1400" dirty="0">
                <a:latin typeface="+mn-ea"/>
              </a:rPr>
              <a:t>年の間）の世界の平均気温は、オレンジ色の帯のように、</a:t>
            </a:r>
            <a:r>
              <a:rPr lang="en-US" altLang="ja-JP" sz="1400" dirty="0">
                <a:latin typeface="+mn-ea"/>
              </a:rPr>
              <a:t>2.6</a:t>
            </a:r>
            <a:r>
              <a:rPr lang="ja-JP" altLang="en-US" sz="1400" dirty="0">
                <a:latin typeface="+mn-ea"/>
              </a:rPr>
              <a:t>～</a:t>
            </a:r>
            <a:r>
              <a:rPr lang="en-US" altLang="ja-JP" sz="1400" dirty="0">
                <a:latin typeface="+mn-ea"/>
              </a:rPr>
              <a:t>4.8℃</a:t>
            </a:r>
            <a:r>
              <a:rPr lang="ja-JP" altLang="en-US" sz="1400" dirty="0">
                <a:latin typeface="+mn-ea"/>
              </a:rPr>
              <a:t>上昇します。</a:t>
            </a:r>
            <a:endParaRPr lang="en-US" altLang="ja-JP" sz="1400" dirty="0">
              <a:latin typeface="+mn-ea"/>
            </a:endParaRPr>
          </a:p>
          <a:p>
            <a:endParaRPr lang="en-US" altLang="ja-JP" sz="1400" dirty="0">
              <a:latin typeface="+mn-ea"/>
            </a:endParaRPr>
          </a:p>
          <a:p>
            <a:r>
              <a:rPr lang="ja-JP" altLang="en-US" sz="1400" dirty="0">
                <a:latin typeface="+mn-ea"/>
              </a:rPr>
              <a:t>厳しい温暖化対策をとった場合でも、この青のように、</a:t>
            </a:r>
            <a:r>
              <a:rPr lang="en-US" altLang="ja-JP" sz="1400" dirty="0">
                <a:latin typeface="+mn-ea"/>
              </a:rPr>
              <a:t>0.3</a:t>
            </a:r>
            <a:r>
              <a:rPr lang="ja-JP" altLang="en-US" sz="1400" dirty="0">
                <a:latin typeface="+mn-ea"/>
              </a:rPr>
              <a:t>～</a:t>
            </a:r>
            <a:r>
              <a:rPr lang="en-US" altLang="ja-JP" sz="1400" dirty="0">
                <a:latin typeface="+mn-ea"/>
              </a:rPr>
              <a:t>1.7℃</a:t>
            </a:r>
            <a:r>
              <a:rPr lang="ja-JP" altLang="en-US" sz="1400" dirty="0">
                <a:latin typeface="+mn-ea"/>
              </a:rPr>
              <a:t>上昇する可能性が高いと予測しています。」★　</a:t>
            </a:r>
            <a:endParaRPr lang="en-US" altLang="ja-JP" sz="1400" dirty="0">
              <a:latin typeface="+mn-ea"/>
            </a:endParaRPr>
          </a:p>
          <a:p>
            <a:endParaRPr lang="en-US" altLang="ja-JP" sz="1400" dirty="0">
              <a:latin typeface="+mn-ea"/>
            </a:endParaRPr>
          </a:p>
          <a:p>
            <a:r>
              <a:rPr lang="ja-JP" altLang="en-US" sz="1400" dirty="0">
                <a:latin typeface="+mn-ea"/>
              </a:rPr>
              <a:t>　と言っている間に、もう、</a:t>
            </a:r>
            <a:r>
              <a:rPr lang="en-US" altLang="ja-JP" sz="1400" dirty="0">
                <a:latin typeface="+mn-ea"/>
              </a:rPr>
              <a:t>2020</a:t>
            </a:r>
            <a:r>
              <a:rPr lang="ja-JP" altLang="en-US" sz="1400" dirty="0">
                <a:latin typeface="+mn-ea"/>
              </a:rPr>
              <a:t>年を過ぎてしまいました。</a:t>
            </a:r>
            <a:endParaRPr lang="en-US" altLang="ja-JP" sz="1400" dirty="0">
              <a:latin typeface="+mn-ea"/>
            </a:endParaRPr>
          </a:p>
          <a:p>
            <a:endParaRPr lang="en-US" altLang="ja-JP" dirty="0"/>
          </a:p>
          <a:p>
            <a:r>
              <a:rPr lang="ja-JP" altLang="en-US" sz="1400" dirty="0">
                <a:latin typeface="+mn-ea"/>
              </a:rPr>
              <a:t>私たちの地球は、今、青、赤どちらの世界に向かって進んでいるのでしょうか。　</a:t>
            </a:r>
            <a:endParaRPr lang="en-US" altLang="ja-JP" sz="1400" dirty="0">
              <a:latin typeface="+mn-ea"/>
            </a:endParaRPr>
          </a:p>
          <a:p>
            <a:r>
              <a:rPr lang="ja-JP" altLang="en-US" sz="1400" dirty="0"/>
              <a:t>★　★　　　　　　　　　★</a:t>
            </a:r>
            <a:endParaRPr lang="en-US" altLang="ja-JP" sz="1400" dirty="0"/>
          </a:p>
          <a:p>
            <a:r>
              <a:rPr lang="ja-JP" altLang="en-US" dirty="0"/>
              <a:t>＜補足＞</a:t>
            </a:r>
            <a:endParaRPr lang="en-US" altLang="ja-JP" dirty="0"/>
          </a:p>
          <a:p>
            <a:r>
              <a:rPr lang="ja-JP" altLang="en-US" dirty="0"/>
              <a:t>＊ここでの</a:t>
            </a:r>
            <a:r>
              <a:rPr lang="en-US" altLang="ja-JP" dirty="0"/>
              <a:t>21</a:t>
            </a:r>
            <a:r>
              <a:rPr lang="ja-JP" altLang="en-US" dirty="0"/>
              <a:t>世紀末とは、</a:t>
            </a:r>
            <a:r>
              <a:rPr lang="en-US" altLang="ja-JP" dirty="0"/>
              <a:t>2081</a:t>
            </a:r>
            <a:r>
              <a:rPr lang="ja-JP" altLang="en-US" dirty="0"/>
              <a:t>年～</a:t>
            </a:r>
            <a:r>
              <a:rPr lang="en-US" altLang="ja-JP" dirty="0"/>
              <a:t>2100</a:t>
            </a:r>
            <a:r>
              <a:rPr lang="ja-JP" altLang="en-US" dirty="0"/>
              <a:t>年の</a:t>
            </a:r>
            <a:r>
              <a:rPr lang="en-US" altLang="ja-JP" dirty="0"/>
              <a:t>20</a:t>
            </a:r>
            <a:r>
              <a:rPr lang="ja-JP" altLang="en-US" dirty="0"/>
              <a:t>年間の平均値で、</a:t>
            </a:r>
            <a:endParaRPr lang="en-US" altLang="ja-JP" dirty="0"/>
          </a:p>
          <a:p>
            <a:r>
              <a:rPr lang="ja-JP" altLang="en-US" dirty="0"/>
              <a:t>下限（帯の下側）と上限（帯の上側）のそれぞれの平均値となります。</a:t>
            </a:r>
            <a:endParaRPr lang="en-US" altLang="ja-JP" dirty="0"/>
          </a:p>
        </p:txBody>
      </p:sp>
      <p:sp>
        <p:nvSpPr>
          <p:cNvPr id="98307"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3A812357-6657-4AC6-8139-F36A22A5DF2C}" type="slidenum">
              <a:rPr lang="ja-JP" altLang="en-US" sz="1700"/>
              <a:pPr>
                <a:spcBef>
                  <a:spcPct val="30000"/>
                </a:spcBef>
              </a:pPr>
              <a:t>10</a:t>
            </a:fld>
            <a:endParaRPr lang="ja-JP" altLang="en-US" sz="1700"/>
          </a:p>
        </p:txBody>
      </p:sp>
      <p:sp>
        <p:nvSpPr>
          <p:cNvPr id="98308" name="スライド イメージ プレースホルダー 3"/>
          <p:cNvSpPr>
            <a:spLocks noGrp="1" noRot="1" noChangeAspect="1" noTextEdit="1"/>
          </p:cNvSpPr>
          <p:nvPr>
            <p:ph type="sldImg"/>
          </p:nvPr>
        </p:nvSpPr>
        <p:spPr bwMode="auto">
          <a:xfrm>
            <a:off x="3144838" y="566738"/>
            <a:ext cx="3775075" cy="28305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2371990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ノート プレースホルダー 2"/>
          <p:cNvSpPr>
            <a:spLocks noGrp="1"/>
          </p:cNvSpPr>
          <p:nvPr>
            <p:ph type="body" idx="1"/>
          </p:nvPr>
        </p:nvSpPr>
        <p:spPr bwMode="auto">
          <a:xfrm>
            <a:off x="1956702" y="3613797"/>
            <a:ext cx="6829960" cy="2101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ja-JP" sz="1400" dirty="0"/>
          </a:p>
          <a:p>
            <a:pPr eaLnBrk="1" hangingPunct="1">
              <a:spcBef>
                <a:spcPct val="0"/>
              </a:spcBef>
            </a:pPr>
            <a:r>
              <a:rPr lang="ja-JP" altLang="en-US" sz="1400" dirty="0"/>
              <a:t>左側の地図は、先ほどの青いグラフをたどった時の</a:t>
            </a:r>
            <a:r>
              <a:rPr lang="en-US" altLang="ja-JP" sz="1400" dirty="0"/>
              <a:t>2100</a:t>
            </a:r>
            <a:r>
              <a:rPr lang="ja-JP" altLang="en-US" sz="1400" dirty="0"/>
              <a:t>年の世界、</a:t>
            </a:r>
            <a:endParaRPr lang="en-US" altLang="ja-JP" sz="1400" dirty="0"/>
          </a:p>
          <a:p>
            <a:pPr eaLnBrk="1" hangingPunct="1">
              <a:spcBef>
                <a:spcPct val="0"/>
              </a:spcBef>
            </a:pPr>
            <a:endParaRPr lang="en-US" altLang="ja-JP" sz="1400" dirty="0"/>
          </a:p>
          <a:p>
            <a:pPr eaLnBrk="1" hangingPunct="1">
              <a:spcBef>
                <a:spcPct val="0"/>
              </a:spcBef>
            </a:pPr>
            <a:r>
              <a:rPr lang="ja-JP" altLang="en-US" sz="1400" dirty="0"/>
              <a:t>そして右側は「有効な温暖化対策を取らなかった場合」の赤いグラフをたどった時の</a:t>
            </a:r>
            <a:r>
              <a:rPr lang="en-US" altLang="ja-JP" sz="1400" dirty="0"/>
              <a:t>2100</a:t>
            </a:r>
            <a:r>
              <a:rPr lang="ja-JP" altLang="en-US" sz="1400" dirty="0"/>
              <a:t>年の世界です。</a:t>
            </a:r>
            <a:endParaRPr lang="en-US" altLang="ja-JP" sz="1400" dirty="0"/>
          </a:p>
          <a:p>
            <a:pPr eaLnBrk="1" hangingPunct="1">
              <a:spcBef>
                <a:spcPct val="0"/>
              </a:spcBef>
            </a:pPr>
            <a:endParaRPr lang="en-US" altLang="ja-JP" sz="1400" dirty="0"/>
          </a:p>
          <a:p>
            <a:r>
              <a:rPr lang="ja-JP" altLang="en-US" sz="1400" dirty="0"/>
              <a:t>私たちの地球は、どちらの世界に向かって進んでいるのでしょうか。★</a:t>
            </a:r>
            <a:endParaRPr lang="en-US" altLang="ja-JP" sz="1400" dirty="0"/>
          </a:p>
          <a:p>
            <a:endParaRPr lang="en-US" altLang="ja-JP" dirty="0">
              <a:solidFill>
                <a:srgbClr val="0070C0"/>
              </a:solidFill>
            </a:endParaRPr>
          </a:p>
        </p:txBody>
      </p:sp>
      <p:sp>
        <p:nvSpPr>
          <p:cNvPr id="972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98D05688-E357-435B-966D-FEC0BAEF9F20}" type="slidenum">
              <a:rPr lang="ja-JP" altLang="en-US" sz="1700"/>
              <a:pPr>
                <a:spcBef>
                  <a:spcPct val="30000"/>
                </a:spcBef>
              </a:pPr>
              <a:t>11</a:t>
            </a:fld>
            <a:endParaRPr lang="en-US" altLang="ja-JP" sz="1700"/>
          </a:p>
        </p:txBody>
      </p:sp>
      <p:sp>
        <p:nvSpPr>
          <p:cNvPr id="97284" name="スライド イメージ プレースホルダー 3"/>
          <p:cNvSpPr>
            <a:spLocks noGrp="1" noRot="1" noChangeAspect="1" noTextEdit="1"/>
          </p:cNvSpPr>
          <p:nvPr>
            <p:ph type="sldImg"/>
          </p:nvPr>
        </p:nvSpPr>
        <p:spPr bwMode="auto">
          <a:xfrm>
            <a:off x="3144838" y="566738"/>
            <a:ext cx="3775075" cy="28305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87347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6022975" y="388938"/>
            <a:ext cx="2593975" cy="1946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世界の変化は、いろいろなところに及んでいます。インターネットの普及によって、自動運転も進み、</a:t>
            </a:r>
            <a:endParaRPr lang="en-US" altLang="ja-JP" dirty="0"/>
          </a:p>
          <a:p>
            <a:endParaRPr lang="en-US" altLang="ja-JP" dirty="0"/>
          </a:p>
          <a:p>
            <a:r>
              <a:rPr lang="ja-JP" altLang="en-US" dirty="0"/>
              <a:t>子どもを取りまく家庭や、地域社会も変化しています。気候問題もだんだん厳しくなってきています。</a:t>
            </a:r>
            <a:endParaRPr lang="en-US" altLang="ja-JP" dirty="0"/>
          </a:p>
          <a:p>
            <a:endParaRPr lang="en-US" altLang="ja-JP" dirty="0"/>
          </a:p>
          <a:p>
            <a:r>
              <a:rPr lang="ja-JP" altLang="en-US" dirty="0"/>
              <a:t>また世界情勢にも変化は絶えません。</a:t>
            </a:r>
            <a:r>
              <a:rPr lang="en-US" altLang="ja-JP" dirty="0"/>
              <a:t>AI</a:t>
            </a:r>
            <a:r>
              <a:rPr lang="ja-JP" altLang="en-US" dirty="0"/>
              <a:t>の発達は私たちの生活を変えてきていますし、新型コロナをはじめとした</a:t>
            </a:r>
            <a:endParaRPr lang="en-US" altLang="ja-JP" dirty="0"/>
          </a:p>
          <a:p>
            <a:endParaRPr lang="en-US" altLang="ja-JP" dirty="0"/>
          </a:p>
          <a:p>
            <a:r>
              <a:rPr lang="ja-JP" altLang="en-US" dirty="0"/>
              <a:t>感染症や気象の状況も厳しさを増しています。</a:t>
            </a:r>
            <a:endParaRPr lang="en-US" altLang="ja-JP" dirty="0"/>
          </a:p>
          <a:p>
            <a:endParaRPr lang="en-US" altLang="ja-JP" dirty="0"/>
          </a:p>
          <a:p>
            <a:r>
              <a:rPr lang="ja-JP" altLang="en-US" dirty="0"/>
              <a:t>そして、ある変化は、社会全体に影響するので、関連をしながら世界の状況はどんどん変わってきているのが</a:t>
            </a:r>
            <a:endParaRPr lang="en-US" altLang="ja-JP" dirty="0"/>
          </a:p>
          <a:p>
            <a:endParaRPr lang="en-US" altLang="ja-JP" dirty="0"/>
          </a:p>
          <a:p>
            <a:r>
              <a:rPr lang="ja-JP" altLang="en-US"/>
              <a:t>現状です。</a:t>
            </a:r>
            <a:endParaRPr lang="en-US" altLang="ja-JP" dirty="0"/>
          </a:p>
          <a:p>
            <a:endParaRPr lang="en-US" altLang="ja-JP" dirty="0"/>
          </a:p>
          <a:p>
            <a:endParaRPr lang="ja-JP" altLang="en-US" dirty="0"/>
          </a:p>
        </p:txBody>
      </p:sp>
      <p:sp>
        <p:nvSpPr>
          <p:cNvPr id="389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C72674A-482D-4750-9048-9104B821DB9D}" type="slidenum">
              <a:rPr lang="ja-JP" altLang="en-US" sz="1300">
                <a:latin typeface="Calibri" panose="020F0502020204030204" pitchFamily="34" charset="0"/>
              </a:rPr>
              <a:pPr/>
              <a:t>12</a:t>
            </a:fld>
            <a:endParaRPr lang="ja-JP" altLang="en-US" sz="1300">
              <a:latin typeface="Calibri" panose="020F0502020204030204" pitchFamily="34" charset="0"/>
            </a:endParaRPr>
          </a:p>
        </p:txBody>
      </p:sp>
    </p:spTree>
    <p:extLst>
      <p:ext uri="{BB962C8B-B14F-4D97-AF65-F5344CB8AC3E}">
        <p14:creationId xmlns:p14="http://schemas.microsoft.com/office/powerpoint/2010/main" val="62717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317416" y="3399551"/>
            <a:ext cx="6058234" cy="2929571"/>
          </a:xfrm>
        </p:spPr>
        <p:txBody>
          <a:bodyPr/>
          <a:lstStyle/>
          <a:p>
            <a:r>
              <a:rPr kumimoji="1" lang="ja-JP" altLang="en-US" sz="1400" b="1" dirty="0"/>
              <a:t>社会の変化をもっと、大きく捉える見方があります。</a:t>
            </a:r>
            <a:endParaRPr kumimoji="1" lang="en-US" altLang="ja-JP" sz="1400" b="1" dirty="0"/>
          </a:p>
          <a:p>
            <a:endParaRPr kumimoji="1" lang="en-US" altLang="ja-JP" sz="1400" dirty="0"/>
          </a:p>
          <a:p>
            <a:r>
              <a:rPr kumimoji="1" lang="en-US" altLang="ja-JP" sz="1400" dirty="0"/>
              <a:t>Society5.0</a:t>
            </a:r>
            <a:r>
              <a:rPr kumimoji="1" lang="ja-JP" altLang="en-US" sz="1400" dirty="0"/>
              <a:t>　という言葉を聞いたことはありませんか。経団連のホームページからの資料で説明しましょう。★</a:t>
            </a:r>
            <a:endParaRPr kumimoji="1" lang="en-US" altLang="ja-JP" sz="1400" dirty="0"/>
          </a:p>
          <a:p>
            <a:endParaRPr lang="en-US" altLang="ja-JP" sz="1400" dirty="0"/>
          </a:p>
          <a:p>
            <a:r>
              <a:rPr kumimoji="1" lang="ja-JP" altLang="en-US" sz="1400" dirty="0"/>
              <a:t>大きく時代の区分をつけると、</a:t>
            </a:r>
            <a:r>
              <a:rPr kumimoji="1" lang="en-US" altLang="ja-JP" sz="1400" dirty="0"/>
              <a:t>Society</a:t>
            </a:r>
            <a:r>
              <a:rPr kumimoji="1" lang="ja-JP" altLang="en-US" sz="1400" dirty="0"/>
              <a:t>１</a:t>
            </a:r>
            <a:r>
              <a:rPr kumimoji="1" lang="en-US" altLang="ja-JP" sz="1400" dirty="0"/>
              <a:t>.0</a:t>
            </a:r>
            <a:r>
              <a:rPr kumimoji="1" lang="ja-JP" altLang="en-US" sz="1400" dirty="0"/>
              <a:t>が狩猟採集の時代、２が稲作など農業が進んだ時代、３が産業革命後の工業化が進んだ時代、　</a:t>
            </a:r>
            <a:endParaRPr kumimoji="1" lang="en-US" altLang="ja-JP" sz="1400" dirty="0"/>
          </a:p>
          <a:p>
            <a:endParaRPr lang="en-US" altLang="ja-JP" sz="1400" dirty="0"/>
          </a:p>
          <a:p>
            <a:r>
              <a:rPr kumimoji="1" lang="ja-JP" altLang="en-US" sz="1400" dirty="0"/>
              <a:t>そして</a:t>
            </a:r>
            <a:r>
              <a:rPr lang="ja-JP" altLang="en-US" sz="1400" dirty="0"/>
              <a:t>４の</a:t>
            </a:r>
            <a:r>
              <a:rPr kumimoji="1" lang="ja-JP" altLang="en-US" sz="1400" dirty="0"/>
              <a:t>コンピュータの時代、そして、今や、そこにＡＩが関わって創られる</a:t>
            </a:r>
            <a:r>
              <a:rPr lang="ja-JP" altLang="en-US" sz="1400" dirty="0"/>
              <a:t>　ＳＯＣＩＥＴＹ５．０</a:t>
            </a:r>
            <a:r>
              <a:rPr kumimoji="1" lang="ja-JP" altLang="en-US" sz="1400" dirty="0"/>
              <a:t>の超スマート社会にまで、時代は大きく変化をしているというのです。★</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13</a:t>
            </a:fld>
            <a:endParaRPr kumimoji="1" lang="ja-JP" altLang="en-US"/>
          </a:p>
        </p:txBody>
      </p:sp>
    </p:spTree>
    <p:extLst>
      <p:ext uri="{BB962C8B-B14F-4D97-AF65-F5344CB8AC3E}">
        <p14:creationId xmlns:p14="http://schemas.microsoft.com/office/powerpoint/2010/main" val="367903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465070" y="3352800"/>
            <a:ext cx="5802630" cy="3124200"/>
          </a:xfrm>
        </p:spPr>
        <p:txBody>
          <a:bodyPr/>
          <a:lstStyle/>
          <a:p>
            <a:r>
              <a:rPr kumimoji="1" lang="ja-JP" altLang="en-US" sz="1400" dirty="0"/>
              <a:t>内閣府のウェブサイトで見てみると、ＳＯＣＩＥＴＹ５．０では、</a:t>
            </a:r>
            <a:endParaRPr kumimoji="1" lang="en-US" altLang="ja-JP" sz="1400" dirty="0"/>
          </a:p>
          <a:p>
            <a:endParaRPr lang="en-US" altLang="ja-JP" sz="1400" dirty="0"/>
          </a:p>
          <a:p>
            <a:r>
              <a:rPr kumimoji="1" lang="ja-JP" altLang="en-US" sz="1400" dirty="0"/>
              <a:t>例えば、右上の図のように、過疎地のニーズにも、地図情報とドローンを使えば、こたえられるようになるとか、</a:t>
            </a:r>
            <a:endParaRPr kumimoji="1" lang="en-US" altLang="ja-JP" sz="1400" dirty="0"/>
          </a:p>
          <a:p>
            <a:endParaRPr lang="en-US" altLang="ja-JP" sz="1400" dirty="0"/>
          </a:p>
          <a:p>
            <a:r>
              <a:rPr kumimoji="1" lang="ja-JP" altLang="en-US" sz="1400" dirty="0"/>
              <a:t>右下のように、装着型のロボットを使うと、重いものを簡単に運べるようになるとか。</a:t>
            </a:r>
            <a:endParaRPr kumimoji="1" lang="en-US" altLang="ja-JP" sz="1400" dirty="0"/>
          </a:p>
          <a:p>
            <a:endParaRPr lang="en-US" altLang="ja-JP" sz="1400" dirty="0"/>
          </a:p>
          <a:p>
            <a:r>
              <a:rPr kumimoji="1" lang="ja-JP" altLang="en-US" sz="1400" dirty="0"/>
              <a:t>介護の現場など、助かりますね。超スマート社会というわけです。</a:t>
            </a:r>
            <a:endParaRPr kumimoji="1" lang="en-US" altLang="ja-JP" sz="1400" dirty="0"/>
          </a:p>
          <a:p>
            <a:endParaRPr lang="en-US" altLang="ja-JP" sz="1400" dirty="0"/>
          </a:p>
          <a:p>
            <a:r>
              <a:rPr kumimoji="1" lang="ja-JP" altLang="en-US" sz="1400" dirty="0"/>
              <a:t>では、その前のコンピュータ化した　</a:t>
            </a:r>
            <a:r>
              <a:rPr kumimoji="1" lang="en-US" altLang="ja-JP" sz="1400" dirty="0"/>
              <a:t>Society4.0</a:t>
            </a:r>
            <a:r>
              <a:rPr kumimoji="1" lang="ja-JP" altLang="en-US" sz="1400" dirty="0"/>
              <a:t>とどこが違うので</a:t>
            </a:r>
            <a:endParaRPr kumimoji="1" lang="en-US" altLang="ja-JP" sz="1400" dirty="0"/>
          </a:p>
          <a:p>
            <a:endParaRPr kumimoji="1" lang="en-US" altLang="ja-JP" sz="1400" dirty="0"/>
          </a:p>
          <a:p>
            <a:r>
              <a:rPr kumimoji="1" lang="ja-JP" altLang="en-US" sz="1400" dirty="0"/>
              <a:t>しょうか。　　★</a:t>
            </a:r>
            <a:endParaRPr kumimoji="1" lang="en-US" altLang="ja-JP" sz="1400" dirty="0"/>
          </a:p>
          <a:p>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3508582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505898" y="3444081"/>
            <a:ext cx="5341018" cy="2712215"/>
          </a:xfrm>
        </p:spPr>
        <p:txBody>
          <a:bodyPr/>
          <a:lstStyle/>
          <a:p>
            <a:r>
              <a:rPr kumimoji="1" lang="ja-JP" altLang="en-US" sz="1400" dirty="0"/>
              <a:t>ＳＯＣＩＥＴＹ４</a:t>
            </a:r>
            <a:r>
              <a:rPr kumimoji="1" lang="en-US" altLang="ja-JP" sz="1400" dirty="0"/>
              <a:t>.0 </a:t>
            </a:r>
            <a:r>
              <a:rPr kumimoji="1" lang="ja-JP" altLang="en-US" sz="1400" dirty="0"/>
              <a:t>の時は</a:t>
            </a:r>
            <a:r>
              <a:rPr kumimoji="1" lang="ja-JP" altLang="en-US" sz="1400" u="sng" dirty="0"/>
              <a:t>一人一人が、クラウドとデータを</a:t>
            </a:r>
            <a:endParaRPr kumimoji="1" lang="en-US" altLang="ja-JP" sz="1400" u="sng" dirty="0"/>
          </a:p>
          <a:p>
            <a:endParaRPr lang="en-US" altLang="ja-JP" sz="1400" u="sng" dirty="0"/>
          </a:p>
          <a:p>
            <a:r>
              <a:rPr kumimoji="1" lang="ja-JP" altLang="en-US" sz="1400" u="sng" dirty="0"/>
              <a:t>やり取りをして、作業をしていたのですが</a:t>
            </a:r>
            <a:r>
              <a:rPr kumimoji="1" lang="ja-JP" altLang="en-US" sz="1400" dirty="0"/>
              <a:t>、</a:t>
            </a:r>
            <a:endParaRPr kumimoji="1" lang="en-US" altLang="ja-JP" sz="1400" dirty="0"/>
          </a:p>
          <a:p>
            <a:endParaRPr lang="en-US" altLang="ja-JP" sz="1400" dirty="0"/>
          </a:p>
          <a:p>
            <a:r>
              <a:rPr kumimoji="1" lang="ja-JP" altLang="en-US" sz="1400" dirty="0"/>
              <a:t>Ｓｏｃｉｅｔｙ５．０の世界では、</a:t>
            </a:r>
            <a:endParaRPr kumimoji="1" lang="en-US" altLang="ja-JP" sz="1400" dirty="0"/>
          </a:p>
          <a:p>
            <a:endParaRPr kumimoji="1" lang="en-US" altLang="ja-JP" sz="1400" dirty="0"/>
          </a:p>
          <a:p>
            <a:r>
              <a:rPr kumimoji="1" lang="ja-JP" altLang="en-US" sz="1400" dirty="0"/>
              <a:t>ＡＩにつながって、</a:t>
            </a:r>
            <a:r>
              <a:rPr kumimoji="1" lang="ja-JP" altLang="en-US" sz="1400" u="sng" dirty="0"/>
              <a:t>ビッグデータを元に自動で</a:t>
            </a:r>
            <a:r>
              <a:rPr kumimoji="1" lang="ja-JP" altLang="en-US" sz="1400" b="1" u="sng" dirty="0"/>
              <a:t>最適解</a:t>
            </a:r>
            <a:r>
              <a:rPr kumimoji="1" lang="ja-JP" altLang="en-US" sz="1400" u="sng" dirty="0"/>
              <a:t>が示され</a:t>
            </a:r>
            <a:r>
              <a:rPr lang="ja-JP" altLang="en-US" sz="1400" dirty="0"/>
              <a:t>、</a:t>
            </a:r>
            <a:endParaRPr lang="en-US" altLang="ja-JP" sz="1400" dirty="0"/>
          </a:p>
          <a:p>
            <a:endParaRPr lang="en-US" altLang="ja-JP" sz="1400" dirty="0"/>
          </a:p>
          <a:p>
            <a:r>
              <a:rPr lang="ja-JP" altLang="en-US" sz="1400" dirty="0"/>
              <a:t>それに基づいて社会が動いていくということのようです。★</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15</a:t>
            </a:fld>
            <a:endParaRPr kumimoji="1" lang="ja-JP" altLang="en-US"/>
          </a:p>
        </p:txBody>
      </p:sp>
    </p:spTree>
    <p:extLst>
      <p:ext uri="{BB962C8B-B14F-4D97-AF65-F5344CB8AC3E}">
        <p14:creationId xmlns:p14="http://schemas.microsoft.com/office/powerpoint/2010/main" val="1538446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394075" y="560388"/>
            <a:ext cx="3230563" cy="2424112"/>
          </a:xfrm>
        </p:spPr>
      </p:sp>
      <p:sp>
        <p:nvSpPr>
          <p:cNvPr id="3" name="ノート プレースホルダ 2"/>
          <p:cNvSpPr>
            <a:spLocks noGrp="1"/>
          </p:cNvSpPr>
          <p:nvPr>
            <p:ph type="body" idx="1"/>
          </p:nvPr>
        </p:nvSpPr>
        <p:spPr>
          <a:xfrm>
            <a:off x="2436194" y="3162300"/>
            <a:ext cx="5764530" cy="3536950"/>
          </a:xfrm>
        </p:spPr>
        <p:txBody>
          <a:bodyPr>
            <a:normAutofit fontScale="92500" lnSpcReduction="10000"/>
          </a:bodyPr>
          <a:lstStyle/>
          <a:p>
            <a:r>
              <a:rPr kumimoji="1" lang="ja-JP" altLang="en-US" sz="1400" dirty="0"/>
              <a:t>「社会の変化」</a:t>
            </a:r>
            <a:r>
              <a:rPr lang="ja-JP" altLang="en-US" sz="1400" dirty="0"/>
              <a:t>を</a:t>
            </a:r>
            <a:r>
              <a:rPr kumimoji="1" lang="ja-JP" altLang="en-US" sz="1400" dirty="0"/>
              <a:t>まとめると・・・・どんな言葉が入るでしょう。</a:t>
            </a:r>
            <a:endParaRPr kumimoji="1" lang="en-US" altLang="ja-JP" sz="1400" dirty="0"/>
          </a:p>
          <a:p>
            <a:endParaRPr lang="en-US" altLang="ja-JP" sz="1400" dirty="0"/>
          </a:p>
          <a:p>
            <a:endParaRPr lang="en-US" altLang="ja-JP" sz="1400" dirty="0"/>
          </a:p>
          <a:p>
            <a:r>
              <a:rPr kumimoji="1" lang="ja-JP" altLang="en-US" sz="1400" dirty="0"/>
              <a:t>やっぱり新型コロナウイルスの感染拡大は、大きな課題ですね。</a:t>
            </a:r>
            <a:endParaRPr kumimoji="1" lang="en-US" altLang="ja-JP" sz="1400" dirty="0"/>
          </a:p>
          <a:p>
            <a:endParaRPr kumimoji="1" lang="en-US" altLang="ja-JP" sz="1400" dirty="0"/>
          </a:p>
          <a:p>
            <a:r>
              <a:rPr lang="ja-JP" altLang="en-US" sz="1400" dirty="0"/>
              <a:t>情報化の発達で、何がつながったのでしょうか。世界がつながるだけでなく、人とＡＩがつながったり・・・★</a:t>
            </a:r>
            <a:endParaRPr lang="en-US" altLang="ja-JP" sz="1400" dirty="0"/>
          </a:p>
          <a:p>
            <a:endParaRPr kumimoji="1" lang="en-US" altLang="ja-JP" sz="1400" dirty="0"/>
          </a:p>
          <a:p>
            <a:r>
              <a:rPr lang="en-US" altLang="ja-JP" sz="1400" dirty="0"/>
              <a:t>※</a:t>
            </a:r>
            <a:r>
              <a:rPr lang="ja-JP" altLang="en-US" sz="1400" dirty="0"/>
              <a:t>　（ここはテンポよく進めましょう。</a:t>
            </a:r>
            <a:endParaRPr lang="en-US" altLang="ja-JP" sz="1400" dirty="0"/>
          </a:p>
          <a:p>
            <a:endParaRPr lang="en-US" altLang="ja-JP" sz="1400" dirty="0"/>
          </a:p>
          <a:p>
            <a:r>
              <a:rPr lang="ja-JP" altLang="en-US" sz="1400" dirty="0"/>
              <a:t>　　最後の□にはいろいろな言葉が入りそうです。この□は、ちょっ　　</a:t>
            </a:r>
            <a:endParaRPr lang="en-US" altLang="ja-JP" sz="1400" dirty="0"/>
          </a:p>
          <a:p>
            <a:r>
              <a:rPr lang="ja-JP" altLang="en-US" sz="1400" dirty="0"/>
              <a:t>　　と考えてもらいましょう。）</a:t>
            </a:r>
            <a:endParaRPr lang="en-US" altLang="ja-JP" sz="1400" dirty="0"/>
          </a:p>
          <a:p>
            <a:endParaRPr kumimoji="1" lang="en-US" altLang="ja-JP" sz="1400" dirty="0"/>
          </a:p>
          <a:p>
            <a:endParaRPr lang="en-US" altLang="ja-JP" sz="1400" dirty="0"/>
          </a:p>
          <a:p>
            <a:r>
              <a:rPr kumimoji="1" lang="ja-JP" altLang="en-US" sz="1400" dirty="0"/>
              <a:t>（　　　）だけではうまくやっていけないって、何が入りますか。</a:t>
            </a:r>
            <a:endParaRPr kumimoji="1" lang="en-US" altLang="ja-JP" sz="1400" dirty="0"/>
          </a:p>
          <a:p>
            <a:endParaRPr kumimoji="1" lang="en-US" altLang="ja-JP" sz="1400" dirty="0"/>
          </a:p>
          <a:p>
            <a:r>
              <a:rPr lang="ja-JP" altLang="en-US" sz="1400" dirty="0"/>
              <a:t>そう</a:t>
            </a:r>
            <a:r>
              <a:rPr kumimoji="1" lang="ja-JP" altLang="en-US" sz="1400" dirty="0"/>
              <a:t>、私だけでは、日本だけでは、人間だけではうまくやっていけないのかも知れまん。★</a:t>
            </a:r>
          </a:p>
        </p:txBody>
      </p:sp>
      <p:sp>
        <p:nvSpPr>
          <p:cNvPr id="4" name="スライド番号プレースホルダ 3"/>
          <p:cNvSpPr>
            <a:spLocks noGrp="1"/>
          </p:cNvSpPr>
          <p:nvPr>
            <p:ph type="sldNum" sz="quarter" idx="10"/>
          </p:nvPr>
        </p:nvSpPr>
        <p:spPr/>
        <p:txBody>
          <a:bodyPr/>
          <a:lstStyle/>
          <a:p>
            <a:pPr>
              <a:defRPr/>
            </a:pPr>
            <a:fld id="{810F2ABE-3FBE-41A3-AF4B-3AFF37292D0F}" type="slidenum">
              <a:rPr lang="ja-JP" altLang="en-US" smtClean="0"/>
              <a:pPr>
                <a:defRPr/>
              </a:pPr>
              <a:t>16</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xfrm>
            <a:off x="3122613" y="161925"/>
            <a:ext cx="3775075" cy="2830513"/>
          </a:xfrm>
          <a:ln/>
        </p:spPr>
      </p:sp>
      <p:sp>
        <p:nvSpPr>
          <p:cNvPr id="471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88690" indent="-303341">
              <a:defRPr kumimoji="1">
                <a:solidFill>
                  <a:schemeClr val="tx1"/>
                </a:solidFill>
                <a:latin typeface="Arial" panose="020B0604020202020204" pitchFamily="34" charset="0"/>
                <a:ea typeface="ＭＳ Ｐゴシック" panose="020B0600070205080204" pitchFamily="50" charset="-128"/>
              </a:defRPr>
            </a:lvl2pPr>
            <a:lvl3pPr marL="1213368" indent="-242672">
              <a:defRPr kumimoji="1">
                <a:solidFill>
                  <a:schemeClr val="tx1"/>
                </a:solidFill>
                <a:latin typeface="Arial" panose="020B0604020202020204" pitchFamily="34" charset="0"/>
                <a:ea typeface="ＭＳ Ｐゴシック" panose="020B0600070205080204" pitchFamily="50" charset="-128"/>
              </a:defRPr>
            </a:lvl3pPr>
            <a:lvl4pPr marL="1698714" indent="-242672">
              <a:defRPr kumimoji="1">
                <a:solidFill>
                  <a:schemeClr val="tx1"/>
                </a:solidFill>
                <a:latin typeface="Arial" panose="020B0604020202020204" pitchFamily="34" charset="0"/>
                <a:ea typeface="ＭＳ Ｐゴシック" panose="020B0600070205080204" pitchFamily="50" charset="-128"/>
              </a:defRPr>
            </a:lvl4pPr>
            <a:lvl5pPr marL="2184062" indent="-242672">
              <a:defRPr kumimoji="1">
                <a:solidFill>
                  <a:schemeClr val="tx1"/>
                </a:solidFill>
                <a:latin typeface="Arial" panose="020B0604020202020204" pitchFamily="34" charset="0"/>
                <a:ea typeface="ＭＳ Ｐゴシック" panose="020B0600070205080204" pitchFamily="50" charset="-128"/>
              </a:defRPr>
            </a:lvl5pPr>
            <a:lvl6pPr marL="266940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54755"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40103"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2544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D87786B-C57C-450E-8555-B2F68F024391}" type="slidenum">
              <a:rPr lang="ja-JP" altLang="en-US" smtClean="0"/>
              <a:pPr/>
              <a:t>17</a:t>
            </a:fld>
            <a:endParaRPr lang="ja-JP" altLang="en-US"/>
          </a:p>
        </p:txBody>
      </p:sp>
      <p:sp>
        <p:nvSpPr>
          <p:cNvPr id="2" name="正方形/長方形 1">
            <a:extLst>
              <a:ext uri="{FF2B5EF4-FFF2-40B4-BE49-F238E27FC236}">
                <a16:creationId xmlns:a16="http://schemas.microsoft.com/office/drawing/2014/main" id="{28D944E9-5AEF-42F7-BC2D-FC94AD14BBC6}"/>
              </a:ext>
            </a:extLst>
          </p:cNvPr>
          <p:cNvSpPr/>
          <p:nvPr/>
        </p:nvSpPr>
        <p:spPr>
          <a:xfrm>
            <a:off x="2713164" y="3203791"/>
            <a:ext cx="5891086" cy="3447098"/>
          </a:xfrm>
          <a:prstGeom prst="rect">
            <a:avLst/>
          </a:prstGeom>
        </p:spPr>
        <p:txBody>
          <a:bodyPr wrap="square">
            <a:spAutoFit/>
          </a:bodyPr>
          <a:lstStyle/>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子どもたちを取り巻く</a:t>
            </a:r>
            <a:r>
              <a:rPr lang="ja-JP" altLang="ja-JP" dirty="0">
                <a:solidFill>
                  <a:srgbClr val="FF0000"/>
                </a:solidFill>
                <a:latin typeface="ＭＳ 明朝" panose="02020609040205080304" pitchFamily="17" charset="-128"/>
                <a:ea typeface="ＭＳ 明朝" panose="02020609040205080304" pitchFamily="17" charset="-128"/>
              </a:rPr>
              <a:t>世界</a:t>
            </a:r>
            <a:r>
              <a:rPr lang="ja-JP" altLang="en-US" dirty="0">
                <a:solidFill>
                  <a:srgbClr val="FF0000"/>
                </a:solidFill>
                <a:latin typeface="ＭＳ 明朝" panose="02020609040205080304" pitchFamily="17" charset="-128"/>
                <a:ea typeface="ＭＳ 明朝" panose="02020609040205080304" pitchFamily="17" charset="-128"/>
              </a:rPr>
              <a:t>は</a:t>
            </a:r>
            <a:r>
              <a:rPr lang="ja-JP" altLang="ja-JP" dirty="0">
                <a:latin typeface="ＭＳ 明朝" panose="02020609040205080304" pitchFamily="17" charset="-128"/>
                <a:ea typeface="ＭＳ 明朝" panose="02020609040205080304" pitchFamily="17" charset="-128"/>
              </a:rPr>
              <a:t>グローバル化・情報化が進</a:t>
            </a:r>
            <a:r>
              <a:rPr lang="ja-JP" altLang="en-US" dirty="0">
                <a:latin typeface="ＭＳ 明朝" panose="02020609040205080304" pitchFamily="17" charset="-128"/>
                <a:ea typeface="ＭＳ 明朝" panose="02020609040205080304" pitchFamily="17" charset="-128"/>
              </a:rPr>
              <a:t>み</a:t>
            </a:r>
            <a:r>
              <a:rPr lang="ja-JP" altLang="ja-JP" dirty="0">
                <a:latin typeface="ＭＳ 明朝" panose="02020609040205080304" pitchFamily="17" charset="-128"/>
                <a:ea typeface="ＭＳ 明朝" panose="02020609040205080304" pitchFamily="17" charset="-128"/>
              </a:rPr>
              <a:t>、</a:t>
            </a:r>
            <a:r>
              <a:rPr lang="ja-JP" altLang="ja-JP" dirty="0">
                <a:solidFill>
                  <a:srgbClr val="FF0000"/>
                </a:solidFill>
                <a:latin typeface="ＭＳ 明朝" panose="02020609040205080304" pitchFamily="17" charset="-128"/>
                <a:ea typeface="ＭＳ 明朝" panose="02020609040205080304" pitchFamily="17" charset="-128"/>
              </a:rPr>
              <a:t>激しく変化</a:t>
            </a:r>
            <a:r>
              <a:rPr lang="ja-JP" altLang="ja-JP" dirty="0">
                <a:latin typeface="ＭＳ 明朝" panose="02020609040205080304" pitchFamily="17" charset="-128"/>
                <a:ea typeface="ＭＳ 明朝" panose="02020609040205080304" pitchFamily="17" charset="-128"/>
              </a:rPr>
              <a:t>して</a:t>
            </a:r>
            <a:r>
              <a:rPr lang="ja-JP" altLang="en-US" dirty="0">
                <a:latin typeface="ＭＳ 明朝" panose="02020609040205080304" pitchFamily="17" charset="-128"/>
                <a:ea typeface="ＭＳ 明朝" panose="02020609040205080304" pitchFamily="17" charset="-128"/>
              </a:rPr>
              <a:t>いることを確かめてきました</a:t>
            </a:r>
            <a:r>
              <a:rPr lang="ja-JP" altLang="ja-JP" dirty="0">
                <a:latin typeface="ＭＳ 明朝" panose="02020609040205080304" pitchFamily="17" charset="-128"/>
                <a:ea typeface="ＭＳ 明朝" panose="02020609040205080304" pitchFamily="17" charset="-128"/>
              </a:rPr>
              <a:t>。</a:t>
            </a:r>
            <a:r>
              <a:rPr lang="ja-JP" altLang="en-US" dirty="0">
                <a:latin typeface="HGPｺﾞｼｯｸE" panose="020B0900000000000000" pitchFamily="50" charset="-128"/>
                <a:ea typeface="HGPｺﾞｼｯｸE" panose="020B0900000000000000" pitchFamily="50" charset="-128"/>
              </a:rPr>
              <a:t>★</a:t>
            </a:r>
            <a:endParaRPr lang="en-US" altLang="ja-JP"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1000"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dirty="0">
                <a:latin typeface="ＭＳ 明朝" panose="02020609040205080304" pitchFamily="17" charset="-128"/>
                <a:ea typeface="ＭＳ 明朝" panose="02020609040205080304" pitchFamily="17" charset="-128"/>
              </a:rPr>
              <a:t>「世</a:t>
            </a:r>
            <a:r>
              <a:rPr lang="ja-JP" altLang="ja-JP" dirty="0">
                <a:latin typeface="ＭＳ 明朝" panose="02020609040205080304" pitchFamily="17" charset="-128"/>
                <a:ea typeface="ＭＳ 明朝" panose="02020609040205080304" pitchFamily="17" charset="-128"/>
              </a:rPr>
              <a:t>の</a:t>
            </a:r>
            <a:r>
              <a:rPr lang="ja-JP" altLang="en-US" dirty="0">
                <a:latin typeface="ＭＳ 明朝" panose="02020609040205080304" pitchFamily="17" charset="-128"/>
                <a:ea typeface="ＭＳ 明朝" panose="02020609040205080304" pitchFamily="17" charset="-128"/>
              </a:rPr>
              <a:t>中の</a:t>
            </a:r>
            <a:r>
              <a:rPr lang="ja-JP" altLang="ja-JP" dirty="0">
                <a:latin typeface="ＭＳ 明朝" panose="02020609040205080304" pitchFamily="17" charset="-128"/>
                <a:ea typeface="ＭＳ 明朝" panose="02020609040205080304" pitchFamily="17" charset="-128"/>
              </a:rPr>
              <a:t>条件</a:t>
            </a:r>
            <a:r>
              <a:rPr lang="ja-JP" altLang="en-US" dirty="0">
                <a:latin typeface="ＭＳ 明朝" panose="02020609040205080304" pitchFamily="17" charset="-128"/>
                <a:ea typeface="ＭＳ 明朝" panose="02020609040205080304" pitchFamily="17" charset="-128"/>
              </a:rPr>
              <a:t>」</a:t>
            </a:r>
            <a:r>
              <a:rPr lang="ja-JP" altLang="ja-JP" dirty="0">
                <a:latin typeface="ＭＳ 明朝" panose="02020609040205080304" pitchFamily="17" charset="-128"/>
                <a:ea typeface="ＭＳ 明朝" panose="02020609040205080304" pitchFamily="17" charset="-128"/>
              </a:rPr>
              <a:t>が変われば、</a:t>
            </a:r>
            <a:r>
              <a:rPr lang="ja-JP" altLang="ja-JP" sz="2000" u="sng" dirty="0">
                <a:latin typeface="ＭＳ 明朝" panose="02020609040205080304" pitchFamily="17" charset="-128"/>
                <a:ea typeface="ＭＳ 明朝" panose="02020609040205080304" pitchFamily="17" charset="-128"/>
              </a:rPr>
              <a:t>物</a:t>
            </a:r>
            <a:r>
              <a:rPr lang="ja-JP" altLang="en-US" sz="2000" u="sng" dirty="0">
                <a:latin typeface="ＭＳ 明朝" panose="02020609040205080304" pitchFamily="17" charset="-128"/>
                <a:ea typeface="ＭＳ 明朝" panose="02020609040205080304" pitchFamily="17" charset="-128"/>
              </a:rPr>
              <a:t>ごと</a:t>
            </a:r>
            <a:r>
              <a:rPr lang="ja-JP" altLang="ja-JP" sz="2000" u="sng" dirty="0">
                <a:latin typeface="ＭＳ 明朝" panose="02020609040205080304" pitchFamily="17" charset="-128"/>
                <a:ea typeface="ＭＳ 明朝" panose="02020609040205080304" pitchFamily="17" charset="-128"/>
              </a:rPr>
              <a:t>の</a:t>
            </a:r>
            <a:r>
              <a:rPr lang="ja-JP" altLang="ja-JP" sz="2000" b="1" u="sng" dirty="0">
                <a:solidFill>
                  <a:srgbClr val="FF0000"/>
                </a:solidFill>
                <a:latin typeface="ＭＳ 明朝" panose="02020609040205080304" pitchFamily="17" charset="-128"/>
                <a:ea typeface="ＭＳ 明朝" panose="02020609040205080304" pitchFamily="17" charset="-128"/>
              </a:rPr>
              <a:t>正解も</a:t>
            </a:r>
            <a:endParaRPr lang="en-US" altLang="ja-JP" sz="2000" b="1" u="sng" dirty="0">
              <a:solidFill>
                <a:srgbClr val="FF0000"/>
              </a:solidFill>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どんどん</a:t>
            </a:r>
            <a:r>
              <a:rPr lang="ja-JP" altLang="ja-JP" u="sng" dirty="0">
                <a:solidFill>
                  <a:srgbClr val="FF0000"/>
                </a:solidFill>
                <a:latin typeface="ＭＳ 明朝" panose="02020609040205080304" pitchFamily="17" charset="-128"/>
                <a:ea typeface="ＭＳ 明朝" panose="02020609040205080304" pitchFamily="17" charset="-128"/>
              </a:rPr>
              <a:t>変わります</a:t>
            </a:r>
            <a:r>
              <a:rPr lang="ja-JP" altLang="ja-JP" dirty="0">
                <a:latin typeface="ＭＳ 明朝" panose="02020609040205080304" pitchFamily="17" charset="-128"/>
                <a:ea typeface="ＭＳ 明朝" panose="02020609040205080304" pitchFamily="17" charset="-128"/>
              </a:rPr>
              <a:t>。</a:t>
            </a:r>
            <a:endParaRPr lang="en-US" altLang="ja-JP" dirty="0">
              <a:latin typeface="ＭＳ 明朝" panose="02020609040205080304" pitchFamily="17" charset="-128"/>
              <a:ea typeface="ＭＳ 明朝" panose="02020609040205080304" pitchFamily="17" charset="-128"/>
            </a:endParaRPr>
          </a:p>
          <a:p>
            <a:pPr latinLnBrk="1">
              <a:spcBef>
                <a:spcPct val="0"/>
              </a:spcBef>
              <a:buClrTx/>
              <a:buSzTx/>
              <a:buFontTx/>
              <a:buNone/>
            </a:pPr>
            <a:endParaRPr lang="en-US" altLang="ja-JP" sz="1000" dirty="0">
              <a:solidFill>
                <a:schemeClr val="accent1">
                  <a:lumMod val="75000"/>
                </a:schemeClr>
              </a:solidFill>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en-US" dirty="0">
                <a:solidFill>
                  <a:schemeClr val="accent1">
                    <a:lumMod val="75000"/>
                  </a:schemeClr>
                </a:solidFill>
                <a:latin typeface="ＭＳ 明朝" panose="02020609040205080304" pitchFamily="17" charset="-128"/>
                <a:ea typeface="ＭＳ 明朝" panose="02020609040205080304" pitchFamily="17" charset="-128"/>
              </a:rPr>
              <a:t>　　　　　　　　</a:t>
            </a:r>
            <a:r>
              <a:rPr lang="ja-JP" altLang="en-US" b="1" dirty="0">
                <a:solidFill>
                  <a:schemeClr val="accent5">
                    <a:lumMod val="50000"/>
                  </a:schemeClr>
                </a:solidFill>
                <a:highlight>
                  <a:srgbClr val="FFFF00"/>
                </a:highlight>
                <a:latin typeface="ＭＳ ゴシック" panose="020B0609070205080204" pitchFamily="49" charset="-128"/>
                <a:ea typeface="ＭＳ ゴシック" panose="020B0609070205080204" pitchFamily="49" charset="-128"/>
              </a:rPr>
              <a:t>決まった正解のない社会</a:t>
            </a:r>
            <a:r>
              <a:rPr lang="ja-JP" altLang="en-US" b="1" dirty="0">
                <a:solidFill>
                  <a:schemeClr val="accent5">
                    <a:lumMod val="50000"/>
                  </a:schemeClr>
                </a:solidFill>
                <a:latin typeface="ＭＳ ゴシック" panose="020B0609070205080204" pitchFamily="49" charset="-128"/>
                <a:ea typeface="ＭＳ ゴシック" panose="020B0609070205080204" pitchFamily="49" charset="-128"/>
              </a:rPr>
              <a:t>　</a:t>
            </a:r>
            <a:r>
              <a:rPr lang="ja-JP" altLang="en-US" b="1" dirty="0">
                <a:latin typeface="ＭＳ ゴシック" panose="020B0609070205080204" pitchFamily="49" charset="-128"/>
                <a:ea typeface="ＭＳ ゴシック" panose="020B0609070205080204" pitchFamily="49" charset="-128"/>
              </a:rPr>
              <a:t>です。</a:t>
            </a:r>
            <a:endParaRPr lang="en-US" altLang="ja-JP" b="1" dirty="0">
              <a:latin typeface="ＭＳ ゴシック" panose="020B0609070205080204" pitchFamily="49" charset="-128"/>
              <a:ea typeface="ＭＳ ゴシック" panose="020B0609070205080204" pitchFamily="49" charset="-128"/>
            </a:endParaRPr>
          </a:p>
          <a:p>
            <a:pPr algn="r" latinLnBrk="1">
              <a:spcBef>
                <a:spcPct val="0"/>
              </a:spcBef>
              <a:buClrTx/>
              <a:buSzTx/>
              <a:buFontTx/>
              <a:buNone/>
            </a:pPr>
            <a:endParaRPr lang="en-US" altLang="ja-JP" dirty="0">
              <a:solidFill>
                <a:schemeClr val="accent1">
                  <a:lumMod val="75000"/>
                </a:schemeClr>
              </a:solidFill>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そして、そのような時代に</a:t>
            </a:r>
            <a:r>
              <a:rPr lang="ja-JP" altLang="ja-JP" dirty="0">
                <a:solidFill>
                  <a:srgbClr val="FF0000"/>
                </a:solidFill>
                <a:latin typeface="ＭＳ 明朝" panose="02020609040205080304" pitchFamily="17" charset="-128"/>
                <a:ea typeface="ＭＳ 明朝" panose="02020609040205080304" pitchFamily="17" charset="-128"/>
              </a:rPr>
              <a:t>求められる</a:t>
            </a:r>
            <a:r>
              <a:rPr lang="ja-JP" altLang="ja-JP" sz="2000" dirty="0">
                <a:solidFill>
                  <a:srgbClr val="FF0000"/>
                </a:solidFill>
                <a:latin typeface="ＭＳ 明朝" panose="02020609040205080304" pitchFamily="17" charset="-128"/>
                <a:ea typeface="ＭＳ 明朝" panose="02020609040205080304" pitchFamily="17" charset="-128"/>
              </a:rPr>
              <a:t>人間像</a:t>
            </a:r>
            <a:r>
              <a:rPr lang="ja-JP" altLang="ja-JP" dirty="0">
                <a:latin typeface="ＭＳ 明朝" panose="02020609040205080304" pitchFamily="17" charset="-128"/>
                <a:ea typeface="ＭＳ 明朝" panose="02020609040205080304" pitchFamily="17" charset="-128"/>
              </a:rPr>
              <a:t>も大きく変わってきています。</a:t>
            </a:r>
            <a:r>
              <a:rPr lang="ja-JP" altLang="en-US" dirty="0">
                <a:latin typeface="ＭＳ ゴシック" panose="020B0609070205080204" pitchFamily="49" charset="-128"/>
                <a:ea typeface="ＭＳ ゴシック" panose="020B0609070205080204" pitchFamily="49" charset="-128"/>
              </a:rPr>
              <a:t>そのことを教育という視点から見つめてみましょう。</a:t>
            </a:r>
            <a:r>
              <a:rPr lang="ja-JP" altLang="en-US" dirty="0">
                <a:latin typeface="ＭＳ 明朝" panose="02020609040205080304" pitchFamily="17" charset="-128"/>
                <a:ea typeface="ＭＳ 明朝" panose="02020609040205080304" pitchFamily="17" charset="-128"/>
              </a:rPr>
              <a:t>★</a:t>
            </a:r>
            <a:endParaRPr lang="en-US" altLang="ja-JP" dirty="0">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en-US" sz="1400" dirty="0">
                <a:latin typeface="HGPｺﾞｼｯｸE" panose="020B0900000000000000" pitchFamily="50" charset="-128"/>
                <a:ea typeface="HGPｺﾞｼｯｸE" panose="020B0900000000000000" pitchFamily="50" charset="-128"/>
              </a:rPr>
              <a:t>　　　　　　　　</a:t>
            </a:r>
            <a:endParaRPr lang="ja-JP" altLang="en-US" dirty="0"/>
          </a:p>
        </p:txBody>
      </p:sp>
    </p:spTree>
    <p:extLst>
      <p:ext uri="{BB962C8B-B14F-4D97-AF65-F5344CB8AC3E}">
        <p14:creationId xmlns:p14="http://schemas.microsoft.com/office/powerpoint/2010/main" val="4232838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xfrm>
            <a:off x="3260725" y="296863"/>
            <a:ext cx="3775075" cy="2830512"/>
          </a:xfrm>
          <a:ln/>
        </p:spPr>
      </p:sp>
      <p:sp>
        <p:nvSpPr>
          <p:cNvPr id="47107" name="ノート プレースホルダ 2"/>
          <p:cNvSpPr>
            <a:spLocks noGrp="1"/>
          </p:cNvSpPr>
          <p:nvPr>
            <p:ph type="body" idx="1"/>
          </p:nvPr>
        </p:nvSpPr>
        <p:spPr>
          <a:xfrm>
            <a:off x="2224438" y="3347829"/>
            <a:ext cx="6462362" cy="34440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dirty="0">
                <a:latin typeface="Arial" panose="020B0604020202020204" pitchFamily="34" charset="0"/>
              </a:rPr>
              <a:t>★２００２年 実施の学習指導要領で「ゆとり」という言葉が示されましたが、</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社会全体から、「ゆとり教育では、学力が低下する！　大問題だ！」と</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批判が集中しました。覚えている方も多いのではないでしょうか。</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さて、みなさんは、当時、画面の青と赤、どちらに賛成でしたか。</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（大勢でのワークショップでは、青と赤のカードが配っておいて、「さあ、青・赤、皆さんはどちらに近いですか。一斉に出しましょう。せ～の、はい、どっち？　なるほど、周りの方のお考えを見まわしてみましょうか。などと進めます。）</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さて、多くの人々がこだわり続けたこの「学力」そのものの価値について、考えてみましょう。次の画面をご覧ください。★</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endParaRPr lang="ja-JP" altLang="en-US" sz="1400" dirty="0">
              <a:latin typeface="Arial" panose="020B0604020202020204" pitchFamily="34" charset="0"/>
            </a:endParaRPr>
          </a:p>
        </p:txBody>
      </p:sp>
    </p:spTree>
    <p:extLst>
      <p:ext uri="{BB962C8B-B14F-4D97-AF65-F5344CB8AC3E}">
        <p14:creationId xmlns:p14="http://schemas.microsoft.com/office/powerpoint/2010/main" val="2059671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xfrm>
            <a:off x="3144838" y="566738"/>
            <a:ext cx="3363912" cy="2522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 2"/>
          <p:cNvSpPr>
            <a:spLocks noGrp="1"/>
          </p:cNvSpPr>
          <p:nvPr>
            <p:ph type="body" idx="1"/>
          </p:nvPr>
        </p:nvSpPr>
        <p:spPr bwMode="auto">
          <a:xfrm>
            <a:off x="2433637" y="3367306"/>
            <a:ext cx="5357813" cy="3281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b="1" dirty="0">
                <a:ea typeface="ＭＳ 明朝" panose="02020609040205080304" pitchFamily="17" charset="-128"/>
              </a:rPr>
              <a:t>そもそも、知識・理解中心の日本の「学力」は、そして、日本の教育は　★</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solidFill>
                  <a:srgbClr val="C00000"/>
                </a:solidFill>
                <a:latin typeface="ＭＳ ゴシック" panose="020B0609070205080204" pitchFamily="49" charset="-128"/>
                <a:ea typeface="ＭＳ ゴシック" panose="020B0609070205080204" pitchFamily="49" charset="-128"/>
              </a:rPr>
              <a:t>今の世界</a:t>
            </a:r>
            <a:r>
              <a:rPr lang="ja-JP" altLang="en-US" sz="1400" b="1" dirty="0">
                <a:latin typeface="ＭＳ ゴシック" panose="020B0609070205080204" pitchFamily="49" charset="-128"/>
                <a:ea typeface="ＭＳ ゴシック" panose="020B0609070205080204" pitchFamily="49" charset="-128"/>
              </a:rPr>
              <a:t>で どんな価値があるのでしょうか</a:t>
            </a:r>
            <a:r>
              <a:rPr lang="ja-JP" altLang="en-US" sz="1400" b="1" dirty="0">
                <a:ea typeface="ＭＳ 明朝" panose="02020609040205080304" pitchFamily="17" charset="-128"/>
              </a:rPr>
              <a:t>、ということです。</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ea typeface="ＭＳ 明朝" panose="02020609040205080304" pitchFamily="17" charset="-128"/>
              </a:rPr>
              <a:t>この後お示しする</a:t>
            </a:r>
            <a:r>
              <a:rPr lang="en-US" altLang="ja-JP" sz="1400" b="1" dirty="0">
                <a:ea typeface="ＭＳ 明朝" panose="02020609040205080304" pitchFamily="17" charset="-128"/>
              </a:rPr>
              <a:t>4</a:t>
            </a:r>
            <a:r>
              <a:rPr lang="ja-JP" altLang="en-US" sz="1400" b="1" dirty="0">
                <a:ea typeface="ＭＳ 明朝" panose="02020609040205080304" pitchFamily="17" charset="-128"/>
              </a:rPr>
              <a:t>枚のスライドは尾木直樹先生のご著書からお借りしたものです。</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ea typeface="ＭＳ 明朝" panose="02020609040205080304" pitchFamily="17" charset="-128"/>
              </a:rPr>
              <a:t>私も、実践から生まれたＥＳＤの取り組みを 本にまとめて出しているのですが、尾木ママの本の方に、</a:t>
            </a:r>
            <a:endParaRPr lang="en-US" altLang="ja-JP" sz="1400" b="1" dirty="0">
              <a:ea typeface="ＭＳ 明朝" panose="02020609040205080304" pitchFamily="17" charset="-128"/>
            </a:endParaRPr>
          </a:p>
          <a:p>
            <a:r>
              <a:rPr lang="ja-JP" altLang="en-US" sz="1400" b="1" dirty="0">
                <a:ea typeface="ＭＳ 明朝" panose="02020609040205080304" pitchFamily="17" charset="-128"/>
              </a:rPr>
              <a:t>今、お示ししたい資料があるので、こちらを紹介しますね。</a:t>
            </a:r>
            <a:endParaRPr lang="en-US" altLang="ja-JP" sz="1400" b="1" dirty="0">
              <a:ea typeface="ＭＳ 明朝" panose="02020609040205080304" pitchFamily="17" charset="-128"/>
            </a:endParaRPr>
          </a:p>
          <a:p>
            <a:r>
              <a:rPr lang="ja-JP" altLang="en-US" sz="1400" b="1" dirty="0">
                <a:ea typeface="ＭＳ 明朝" panose="02020609040205080304" pitchFamily="17" charset="-128"/>
              </a:rPr>
              <a:t>・・・・　残念！　★</a:t>
            </a:r>
            <a:endParaRPr lang="en-US" altLang="ja-JP" sz="1400" b="1" dirty="0">
              <a:ea typeface="ＭＳ 明朝" panose="02020609040205080304" pitchFamily="17" charset="-128"/>
            </a:endParaRPr>
          </a:p>
          <a:p>
            <a:endParaRPr lang="ja-JP" altLang="en-US" sz="1400" dirty="0"/>
          </a:p>
        </p:txBody>
      </p:sp>
      <p:sp>
        <p:nvSpPr>
          <p:cNvPr id="368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4C988D1C-B9E9-4400-80A8-94CEFFC97270}" type="slidenum">
              <a:rPr lang="ja-JP" altLang="en-US" sz="1300">
                <a:latin typeface="Calibri" panose="020F0502020204030204" pitchFamily="34" charset="0"/>
              </a:rPr>
              <a:pPr/>
              <a:t>19</a:t>
            </a:fld>
            <a:endParaRPr lang="ja-JP" altLang="en-US" sz="1300">
              <a:latin typeface="Calibri" panose="020F0502020204030204" pitchFamily="34" charset="0"/>
            </a:endParaRPr>
          </a:p>
        </p:txBody>
      </p:sp>
    </p:spTree>
    <p:extLst>
      <p:ext uri="{BB962C8B-B14F-4D97-AF65-F5344CB8AC3E}">
        <p14:creationId xmlns:p14="http://schemas.microsoft.com/office/powerpoint/2010/main" val="232156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460375"/>
            <a:ext cx="3101975" cy="2325688"/>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a:t>
            </a:fld>
            <a:endParaRPr kumimoji="1" lang="ja-JP" altLang="en-US"/>
          </a:p>
        </p:txBody>
      </p:sp>
      <p:sp>
        <p:nvSpPr>
          <p:cNvPr id="7" name="テキスト ボックス 6">
            <a:extLst>
              <a:ext uri="{FF2B5EF4-FFF2-40B4-BE49-F238E27FC236}">
                <a16:creationId xmlns:a16="http://schemas.microsoft.com/office/drawing/2014/main" id="{0C038E42-BB1F-45BC-9555-C925731CB63E}"/>
              </a:ext>
            </a:extLst>
          </p:cNvPr>
          <p:cNvSpPr txBox="1"/>
          <p:nvPr/>
        </p:nvSpPr>
        <p:spPr>
          <a:xfrm>
            <a:off x="2354800" y="2976563"/>
            <a:ext cx="6808249" cy="364172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1500" dirty="0">
                <a:latin typeface="+mj-lt"/>
                <a:ea typeface="+mj-ea"/>
                <a:cs typeface="+mj-cs"/>
              </a:rPr>
              <a:t>皆さんこんにちは。</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手島利夫です。</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今日はＥＳＤ，ＳＤＧｓの進め方講座の第一回</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2000" b="1" dirty="0">
                <a:latin typeface="+mj-lt"/>
                <a:ea typeface="+mj-ea"/>
                <a:cs typeface="+mj-cs"/>
              </a:rPr>
              <a:t>「社会の変化と求められる学力」</a:t>
            </a:r>
            <a:endParaRPr kumimoji="1" lang="en-US" altLang="ja-JP" sz="2000" b="1"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についてのお話をしましょう。</a:t>
            </a:r>
            <a:endParaRPr kumimoji="1" lang="en-US" altLang="ja-JP" sz="1500" dirty="0">
              <a:latin typeface="+mj-lt"/>
              <a:ea typeface="+mj-ea"/>
              <a:cs typeface="+mj-cs"/>
            </a:endParaRPr>
          </a:p>
          <a:p>
            <a:pPr defTabSz="914400">
              <a:lnSpc>
                <a:spcPct val="90000"/>
              </a:lnSpc>
              <a:spcBef>
                <a:spcPct val="0"/>
              </a:spcBef>
              <a:spcAft>
                <a:spcPts val="600"/>
              </a:spcAft>
            </a:pP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だれかとご一緒に聞いているのでしたら、感染のリスクを下げる工夫をし</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つつ、お互いに協力し合って進めてください。</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お一人でしたら、軽くうなづきながら聞いてくださると、うれしいな。</a:t>
            </a:r>
            <a:endParaRPr kumimoji="1" lang="en-US" altLang="ja-JP" sz="1500" dirty="0">
              <a:latin typeface="+mj-lt"/>
              <a:ea typeface="+mj-ea"/>
              <a:cs typeface="+mj-cs"/>
            </a:endParaRPr>
          </a:p>
          <a:p>
            <a:pPr defTabSz="914400">
              <a:lnSpc>
                <a:spcPct val="90000"/>
              </a:lnSpc>
              <a:spcBef>
                <a:spcPct val="0"/>
              </a:spcBef>
              <a:spcAft>
                <a:spcPts val="600"/>
              </a:spcAft>
            </a:pP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なるべくわかりやすくお伝えしますので、よろしくお願いいたしますね。★</a:t>
            </a:r>
            <a:endParaRPr kumimoji="1" lang="en-US" altLang="ja-JP" sz="1500" dirty="0">
              <a:latin typeface="+mj-lt"/>
              <a:ea typeface="+mj-ea"/>
              <a:cs typeface="+mj-cs"/>
            </a:endParaRPr>
          </a:p>
          <a:p>
            <a:pPr defTabSz="914400">
              <a:lnSpc>
                <a:spcPct val="90000"/>
              </a:lnSpc>
              <a:spcBef>
                <a:spcPct val="0"/>
              </a:spcBef>
              <a:spcAft>
                <a:spcPts val="600"/>
              </a:spcAft>
            </a:pPr>
            <a:endParaRPr kumimoji="1" lang="en-US" altLang="ja-JP" sz="1500" dirty="0">
              <a:latin typeface="+mj-lt"/>
              <a:ea typeface="+mj-ea"/>
              <a:cs typeface="+mj-cs"/>
            </a:endParaRPr>
          </a:p>
        </p:txBody>
      </p:sp>
    </p:spTree>
    <p:extLst>
      <p:ext uri="{BB962C8B-B14F-4D97-AF65-F5344CB8AC3E}">
        <p14:creationId xmlns:p14="http://schemas.microsoft.com/office/powerpoint/2010/main" val="2265713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015030" y="3578834"/>
            <a:ext cx="5125669" cy="2712215"/>
          </a:xfrm>
        </p:spPr>
        <p:txBody>
          <a:bodyPr/>
          <a:lstStyle/>
          <a:p>
            <a:r>
              <a:rPr kumimoji="1" lang="ja-JP" altLang="en-US" sz="1400" dirty="0"/>
              <a:t>アジアにおける大学のランキングです。　★</a:t>
            </a:r>
            <a:endParaRPr kumimoji="1" lang="en-US" altLang="ja-JP" sz="1400" dirty="0"/>
          </a:p>
          <a:p>
            <a:endParaRPr lang="en-US" altLang="ja-JP" sz="1400" dirty="0"/>
          </a:p>
          <a:p>
            <a:r>
              <a:rPr kumimoji="1" lang="ja-JP" altLang="en-US" sz="1400" dirty="0"/>
              <a:t>２０１３，２０１４、２０１５年と東京大学が</a:t>
            </a:r>
            <a:endParaRPr kumimoji="1" lang="en-US" altLang="ja-JP" sz="1400" dirty="0"/>
          </a:p>
          <a:p>
            <a:r>
              <a:rPr lang="ja-JP" altLang="en-US" sz="1400" dirty="0"/>
              <a:t>アジアでナンバーワンでした。</a:t>
            </a:r>
            <a:endParaRPr lang="en-US" altLang="ja-JP" sz="1400" dirty="0"/>
          </a:p>
          <a:p>
            <a:endParaRPr lang="en-US" altLang="ja-JP" sz="1400" dirty="0"/>
          </a:p>
          <a:p>
            <a:r>
              <a:rPr lang="ja-JP" altLang="en-US" sz="1400" dirty="0"/>
              <a:t>でも、２０１６年に</a:t>
            </a:r>
            <a:r>
              <a:rPr lang="en-US" altLang="ja-JP" sz="1400" dirty="0"/>
              <a:t>7</a:t>
            </a:r>
            <a:r>
              <a:rPr lang="ja-JP" altLang="en-US" sz="1400" dirty="0"/>
              <a:t>位に転落しました。</a:t>
            </a:r>
            <a:endParaRPr lang="en-US" altLang="ja-JP" sz="1400" dirty="0"/>
          </a:p>
          <a:p>
            <a:endParaRPr lang="en-US" altLang="ja-JP" sz="1400" dirty="0"/>
          </a:p>
          <a:p>
            <a:r>
              <a:rPr lang="en-US" altLang="ja-JP" sz="1400" dirty="0"/>
              <a:t>1</a:t>
            </a:r>
            <a:r>
              <a:rPr lang="ja-JP" altLang="en-US" sz="1400" dirty="0"/>
              <a:t>位、</a:t>
            </a:r>
            <a:r>
              <a:rPr lang="en-US" altLang="ja-JP" sz="1400" dirty="0"/>
              <a:t>2</a:t>
            </a:r>
            <a:r>
              <a:rPr lang="ja-JP" altLang="en-US" sz="1400" dirty="0"/>
              <a:t>位はシンガポール。そして、中国、香港、中国、</a:t>
            </a:r>
            <a:endParaRPr lang="en-US" altLang="ja-JP" sz="1400" dirty="0"/>
          </a:p>
          <a:p>
            <a:r>
              <a:rPr lang="ja-JP" altLang="en-US" sz="1400" dirty="0"/>
              <a:t>香港・・・</a:t>
            </a:r>
            <a:endParaRPr lang="en-US" altLang="ja-JP" sz="1400" dirty="0"/>
          </a:p>
          <a:p>
            <a:endParaRPr lang="en-US" altLang="ja-JP" sz="1400" dirty="0"/>
          </a:p>
          <a:p>
            <a:r>
              <a:rPr lang="ja-JP" altLang="en-US" sz="1400" dirty="0"/>
              <a:t>２０１６年という年が大事です。覚えておいてください。★</a:t>
            </a:r>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20</a:t>
            </a:fld>
            <a:endParaRPr kumimoji="1" lang="ja-JP" altLang="en-US"/>
          </a:p>
        </p:txBody>
      </p:sp>
    </p:spTree>
    <p:extLst>
      <p:ext uri="{BB962C8B-B14F-4D97-AF65-F5344CB8AC3E}">
        <p14:creationId xmlns:p14="http://schemas.microsoft.com/office/powerpoint/2010/main" val="2483899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44838" y="566738"/>
            <a:ext cx="3775075" cy="2830512"/>
          </a:xfrm>
        </p:spPr>
      </p:sp>
      <p:sp>
        <p:nvSpPr>
          <p:cNvPr id="3" name="ノート プレースホルダー 2"/>
          <p:cNvSpPr>
            <a:spLocks noGrp="1"/>
          </p:cNvSpPr>
          <p:nvPr>
            <p:ph type="body" idx="1"/>
          </p:nvPr>
        </p:nvSpPr>
        <p:spPr>
          <a:xfrm>
            <a:off x="2539275" y="3609210"/>
            <a:ext cx="5698470" cy="3124965"/>
          </a:xfrm>
        </p:spPr>
        <p:txBody>
          <a:bodyPr/>
          <a:lstStyle/>
          <a:p>
            <a:r>
              <a:rPr kumimoji="1" lang="ja-JP" altLang="en-US" sz="1400" dirty="0"/>
              <a:t>世界的に見ても、２０１４年に２０位だった東京大学が、　★</a:t>
            </a:r>
            <a:endParaRPr kumimoji="1" lang="en-US" altLang="ja-JP" sz="1400" dirty="0"/>
          </a:p>
          <a:p>
            <a:endParaRPr lang="en-US" altLang="ja-JP" sz="1400" dirty="0"/>
          </a:p>
          <a:p>
            <a:r>
              <a:rPr kumimoji="1" lang="ja-JP" altLang="en-US" sz="1400" dirty="0"/>
              <a:t>２０１６年には、３９位まで急落しました。</a:t>
            </a:r>
            <a:endParaRPr kumimoji="1" lang="en-US" altLang="ja-JP" sz="1400" dirty="0"/>
          </a:p>
          <a:p>
            <a:endParaRPr lang="en-US" altLang="ja-JP" sz="1400" dirty="0"/>
          </a:p>
          <a:p>
            <a:r>
              <a:rPr kumimoji="1" lang="ja-JP" altLang="en-US" sz="1400" dirty="0"/>
              <a:t>この</a:t>
            </a:r>
            <a:r>
              <a:rPr kumimoji="1" lang="en-US" altLang="ja-JP" sz="1400" dirty="0"/>
              <a:t>2</a:t>
            </a:r>
            <a:r>
              <a:rPr kumimoji="1" lang="ja-JP" altLang="en-US" sz="1400" dirty="0"/>
              <a:t>年間で、東京大学の</a:t>
            </a:r>
            <a:r>
              <a:rPr kumimoji="1" lang="ja-JP" altLang="en-US" sz="1400" b="1" dirty="0"/>
              <a:t>教育が</a:t>
            </a:r>
            <a:r>
              <a:rPr kumimoji="1" lang="ja-JP" altLang="en-US" sz="1400" dirty="0"/>
              <a:t>急に悪くなったのでしょうか。</a:t>
            </a:r>
            <a:endParaRPr kumimoji="1" lang="en-US" altLang="ja-JP" sz="1400" dirty="0"/>
          </a:p>
          <a:p>
            <a:endParaRPr lang="en-US" altLang="ja-JP" sz="1400" dirty="0"/>
          </a:p>
          <a:p>
            <a:r>
              <a:rPr kumimoji="1" lang="ja-JP" altLang="en-US" sz="1400" dirty="0"/>
              <a:t>そして、東京大学の</a:t>
            </a:r>
            <a:r>
              <a:rPr kumimoji="1" lang="ja-JP" altLang="en-US" sz="1400" b="1" dirty="0"/>
              <a:t>学生さんの頭が</a:t>
            </a:r>
            <a:r>
              <a:rPr kumimoji="1" lang="ja-JP" altLang="en-US" sz="1400" dirty="0"/>
              <a:t>、急に悪くなったのでしょうか。そんな、わけではありませんね。</a:t>
            </a:r>
            <a:endParaRPr kumimoji="1" lang="en-US" altLang="ja-JP" sz="1400" dirty="0"/>
          </a:p>
          <a:p>
            <a:endParaRPr lang="en-US" altLang="ja-JP" sz="1400" dirty="0"/>
          </a:p>
          <a:p>
            <a:r>
              <a:rPr kumimoji="1" lang="ja-JP" altLang="en-US" sz="1400" dirty="0"/>
              <a:t>でも、アジアから見ても、世界から見ても、日本の大学教育の、質の評価が</a:t>
            </a:r>
            <a:endParaRPr kumimoji="1" lang="en-US" altLang="ja-JP" sz="1400" dirty="0"/>
          </a:p>
          <a:p>
            <a:endParaRPr lang="en-US" altLang="ja-JP" sz="1400" dirty="0"/>
          </a:p>
          <a:p>
            <a:r>
              <a:rPr kumimoji="1" lang="ja-JP" altLang="en-US" sz="1400" dirty="0"/>
              <a:t>この頃に、大きく落ちているっていうことです。★</a:t>
            </a:r>
          </a:p>
        </p:txBody>
      </p:sp>
      <p:sp>
        <p:nvSpPr>
          <p:cNvPr id="4" name="スライド番号プレースホルダー 3"/>
          <p:cNvSpPr>
            <a:spLocks noGrp="1"/>
          </p:cNvSpPr>
          <p:nvPr>
            <p:ph type="sldNum" sz="quarter" idx="5"/>
          </p:nvPr>
        </p:nvSpPr>
        <p:spPr/>
        <p:txBody>
          <a:bodyPr/>
          <a:lstStyle/>
          <a:p>
            <a:pPr>
              <a:defRPr/>
            </a:pPr>
            <a:fld id="{F42C9774-F73D-47C3-854C-53E6EE24F16D}" type="slidenum">
              <a:rPr lang="ja-JP" altLang="en-US" smtClean="0"/>
              <a:pPr>
                <a:defRPr/>
              </a:pPr>
              <a:t>21</a:t>
            </a:fld>
            <a:endParaRPr lang="ja-JP" altLang="en-US"/>
          </a:p>
        </p:txBody>
      </p:sp>
    </p:spTree>
    <p:extLst>
      <p:ext uri="{BB962C8B-B14F-4D97-AF65-F5344CB8AC3E}">
        <p14:creationId xmlns:p14="http://schemas.microsoft.com/office/powerpoint/2010/main" val="224520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695876" y="3521692"/>
            <a:ext cx="5552774" cy="2712215"/>
          </a:xfrm>
        </p:spPr>
        <p:txBody>
          <a:bodyPr/>
          <a:lstStyle/>
          <a:p>
            <a:r>
              <a:rPr kumimoji="1" lang="ja-JP" altLang="en-US" sz="1400" dirty="0"/>
              <a:t>それは、この頃の</a:t>
            </a:r>
            <a:r>
              <a:rPr kumimoji="1" lang="ja-JP" altLang="en-US" sz="1400" b="1" dirty="0"/>
              <a:t>労働生産性の評価にも影響を与えています。</a:t>
            </a:r>
            <a:endParaRPr kumimoji="1" lang="en-US" altLang="ja-JP" sz="1400" b="1" dirty="0"/>
          </a:p>
          <a:p>
            <a:endParaRPr lang="en-US" altLang="ja-JP" sz="1400" dirty="0"/>
          </a:p>
          <a:p>
            <a:r>
              <a:rPr kumimoji="1" lang="ja-JP" altLang="en-US" sz="1400" dirty="0"/>
              <a:t>これは２０１４年の資料を</a:t>
            </a:r>
            <a:r>
              <a:rPr lang="ja-JP" altLang="en-US" sz="1400" dirty="0"/>
              <a:t>２０１５</a:t>
            </a:r>
            <a:r>
              <a:rPr kumimoji="1" lang="ja-JP" altLang="en-US" sz="1400" dirty="0"/>
              <a:t>年にまとめたものですが、</a:t>
            </a:r>
            <a:endParaRPr kumimoji="1" lang="en-US" altLang="ja-JP" sz="1400" dirty="0"/>
          </a:p>
          <a:p>
            <a:endParaRPr lang="en-US" altLang="ja-JP" sz="1400" dirty="0"/>
          </a:p>
          <a:p>
            <a:r>
              <a:rPr lang="ja-JP" altLang="en-US" sz="1400" dirty="0"/>
              <a:t>日本はＯＥＣＤの加盟３４か国中、２１位です。★</a:t>
            </a:r>
            <a:endParaRPr lang="en-US" altLang="ja-JP" sz="1400" dirty="0"/>
          </a:p>
          <a:p>
            <a:endParaRPr kumimoji="1" lang="en-US" altLang="ja-JP" sz="1400" dirty="0"/>
          </a:p>
          <a:p>
            <a:r>
              <a:rPr kumimoji="1" lang="ja-JP" altLang="en-US" sz="1400" dirty="0"/>
              <a:t>ルクセンブルグのと比べると、半分くらいですか。低いですね。</a:t>
            </a:r>
            <a:endParaRPr kumimoji="1" lang="en-US" altLang="ja-JP" sz="1400" dirty="0"/>
          </a:p>
          <a:p>
            <a:endParaRPr lang="en-US" altLang="ja-JP" sz="1400" dirty="0"/>
          </a:p>
          <a:p>
            <a:r>
              <a:rPr lang="ja-JP" altLang="en-US" sz="1400" dirty="0"/>
              <a:t>生産性が低いのに</a:t>
            </a:r>
            <a:r>
              <a:rPr kumimoji="1" lang="ja-JP" altLang="en-US" sz="1400" dirty="0"/>
              <a:t>、日本人の給料を上げるわけにもいきませんね。</a:t>
            </a:r>
            <a:endParaRPr kumimoji="1" lang="en-US" altLang="ja-JP" sz="1400" dirty="0"/>
          </a:p>
          <a:p>
            <a:pPr algn="r"/>
            <a:endParaRPr lang="en-US" altLang="ja-JP" sz="1400" dirty="0"/>
          </a:p>
          <a:p>
            <a:r>
              <a:rPr kumimoji="1" lang="ja-JP" altLang="en-US" sz="1400" b="1" dirty="0"/>
              <a:t>生産性がが落ちていくと</a:t>
            </a:r>
            <a:r>
              <a:rPr kumimoji="1" lang="ja-JP" altLang="en-US" sz="1400" dirty="0"/>
              <a:t>、</a:t>
            </a:r>
            <a:r>
              <a:rPr kumimoji="1" lang="ja-JP" altLang="en-US" sz="1400" b="1" dirty="0"/>
              <a:t>国が貧困化する</a:t>
            </a:r>
            <a:r>
              <a:rPr kumimoji="1" lang="ja-JP" altLang="en-US" sz="1400" dirty="0"/>
              <a:t>というわけです。</a:t>
            </a:r>
            <a:r>
              <a:rPr lang="ja-JP" altLang="en-US" sz="1400" dirty="0"/>
              <a:t>★　　　　　　　　　　　　　　　　　　　　　　　　　</a:t>
            </a:r>
            <a:endParaRPr kumimoji="1"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22</a:t>
            </a:fld>
            <a:endParaRPr kumimoji="1" lang="ja-JP" altLang="en-US"/>
          </a:p>
        </p:txBody>
      </p:sp>
    </p:spTree>
    <p:extLst>
      <p:ext uri="{BB962C8B-B14F-4D97-AF65-F5344CB8AC3E}">
        <p14:creationId xmlns:p14="http://schemas.microsoft.com/office/powerpoint/2010/main" val="188667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662363" y="476250"/>
            <a:ext cx="3101975" cy="2325688"/>
          </a:xfrm>
        </p:spPr>
      </p:sp>
      <p:sp>
        <p:nvSpPr>
          <p:cNvPr id="3" name="ノート プレースホルダー 2"/>
          <p:cNvSpPr>
            <a:spLocks noGrp="1"/>
          </p:cNvSpPr>
          <p:nvPr>
            <p:ph type="body" idx="1"/>
          </p:nvPr>
        </p:nvSpPr>
        <p:spPr>
          <a:xfrm>
            <a:off x="2279517" y="3298031"/>
            <a:ext cx="6629533" cy="3464014"/>
          </a:xfrm>
        </p:spPr>
        <p:txBody>
          <a:bodyPr/>
          <a:lstStyle/>
          <a:p>
            <a:r>
              <a:rPr kumimoji="1" lang="ja-JP" altLang="en-US" sz="1400" dirty="0"/>
              <a:t>実は、日本は、第二次世界大戦で負けて、全てを失ったところから</a:t>
            </a:r>
            <a:endParaRPr kumimoji="1" lang="en-US" altLang="ja-JP" sz="1400" dirty="0"/>
          </a:p>
          <a:p>
            <a:endParaRPr lang="en-US" altLang="ja-JP" sz="1400" dirty="0"/>
          </a:p>
          <a:p>
            <a:r>
              <a:rPr kumimoji="1" lang="ja-JP" altLang="en-US" sz="1400" dirty="0"/>
              <a:t>猛烈に頑張り、ソニーや東芝などの電化製品や、トヨタや日産などの</a:t>
            </a:r>
            <a:endParaRPr kumimoji="1" lang="en-US" altLang="ja-JP" sz="1400" dirty="0"/>
          </a:p>
          <a:p>
            <a:endParaRPr lang="en-US" altLang="ja-JP" sz="1400" dirty="0"/>
          </a:p>
          <a:p>
            <a:r>
              <a:rPr kumimoji="1" lang="ja-JP" altLang="en-US" sz="1400" dirty="0"/>
              <a:t>自動車産業など、優れたモノづくりでがんばり、昭和の終わりころには　★</a:t>
            </a:r>
            <a:endParaRPr kumimoji="1" lang="en-US" altLang="ja-JP" sz="1400" dirty="0"/>
          </a:p>
          <a:p>
            <a:endParaRPr lang="en-US" altLang="ja-JP" sz="1400" dirty="0"/>
          </a:p>
          <a:p>
            <a:r>
              <a:rPr kumimoji="1" lang="ja-JP" altLang="en-US" sz="1400" dirty="0"/>
              <a:t>国際競争力が世界１位になっていました。１９９２年（平成４年）</a:t>
            </a:r>
            <a:endParaRPr kumimoji="1" lang="en-US" altLang="ja-JP" sz="1400" dirty="0"/>
          </a:p>
          <a:p>
            <a:endParaRPr lang="en-US" altLang="ja-JP" sz="1400" dirty="0"/>
          </a:p>
          <a:p>
            <a:r>
              <a:rPr lang="ja-JP" altLang="en-US" sz="1400" dirty="0"/>
              <a:t>ま</a:t>
            </a:r>
            <a:r>
              <a:rPr kumimoji="1" lang="ja-JP" altLang="en-US" sz="1400" dirty="0"/>
              <a:t>では世界１位をキープしていました。</a:t>
            </a:r>
            <a:endParaRPr kumimoji="1" lang="en-US" altLang="ja-JP" sz="1400" dirty="0"/>
          </a:p>
          <a:p>
            <a:endParaRPr lang="en-US" altLang="ja-JP" sz="1400" dirty="0"/>
          </a:p>
          <a:p>
            <a:r>
              <a:rPr kumimoji="1" lang="ja-JP" altLang="en-US" sz="1400" dirty="0"/>
              <a:t>それが、２０１５年には２７位にまで転落しています。</a:t>
            </a:r>
            <a:endParaRPr kumimoji="1" lang="en-US" altLang="ja-JP" sz="1400" dirty="0"/>
          </a:p>
          <a:p>
            <a:endParaRPr lang="en-US" altLang="ja-JP" sz="1400" dirty="0"/>
          </a:p>
          <a:p>
            <a:r>
              <a:rPr kumimoji="1" lang="ja-JP" altLang="en-US" sz="1400" dirty="0"/>
              <a:t>大学の評価も急落し、労働生産性も低く、国際競争力も急落しているのです。</a:t>
            </a:r>
            <a:endParaRPr kumimoji="1" lang="en-US" altLang="ja-JP" sz="1400" dirty="0"/>
          </a:p>
          <a:p>
            <a:endParaRPr lang="en-US" altLang="ja-JP" sz="1400" dirty="0"/>
          </a:p>
          <a:p>
            <a:r>
              <a:rPr kumimoji="1" lang="ja-JP" altLang="en-US" sz="1400" dirty="0"/>
              <a:t>何が原因なのでしょうか。（矢印が出たら、）</a:t>
            </a:r>
            <a:endParaRPr kumimoji="1"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23</a:t>
            </a:fld>
            <a:endParaRPr kumimoji="1" lang="ja-JP" altLang="en-US"/>
          </a:p>
        </p:txBody>
      </p:sp>
    </p:spTree>
    <p:extLst>
      <p:ext uri="{BB962C8B-B14F-4D97-AF65-F5344CB8AC3E}">
        <p14:creationId xmlns:p14="http://schemas.microsoft.com/office/powerpoint/2010/main" val="2151234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84575" y="455613"/>
            <a:ext cx="3101975" cy="2325687"/>
          </a:xfrm>
        </p:spPr>
      </p:sp>
      <p:sp>
        <p:nvSpPr>
          <p:cNvPr id="3" name="ノート プレースホルダー 2"/>
          <p:cNvSpPr>
            <a:spLocks noGrp="1"/>
          </p:cNvSpPr>
          <p:nvPr>
            <p:ph type="body" idx="1"/>
          </p:nvPr>
        </p:nvSpPr>
        <p:spPr>
          <a:xfrm>
            <a:off x="1407882" y="2968890"/>
            <a:ext cx="7863118" cy="3573670"/>
          </a:xfrm>
        </p:spPr>
        <p:txBody>
          <a:bodyPr/>
          <a:lstStyle/>
          <a:p>
            <a:r>
              <a:rPr kumimoji="1" lang="ja-JP" altLang="en-US" sz="1400" dirty="0"/>
              <a:t>実は、、アジアでは２０００年頃を境に、教育の改革が進められていました。</a:t>
            </a:r>
            <a:endParaRPr kumimoji="1" lang="en-US" altLang="ja-JP" sz="1400" dirty="0"/>
          </a:p>
          <a:p>
            <a:endParaRPr lang="en-US" altLang="ja-JP" sz="1400" dirty="0"/>
          </a:p>
          <a:p>
            <a:r>
              <a:rPr lang="ja-JP" altLang="en-US" sz="1400" dirty="0"/>
              <a:t>木村大輔氏によりますと</a:t>
            </a:r>
            <a:r>
              <a:rPr kumimoji="1" lang="ja-JP" altLang="en-US" sz="1400" dirty="0"/>
              <a:t>シンガポールでは　★１９９７年に、知識・理解の学力から、</a:t>
            </a:r>
            <a:endParaRPr kumimoji="1" lang="en-US" altLang="ja-JP" sz="1400" dirty="0"/>
          </a:p>
          <a:p>
            <a:r>
              <a:rPr kumimoji="1" lang="ja-JP" altLang="en-US" sz="1400" dirty="0"/>
              <a:t>資質・能力を育むコンピテンシーベースの教育に切り替えられたそうです。</a:t>
            </a:r>
            <a:endParaRPr kumimoji="1" lang="en-US" altLang="ja-JP" sz="1400" dirty="0"/>
          </a:p>
          <a:p>
            <a:endParaRPr lang="en-US" altLang="ja-JP" sz="1400" dirty="0"/>
          </a:p>
          <a:p>
            <a:r>
              <a:rPr kumimoji="1" lang="ja-JP" altLang="en-US" sz="1400" dirty="0"/>
              <a:t>☆　香港でも、２０００年に、☆旧来の教育から　☆新たな時代の　☆　社会に必要な</a:t>
            </a:r>
            <a:r>
              <a:rPr lang="ja-JP" altLang="en-US" sz="1400" u="sng" dirty="0"/>
              <a:t>人々の質</a:t>
            </a:r>
            <a:r>
              <a:rPr lang="ja-JP" altLang="en-US" sz="1400" dirty="0"/>
              <a:t>の向上に</a:t>
            </a:r>
            <a:r>
              <a:rPr kumimoji="1" lang="ja-JP" altLang="en-US" sz="1400" dirty="0"/>
              <a:t>向けて、教育の質が転換されたそうです。</a:t>
            </a:r>
            <a:endParaRPr kumimoji="1" lang="en-US" altLang="ja-JP" sz="1400" dirty="0"/>
          </a:p>
          <a:p>
            <a:endParaRPr lang="en-US" altLang="ja-JP" sz="1400" dirty="0"/>
          </a:p>
          <a:p>
            <a:r>
              <a:rPr kumimoji="1" lang="ja-JP" altLang="en-US" sz="1400" dirty="0"/>
              <a:t>しかし、その、</a:t>
            </a:r>
            <a:r>
              <a:rPr kumimoji="1" lang="ja-JP" altLang="en-US" sz="1400" b="1" dirty="0"/>
              <a:t>切り替えの成果</a:t>
            </a:r>
            <a:r>
              <a:rPr kumimoji="1" lang="ja-JP" altLang="en-US" sz="1400" dirty="0"/>
              <a:t>が出て、優れた子どもが育つのには時間がかかります。</a:t>
            </a:r>
            <a:endParaRPr kumimoji="1" lang="en-US" altLang="ja-JP" sz="1400" dirty="0"/>
          </a:p>
          <a:p>
            <a:r>
              <a:rPr kumimoji="1" lang="ja-JP" altLang="en-US" sz="1400" dirty="0"/>
              <a:t>一体、子どもの教育に成果が出るのに何年かかるのでしょう。</a:t>
            </a:r>
            <a:endParaRPr kumimoji="1" lang="en-US" altLang="ja-JP" sz="1400" dirty="0"/>
          </a:p>
          <a:p>
            <a:endParaRPr lang="en-US" altLang="ja-JP" sz="1400" dirty="0"/>
          </a:p>
          <a:p>
            <a:r>
              <a:rPr kumimoji="1" lang="ja-JP" altLang="en-US" sz="1400" dirty="0"/>
              <a:t>小学校６年間＋中学校３年間＋高等学校３年間＋大学４年間＝１６年ほどかかります。２０００年に教育を変えたとしたら、その成果がはっきりと出るのは、２０１６年頃になるのです。</a:t>
            </a:r>
            <a:endParaRPr kumimoji="1" lang="en-US" altLang="ja-JP" sz="1400" dirty="0"/>
          </a:p>
          <a:p>
            <a:endParaRPr lang="en-US" altLang="ja-JP" sz="1400" dirty="0"/>
          </a:p>
          <a:p>
            <a:r>
              <a:rPr lang="ja-JP" altLang="en-US" sz="1400" dirty="0"/>
              <a:t>では、日本はその間、何も手を打たなかったのでしょうか。そんなことないんですよ。</a:t>
            </a:r>
            <a:endParaRPr lang="en-US" altLang="ja-JP" sz="1400" dirty="0"/>
          </a:p>
          <a:p>
            <a:r>
              <a:rPr lang="ja-JP" altLang="en-US" sz="1400" dirty="0"/>
              <a:t>実は、日本も同じころに</a:t>
            </a:r>
            <a:r>
              <a:rPr lang="ja-JP" altLang="en-US" sz="1400" b="1" dirty="0"/>
              <a:t>教育施策の大転換を実施して</a:t>
            </a:r>
            <a:r>
              <a:rPr lang="ja-JP" altLang="en-US" sz="1400" dirty="0"/>
              <a:t>いるのです。それがこれです。（次へ）★</a:t>
            </a:r>
            <a:endParaRPr lang="en-US" altLang="ja-JP"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24</a:t>
            </a:fld>
            <a:endParaRPr kumimoji="1" lang="ja-JP" altLang="en-US"/>
          </a:p>
        </p:txBody>
      </p:sp>
    </p:spTree>
    <p:extLst>
      <p:ext uri="{BB962C8B-B14F-4D97-AF65-F5344CB8AC3E}">
        <p14:creationId xmlns:p14="http://schemas.microsoft.com/office/powerpoint/2010/main" val="3714795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3300" y="112713"/>
            <a:ext cx="2422525" cy="1816100"/>
          </a:xfrm>
        </p:spPr>
      </p:sp>
      <p:sp>
        <p:nvSpPr>
          <p:cNvPr id="3" name="ノート プレースホルダー 2"/>
          <p:cNvSpPr>
            <a:spLocks noGrp="1"/>
          </p:cNvSpPr>
          <p:nvPr>
            <p:ph type="body" idx="1"/>
          </p:nvPr>
        </p:nvSpPr>
        <p:spPr>
          <a:xfrm>
            <a:off x="105523" y="2111696"/>
            <a:ext cx="9912458" cy="4717729"/>
          </a:xfrm>
        </p:spPr>
        <p:txBody>
          <a:bodyPr/>
          <a:lstStyle/>
          <a:p>
            <a:r>
              <a:rPr kumimoji="1" lang="ja-JP" altLang="en-US" sz="1400" dirty="0"/>
              <a:t>１９９８年に公示し、２００２年（平成１０年度）から実施された学習指導要領です。★</a:t>
            </a:r>
            <a:r>
              <a:rPr kumimoji="1" lang="ja-JP" altLang="en-US" sz="1400" b="1" dirty="0"/>
              <a:t>「ゆとりの中で生きる力を育む」</a:t>
            </a:r>
            <a:r>
              <a:rPr kumimoji="1" lang="ja-JP" altLang="en-US" sz="1400" dirty="0"/>
              <a:t>というスローガンは聞いたこともあるでしょう？</a:t>
            </a:r>
            <a:endParaRPr lang="en-US" altLang="ja-JP" sz="1400" dirty="0"/>
          </a:p>
          <a:p>
            <a:r>
              <a:rPr kumimoji="1" lang="ja-JP" altLang="en-US" sz="1400" dirty="0"/>
              <a:t>「自ら学び、自ら考える力の育成」をめざし、「総合的な学習の時間」も始まりました。</a:t>
            </a:r>
            <a:endParaRPr kumimoji="1" lang="en-US" altLang="ja-JP" sz="1400" dirty="0"/>
          </a:p>
          <a:p>
            <a:r>
              <a:rPr kumimoji="1" lang="ja-JP" altLang="en-US" sz="1400" dirty="0"/>
              <a:t>先生方は、新しい時代の教育に向けて、熱心に研究や実践を始めました。「総合的な学習」の研究は全国的に盛んでした。</a:t>
            </a:r>
            <a:endParaRPr kumimoji="1" lang="en-US" altLang="ja-JP" sz="1400" dirty="0"/>
          </a:p>
          <a:p>
            <a:endParaRPr lang="en-US" altLang="ja-JP" sz="1000" dirty="0"/>
          </a:p>
          <a:p>
            <a:r>
              <a:rPr kumimoji="1" lang="ja-JP" altLang="en-US" sz="1400" dirty="0"/>
              <a:t>しかし、その成果が出る前に、日本の教育改革は、昭和までの学力観によって、学力低下だ！★と、徹底的に批判され、つぶされたのです。</a:t>
            </a:r>
            <a:r>
              <a:rPr lang="ja-JP" altLang="en-US" sz="1400" dirty="0"/>
              <a:t>２００３年に第１回のＯＥＣＤ学力調査があり、まあまあの成績でした。しかし、２００６年に第２回が行われた時、日本の学力が見かけ上で、低下したのです。実は、学力調査への参加国数が一気に増え、学力そのものは下がっていないにも関わらず、順位が見かけ上で下がったことがきっかけになりました。</a:t>
            </a:r>
            <a:endParaRPr lang="en-US" altLang="ja-JP" sz="1400" dirty="0"/>
          </a:p>
          <a:p>
            <a:endParaRPr lang="en-US" altLang="ja-JP" sz="1000" dirty="0"/>
          </a:p>
          <a:p>
            <a:r>
              <a:rPr lang="ja-JP" altLang="en-US" sz="1400" dirty="0"/>
              <a:t>「学力が低下していいのか！」と、マスコミから「ゆとり批判」の嵐が巻き起こり、★この図のピンクの時代の、時代遅れの教育観に戻そうという流れになってしまいました。昭和の時代に学力・学歴で成功した人たちが当時のリーダーでした。学歴で苦労をさせられてきた人たちも、こぞって同調しました。</a:t>
            </a:r>
            <a:endParaRPr lang="en-US" altLang="ja-JP" sz="1400" dirty="0"/>
          </a:p>
          <a:p>
            <a:endParaRPr lang="en-US" altLang="ja-JP" sz="1000" dirty="0"/>
          </a:p>
          <a:p>
            <a:r>
              <a:rPr lang="ja-JP" altLang="en-US" sz="1400" dirty="0"/>
              <a:t>国内でも全国学力学習状況調査が実施され、その成果が県別順位や市区町村ごとの順位として発表され、それを巡って、</a:t>
            </a:r>
            <a:endParaRPr lang="en-US" altLang="ja-JP" sz="1400" dirty="0"/>
          </a:p>
          <a:p>
            <a:r>
              <a:rPr lang="ja-JP" altLang="en-US" sz="1400" dirty="0"/>
              <a:t>各地の議員さん方が、</a:t>
            </a:r>
            <a:r>
              <a:rPr lang="ja-JP" altLang="en-US" sz="1400" b="1" dirty="0"/>
              <a:t>「学力向上策」を質問し</a:t>
            </a:r>
            <a:r>
              <a:rPr lang="ja-JP" altLang="en-US" sz="1400" dirty="0"/>
              <a:t>、教育委員会は浮足立ち、「ベーシックドリル」などを使って</a:t>
            </a:r>
            <a:r>
              <a:rPr lang="ja-JP" altLang="en-US" sz="1400" b="1" dirty="0"/>
              <a:t>古い時代の学力 </a:t>
            </a:r>
            <a:r>
              <a:rPr lang="ja-JP" altLang="en-US" sz="1400" dirty="0"/>
              <a:t>を向上させるために、血眼になりました。</a:t>
            </a:r>
            <a:endParaRPr lang="en-US" altLang="ja-JP" sz="1400" dirty="0"/>
          </a:p>
          <a:p>
            <a:r>
              <a:rPr lang="ja-JP" altLang="en-US" sz="1400" dirty="0"/>
              <a:t>文部科学省も、「ゆとり」を引っ込め、授業時間数を増やし続けています。☆</a:t>
            </a:r>
            <a:r>
              <a:rPr lang="en-US" altLang="ja-JP" sz="1400" dirty="0"/>
              <a:t>2016</a:t>
            </a:r>
            <a:r>
              <a:rPr lang="ja-JP" altLang="en-US" sz="1400" dirty="0"/>
              <a:t>年という年を思い出しましょう。</a:t>
            </a:r>
            <a:endParaRPr lang="en-US" altLang="ja-JP" sz="1400" dirty="0"/>
          </a:p>
          <a:p>
            <a:r>
              <a:rPr kumimoji="1" lang="ja-JP" altLang="en-US" sz="1400" dirty="0"/>
              <a:t>そのようにして</a:t>
            </a:r>
            <a:r>
              <a:rPr lang="ja-JP" altLang="en-US" sz="1400" dirty="0"/>
              <a:t>時は流れ、日本もアジア諸国の子どもたちも、６＋３＋３＋４＝１６　の２０１６年になった時に、結果が見えてきました。</a:t>
            </a:r>
            <a:r>
              <a:rPr kumimoji="1" lang="ja-JP" altLang="en-US" sz="1400" dirty="0"/>
              <a:t>古い時代の学力では勝負になりません。</a:t>
            </a:r>
            <a:r>
              <a:rPr lang="ja-JP" altLang="en-US" sz="1400" dirty="0"/>
              <a:t>大学ランキングが一気に下がり、労働生産性が下がり、日本の国際競争力が一気に低下しているのです。貧困だって広がっています。</a:t>
            </a:r>
            <a:r>
              <a:rPr lang="ja-JP" altLang="en-US" sz="1400" b="1" dirty="0"/>
              <a:t>それでも、</a:t>
            </a:r>
            <a:r>
              <a:rPr lang="ja-JP" altLang="en-US" sz="1400" dirty="0"/>
              <a:t>大学入試は</a:t>
            </a:r>
            <a:r>
              <a:rPr lang="ja-JP" altLang="en-US" sz="1400" b="1" dirty="0">
                <a:latin typeface="ＭＳ ゴシック" panose="020B0609070205080204" pitchFamily="49" charset="-128"/>
                <a:ea typeface="ＭＳ ゴシック" panose="020B0609070205080204" pitchFamily="49" charset="-128"/>
              </a:rPr>
              <a:t>採点の公平性のために</a:t>
            </a:r>
            <a:r>
              <a:rPr lang="ja-JP" altLang="en-US" sz="1400" dirty="0"/>
              <a:t>知識・理解で評価しようとしています。この流れのままにしていて、日本に明るい未来が訪れるのでしょうか。　★</a:t>
            </a:r>
            <a:endParaRPr kumimoji="1" lang="en-US" altLang="ja-JP"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25</a:t>
            </a:fld>
            <a:endParaRPr kumimoji="1" lang="ja-JP" altLang="en-US"/>
          </a:p>
        </p:txBody>
      </p:sp>
      <p:sp>
        <p:nvSpPr>
          <p:cNvPr id="5" name="テキスト ボックス 4">
            <a:extLst>
              <a:ext uri="{FF2B5EF4-FFF2-40B4-BE49-F238E27FC236}">
                <a16:creationId xmlns:a16="http://schemas.microsoft.com/office/drawing/2014/main" id="{58F7B7F4-CD2B-40F6-A5DD-4E19619333D9}"/>
              </a:ext>
            </a:extLst>
          </p:cNvPr>
          <p:cNvSpPr txBox="1"/>
          <p:nvPr/>
        </p:nvSpPr>
        <p:spPr>
          <a:xfrm>
            <a:off x="4086972" y="262047"/>
            <a:ext cx="5550010" cy="1815882"/>
          </a:xfrm>
          <a:prstGeom prst="rect">
            <a:avLst/>
          </a:prstGeom>
          <a:noFill/>
        </p:spPr>
        <p:txBody>
          <a:bodyPr wrap="square" rtlCol="0">
            <a:spAutoFit/>
          </a:bodyPr>
          <a:lstStyle/>
          <a:p>
            <a:r>
              <a:rPr kumimoji="1" lang="ja-JP" altLang="en-US" sz="1400" dirty="0"/>
              <a:t>もう一度この図を思い出しましょう。★昭和の時代までは物づくり。工業の時代だったんです。★その後、ＩＴ革命が起こり、超グローバル社会が始まったのです。そこには、農業の時代からから工業の時代に変わるくらい大きな社会の変化があるのです。★</a:t>
            </a:r>
            <a:endParaRPr kumimoji="1" lang="en-US" altLang="ja-JP" sz="1400" dirty="0"/>
          </a:p>
          <a:p>
            <a:endParaRPr kumimoji="1" lang="en-US" altLang="ja-JP" sz="1400" dirty="0"/>
          </a:p>
          <a:p>
            <a:r>
              <a:rPr kumimoji="1" lang="ja-JP" altLang="en-US" sz="1400" dirty="0"/>
              <a:t>昭和の工業化の時代になって、江戸時代の身分制度や儒教の教育を</a:t>
            </a:r>
            <a:endParaRPr kumimoji="1" lang="en-US" altLang="ja-JP" sz="1400" dirty="0"/>
          </a:p>
          <a:p>
            <a:r>
              <a:rPr kumimoji="1" lang="ja-JP" altLang="en-US" sz="1400" dirty="0"/>
              <a:t>やっていては、通用しません。それと同じことがここで起こってい</a:t>
            </a:r>
            <a:endParaRPr kumimoji="1" lang="en-US" altLang="ja-JP" sz="1400" dirty="0"/>
          </a:p>
          <a:p>
            <a:r>
              <a:rPr kumimoji="1" lang="ja-JP" altLang="en-US" sz="1400" dirty="0"/>
              <a:t>るのです★。だから、日本でも、教育施策を大きく変えてきました。</a:t>
            </a:r>
          </a:p>
        </p:txBody>
      </p:sp>
    </p:spTree>
    <p:extLst>
      <p:ext uri="{BB962C8B-B14F-4D97-AF65-F5344CB8AC3E}">
        <p14:creationId xmlns:p14="http://schemas.microsoft.com/office/powerpoint/2010/main" val="2048818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82988" y="396875"/>
            <a:ext cx="3101975" cy="2325688"/>
          </a:xfrm>
        </p:spPr>
      </p:sp>
      <p:sp>
        <p:nvSpPr>
          <p:cNvPr id="3" name="ノート プレースホルダー 2"/>
          <p:cNvSpPr>
            <a:spLocks noGrp="1"/>
          </p:cNvSpPr>
          <p:nvPr>
            <p:ph type="body" idx="1"/>
          </p:nvPr>
        </p:nvSpPr>
        <p:spPr>
          <a:xfrm>
            <a:off x="2793434" y="3050379"/>
            <a:ext cx="6023187" cy="3837784"/>
          </a:xfrm>
        </p:spPr>
        <p:txBody>
          <a:bodyPr/>
          <a:lstStyle/>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世界が激変を続ける中で、日本中が「学力」に偏った教育を続けてきたこと</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について、あなたはどうお考えになりますか。このあと、ノートなどにまとめの</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ご意見をお書きください。　その中には、「では、日本の教育をどのように変えていく必要があるのか、あなたの考える視点や方向性」をお書きください。</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それを、連続講座　第１回のまとめといたしましょう。　また、第 ２ 回目以降ではそれらのお考えを踏まえて、日本の教育改革を考えていきましょう。</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では、またお会いしましょう。</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t>（ワークショップ型の研修会としては、ここでどのような感想を持ってくださったのか、が大事であり、できれば、そのお考えを　参加者同士で共有していただくというあたりで、第一回目の講座を終わらせていただきます。）</a:t>
            </a:r>
            <a:endParaRPr lang="en-US" altLang="ja-JP" dirty="0"/>
          </a:p>
          <a:p>
            <a:pPr>
              <a:lnSpc>
                <a:spcPct val="90000"/>
              </a:lnSpc>
              <a:spcBef>
                <a:spcPct val="0"/>
              </a:spcBef>
              <a:spcAft>
                <a:spcPts val="600"/>
              </a:spcAft>
            </a:pPr>
            <a:endParaRPr kumimoji="1" lang="en-US" altLang="ja-JP" dirty="0"/>
          </a:p>
          <a:p>
            <a:pPr>
              <a:lnSpc>
                <a:spcPct val="90000"/>
              </a:lnSpc>
              <a:spcBef>
                <a:spcPct val="0"/>
              </a:spcBef>
              <a:spcAft>
                <a:spcPts val="600"/>
              </a:spcAft>
            </a:pPr>
            <a:r>
              <a:rPr lang="en-US" altLang="ja-JP" dirty="0"/>
              <a:t>※</a:t>
            </a:r>
            <a:r>
              <a:rPr lang="ja-JP" altLang="en-US" dirty="0"/>
              <a:t>　これだけやって、まだ「（基礎）学力が大事だ！」と多くの先生方が変わらなかったとしたら、研修会としては絶望的です！！</a:t>
            </a:r>
            <a:endParaRPr lang="en-US" altLang="ja-JP" dirty="0"/>
          </a:p>
          <a:p>
            <a:pPr>
              <a:lnSpc>
                <a:spcPct val="90000"/>
              </a:lnSpc>
              <a:spcBef>
                <a:spcPct val="0"/>
              </a:spcBef>
              <a:spcAft>
                <a:spcPts val="600"/>
              </a:spcAft>
            </a:pPr>
            <a:r>
              <a:rPr kumimoji="1" lang="ja-JP" altLang="en-US" dirty="0"/>
              <a:t>　知識基盤社会だから、基礎学力が重要なことは</a:t>
            </a:r>
            <a:r>
              <a:rPr lang="ja-JP" altLang="en-US" dirty="0"/>
              <a:t>わかって</a:t>
            </a:r>
            <a:r>
              <a:rPr kumimoji="1" lang="ja-JP" altLang="en-US" dirty="0"/>
              <a:t>いますが、基本的な　</a:t>
            </a:r>
            <a:endParaRPr kumimoji="1" lang="en-US" altLang="ja-JP" dirty="0"/>
          </a:p>
          <a:p>
            <a:pPr>
              <a:lnSpc>
                <a:spcPct val="90000"/>
              </a:lnSpc>
              <a:spcBef>
                <a:spcPct val="0"/>
              </a:spcBef>
              <a:spcAft>
                <a:spcPts val="600"/>
              </a:spcAft>
            </a:pPr>
            <a:r>
              <a:rPr lang="ja-JP" altLang="en-US" dirty="0"/>
              <a:t>　</a:t>
            </a:r>
            <a:r>
              <a:rPr kumimoji="1" lang="ja-JP" altLang="en-US" dirty="0"/>
              <a:t>知識は、それを活用する中で磨かれていきます。</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26</a:t>
            </a:fld>
            <a:endParaRPr kumimoji="1" lang="ja-JP" altLang="en-US"/>
          </a:p>
        </p:txBody>
      </p:sp>
    </p:spTree>
    <p:extLst>
      <p:ext uri="{BB962C8B-B14F-4D97-AF65-F5344CB8AC3E}">
        <p14:creationId xmlns:p14="http://schemas.microsoft.com/office/powerpoint/2010/main" val="11272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219805" y="3186113"/>
            <a:ext cx="6719937" cy="3356447"/>
          </a:xfrm>
        </p:spPr>
        <p:txBody>
          <a:bodyPr/>
          <a:lstStyle/>
          <a:p>
            <a:r>
              <a:rPr lang="en-US" altLang="ja-JP" sz="1400" dirty="0">
                <a:latin typeface="ＭＳ 明朝" panose="02020609040205080304" pitchFamily="17" charset="-128"/>
                <a:ea typeface="ＭＳ 明朝" panose="02020609040205080304" pitchFamily="17" charset="-128"/>
              </a:rPr>
              <a:t>2020</a:t>
            </a:r>
            <a:r>
              <a:rPr lang="ja-JP" altLang="en-US" sz="1400" dirty="0">
                <a:latin typeface="ＭＳ 明朝" panose="02020609040205080304" pitchFamily="17" charset="-128"/>
                <a:ea typeface="ＭＳ 明朝" panose="02020609040205080304" pitchFamily="17" charset="-128"/>
              </a:rPr>
              <a:t>年（令和</a:t>
            </a:r>
            <a:r>
              <a:rPr lang="en-US" altLang="ja-JP" sz="1400" dirty="0">
                <a:latin typeface="ＭＳ 明朝" panose="02020609040205080304" pitchFamily="17" charset="-128"/>
                <a:ea typeface="ＭＳ 明朝" panose="02020609040205080304" pitchFamily="17" charset="-128"/>
              </a:rPr>
              <a:t>2</a:t>
            </a:r>
            <a:r>
              <a:rPr lang="ja-JP" altLang="en-US" sz="1400" dirty="0">
                <a:latin typeface="ＭＳ 明朝" panose="02020609040205080304" pitchFamily="17" charset="-128"/>
                <a:ea typeface="ＭＳ 明朝" panose="02020609040205080304" pitchFamily="17" charset="-128"/>
              </a:rPr>
              <a:t>年の）４月から小学校の学習指導要領が全面実施となりました。</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また中学校・高等学校についても、順次全面実施されています。★</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学校として、あるいは教員として、これを無視するわけにもいきません。</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　学習指導要領をどのようにとらえ、どのように取り組んでいけばいい</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　のか、ということも一緒に考えましょう。</a:t>
            </a:r>
            <a:endParaRPr lang="en-US" altLang="ja-JP" sz="1400" dirty="0">
              <a:latin typeface="ＭＳ 明朝" panose="02020609040205080304" pitchFamily="17" charset="-128"/>
              <a:ea typeface="ＭＳ 明朝" panose="02020609040205080304" pitchFamily="17" charset="-128"/>
            </a:endParaRPr>
          </a:p>
          <a:p>
            <a:endParaRPr kumimoji="1"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まずは、文部科学省の学習指導要領広報ビデオをご紹介しましょう。★</a:t>
            </a:r>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（今回のスライドでは音声の重複のために写真にいたします）</a:t>
            </a:r>
            <a:endParaRPr lang="en-US" altLang="ja-JP" sz="1400" dirty="0">
              <a:latin typeface="ＭＳ 明朝" panose="02020609040205080304" pitchFamily="17" charset="-128"/>
              <a:ea typeface="ＭＳ 明朝" panose="02020609040205080304" pitchFamily="17" charset="-128"/>
            </a:endParaRPr>
          </a:p>
          <a:p>
            <a:endParaRPr kumimoji="1" lang="ja-JP" altLang="en-US" sz="14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a:t>
            </a:fld>
            <a:endParaRPr kumimoji="1" lang="ja-JP" altLang="en-US"/>
          </a:p>
        </p:txBody>
      </p:sp>
    </p:spTree>
    <p:extLst>
      <p:ext uri="{BB962C8B-B14F-4D97-AF65-F5344CB8AC3E}">
        <p14:creationId xmlns:p14="http://schemas.microsoft.com/office/powerpoint/2010/main" val="419777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39067" y="3702050"/>
            <a:ext cx="6003069" cy="1698625"/>
          </a:xfrm>
        </p:spPr>
        <p:txBody>
          <a:bodyPr/>
          <a:lstStyle/>
          <a:p>
            <a:r>
              <a:rPr lang="ja-JP" altLang="en-US" sz="1400" dirty="0"/>
              <a:t>文部科学省のホームページから、「生きる力　学びの、その先へ」で</a:t>
            </a:r>
            <a:endParaRPr lang="en-US" altLang="ja-JP" sz="1400" dirty="0"/>
          </a:p>
          <a:p>
            <a:endParaRPr lang="en-US" altLang="ja-JP" sz="1400" dirty="0"/>
          </a:p>
          <a:p>
            <a:r>
              <a:rPr lang="ja-JP" altLang="en-US" sz="1400" dirty="0"/>
              <a:t>検索していただくと、</a:t>
            </a:r>
            <a:r>
              <a:rPr lang="en-US" altLang="ja-JP" sz="1400" dirty="0"/>
              <a:t>3</a:t>
            </a:r>
            <a:r>
              <a:rPr lang="ja-JP" altLang="en-US" sz="1400" dirty="0"/>
              <a:t>分ほどの動画でご覧いただけます。</a:t>
            </a:r>
            <a:endParaRPr lang="en-US" altLang="ja-JP" sz="1400" dirty="0"/>
          </a:p>
          <a:p>
            <a:endParaRPr lang="en-US" altLang="ja-JP" sz="1400" dirty="0"/>
          </a:p>
          <a:p>
            <a:r>
              <a:rPr lang="ja-JP" altLang="en-US" sz="1400" dirty="0"/>
              <a:t>今は、その中から、主な、</a:t>
            </a:r>
            <a:r>
              <a:rPr lang="en-US" altLang="ja-JP" sz="1400" dirty="0"/>
              <a:t>3</a:t>
            </a:r>
            <a:r>
              <a:rPr lang="ja-JP" altLang="en-US" sz="1400" dirty="0"/>
              <a:t>つの点だけ、お伝えしますね。</a:t>
            </a:r>
            <a:endParaRPr lang="en-US" altLang="ja-JP" sz="1400" dirty="0"/>
          </a:p>
          <a:p>
            <a:endParaRPr lang="en-US" altLang="ja-JP" sz="1400" dirty="0"/>
          </a:p>
          <a:p>
            <a:r>
              <a:rPr lang="ja-JP" altLang="en-US" sz="1400"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a:t>
            </a:fld>
            <a:endParaRPr kumimoji="1" lang="ja-JP" altLang="en-US"/>
          </a:p>
        </p:txBody>
      </p:sp>
    </p:spTree>
    <p:extLst>
      <p:ext uri="{BB962C8B-B14F-4D97-AF65-F5344CB8AC3E}">
        <p14:creationId xmlns:p14="http://schemas.microsoft.com/office/powerpoint/2010/main" val="1887474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40113" y="106363"/>
            <a:ext cx="2693987" cy="2019300"/>
          </a:xfrm>
        </p:spPr>
      </p:sp>
      <p:sp>
        <p:nvSpPr>
          <p:cNvPr id="3" name="ノート プレースホルダー 2"/>
          <p:cNvSpPr>
            <a:spLocks noGrp="1"/>
          </p:cNvSpPr>
          <p:nvPr>
            <p:ph type="body" idx="1"/>
          </p:nvPr>
        </p:nvSpPr>
        <p:spPr>
          <a:xfrm>
            <a:off x="1527911" y="2231010"/>
            <a:ext cx="8016240" cy="4550790"/>
          </a:xfrm>
        </p:spPr>
        <p:txBody>
          <a:bodyPr/>
          <a:lstStyle/>
          <a:p>
            <a:endParaRPr lang="en-US" altLang="ja-JP" sz="1400" dirty="0"/>
          </a:p>
          <a:p>
            <a:r>
              <a:rPr kumimoji="1" lang="en-US" altLang="ja-JP" sz="1400" dirty="0"/>
              <a:t>1</a:t>
            </a:r>
            <a:r>
              <a:rPr kumimoji="1" lang="ja-JP" altLang="en-US" sz="1400" dirty="0"/>
              <a:t>つ目は、</a:t>
            </a:r>
            <a:r>
              <a:rPr kumimoji="1" lang="ja-JP" altLang="en-US" sz="1400" b="1" dirty="0"/>
              <a:t>変わりゆく時代の変化</a:t>
            </a:r>
            <a:r>
              <a:rPr kumimoji="1" lang="ja-JP" altLang="en-US" sz="1400" dirty="0"/>
              <a:t>、★　</a:t>
            </a:r>
            <a:r>
              <a:rPr kumimoji="1" lang="en-US" altLang="ja-JP" sz="1400" dirty="0"/>
              <a:t>2</a:t>
            </a:r>
            <a:r>
              <a:rPr kumimoji="1" lang="ja-JP" altLang="en-US" sz="1400" dirty="0"/>
              <a:t>つ目はそれに合わせて、</a:t>
            </a:r>
            <a:r>
              <a:rPr kumimoji="1" lang="ja-JP" altLang="en-US" sz="1400" b="1" dirty="0"/>
              <a:t>学びを進化</a:t>
            </a:r>
            <a:r>
              <a:rPr kumimoji="1" lang="ja-JP" altLang="en-US" sz="1400" dirty="0"/>
              <a:t>させる。</a:t>
            </a:r>
            <a:endParaRPr kumimoji="1" lang="en-US" altLang="ja-JP" sz="1400" dirty="0"/>
          </a:p>
          <a:p>
            <a:endParaRPr lang="en-US" altLang="ja-JP" sz="1400" dirty="0"/>
          </a:p>
          <a:p>
            <a:r>
              <a:rPr kumimoji="1" lang="ja-JP" altLang="en-US" sz="1400" dirty="0"/>
              <a:t>☆（☆のあたりで、プレゼン画面自動で変わるので、クリックしないでください））</a:t>
            </a:r>
            <a:endParaRPr kumimoji="1" lang="en-US" altLang="ja-JP" sz="1400" dirty="0"/>
          </a:p>
          <a:p>
            <a:r>
              <a:rPr kumimoji="1" lang="en-US" altLang="ja-JP" sz="1400" dirty="0"/>
              <a:t>3</a:t>
            </a:r>
            <a:r>
              <a:rPr kumimoji="1" lang="ja-JP" altLang="en-US" sz="1400" dirty="0"/>
              <a:t>つ目は、みんなが協力して</a:t>
            </a:r>
            <a:r>
              <a:rPr kumimoji="1" lang="ja-JP" altLang="en-US" sz="1400" b="1" dirty="0"/>
              <a:t>社会に開かれた学習課程</a:t>
            </a:r>
            <a:r>
              <a:rPr kumimoji="1" lang="ja-JP" altLang="en-US" sz="1400" dirty="0"/>
              <a:t>にしてほしい。・・・・・です。</a:t>
            </a:r>
            <a:endParaRPr kumimoji="1" lang="en-US" altLang="ja-JP" sz="1400" dirty="0"/>
          </a:p>
          <a:p>
            <a:endParaRPr lang="en-US" altLang="ja-JP" sz="1400" dirty="0"/>
          </a:p>
          <a:p>
            <a:r>
              <a:rPr kumimoji="1" lang="ja-JP" altLang="en-US" sz="1400" dirty="0"/>
              <a:t>☆　では、時代の変化って、なんでしょう。この</a:t>
            </a:r>
            <a:r>
              <a:rPr kumimoji="1" lang="en-US" altLang="ja-JP" sz="1400" dirty="0"/>
              <a:t>10</a:t>
            </a:r>
            <a:r>
              <a:rPr kumimoji="1" lang="ja-JP" altLang="en-US" sz="1400" dirty="0"/>
              <a:t>年間</a:t>
            </a:r>
            <a:r>
              <a:rPr lang="ja-JP" altLang="en-US" sz="1400" dirty="0"/>
              <a:t>で</a:t>
            </a:r>
            <a:r>
              <a:rPr kumimoji="1" lang="ja-JP" altLang="en-US" sz="1400" dirty="0"/>
              <a:t>、世界にどんな大きな変化が</a:t>
            </a:r>
            <a:endParaRPr kumimoji="1" lang="en-US" altLang="ja-JP" sz="1400" dirty="0"/>
          </a:p>
          <a:p>
            <a:r>
              <a:rPr kumimoji="1" lang="ja-JP" altLang="en-US" sz="1400" dirty="0"/>
              <a:t>あったでしょう。</a:t>
            </a:r>
            <a:endParaRPr kumimoji="1" lang="en-US" altLang="ja-JP" sz="1400" dirty="0"/>
          </a:p>
          <a:p>
            <a:r>
              <a:rPr lang="ja-JP" altLang="en-US" sz="1400" dirty="0"/>
              <a:t>　</a:t>
            </a:r>
            <a:endParaRPr lang="en-US" altLang="ja-JP" sz="1400" dirty="0"/>
          </a:p>
          <a:p>
            <a:r>
              <a:rPr lang="ja-JP" altLang="en-US" sz="1400" dirty="0"/>
              <a:t>　ご自分のノートに</a:t>
            </a:r>
            <a:r>
              <a:rPr kumimoji="1" lang="ja-JP" altLang="en-US" sz="1400" dirty="0"/>
              <a:t>箇条書きにしてみましょうか。ペンとメモ帳のご用意はいいですか。</a:t>
            </a:r>
            <a:endParaRPr kumimoji="1" lang="en-US" altLang="ja-JP" sz="1400" dirty="0"/>
          </a:p>
          <a:p>
            <a:endParaRPr lang="en-US" altLang="ja-JP" sz="1400" dirty="0"/>
          </a:p>
          <a:p>
            <a:r>
              <a:rPr kumimoji="1" lang="en-US" altLang="ja-JP" sz="1400" dirty="0"/>
              <a:t>1</a:t>
            </a:r>
            <a:r>
              <a:rPr kumimoji="1" lang="ja-JP" altLang="en-US" sz="1400" dirty="0"/>
              <a:t>分間で、</a:t>
            </a:r>
            <a:r>
              <a:rPr lang="ja-JP" altLang="en-US" sz="1400" dirty="0"/>
              <a:t>５</a:t>
            </a:r>
            <a:r>
              <a:rPr kumimoji="1" lang="ja-JP" altLang="en-US" sz="1400" dirty="0"/>
              <a:t>個以上を目指して、書きだそうね。箇条書きにしないと間に合いませんよ。</a:t>
            </a:r>
            <a:endParaRPr kumimoji="1" lang="en-US" altLang="ja-JP" sz="1400" dirty="0"/>
          </a:p>
          <a:p>
            <a:endParaRPr lang="en-US" altLang="ja-JP" sz="1400" dirty="0"/>
          </a:p>
          <a:p>
            <a:r>
              <a:rPr kumimoji="1" lang="ja-JP" altLang="en-US" sz="1400" dirty="0"/>
              <a:t>では、スタート！</a:t>
            </a:r>
            <a:r>
              <a:rPr lang="ja-JP" altLang="en-US" sz="1400" dirty="0"/>
              <a:t>（録音も実際に一分間間を開けます。）</a:t>
            </a:r>
            <a:endParaRPr lang="en-US" altLang="ja-JP" sz="1400" dirty="0"/>
          </a:p>
          <a:p>
            <a:endParaRPr kumimoji="1" lang="en-US" altLang="ja-JP" sz="1400" dirty="0"/>
          </a:p>
          <a:p>
            <a:r>
              <a:rPr kumimoji="1" lang="ja-JP" altLang="en-US" sz="1400" dirty="0"/>
              <a:t>は～い、ストップ！　次は「同じテーブルの仲間と、出し合って、</a:t>
            </a:r>
            <a:r>
              <a:rPr kumimoji="1" lang="en-US" altLang="ja-JP" sz="1400" dirty="0"/>
              <a:t>1</a:t>
            </a:r>
            <a:r>
              <a:rPr kumimoji="1" lang="ja-JP" altLang="en-US" sz="1400" dirty="0"/>
              <a:t>分</a:t>
            </a:r>
            <a:r>
              <a:rPr kumimoji="1" lang="en-US" altLang="ja-JP" sz="1400" dirty="0"/>
              <a:t>30</a:t>
            </a:r>
            <a:r>
              <a:rPr kumimoji="1" lang="ja-JP" altLang="en-US" sz="1400" dirty="0"/>
              <a:t>秒以内で、</a:t>
            </a:r>
            <a:endParaRPr kumimoji="1" lang="en-US" altLang="ja-JP" sz="1400" dirty="0"/>
          </a:p>
          <a:p>
            <a:endParaRPr lang="en-US" altLang="ja-JP" sz="1400" dirty="0"/>
          </a:p>
          <a:p>
            <a:r>
              <a:rPr kumimoji="1" lang="en-US" altLang="ja-JP" sz="1400" dirty="0"/>
              <a:t>10</a:t>
            </a:r>
            <a:r>
              <a:rPr kumimoji="1" lang="ja-JP" altLang="en-US" sz="1400" dirty="0"/>
              <a:t>個以上に増やしましょう。」と、楽しく、ワイワイとやるんですが、今日は個人での</a:t>
            </a:r>
            <a:endParaRPr kumimoji="1" lang="en-US" altLang="ja-JP" sz="1400" dirty="0"/>
          </a:p>
          <a:p>
            <a:endParaRPr kumimoji="1" lang="en-US" altLang="ja-JP" sz="1400" dirty="0"/>
          </a:p>
          <a:p>
            <a:r>
              <a:rPr lang="ja-JP" altLang="en-US" sz="1400" dirty="0"/>
              <a:t>視聴を前提にしていますので、そのまま進めますね。</a:t>
            </a:r>
            <a:r>
              <a:rPr kumimoji="1" lang="ja-JP" altLang="en-US" sz="1400" dirty="0"/>
              <a:t>★</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a:t>
            </a:fld>
            <a:endParaRPr kumimoji="1" lang="ja-JP" altLang="en-US"/>
          </a:p>
        </p:txBody>
      </p:sp>
    </p:spTree>
    <p:extLst>
      <p:ext uri="{BB962C8B-B14F-4D97-AF65-F5344CB8AC3E}">
        <p14:creationId xmlns:p14="http://schemas.microsoft.com/office/powerpoint/2010/main" val="1571912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427111" y="3508229"/>
            <a:ext cx="6547556" cy="2712215"/>
          </a:xfrm>
        </p:spPr>
        <p:txBody>
          <a:bodyPr/>
          <a:lstStyle/>
          <a:p>
            <a:r>
              <a:rPr lang="ja-JP" altLang="en-US" sz="1400" dirty="0"/>
              <a:t>今、私たちの一番</a:t>
            </a:r>
            <a:r>
              <a:rPr kumimoji="1" lang="ja-JP" altLang="en-US" sz="1400" dirty="0"/>
              <a:t>の関心は、新型</a:t>
            </a:r>
            <a:r>
              <a:rPr lang="ja-JP" altLang="en-US" sz="1400" dirty="0"/>
              <a:t>コロナウイルスの感染拡大防止と</a:t>
            </a:r>
            <a:endParaRPr lang="en-US" altLang="ja-JP" sz="1400" dirty="0"/>
          </a:p>
          <a:p>
            <a:endParaRPr lang="en-US" altLang="ja-JP" sz="1400" dirty="0"/>
          </a:p>
          <a:p>
            <a:r>
              <a:rPr lang="ja-JP" altLang="en-US" sz="1400" dirty="0"/>
              <a:t>完全</a:t>
            </a:r>
            <a:r>
              <a:rPr kumimoji="1" lang="ja-JP" altLang="en-US" sz="1400" dirty="0"/>
              <a:t>押さえこみですね。</a:t>
            </a:r>
            <a:endParaRPr kumimoji="1" lang="en-US" altLang="ja-JP" sz="1400" dirty="0"/>
          </a:p>
          <a:p>
            <a:endParaRPr lang="en-US" altLang="ja-JP" sz="1400" dirty="0"/>
          </a:p>
          <a:p>
            <a:r>
              <a:rPr kumimoji="1" lang="en-US" altLang="ja-JP" sz="1400" dirty="0"/>
              <a:t>2020</a:t>
            </a:r>
            <a:r>
              <a:rPr kumimoji="1" lang="ja-JP" altLang="en-US" sz="1400" dirty="0"/>
              <a:t>年の</a:t>
            </a:r>
            <a:r>
              <a:rPr kumimoji="1" lang="en-US" altLang="ja-JP" sz="1400" dirty="0"/>
              <a:t>4</a:t>
            </a:r>
            <a:r>
              <a:rPr kumimoji="1" lang="ja-JP" altLang="en-US" sz="1400" dirty="0"/>
              <a:t>月以来、政府からは繰り返し「緊急事態宣言」も出されました。</a:t>
            </a:r>
            <a:endParaRPr kumimoji="1" lang="en-US" altLang="ja-JP" sz="1400" dirty="0"/>
          </a:p>
          <a:p>
            <a:endParaRPr lang="en-US" altLang="ja-JP" sz="1400" dirty="0"/>
          </a:p>
          <a:p>
            <a:r>
              <a:rPr kumimoji="1" lang="ja-JP" altLang="en-US" sz="1400" dirty="0"/>
              <a:t>人類全体にも関わる、</a:t>
            </a:r>
            <a:r>
              <a:rPr kumimoji="1" lang="ja-JP" altLang="en-US" sz="1400" b="1" dirty="0"/>
              <a:t>大きな変化であり</a:t>
            </a:r>
            <a:r>
              <a:rPr kumimoji="1" lang="ja-JP" altLang="en-US" sz="1400" dirty="0"/>
              <a:t>、試練の時が続いています。</a:t>
            </a:r>
            <a:endParaRPr kumimoji="1" lang="en-US" altLang="ja-JP" sz="1400" dirty="0"/>
          </a:p>
          <a:p>
            <a:endParaRPr lang="en-US" altLang="ja-JP" sz="1400" dirty="0"/>
          </a:p>
          <a:p>
            <a:endParaRPr kumimoji="1" lang="en-US" altLang="ja-JP" sz="1400" dirty="0"/>
          </a:p>
          <a:p>
            <a:r>
              <a:rPr lang="ja-JP" altLang="en-US" sz="1400" dirty="0"/>
              <a:t>でも、２０１１年の春、私たちにとって、最大の危機意識は全く別のもの</a:t>
            </a:r>
            <a:endParaRPr lang="en-US" altLang="ja-JP" sz="1400" dirty="0"/>
          </a:p>
          <a:p>
            <a:endParaRPr lang="en-US" altLang="ja-JP" sz="1400" dirty="0"/>
          </a:p>
          <a:p>
            <a:r>
              <a:rPr lang="ja-JP" altLang="en-US" sz="1400" dirty="0"/>
              <a:t>でした。★</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a:t>
            </a:fld>
            <a:endParaRPr kumimoji="1" lang="ja-JP" altLang="en-US"/>
          </a:p>
        </p:txBody>
      </p:sp>
    </p:spTree>
    <p:extLst>
      <p:ext uri="{BB962C8B-B14F-4D97-AF65-F5344CB8AC3E}">
        <p14:creationId xmlns:p14="http://schemas.microsoft.com/office/powerpoint/2010/main" val="699850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25863" y="390525"/>
            <a:ext cx="3101975" cy="2325688"/>
          </a:xfrm>
        </p:spPr>
      </p:sp>
      <p:sp>
        <p:nvSpPr>
          <p:cNvPr id="3" name="ノート プレースホルダー 2"/>
          <p:cNvSpPr>
            <a:spLocks noGrp="1"/>
          </p:cNvSpPr>
          <p:nvPr>
            <p:ph type="body" idx="1"/>
          </p:nvPr>
        </p:nvSpPr>
        <p:spPr>
          <a:xfrm>
            <a:off x="3139755" y="2896949"/>
            <a:ext cx="6026823" cy="3751501"/>
          </a:xfrm>
        </p:spPr>
        <p:txBody>
          <a:bodyPr/>
          <a:lstStyle/>
          <a:p>
            <a:r>
              <a:rPr lang="ja-JP" altLang="en-US" sz="1400" dirty="0"/>
              <a:t>東日本大震災と福島の原発事故！</a:t>
            </a:r>
            <a:endParaRPr lang="en-US" altLang="ja-JP" sz="1400" dirty="0"/>
          </a:p>
          <a:p>
            <a:endParaRPr lang="en-US" altLang="ja-JP" sz="1400" dirty="0"/>
          </a:p>
          <a:p>
            <a:r>
              <a:rPr lang="ja-JP" altLang="en-US" sz="1400" dirty="0"/>
              <a:t>日本という国が壊滅するかと、テレビ画面に釘付けにされていました。</a:t>
            </a:r>
            <a:endParaRPr lang="en-US" altLang="ja-JP" sz="1400" dirty="0"/>
          </a:p>
          <a:p>
            <a:endParaRPr lang="en-US" altLang="ja-JP" sz="1400" dirty="0"/>
          </a:p>
          <a:p>
            <a:r>
              <a:rPr lang="ja-JP" altLang="en-US" sz="1400" dirty="0"/>
              <a:t>これをきっかけに防災への危機意識も高まりましたね。</a:t>
            </a:r>
            <a:endParaRPr lang="en-US" altLang="ja-JP" sz="1400" dirty="0"/>
          </a:p>
          <a:p>
            <a:endParaRPr lang="en-US" altLang="ja-JP" sz="1400" dirty="0"/>
          </a:p>
          <a:p>
            <a:r>
              <a:rPr lang="ja-JP" altLang="en-US" sz="1400" dirty="0"/>
              <a:t>それから、原発も含めたエネルギー問題！　</a:t>
            </a:r>
            <a:endParaRPr lang="en-US" altLang="ja-JP" sz="1400" dirty="0"/>
          </a:p>
          <a:p>
            <a:endParaRPr lang="en-US" altLang="ja-JP" sz="1400" dirty="0"/>
          </a:p>
          <a:p>
            <a:r>
              <a:rPr lang="ja-JP" altLang="en-US" sz="1400" dirty="0"/>
              <a:t>私たちの社会を大きく変えてしまいました。</a:t>
            </a:r>
            <a:endParaRPr lang="en-US" altLang="ja-JP" sz="1400" dirty="0"/>
          </a:p>
          <a:p>
            <a:endParaRPr lang="en-US" altLang="ja-JP" sz="1400" dirty="0"/>
          </a:p>
          <a:p>
            <a:r>
              <a:rPr lang="ja-JP" altLang="en-US" sz="1400" dirty="0"/>
              <a:t>でも、</a:t>
            </a:r>
            <a:r>
              <a:rPr lang="en-US" altLang="ja-JP" sz="1400" dirty="0"/>
              <a:t>2020</a:t>
            </a:r>
            <a:r>
              <a:rPr lang="ja-JP" altLang="en-US" sz="1400" dirty="0"/>
              <a:t>年の</a:t>
            </a:r>
            <a:r>
              <a:rPr lang="en-US" altLang="ja-JP" sz="1400" dirty="0"/>
              <a:t>2</a:t>
            </a:r>
            <a:r>
              <a:rPr lang="ja-JP" altLang="en-US" sz="1400" dirty="0"/>
              <a:t>月に行った講演会では、先生方がお答えになった、</a:t>
            </a:r>
            <a:endParaRPr lang="en-US" altLang="ja-JP" sz="1400" dirty="0"/>
          </a:p>
          <a:p>
            <a:endParaRPr lang="en-US" altLang="ja-JP" sz="1400" dirty="0"/>
          </a:p>
          <a:p>
            <a:r>
              <a:rPr lang="ja-JP" altLang="en-US" sz="1400" dirty="0"/>
              <a:t>「一番大きな変化」は、これでした。★</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a:t>
            </a:fld>
            <a:endParaRPr kumimoji="1" lang="ja-JP" altLang="en-US"/>
          </a:p>
        </p:txBody>
      </p:sp>
    </p:spTree>
    <p:extLst>
      <p:ext uri="{BB962C8B-B14F-4D97-AF65-F5344CB8AC3E}">
        <p14:creationId xmlns:p14="http://schemas.microsoft.com/office/powerpoint/2010/main" val="366964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627063"/>
            <a:ext cx="3101975" cy="2325687"/>
          </a:xfrm>
        </p:spPr>
      </p:sp>
      <p:sp>
        <p:nvSpPr>
          <p:cNvPr id="3" name="ノート プレースホルダー 2"/>
          <p:cNvSpPr>
            <a:spLocks noGrp="1"/>
          </p:cNvSpPr>
          <p:nvPr>
            <p:ph type="body" idx="1"/>
          </p:nvPr>
        </p:nvSpPr>
        <p:spPr>
          <a:xfrm>
            <a:off x="2089838" y="3124622"/>
            <a:ext cx="7536762" cy="3600028"/>
          </a:xfrm>
        </p:spPr>
        <p:txBody>
          <a:bodyPr/>
          <a:lstStyle/>
          <a:p>
            <a:r>
              <a:rPr kumimoji="1" lang="ja-JP" altLang="en-US" sz="1400" dirty="0"/>
              <a:t>そう！　スマホの広がりでした。便利な機械ですよね・・・・・。</a:t>
            </a:r>
            <a:endParaRPr kumimoji="1" lang="en-US" altLang="ja-JP" sz="1400" dirty="0"/>
          </a:p>
          <a:p>
            <a:r>
              <a:rPr lang="ja-JP" altLang="en-US" sz="1400" dirty="0"/>
              <a:t>言葉で質問しても、何でも答えてくれますね。</a:t>
            </a:r>
            <a:endParaRPr lang="en-US" altLang="ja-JP" sz="1400" dirty="0"/>
          </a:p>
          <a:p>
            <a:endParaRPr lang="en-US" altLang="ja-JP" sz="1400" dirty="0"/>
          </a:p>
          <a:p>
            <a:r>
              <a:rPr lang="ja-JP" altLang="en-US" sz="1400" dirty="0"/>
              <a:t>でも、スマホのすごさは、個人同士で電話やメールをできるだけでなく、世界中の人と</a:t>
            </a:r>
            <a:endParaRPr lang="en-US" altLang="ja-JP" sz="1400" dirty="0"/>
          </a:p>
          <a:p>
            <a:r>
              <a:rPr lang="ja-JP" altLang="en-US" sz="1400" dirty="0"/>
              <a:t>繋がれるようになったことです。</a:t>
            </a:r>
            <a:endParaRPr lang="en-US" altLang="ja-JP" sz="1400" dirty="0"/>
          </a:p>
          <a:p>
            <a:r>
              <a:rPr lang="ja-JP" altLang="en-US" sz="1400" dirty="0"/>
              <a:t>また、知らないうちにＡＩのビッグデータともつながり、あなたの欲しい情報を選んで</a:t>
            </a:r>
            <a:endParaRPr lang="en-US" altLang="ja-JP" sz="1400" dirty="0"/>
          </a:p>
          <a:p>
            <a:r>
              <a:rPr lang="ja-JP" altLang="en-US" sz="1400" dirty="0"/>
              <a:t>送ってくれるようになっていました。皆さんはお気づきになってましたか。</a:t>
            </a:r>
            <a:endParaRPr lang="en-US" altLang="ja-JP" sz="1400" dirty="0"/>
          </a:p>
          <a:p>
            <a:endParaRPr lang="en-US" altLang="ja-JP" sz="1400" dirty="0"/>
          </a:p>
          <a:p>
            <a:endParaRPr kumimoji="1" lang="en-US" altLang="ja-JP" sz="1400" dirty="0"/>
          </a:p>
          <a:p>
            <a:r>
              <a:rPr lang="ja-JP" altLang="en-US" sz="1400" dirty="0"/>
              <a:t>★　　　　　☆　　　　　　　☆</a:t>
            </a:r>
            <a:endParaRPr lang="en-US" altLang="ja-JP" sz="1400" dirty="0"/>
          </a:p>
          <a:p>
            <a:endParaRPr kumimoji="1" lang="en-US" altLang="ja-JP" sz="1400" dirty="0"/>
          </a:p>
          <a:p>
            <a:r>
              <a:rPr kumimoji="1" lang="ja-JP" altLang="en-US" sz="1400" dirty="0"/>
              <a:t>その他にも、消費税が１０％に上がったとか、現金を使わなくなってきたねとか、ラグビーが流行ってきたよとか、皆さん楽しそう</a:t>
            </a:r>
            <a:r>
              <a:rPr lang="ja-JP" altLang="en-US" sz="1400" dirty="0"/>
              <a:t>に話されます</a:t>
            </a:r>
            <a:r>
              <a:rPr kumimoji="1" lang="ja-JP" altLang="en-US" sz="1400" dirty="0"/>
              <a:t>。</a:t>
            </a:r>
            <a:endParaRPr kumimoji="1" lang="en-US" altLang="ja-JP" sz="1400" dirty="0"/>
          </a:p>
          <a:p>
            <a:endParaRPr lang="en-US" altLang="ja-JP" sz="1400" dirty="0"/>
          </a:p>
          <a:p>
            <a:r>
              <a:rPr kumimoji="1" lang="ja-JP" altLang="en-US" sz="1400" dirty="0"/>
              <a:t>他には、こんな重大な変化は書きましたか？（と、次の画面に）★</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a:t>
            </a:fld>
            <a:endParaRPr kumimoji="1" lang="ja-JP" altLang="en-US"/>
          </a:p>
        </p:txBody>
      </p:sp>
    </p:spTree>
    <p:extLst>
      <p:ext uri="{BB962C8B-B14F-4D97-AF65-F5344CB8AC3E}">
        <p14:creationId xmlns:p14="http://schemas.microsoft.com/office/powerpoint/2010/main" val="3765321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890908" y="3340923"/>
            <a:ext cx="4956008" cy="3088452"/>
          </a:xfrm>
        </p:spPr>
        <p:txBody>
          <a:bodyPr/>
          <a:lstStyle/>
          <a:p>
            <a:r>
              <a:rPr lang="en-US" altLang="ja-JP" sz="1400" dirty="0"/>
              <a:t>2019</a:t>
            </a:r>
            <a:r>
              <a:rPr kumimoji="1" lang="ja-JP" altLang="en-US" sz="1400" dirty="0"/>
              <a:t>年の夏から秋にかけて、日本にも巨大台風が次々と上陸しました。★</a:t>
            </a:r>
            <a:endParaRPr kumimoji="1" lang="en-US" altLang="ja-JP" sz="1400" dirty="0"/>
          </a:p>
          <a:p>
            <a:endParaRPr lang="en-US" altLang="ja-JP" sz="1400" dirty="0"/>
          </a:p>
          <a:p>
            <a:r>
              <a:rPr kumimoji="1" lang="ja-JP" altLang="en-US" sz="1400" dirty="0"/>
              <a:t>これは台風</a:t>
            </a:r>
            <a:r>
              <a:rPr kumimoji="1" lang="en-US" altLang="ja-JP" sz="1400" dirty="0"/>
              <a:t>19</a:t>
            </a:r>
            <a:r>
              <a:rPr kumimoji="1" lang="ja-JP" altLang="en-US" sz="1400" dirty="0"/>
              <a:t>号を宇宙船から写した写真ですが、あの時は恐ろしかったですね。★　日本列島がすっぽり入るくらいに巨大で、逃げ場もありませんでしたね。</a:t>
            </a:r>
            <a:endParaRPr kumimoji="1" lang="en-US" altLang="ja-JP" sz="1400" dirty="0"/>
          </a:p>
          <a:p>
            <a:endParaRPr kumimoji="1" lang="en-US" altLang="ja-JP" sz="1400" dirty="0"/>
          </a:p>
          <a:p>
            <a:endParaRPr lang="en-US" altLang="ja-JP" sz="1400" dirty="0"/>
          </a:p>
          <a:p>
            <a:r>
              <a:rPr lang="ja-JP" altLang="en-US" sz="1400" dirty="0"/>
              <a:t>特に東京の下町</a:t>
            </a:r>
            <a:r>
              <a:rPr kumimoji="1" lang="ja-JP" altLang="en-US" sz="1400" dirty="0"/>
              <a:t>は、ほとんど水没するかと思ったのですが、奇跡的に助かりました。</a:t>
            </a:r>
            <a:endParaRPr kumimoji="1" lang="en-US" altLang="ja-JP" sz="1400" dirty="0"/>
          </a:p>
          <a:p>
            <a:r>
              <a:rPr lang="ja-JP" altLang="en-US" sz="1400" dirty="0"/>
              <a:t>でも、安心していると、次はどうなるか分かりませんよ。　　　</a:t>
            </a:r>
            <a:endParaRPr lang="en-US" altLang="ja-JP" sz="1400" dirty="0"/>
          </a:p>
          <a:p>
            <a:r>
              <a:rPr lang="ja-JP" altLang="en-US" sz="1400" dirty="0"/>
              <a:t>　</a:t>
            </a:r>
            <a:endParaRPr lang="en-US" altLang="ja-JP" sz="1400" dirty="0"/>
          </a:p>
          <a:p>
            <a:r>
              <a:rPr lang="ja-JP" altLang="en-US" sz="1400" dirty="0"/>
              <a:t>★</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9</a:t>
            </a:fld>
            <a:endParaRPr kumimoji="1" lang="ja-JP" altLang="en-US"/>
          </a:p>
        </p:txBody>
      </p:sp>
    </p:spTree>
    <p:extLst>
      <p:ext uri="{BB962C8B-B14F-4D97-AF65-F5344CB8AC3E}">
        <p14:creationId xmlns:p14="http://schemas.microsoft.com/office/powerpoint/2010/main" val="224455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589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86061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524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9794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0095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449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2861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43184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1778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6911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2805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7A4D-3B09-497E-A488-3CA2B77902CC}" type="datetimeFigureOut">
              <a:rPr kumimoji="1" lang="ja-JP" altLang="en-US" smtClean="0"/>
              <a:t>2021/10/8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006477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www.keidanrensdgs.com/home-j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package" Target="../embeddings/Microsoft_Excel_Worksheet.xlsx"/><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4.jpg"/><Relationship Id="rId7" Type="http://schemas.openxmlformats.org/officeDocument/2006/relationships/image" Target="../media/image250.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240.emf"/><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customXml" Target="../ink/ink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www.keidanrensdgs.com/home-j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news.biglobe.ne.jp/domestic/0715/asg_160715_8109373927.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ja.wikipedia.org/wiki/%E3%83%95%E3%82%A1%E3%82%A4%E3%83%AB:Kurodenwa.JP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67DDB5E-B516-4C69-BE0A-65CD0631D120}"/>
              </a:ext>
            </a:extLst>
          </p:cNvPr>
          <p:cNvGrpSpPr/>
          <p:nvPr/>
        </p:nvGrpSpPr>
        <p:grpSpPr>
          <a:xfrm>
            <a:off x="0" y="5292"/>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190500" y="208915"/>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0" y="319666"/>
              <a:ext cx="9020871" cy="6063198"/>
            </a:xfrm>
            <a:prstGeom prst="rect">
              <a:avLst/>
            </a:prstGeom>
            <a:noFill/>
          </p:spPr>
          <p:txBody>
            <a:bodyPr wrap="square" rtlCol="0">
              <a:spAutoFit/>
            </a:bodyPr>
            <a:lstStyle/>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「ＥＳＤ，ＳＤＧｓの進め方」連続講座</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①　社会の変化と求められる「学力」</a:t>
              </a:r>
              <a:endParaRPr kumimoji="1" lang="en-US" altLang="ja-JP" sz="14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②　学習指導要領は学びをどう進化させるのか</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③　教科横断的な視点をもって主体的に学ぶ</a:t>
              </a:r>
              <a:endParaRPr kumimoji="1" lang="en-US" altLang="ja-JP" sz="14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④　「学習まつり」や「学習新聞」等における学びの進化</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その１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　カリキュラム・マネジメントとその成果</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rgbClr val="FFFF00"/>
                  </a:solidFill>
                  <a:latin typeface="AR P丸ゴシック体E" panose="020F0900000000000000" pitchFamily="50" charset="-128"/>
                  <a:ea typeface="AR P丸ゴシック体E" panose="020F0900000000000000" pitchFamily="50" charset="-128"/>
                </a:rPr>
                <a:t>　</a:t>
              </a: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⑤　「学習まつり」や「学習新聞」等における学びの進化</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その２</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　中学校での教科書とカリキュラム・マネジメン</a:t>
              </a:r>
              <a:r>
                <a:rPr kumimoji="1" lang="ja-JP" altLang="en-US" sz="2000" dirty="0">
                  <a:solidFill>
                    <a:schemeClr val="bg1"/>
                  </a:solidFill>
                  <a:latin typeface="AR P丸ゴシック体E" panose="020F0900000000000000" pitchFamily="50" charset="-128"/>
                  <a:ea typeface="AR P丸ゴシック体E" panose="020F0900000000000000" pitchFamily="50" charset="-128"/>
                </a:rPr>
                <a:t>トの進め方と</a:t>
              </a:r>
              <a:endParaRPr kumimoji="1" lang="en-US" altLang="ja-JP" sz="20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bg1"/>
                  </a:solidFill>
                  <a:latin typeface="AR P丸ゴシック体E" panose="020F0900000000000000" pitchFamily="50" charset="-128"/>
                  <a:ea typeface="AR P丸ゴシック体E" panose="020F0900000000000000" pitchFamily="50" charset="-128"/>
                </a:rPr>
                <a:t>　　　　　　　　　　　　　　　　　　　　　　　作品作りについて</a:t>
              </a:r>
              <a:r>
                <a:rPr kumimoji="1" lang="ja-JP" altLang="en-US" sz="1700"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17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⑥　「教育課程を簡単にチェックする方法と</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カリキュラム・マネジメントの本質」</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⑦　「コロナ時代を生きる」</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⑧ 「ＳＤＧｓって何だろう」（授業スタイルで）</a:t>
              </a:r>
              <a:r>
                <a:rPr kumimoji="1" lang="ja-JP" altLang="en-US" sz="2800" dirty="0">
                  <a:solidFill>
                    <a:schemeClr val="bg1"/>
                  </a:solidFill>
                  <a:latin typeface="AR P丸ゴシック体E" panose="020F0900000000000000" pitchFamily="50" charset="-128"/>
                  <a:ea typeface="AR P丸ゴシック体E" panose="020F0900000000000000" pitchFamily="50" charset="-128"/>
                </a:rPr>
                <a:t>　　  </a:t>
              </a:r>
            </a:p>
          </p:txBody>
        </p:sp>
        <p:sp>
          <p:nvSpPr>
            <p:cNvPr id="10" name="正方形/長方形 9">
              <a:extLst>
                <a:ext uri="{FF2B5EF4-FFF2-40B4-BE49-F238E27FC236}">
                  <a16:creationId xmlns:a16="http://schemas.microsoft.com/office/drawing/2014/main" id="{1FDB8FCA-7353-40BE-9B06-A4011341D815}"/>
                </a:ext>
              </a:extLst>
            </p:cNvPr>
            <p:cNvSpPr/>
            <p:nvPr/>
          </p:nvSpPr>
          <p:spPr>
            <a:xfrm>
              <a:off x="6299199" y="656145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994524" y="6561455"/>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5475287" y="657811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6848883" y="414959"/>
              <a:ext cx="1961001" cy="1190504"/>
            </a:xfrm>
            <a:prstGeom prst="rect">
              <a:avLst/>
            </a:prstGeom>
          </p:spPr>
        </p:pic>
      </p:grpSp>
      <p:sp>
        <p:nvSpPr>
          <p:cNvPr id="4" name="テキスト ボックス 3">
            <a:extLst>
              <a:ext uri="{FF2B5EF4-FFF2-40B4-BE49-F238E27FC236}">
                <a16:creationId xmlns:a16="http://schemas.microsoft.com/office/drawing/2014/main" id="{A30B0132-6622-4430-BD5C-D1BE5FFFBC6F}"/>
              </a:ext>
            </a:extLst>
          </p:cNvPr>
          <p:cNvSpPr txBox="1"/>
          <p:nvPr/>
        </p:nvSpPr>
        <p:spPr>
          <a:xfrm>
            <a:off x="8123228" y="2091205"/>
            <a:ext cx="760978" cy="4441837"/>
          </a:xfrm>
          <a:prstGeom prst="rect">
            <a:avLst/>
          </a:prstGeom>
          <a:noFill/>
        </p:spPr>
        <p:txBody>
          <a:bodyPr vert="eaVert" wrap="square" rtlCol="0">
            <a:spAutoFit/>
          </a:bodyPr>
          <a:lstStyle/>
          <a:p>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7</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月</a:t>
            </a:r>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20</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日　火曜日　　日直　てじま　としお　</a:t>
            </a:r>
            <a:endParaRPr kumimoji="1" lang="en-US" altLang="ja-JP" dirty="0">
              <a:solidFill>
                <a:schemeClr val="bg1"/>
              </a:solidFill>
              <a:latin typeface="HGP創英角ﾎﾟｯﾌﾟ体" panose="040B0A00000000000000" pitchFamily="50" charset="-128"/>
              <a:ea typeface="HGP創英角ﾎﾟｯﾌﾟ体" panose="040B0A00000000000000" pitchFamily="50" charset="-128"/>
            </a:endParaRPr>
          </a:p>
          <a:p>
            <a:endParaRPr kumimoji="1" lang="ja-JP" altLang="en-US" dirty="0">
              <a:solidFill>
                <a:schemeClr val="bg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666796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1905000" y="196654"/>
            <a:ext cx="7280031" cy="1223597"/>
          </a:xfrm>
        </p:spPr>
        <p:txBody>
          <a:bodyPr/>
          <a:lstStyle/>
          <a:p>
            <a:pPr eaLnBrk="1" hangingPunct="1"/>
            <a:r>
              <a:rPr lang="en-US" altLang="ja-JP" b="1" dirty="0"/>
              <a:t>21</a:t>
            </a:r>
            <a:r>
              <a:rPr lang="ja-JP" altLang="en-US" b="1" dirty="0"/>
              <a:t>世紀末に最大で</a:t>
            </a:r>
            <a:r>
              <a:rPr lang="en-US" altLang="ja-JP" b="1" dirty="0"/>
              <a:t>4.8</a:t>
            </a:r>
            <a:r>
              <a:rPr lang="ja-JP" altLang="en-US" b="1" dirty="0"/>
              <a:t>℃上昇</a:t>
            </a:r>
          </a:p>
        </p:txBody>
      </p:sp>
      <p:sp>
        <p:nvSpPr>
          <p:cNvPr id="2" name="スライド番号プレースホルダー 1"/>
          <p:cNvSpPr>
            <a:spLocks noGrp="1"/>
          </p:cNvSpPr>
          <p:nvPr>
            <p:ph type="sldNum" sz="quarter" idx="12"/>
          </p:nvPr>
        </p:nvSpPr>
        <p:spPr/>
        <p:txBody>
          <a:bodyPr/>
          <a:lstStyle/>
          <a:p>
            <a:pPr>
              <a:defRPr/>
            </a:pPr>
            <a:fld id="{0E03CE06-9CBA-43E5-B084-F67E14463F8E}" type="slidenum">
              <a:rPr lang="ja-JP" altLang="en-US" smtClean="0"/>
              <a:pPr>
                <a:defRPr/>
              </a:pPr>
              <a:t>10</a:t>
            </a:fld>
            <a:endParaRPr lang="ja-JP" altLang="en-US"/>
          </a:p>
        </p:txBody>
      </p:sp>
      <p:sp>
        <p:nvSpPr>
          <p:cNvPr id="66563" name="テキスト ボックス 25"/>
          <p:cNvSpPr txBox="1">
            <a:spLocks noChangeArrowheads="1"/>
          </p:cNvSpPr>
          <p:nvPr/>
        </p:nvSpPr>
        <p:spPr bwMode="auto">
          <a:xfrm>
            <a:off x="3093429" y="6188320"/>
            <a:ext cx="5665177"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9088" indent="-319088"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r>
              <a:rPr lang="ja-JP" altLang="en-US" sz="923">
                <a:latin typeface="ＭＳ Ｐゴシック" charset="-128"/>
              </a:rPr>
              <a:t>出典：</a:t>
            </a:r>
            <a:r>
              <a:rPr lang="en-US" altLang="ja-JP" sz="923">
                <a:latin typeface="ＭＳ Ｐゴシック" charset="-128"/>
              </a:rPr>
              <a:t>IPCC AR5 WG1 </a:t>
            </a:r>
            <a:r>
              <a:rPr lang="ja-JP" altLang="en-US" sz="923">
                <a:latin typeface="ＭＳ Ｐゴシック" charset="-128"/>
              </a:rPr>
              <a:t>政策決定者向け要約　図</a:t>
            </a:r>
            <a:r>
              <a:rPr lang="en-US" altLang="ja-JP" sz="923">
                <a:latin typeface="ＭＳ Ｐゴシック" charset="-128"/>
              </a:rPr>
              <a:t> SPM.7</a:t>
            </a:r>
            <a:endParaRPr lang="ja-JP" altLang="en-US" sz="923">
              <a:latin typeface="ＭＳ Ｐゴシック" charset="-128"/>
            </a:endParaRPr>
          </a:p>
        </p:txBody>
      </p:sp>
      <p:pic>
        <p:nvPicPr>
          <p:cNvPr id="66565"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58" y="1837594"/>
            <a:ext cx="8030308" cy="417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コネクタ 17"/>
          <p:cNvCxnSpPr/>
          <p:nvPr/>
        </p:nvCxnSpPr>
        <p:spPr>
          <a:xfrm flipH="1" flipV="1">
            <a:off x="6841883" y="4303836"/>
            <a:ext cx="2931" cy="788377"/>
          </a:xfrm>
          <a:prstGeom prst="line">
            <a:avLst/>
          </a:prstGeom>
          <a:ln w="63500">
            <a:solidFill>
              <a:srgbClr val="00206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flipV="1">
            <a:off x="5971443" y="3028950"/>
            <a:ext cx="873369" cy="0"/>
          </a:xfrm>
          <a:prstGeom prst="line">
            <a:avLst/>
          </a:prstGeom>
          <a:ln w="635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754673" y="5581651"/>
            <a:ext cx="2620108" cy="1641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chemeClr val="tx1">
                    <a:lumMod val="75000"/>
                    <a:lumOff val="25000"/>
                  </a:schemeClr>
                </a:solidFill>
                <a:latin typeface="Meiryo UI" pitchFamily="50" charset="-128"/>
                <a:ea typeface="Meiryo UI" pitchFamily="50" charset="-128"/>
                <a:cs typeface="Meiryo UI" pitchFamily="50" charset="-128"/>
              </a:rPr>
              <a:t>再現値</a:t>
            </a:r>
          </a:p>
        </p:txBody>
      </p:sp>
      <p:sp>
        <p:nvSpPr>
          <p:cNvPr id="66569" name="テキスト ボックス 27"/>
          <p:cNvSpPr txBox="1">
            <a:spLocks noChangeArrowheads="1"/>
          </p:cNvSpPr>
          <p:nvPr/>
        </p:nvSpPr>
        <p:spPr bwMode="auto">
          <a:xfrm>
            <a:off x="378071" y="1156190"/>
            <a:ext cx="8333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585" dirty="0">
                <a:latin typeface="HGP創英角ｺﾞｼｯｸUB" pitchFamily="50" charset="-128"/>
                <a:ea typeface="HGP創英角ｺﾞｼｯｸUB" pitchFamily="50" charset="-128"/>
              </a:rPr>
              <a:t>世界の平均気温の変化の予測</a:t>
            </a:r>
            <a:endParaRPr lang="en-US" altLang="ja-JP" sz="2585" dirty="0">
              <a:latin typeface="HGP創英角ｺﾞｼｯｸUB" pitchFamily="50" charset="-128"/>
              <a:ea typeface="HGP創英角ｺﾞｼｯｸUB" pitchFamily="50" charset="-128"/>
            </a:endParaRPr>
          </a:p>
          <a:p>
            <a:pPr algn="ctr"/>
            <a:r>
              <a:rPr lang="ja-JP" altLang="en-US" sz="2215" dirty="0">
                <a:latin typeface="HGP創英角ｺﾞｼｯｸUB" pitchFamily="50" charset="-128"/>
                <a:ea typeface="HGP創英角ｺﾞｼｯｸUB" pitchFamily="50" charset="-128"/>
              </a:rPr>
              <a:t>　</a:t>
            </a:r>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a:t>
            </a:r>
            <a:r>
              <a:rPr lang="en-US" altLang="ja-JP" sz="1754" dirty="0">
                <a:latin typeface="HGP創英角ｺﾞｼｯｸUB" pitchFamily="50" charset="-128"/>
                <a:ea typeface="HGP創英角ｺﾞｼｯｸUB" pitchFamily="50" charset="-128"/>
              </a:rPr>
              <a:t>21</a:t>
            </a:r>
            <a:r>
              <a:rPr lang="ja-JP" altLang="en-US" sz="1754" dirty="0">
                <a:latin typeface="HGP創英角ｺﾞｼｯｸUB" pitchFamily="50" charset="-128"/>
                <a:ea typeface="HGP創英角ｺﾞｼｯｸUB" pitchFamily="50" charset="-128"/>
              </a:rPr>
              <a:t>世紀末の変化）</a:t>
            </a:r>
            <a:endParaRPr lang="ja-JP" altLang="en-US" sz="1754" dirty="0">
              <a:latin typeface="HGP創英角ｺﾞｼｯｸUB" pitchFamily="50" charset="-128"/>
              <a:ea typeface="HGP創英角ｺﾞｼｯｸUB" pitchFamily="50" charset="-128"/>
              <a:cs typeface="メイリオ" pitchFamily="50" charset="-128"/>
            </a:endParaRPr>
          </a:p>
        </p:txBody>
      </p:sp>
      <p:sp>
        <p:nvSpPr>
          <p:cNvPr id="34" name="正方形/長方形 33"/>
          <p:cNvSpPr/>
          <p:nvPr/>
        </p:nvSpPr>
        <p:spPr>
          <a:xfrm>
            <a:off x="3374783" y="5587512"/>
            <a:ext cx="4522177" cy="158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rgbClr val="FF6E25"/>
                </a:solidFill>
                <a:latin typeface="Meiryo UI" pitchFamily="50" charset="-128"/>
                <a:ea typeface="Meiryo UI" pitchFamily="50" charset="-128"/>
                <a:cs typeface="Meiryo UI" pitchFamily="50" charset="-128"/>
              </a:rPr>
              <a:t>予測値</a:t>
            </a:r>
          </a:p>
        </p:txBody>
      </p:sp>
      <p:sp>
        <p:nvSpPr>
          <p:cNvPr id="49" name="正方形/長方形 48"/>
          <p:cNvSpPr/>
          <p:nvPr/>
        </p:nvSpPr>
        <p:spPr>
          <a:xfrm>
            <a:off x="6222024" y="4648200"/>
            <a:ext cx="373674" cy="212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50" name="正方形/長方形 49"/>
          <p:cNvSpPr/>
          <p:nvPr/>
        </p:nvSpPr>
        <p:spPr>
          <a:xfrm>
            <a:off x="5169877" y="3270740"/>
            <a:ext cx="375138" cy="15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66573" name="テキスト ボックス 34"/>
          <p:cNvSpPr txBox="1">
            <a:spLocks noChangeArrowheads="1"/>
          </p:cNvSpPr>
          <p:nvPr/>
        </p:nvSpPr>
        <p:spPr bwMode="auto">
          <a:xfrm>
            <a:off x="7996604" y="1582617"/>
            <a:ext cx="48122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en-US" altLang="ja-JP" sz="1108" b="1">
                <a:latin typeface="HGP創英角ｺﾞｼｯｸUB" pitchFamily="50" charset="-128"/>
                <a:ea typeface="HGP創英角ｺﾞｼｯｸUB" pitchFamily="50" charset="-128"/>
              </a:rPr>
              <a:t>(</a:t>
            </a:r>
            <a:r>
              <a:rPr lang="ja-JP" altLang="en-US" sz="1108" b="1">
                <a:latin typeface="HGP創英角ｺﾞｼｯｸUB" pitchFamily="50" charset="-128"/>
                <a:ea typeface="HGP創英角ｺﾞｼｯｸUB" pitchFamily="50" charset="-128"/>
              </a:rPr>
              <a:t>℃</a:t>
            </a:r>
            <a:r>
              <a:rPr lang="en-US" altLang="ja-JP" sz="1108" b="1">
                <a:latin typeface="HGP創英角ｺﾞｼｯｸUB" pitchFamily="50" charset="-128"/>
                <a:ea typeface="HGP創英角ｺﾞｼｯｸUB" pitchFamily="50" charset="-128"/>
              </a:rPr>
              <a:t>)</a:t>
            </a:r>
            <a:endParaRPr lang="ja-JP" altLang="en-US" sz="1108" b="1">
              <a:latin typeface="HGP創英角ｺﾞｼｯｸUB" pitchFamily="50" charset="-128"/>
              <a:ea typeface="HGP創英角ｺﾞｼｯｸUB" pitchFamily="50" charset="-128"/>
            </a:endParaRPr>
          </a:p>
        </p:txBody>
      </p:sp>
      <p:sp>
        <p:nvSpPr>
          <p:cNvPr id="30" name="正方形/長方形 29"/>
          <p:cNvSpPr/>
          <p:nvPr/>
        </p:nvSpPr>
        <p:spPr>
          <a:xfrm>
            <a:off x="1947497" y="4273063"/>
            <a:ext cx="375138" cy="278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4" name="正方形/長方形 13"/>
          <p:cNvSpPr/>
          <p:nvPr/>
        </p:nvSpPr>
        <p:spPr>
          <a:xfrm>
            <a:off x="3392366" y="2198078"/>
            <a:ext cx="2596662" cy="107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現状以上の温暖化対策を</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とらなかった場合、</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en-US" altLang="ja-JP" sz="2585" b="1" dirty="0">
                <a:solidFill>
                  <a:srgbClr val="FF0000"/>
                </a:solidFill>
                <a:latin typeface="Meiryo UI" pitchFamily="50" charset="-128"/>
                <a:ea typeface="Meiryo UI" pitchFamily="50" charset="-128"/>
                <a:cs typeface="Meiryo UI" pitchFamily="50" charset="-128"/>
              </a:rPr>
              <a:t>2.6</a:t>
            </a:r>
            <a:r>
              <a:rPr lang="ja-JP" altLang="en-US" sz="2585" b="1" dirty="0">
                <a:solidFill>
                  <a:srgbClr val="FF0000"/>
                </a:solidFill>
                <a:latin typeface="Meiryo UI" pitchFamily="50" charset="-128"/>
                <a:ea typeface="Meiryo UI" pitchFamily="50" charset="-128"/>
                <a:cs typeface="Meiryo UI" pitchFamily="50" charset="-128"/>
              </a:rPr>
              <a:t>～</a:t>
            </a:r>
            <a:r>
              <a:rPr lang="en-US" altLang="ja-JP" sz="2585" b="1" dirty="0">
                <a:solidFill>
                  <a:srgbClr val="FF0000"/>
                </a:solidFill>
                <a:latin typeface="Meiryo UI" pitchFamily="50" charset="-128"/>
                <a:ea typeface="Meiryo UI" pitchFamily="50" charset="-128"/>
                <a:cs typeface="Meiryo UI" pitchFamily="50" charset="-128"/>
              </a:rPr>
              <a:t>4.8</a:t>
            </a:r>
            <a:r>
              <a:rPr lang="ja-JP" altLang="en-US" sz="2585" b="1" dirty="0">
                <a:solidFill>
                  <a:srgbClr val="FF0000"/>
                </a:solidFill>
                <a:latin typeface="Meiryo UI" pitchFamily="50" charset="-128"/>
                <a:ea typeface="Meiryo UI" pitchFamily="50" charset="-128"/>
                <a:cs typeface="Meiryo UI" pitchFamily="50" charset="-128"/>
              </a:rPr>
              <a:t>℃上昇</a:t>
            </a:r>
          </a:p>
        </p:txBody>
      </p:sp>
      <p:sp>
        <p:nvSpPr>
          <p:cNvPr id="15" name="正方形/長方形 14"/>
          <p:cNvSpPr/>
          <p:nvPr/>
        </p:nvSpPr>
        <p:spPr>
          <a:xfrm>
            <a:off x="1405304" y="5092213"/>
            <a:ext cx="6112119" cy="31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846" b="1" dirty="0">
                <a:solidFill>
                  <a:srgbClr val="002060"/>
                </a:solidFill>
                <a:latin typeface="Meiryo UI" pitchFamily="50" charset="-128"/>
                <a:ea typeface="Meiryo UI" pitchFamily="50" charset="-128"/>
                <a:cs typeface="Meiryo UI" pitchFamily="50" charset="-128"/>
              </a:rPr>
              <a:t>厳しい温暖化対策をとった場合、</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上昇</a:t>
            </a:r>
          </a:p>
        </p:txBody>
      </p:sp>
      <p:sp>
        <p:nvSpPr>
          <p:cNvPr id="66577" name="テキスト ボックス 20"/>
          <p:cNvSpPr txBox="1">
            <a:spLocks noChangeArrowheads="1"/>
          </p:cNvSpPr>
          <p:nvPr/>
        </p:nvSpPr>
        <p:spPr bwMode="auto">
          <a:xfrm>
            <a:off x="7951178" y="5933344"/>
            <a:ext cx="905608"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754" b="1">
                <a:latin typeface="メイリオ" pitchFamily="50" charset="-128"/>
                <a:ea typeface="メイリオ" pitchFamily="50" charset="-128"/>
                <a:cs typeface="メイリオ" pitchFamily="50" charset="-128"/>
              </a:rPr>
              <a:t>（年）</a:t>
            </a:r>
          </a:p>
        </p:txBody>
      </p:sp>
      <p:sp>
        <p:nvSpPr>
          <p:cNvPr id="20" name="正方形/長方形 19"/>
          <p:cNvSpPr/>
          <p:nvPr/>
        </p:nvSpPr>
        <p:spPr>
          <a:xfrm>
            <a:off x="644283" y="353158"/>
            <a:ext cx="1015021" cy="632224"/>
          </a:xfrm>
          <a:prstGeom prst="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wrap="none">
            <a:spAutoFit/>
          </a:bodyPr>
          <a:lstStyle/>
          <a:p>
            <a:pPr algn="ctr">
              <a:defRPr/>
            </a:pPr>
            <a:r>
              <a:rPr lang="en-US" altLang="ja-JP" sz="1754" b="1" dirty="0">
                <a:solidFill>
                  <a:schemeClr val="bg1"/>
                </a:solidFill>
                <a:latin typeface="Meiryo UI" pitchFamily="50" charset="-128"/>
                <a:ea typeface="Meiryo UI" pitchFamily="50" charset="-128"/>
                <a:cs typeface="Meiryo UI" pitchFamily="50" charset="-128"/>
              </a:rPr>
              <a:t>IPCC</a:t>
            </a:r>
          </a:p>
          <a:p>
            <a:pPr algn="ctr">
              <a:defRPr/>
            </a:pPr>
            <a:r>
              <a:rPr lang="en-US" altLang="ja-JP" sz="1754" b="1" dirty="0">
                <a:solidFill>
                  <a:schemeClr val="bg1"/>
                </a:solidFill>
                <a:latin typeface="Meiryo UI" pitchFamily="50" charset="-128"/>
                <a:ea typeface="Meiryo UI" pitchFamily="50" charset="-128"/>
                <a:cs typeface="Meiryo UI" pitchFamily="50" charset="-128"/>
              </a:rPr>
              <a:t>AR5</a:t>
            </a:r>
            <a:r>
              <a:rPr lang="ja-JP" altLang="en-US" sz="1754" b="1" dirty="0">
                <a:solidFill>
                  <a:schemeClr val="bg1"/>
                </a:solidFill>
                <a:latin typeface="Meiryo UI" pitchFamily="50" charset="-128"/>
                <a:ea typeface="Meiryo UI" pitchFamily="50" charset="-128"/>
                <a:cs typeface="Meiryo UI" pitchFamily="50" charset="-128"/>
              </a:rPr>
              <a:t>より</a:t>
            </a:r>
          </a:p>
        </p:txBody>
      </p:sp>
      <p:cxnSp>
        <p:nvCxnSpPr>
          <p:cNvPr id="4" name="直線コネクタ 3"/>
          <p:cNvCxnSpPr/>
          <p:nvPr/>
        </p:nvCxnSpPr>
        <p:spPr>
          <a:xfrm flipH="1">
            <a:off x="4067944" y="1979737"/>
            <a:ext cx="23126" cy="3601915"/>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5579050A-EAF2-457B-8AD0-EB65C2D0E87C}"/>
              </a:ext>
            </a:extLst>
          </p:cNvPr>
          <p:cNvSpPr txBox="1"/>
          <p:nvPr/>
        </p:nvSpPr>
        <p:spPr>
          <a:xfrm>
            <a:off x="1087241" y="6400014"/>
            <a:ext cx="3185487" cy="369332"/>
          </a:xfrm>
          <a:prstGeom prst="rect">
            <a:avLst/>
          </a:prstGeom>
          <a:solidFill>
            <a:srgbClr val="CCCCFF"/>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今の世界はどちらに向かって</a:t>
            </a:r>
          </a:p>
        </p:txBody>
      </p:sp>
      <p:sp>
        <p:nvSpPr>
          <p:cNvPr id="23" name="テキスト ボックス 22">
            <a:extLst>
              <a:ext uri="{FF2B5EF4-FFF2-40B4-BE49-F238E27FC236}">
                <a16:creationId xmlns:a16="http://schemas.microsoft.com/office/drawing/2014/main" id="{B9A3B8F5-3C96-4573-9AA9-CEE19D03213F}"/>
              </a:ext>
            </a:extLst>
          </p:cNvPr>
          <p:cNvSpPr txBox="1"/>
          <p:nvPr/>
        </p:nvSpPr>
        <p:spPr>
          <a:xfrm>
            <a:off x="4253935" y="6410275"/>
            <a:ext cx="2932309" cy="369332"/>
          </a:xfrm>
          <a:prstGeom prst="rect">
            <a:avLst/>
          </a:prstGeom>
          <a:solidFill>
            <a:srgbClr val="FF9999"/>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進んでいると思いますか。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457200" y="628650"/>
            <a:ext cx="7280031" cy="1223597"/>
          </a:xfrm>
        </p:spPr>
        <p:txBody>
          <a:bodyPr/>
          <a:lstStyle/>
          <a:p>
            <a:pPr eaLnBrk="1" hangingPunct="1"/>
            <a:r>
              <a:rPr lang="en-US" altLang="ja-JP" sz="2769" dirty="0">
                <a:latin typeface="AR丸ゴシック体E" panose="020F0909000000000000" pitchFamily="49" charset="-128"/>
                <a:ea typeface="AR丸ゴシック体E" panose="020F0909000000000000" pitchFamily="49" charset="-128"/>
              </a:rPr>
              <a:t>2100</a:t>
            </a:r>
            <a:r>
              <a:rPr lang="ja-JP" altLang="en-US" sz="2769" dirty="0">
                <a:latin typeface="AR丸ゴシック体E" panose="020F0909000000000000" pitchFamily="49" charset="-128"/>
                <a:ea typeface="AR丸ゴシック体E" panose="020F0909000000000000" pitchFamily="49" charset="-128"/>
              </a:rPr>
              <a:t>年までの気温変化の予測</a:t>
            </a:r>
          </a:p>
        </p:txBody>
      </p:sp>
      <p:sp>
        <p:nvSpPr>
          <p:cNvPr id="2" name="スライド番号プレースホルダー 1"/>
          <p:cNvSpPr>
            <a:spLocks noGrp="1"/>
          </p:cNvSpPr>
          <p:nvPr>
            <p:ph type="sldNum" sz="quarter" idx="12"/>
          </p:nvPr>
        </p:nvSpPr>
        <p:spPr/>
        <p:txBody>
          <a:bodyPr/>
          <a:lstStyle/>
          <a:p>
            <a:pPr>
              <a:defRPr/>
            </a:pPr>
            <a:fld id="{ECF3B278-1115-4EAF-9AFA-2C763E397AE6}" type="slidenum">
              <a:rPr lang="ja-JP" altLang="en-US" smtClean="0"/>
              <a:pPr>
                <a:defRPr/>
              </a:pPr>
              <a:t>11</a:t>
            </a:fld>
            <a:endParaRPr lang="ja-JP" altLang="en-US"/>
          </a:p>
        </p:txBody>
      </p:sp>
      <p:sp>
        <p:nvSpPr>
          <p:cNvPr id="65539" name="正方形/長方形 12"/>
          <p:cNvSpPr>
            <a:spLocks noChangeArrowheads="1"/>
          </p:cNvSpPr>
          <p:nvPr/>
        </p:nvSpPr>
        <p:spPr bwMode="auto">
          <a:xfrm>
            <a:off x="4759569" y="1607360"/>
            <a:ext cx="3985846"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現状以上の温暖化対策を</a:t>
            </a:r>
            <a:endParaRPr lang="en-US" altLang="ja-JP" sz="2215" b="1">
              <a:latin typeface="Meiryo UI" pitchFamily="50" charset="-128"/>
              <a:ea typeface="Meiryo UI" pitchFamily="50" charset="-128"/>
              <a:cs typeface="Meiryo UI" pitchFamily="50" charset="-128"/>
            </a:endParaRPr>
          </a:p>
          <a:p>
            <a:pPr algn="ctr" eaLnBrk="1" hangingPunct="1"/>
            <a:r>
              <a:rPr lang="ja-JP" altLang="en-US" sz="2215" b="1">
                <a:latin typeface="Meiryo UI" pitchFamily="50" charset="-128"/>
                <a:ea typeface="Meiryo UI" pitchFamily="50" charset="-128"/>
                <a:cs typeface="Meiryo UI" pitchFamily="50" charset="-128"/>
              </a:rPr>
              <a:t>取らなかった場合</a:t>
            </a:r>
            <a:endParaRPr lang="en-US" altLang="ja-JP" sz="2215" b="1">
              <a:latin typeface="Meiryo UI" pitchFamily="50" charset="-128"/>
              <a:ea typeface="Meiryo UI" pitchFamily="50" charset="-128"/>
              <a:cs typeface="Meiryo UI" pitchFamily="50" charset="-128"/>
            </a:endParaRPr>
          </a:p>
        </p:txBody>
      </p:sp>
      <p:sp>
        <p:nvSpPr>
          <p:cNvPr id="65540" name="正方形/長方形 11"/>
          <p:cNvSpPr>
            <a:spLocks noChangeArrowheads="1"/>
          </p:cNvSpPr>
          <p:nvPr/>
        </p:nvSpPr>
        <p:spPr bwMode="auto">
          <a:xfrm>
            <a:off x="4664314" y="541068"/>
            <a:ext cx="3768980"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年を基準とした変化</a:t>
            </a:r>
            <a:endParaRPr lang="en-US" altLang="ja-JP" sz="1754" dirty="0">
              <a:latin typeface="HGP創英角ｺﾞｼｯｸUB" pitchFamily="50" charset="-128"/>
              <a:ea typeface="HGP創英角ｺﾞｼｯｸUB" pitchFamily="50" charset="-128"/>
            </a:endParaRPr>
          </a:p>
        </p:txBody>
      </p:sp>
      <p:pic>
        <p:nvPicPr>
          <p:cNvPr id="65541" name="図 3"/>
          <p:cNvPicPr>
            <a:picLocks noChangeAspect="1"/>
          </p:cNvPicPr>
          <p:nvPr/>
        </p:nvPicPr>
        <p:blipFill>
          <a:blip r:embed="rId3" cstate="print">
            <a:extLst>
              <a:ext uri="{28A0092B-C50C-407E-A947-70E740481C1C}">
                <a14:useLocalDpi xmlns:a14="http://schemas.microsoft.com/office/drawing/2010/main" val="0"/>
              </a:ext>
            </a:extLst>
          </a:blip>
          <a:srcRect l="7759" r="7759"/>
          <a:stretch>
            <a:fillRect/>
          </a:stretch>
        </p:blipFill>
        <p:spPr bwMode="auto">
          <a:xfrm>
            <a:off x="4599050" y="2593812"/>
            <a:ext cx="4315282" cy="287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テキスト ボックス 6"/>
          <p:cNvSpPr txBox="1">
            <a:spLocks noChangeArrowheads="1"/>
          </p:cNvSpPr>
          <p:nvPr/>
        </p:nvSpPr>
        <p:spPr bwMode="auto">
          <a:xfrm>
            <a:off x="4600195" y="5566191"/>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pic>
        <p:nvPicPr>
          <p:cNvPr id="65544" name="図 4"/>
          <p:cNvPicPr>
            <a:picLocks noChangeAspect="1"/>
          </p:cNvPicPr>
          <p:nvPr/>
        </p:nvPicPr>
        <p:blipFill>
          <a:blip r:embed="rId4" cstate="print">
            <a:extLst>
              <a:ext uri="{28A0092B-C50C-407E-A947-70E740481C1C}">
                <a14:useLocalDpi xmlns:a14="http://schemas.microsoft.com/office/drawing/2010/main" val="0"/>
              </a:ext>
            </a:extLst>
          </a:blip>
          <a:srcRect l="7364" r="7364"/>
          <a:stretch>
            <a:fillRect/>
          </a:stretch>
        </p:blipFill>
        <p:spPr bwMode="auto">
          <a:xfrm>
            <a:off x="84711" y="2612373"/>
            <a:ext cx="4394970" cy="28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テキスト ボックス 6"/>
          <p:cNvSpPr txBox="1">
            <a:spLocks noChangeArrowheads="1"/>
          </p:cNvSpPr>
          <p:nvPr/>
        </p:nvSpPr>
        <p:spPr bwMode="auto">
          <a:xfrm>
            <a:off x="84711" y="5546715"/>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sp>
        <p:nvSpPr>
          <p:cNvPr id="65546" name="正方形/長方形 12"/>
          <p:cNvSpPr>
            <a:spLocks noChangeArrowheads="1"/>
          </p:cNvSpPr>
          <p:nvPr/>
        </p:nvSpPr>
        <p:spPr bwMode="auto">
          <a:xfrm>
            <a:off x="457200" y="1777791"/>
            <a:ext cx="3985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厳しい温暖化対策を取った場合</a:t>
            </a:r>
            <a:endParaRPr lang="en-US" altLang="ja-JP" sz="2215" b="1">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F6BA2AD2-877D-4EC3-B004-5B6E68D90BE9}"/>
              </a:ext>
            </a:extLst>
          </p:cNvPr>
          <p:cNvSpPr txBox="1"/>
          <p:nvPr/>
        </p:nvSpPr>
        <p:spPr>
          <a:xfrm>
            <a:off x="8199072" y="0"/>
            <a:ext cx="715260" cy="369332"/>
          </a:xfrm>
          <a:prstGeom prst="rect">
            <a:avLst/>
          </a:prstGeom>
          <a:noFill/>
        </p:spPr>
        <p:txBody>
          <a:bodyPr wrap="none" rtlCol="0">
            <a:spAutoFit/>
          </a:bodyPr>
          <a:lstStyle/>
          <a:p>
            <a:r>
              <a:rPr kumimoji="1" lang="en-US" altLang="ja-JP" dirty="0"/>
              <a:t>10:30</a:t>
            </a:r>
            <a:endParaRPr kumimoji="1" lang="ja-JP" altLang="en-US" dirty="0"/>
          </a:p>
        </p:txBody>
      </p:sp>
      <p:sp>
        <p:nvSpPr>
          <p:cNvPr id="12" name="テキスト ボックス 11">
            <a:extLst>
              <a:ext uri="{FF2B5EF4-FFF2-40B4-BE49-F238E27FC236}">
                <a16:creationId xmlns:a16="http://schemas.microsoft.com/office/drawing/2014/main" id="{0A3124E0-9832-483A-A4A7-FD849AFF4AEC}"/>
              </a:ext>
            </a:extLst>
          </p:cNvPr>
          <p:cNvSpPr txBox="1"/>
          <p:nvPr/>
        </p:nvSpPr>
        <p:spPr>
          <a:xfrm>
            <a:off x="1353941" y="6133314"/>
            <a:ext cx="3185487" cy="369332"/>
          </a:xfrm>
          <a:prstGeom prst="rect">
            <a:avLst/>
          </a:prstGeom>
          <a:solidFill>
            <a:srgbClr val="CCCCFF"/>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今の世界はどちらに向かって</a:t>
            </a:r>
          </a:p>
        </p:txBody>
      </p:sp>
      <p:sp>
        <p:nvSpPr>
          <p:cNvPr id="13" name="テキスト ボックス 12">
            <a:extLst>
              <a:ext uri="{FF2B5EF4-FFF2-40B4-BE49-F238E27FC236}">
                <a16:creationId xmlns:a16="http://schemas.microsoft.com/office/drawing/2014/main" id="{6AD86EB3-D14F-419B-841F-C323F5C7875F}"/>
              </a:ext>
            </a:extLst>
          </p:cNvPr>
          <p:cNvSpPr txBox="1"/>
          <p:nvPr/>
        </p:nvSpPr>
        <p:spPr>
          <a:xfrm>
            <a:off x="4520635" y="6134050"/>
            <a:ext cx="2932309" cy="369332"/>
          </a:xfrm>
          <a:prstGeom prst="rect">
            <a:avLst/>
          </a:prstGeom>
          <a:solidFill>
            <a:srgbClr val="FF9999"/>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進んでいると思いますか。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ppt_x"/>
                                          </p:val>
                                        </p:tav>
                                        <p:tav tm="100000">
                                          <p:val>
                                            <p:strVal val="#ppt_x"/>
                                          </p:val>
                                        </p:tav>
                                      </p:tavLst>
                                    </p:anim>
                                    <p:anim calcmode="lin" valueType="num">
                                      <p:cBhvr additive="base">
                                        <p:cTn id="8" dur="500" fill="hold"/>
                                        <p:tgtEl>
                                          <p:spTgt spid="655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45"/>
                                        </p:tgtEl>
                                        <p:attrNameLst>
                                          <p:attrName>style.visibility</p:attrName>
                                        </p:attrNameLst>
                                      </p:cBhvr>
                                      <p:to>
                                        <p:strVal val="visible"/>
                                      </p:to>
                                    </p:set>
                                    <p:anim calcmode="lin" valueType="num">
                                      <p:cBhvr additive="base">
                                        <p:cTn id="11" dur="500" fill="hold"/>
                                        <p:tgtEl>
                                          <p:spTgt spid="65545"/>
                                        </p:tgtEl>
                                        <p:attrNameLst>
                                          <p:attrName>ppt_x</p:attrName>
                                        </p:attrNameLst>
                                      </p:cBhvr>
                                      <p:tavLst>
                                        <p:tav tm="0">
                                          <p:val>
                                            <p:strVal val="#ppt_x"/>
                                          </p:val>
                                        </p:tav>
                                        <p:tav tm="100000">
                                          <p:val>
                                            <p:strVal val="#ppt_x"/>
                                          </p:val>
                                        </p:tav>
                                      </p:tavLst>
                                    </p:anim>
                                    <p:anim calcmode="lin" valueType="num">
                                      <p:cBhvr additive="base">
                                        <p:cTn id="12" dur="500" fill="hold"/>
                                        <p:tgtEl>
                                          <p:spTgt spid="655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46"/>
                                        </p:tgtEl>
                                        <p:attrNameLst>
                                          <p:attrName>style.visibility</p:attrName>
                                        </p:attrNameLst>
                                      </p:cBhvr>
                                      <p:to>
                                        <p:strVal val="visible"/>
                                      </p:to>
                                    </p:set>
                                    <p:anim calcmode="lin" valueType="num">
                                      <p:cBhvr additive="base">
                                        <p:cTn id="15" dur="500" fill="hold"/>
                                        <p:tgtEl>
                                          <p:spTgt spid="65546"/>
                                        </p:tgtEl>
                                        <p:attrNameLst>
                                          <p:attrName>ppt_x</p:attrName>
                                        </p:attrNameLst>
                                      </p:cBhvr>
                                      <p:tavLst>
                                        <p:tav tm="0">
                                          <p:val>
                                            <p:strVal val="#ppt_x"/>
                                          </p:val>
                                        </p:tav>
                                        <p:tav tm="100000">
                                          <p:val>
                                            <p:strVal val="#ppt_x"/>
                                          </p:val>
                                        </p:tav>
                                      </p:tavLst>
                                    </p:anim>
                                    <p:anim calcmode="lin" valueType="num">
                                      <p:cBhvr additive="base">
                                        <p:cTn id="16" dur="500" fill="hold"/>
                                        <p:tgtEl>
                                          <p:spTgt spid="6554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2000"/>
                                  </p:stCondLst>
                                  <p:childTnLst>
                                    <p:set>
                                      <p:cBhvr>
                                        <p:cTn id="19" dur="1" fill="hold">
                                          <p:stCondLst>
                                            <p:cond delay="0"/>
                                          </p:stCondLst>
                                        </p:cTn>
                                        <p:tgtEl>
                                          <p:spTgt spid="65539"/>
                                        </p:tgtEl>
                                        <p:attrNameLst>
                                          <p:attrName>style.visibility</p:attrName>
                                        </p:attrNameLst>
                                      </p:cBhvr>
                                      <p:to>
                                        <p:strVal val="visible"/>
                                      </p:to>
                                    </p:set>
                                    <p:anim calcmode="lin" valueType="num">
                                      <p:cBhvr additive="base">
                                        <p:cTn id="20" dur="500" fill="hold"/>
                                        <p:tgtEl>
                                          <p:spTgt spid="65539"/>
                                        </p:tgtEl>
                                        <p:attrNameLst>
                                          <p:attrName>ppt_x</p:attrName>
                                        </p:attrNameLst>
                                      </p:cBhvr>
                                      <p:tavLst>
                                        <p:tav tm="0">
                                          <p:val>
                                            <p:strVal val="#ppt_x"/>
                                          </p:val>
                                        </p:tav>
                                        <p:tav tm="100000">
                                          <p:val>
                                            <p:strVal val="#ppt_x"/>
                                          </p:val>
                                        </p:tav>
                                      </p:tavLst>
                                    </p:anim>
                                    <p:anim calcmode="lin" valueType="num">
                                      <p:cBhvr additive="base">
                                        <p:cTn id="21" dur="500" fill="hold"/>
                                        <p:tgtEl>
                                          <p:spTgt spid="65539"/>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2" presetClass="entr" presetSubtype="4" fill="hold" nodeType="afterEffect">
                                  <p:stCondLst>
                                    <p:cond delay="0"/>
                                  </p:stCondLst>
                                  <p:childTnLst>
                                    <p:set>
                                      <p:cBhvr>
                                        <p:cTn id="24" dur="1" fill="hold">
                                          <p:stCondLst>
                                            <p:cond delay="0"/>
                                          </p:stCondLst>
                                        </p:cTn>
                                        <p:tgtEl>
                                          <p:spTgt spid="65541"/>
                                        </p:tgtEl>
                                        <p:attrNameLst>
                                          <p:attrName>style.visibility</p:attrName>
                                        </p:attrNameLst>
                                      </p:cBhvr>
                                      <p:to>
                                        <p:strVal val="visible"/>
                                      </p:to>
                                    </p:set>
                                    <p:anim calcmode="lin" valueType="num">
                                      <p:cBhvr additive="base">
                                        <p:cTn id="25" dur="500" fill="hold"/>
                                        <p:tgtEl>
                                          <p:spTgt spid="65541"/>
                                        </p:tgtEl>
                                        <p:attrNameLst>
                                          <p:attrName>ppt_x</p:attrName>
                                        </p:attrNameLst>
                                      </p:cBhvr>
                                      <p:tavLst>
                                        <p:tav tm="0">
                                          <p:val>
                                            <p:strVal val="#ppt_x"/>
                                          </p:val>
                                        </p:tav>
                                        <p:tav tm="100000">
                                          <p:val>
                                            <p:strVal val="#ppt_x"/>
                                          </p:val>
                                        </p:tav>
                                      </p:tavLst>
                                    </p:anim>
                                    <p:anim calcmode="lin" valueType="num">
                                      <p:cBhvr additive="base">
                                        <p:cTn id="26" dur="500" fill="hold"/>
                                        <p:tgtEl>
                                          <p:spTgt spid="65541"/>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grpId="0" nodeType="afterEffect">
                                  <p:stCondLst>
                                    <p:cond delay="0"/>
                                  </p:stCondLst>
                                  <p:childTnLst>
                                    <p:set>
                                      <p:cBhvr>
                                        <p:cTn id="29" dur="1" fill="hold">
                                          <p:stCondLst>
                                            <p:cond delay="0"/>
                                          </p:stCondLst>
                                        </p:cTn>
                                        <p:tgtEl>
                                          <p:spTgt spid="65542"/>
                                        </p:tgtEl>
                                        <p:attrNameLst>
                                          <p:attrName>style.visibility</p:attrName>
                                        </p:attrNameLst>
                                      </p:cBhvr>
                                      <p:to>
                                        <p:strVal val="visible"/>
                                      </p:to>
                                    </p:set>
                                    <p:anim calcmode="lin" valueType="num">
                                      <p:cBhvr additive="base">
                                        <p:cTn id="30" dur="500" fill="hold"/>
                                        <p:tgtEl>
                                          <p:spTgt spid="65542"/>
                                        </p:tgtEl>
                                        <p:attrNameLst>
                                          <p:attrName>ppt_x</p:attrName>
                                        </p:attrNameLst>
                                      </p:cBhvr>
                                      <p:tavLst>
                                        <p:tav tm="0">
                                          <p:val>
                                            <p:strVal val="#ppt_x"/>
                                          </p:val>
                                        </p:tav>
                                        <p:tav tm="100000">
                                          <p:val>
                                            <p:strVal val="#ppt_x"/>
                                          </p:val>
                                        </p:tav>
                                      </p:tavLst>
                                    </p:anim>
                                    <p:anim calcmode="lin" valueType="num">
                                      <p:cBhvr additive="base">
                                        <p:cTn id="31" dur="500" fill="hold"/>
                                        <p:tgtEl>
                                          <p:spTgt spid="65542"/>
                                        </p:tgtEl>
                                        <p:attrNameLst>
                                          <p:attrName>ppt_y</p:attrName>
                                        </p:attrNameLst>
                                      </p:cBhvr>
                                      <p:tavLst>
                                        <p:tav tm="0">
                                          <p:val>
                                            <p:strVal val="1+#ppt_h/2"/>
                                          </p:val>
                                        </p:tav>
                                        <p:tav tm="100000">
                                          <p:val>
                                            <p:strVal val="#ppt_y"/>
                                          </p:val>
                                        </p:tav>
                                      </p:tavLst>
                                    </p:anim>
                                  </p:childTnLst>
                                </p:cTn>
                              </p:par>
                            </p:childTnLst>
                          </p:cTn>
                        </p:par>
                        <p:par>
                          <p:cTn id="32" fill="hold">
                            <p:stCondLst>
                              <p:cond delay="4000"/>
                            </p:stCondLst>
                            <p:childTnLst>
                              <p:par>
                                <p:cTn id="33" presetID="2" presetClass="entr" presetSubtype="1" fill="hold" grpId="0" nodeType="afterEffect">
                                  <p:stCondLst>
                                    <p:cond delay="100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par>
                          <p:cTn id="37" fill="hold">
                            <p:stCondLst>
                              <p:cond delay="14500"/>
                            </p:stCondLst>
                            <p:childTnLst>
                              <p:par>
                                <p:cTn id="38" presetID="2" presetClass="entr" presetSubtype="1" fill="hold" grpId="0" nodeType="afterEffect">
                                  <p:stCondLst>
                                    <p:cond delay="2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2" grpId="0" animBg="1"/>
      <p:bldP spid="65545" grpId="0" animBg="1"/>
      <p:bldP spid="65546" grpId="0"/>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CB9502E-AFF7-4776-96D0-3A32FCACCE2A}"/>
              </a:ext>
            </a:extLst>
          </p:cNvPr>
          <p:cNvPicPr>
            <a:picLocks noChangeAspect="1"/>
          </p:cNvPicPr>
          <p:nvPr/>
        </p:nvPicPr>
        <p:blipFill rotWithShape="1">
          <a:blip r:embed="rId3"/>
          <a:srcRect l="37551" t="26218" r="39274" b="35121"/>
          <a:stretch/>
        </p:blipFill>
        <p:spPr>
          <a:xfrm>
            <a:off x="1904447" y="1589617"/>
            <a:ext cx="5392122" cy="3744274"/>
          </a:xfrm>
          <a:prstGeom prst="rect">
            <a:avLst/>
          </a:prstGeom>
        </p:spPr>
      </p:pic>
      <p:grpSp>
        <p:nvGrpSpPr>
          <p:cNvPr id="65" name="グループ化 64">
            <a:extLst>
              <a:ext uri="{FF2B5EF4-FFF2-40B4-BE49-F238E27FC236}">
                <a16:creationId xmlns:a16="http://schemas.microsoft.com/office/drawing/2014/main" id="{FEC58A75-CF0A-4E3D-8503-7AE65E4DC0BB}"/>
              </a:ext>
            </a:extLst>
          </p:cNvPr>
          <p:cNvGrpSpPr>
            <a:grpSpLocks/>
          </p:cNvGrpSpPr>
          <p:nvPr/>
        </p:nvGrpSpPr>
        <p:grpSpPr bwMode="auto">
          <a:xfrm rot="411564">
            <a:off x="-165484" y="2539018"/>
            <a:ext cx="2385446" cy="876952"/>
            <a:chOff x="1413690" y="959583"/>
            <a:chExt cx="2439940" cy="978617"/>
          </a:xfrm>
          <a:solidFill>
            <a:srgbClr val="E9FED2"/>
          </a:solidFill>
        </p:grpSpPr>
        <p:sp>
          <p:nvSpPr>
            <p:cNvPr id="66" name="円/楕円 18">
              <a:extLst>
                <a:ext uri="{FF2B5EF4-FFF2-40B4-BE49-F238E27FC236}">
                  <a16:creationId xmlns:a16="http://schemas.microsoft.com/office/drawing/2014/main" id="{7D536D8B-EB70-4FB0-BE72-A9AB8C70568E}"/>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7" name="テキスト ボックス 1">
              <a:extLst>
                <a:ext uri="{FF2B5EF4-FFF2-40B4-BE49-F238E27FC236}">
                  <a16:creationId xmlns:a16="http://schemas.microsoft.com/office/drawing/2014/main" id="{25A140F2-7291-4940-B8F0-9F6ABD4D6DFB}"/>
                </a:ext>
              </a:extLst>
            </p:cNvPr>
            <p:cNvSpPr txBox="1">
              <a:spLocks noChangeArrowheads="1"/>
            </p:cNvSpPr>
            <p:nvPr/>
          </p:nvSpPr>
          <p:spPr bwMode="auto">
            <a:xfrm>
              <a:off x="1808406" y="1161318"/>
              <a:ext cx="1743913" cy="610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新幹線網</a:t>
              </a:r>
            </a:p>
          </p:txBody>
        </p:sp>
      </p:grpSp>
      <p:grpSp>
        <p:nvGrpSpPr>
          <p:cNvPr id="47" name="グループ化 46">
            <a:extLst>
              <a:ext uri="{FF2B5EF4-FFF2-40B4-BE49-F238E27FC236}">
                <a16:creationId xmlns:a16="http://schemas.microsoft.com/office/drawing/2014/main" id="{95068D73-9463-401F-89C7-9F047A0282D6}"/>
              </a:ext>
            </a:extLst>
          </p:cNvPr>
          <p:cNvGrpSpPr>
            <a:grpSpLocks/>
          </p:cNvGrpSpPr>
          <p:nvPr/>
        </p:nvGrpSpPr>
        <p:grpSpPr bwMode="auto">
          <a:xfrm>
            <a:off x="65115" y="3827179"/>
            <a:ext cx="1835602" cy="904770"/>
            <a:chOff x="2528425" y="5540564"/>
            <a:chExt cx="1728192" cy="926439"/>
          </a:xfrm>
          <a:solidFill>
            <a:srgbClr val="E9FED2"/>
          </a:solidFill>
        </p:grpSpPr>
        <p:sp>
          <p:nvSpPr>
            <p:cNvPr id="48" name="円/楕円 20">
              <a:extLst>
                <a:ext uri="{FF2B5EF4-FFF2-40B4-BE49-F238E27FC236}">
                  <a16:creationId xmlns:a16="http://schemas.microsoft.com/office/drawing/2014/main" id="{DDFE4C14-6E46-4F1B-AC0F-9E17CF08DE33}"/>
                </a:ext>
              </a:extLst>
            </p:cNvPr>
            <p:cNvSpPr/>
            <p:nvPr/>
          </p:nvSpPr>
          <p:spPr>
            <a:xfrm>
              <a:off x="2528425" y="554056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9" name="テキスト ボックス 21">
              <a:extLst>
                <a:ext uri="{FF2B5EF4-FFF2-40B4-BE49-F238E27FC236}">
                  <a16:creationId xmlns:a16="http://schemas.microsoft.com/office/drawing/2014/main" id="{5CDD2A61-CEB4-4AC1-AFA5-269CE1F34D67}"/>
                </a:ext>
              </a:extLst>
            </p:cNvPr>
            <p:cNvSpPr txBox="1">
              <a:spLocks noChangeArrowheads="1"/>
            </p:cNvSpPr>
            <p:nvPr/>
          </p:nvSpPr>
          <p:spPr bwMode="auto">
            <a:xfrm>
              <a:off x="2813696" y="5769924"/>
              <a:ext cx="1386854" cy="5600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温暖化</a:t>
              </a:r>
            </a:p>
          </p:txBody>
        </p:sp>
      </p:grpSp>
      <p:grpSp>
        <p:nvGrpSpPr>
          <p:cNvPr id="41" name="グループ化 40">
            <a:extLst>
              <a:ext uri="{FF2B5EF4-FFF2-40B4-BE49-F238E27FC236}">
                <a16:creationId xmlns:a16="http://schemas.microsoft.com/office/drawing/2014/main" id="{CC8ECF19-EA6E-4CDA-B6B3-8A296141CCEA}"/>
              </a:ext>
            </a:extLst>
          </p:cNvPr>
          <p:cNvGrpSpPr>
            <a:grpSpLocks/>
          </p:cNvGrpSpPr>
          <p:nvPr/>
        </p:nvGrpSpPr>
        <p:grpSpPr bwMode="auto">
          <a:xfrm>
            <a:off x="3300080" y="94763"/>
            <a:ext cx="3085015" cy="858598"/>
            <a:chOff x="1403620" y="1029436"/>
            <a:chExt cx="3569766" cy="770611"/>
          </a:xfrm>
          <a:solidFill>
            <a:srgbClr val="E9FED2"/>
          </a:solidFill>
        </p:grpSpPr>
        <p:sp>
          <p:nvSpPr>
            <p:cNvPr id="42" name="円/楕円 32">
              <a:extLst>
                <a:ext uri="{FF2B5EF4-FFF2-40B4-BE49-F238E27FC236}">
                  <a16:creationId xmlns:a16="http://schemas.microsoft.com/office/drawing/2014/main" id="{7007ED23-F3D9-43F3-B36A-CED33C32FA38}"/>
                </a:ext>
              </a:extLst>
            </p:cNvPr>
            <p:cNvSpPr/>
            <p:nvPr/>
          </p:nvSpPr>
          <p:spPr>
            <a:xfrm>
              <a:off x="1403620" y="1029436"/>
              <a:ext cx="3569766" cy="77061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3" name="テキスト ボックス 1">
              <a:extLst>
                <a:ext uri="{FF2B5EF4-FFF2-40B4-BE49-F238E27FC236}">
                  <a16:creationId xmlns:a16="http://schemas.microsoft.com/office/drawing/2014/main" id="{FE22C671-0785-4E8A-9486-7F55B25C5B84}"/>
                </a:ext>
              </a:extLst>
            </p:cNvPr>
            <p:cNvSpPr txBox="1">
              <a:spLocks noChangeArrowheads="1"/>
            </p:cNvSpPr>
            <p:nvPr/>
          </p:nvSpPr>
          <p:spPr bwMode="auto">
            <a:xfrm>
              <a:off x="1828014" y="1224465"/>
              <a:ext cx="2925066" cy="43990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585" b="1" dirty="0"/>
                <a:t>インターネット</a:t>
              </a:r>
              <a:endParaRPr lang="en-US" altLang="ja-JP" sz="2585" b="1" dirty="0"/>
            </a:p>
          </p:txBody>
        </p:sp>
      </p:grpSp>
      <p:grpSp>
        <p:nvGrpSpPr>
          <p:cNvPr id="35" name="グループ化 34">
            <a:extLst>
              <a:ext uri="{FF2B5EF4-FFF2-40B4-BE49-F238E27FC236}">
                <a16:creationId xmlns:a16="http://schemas.microsoft.com/office/drawing/2014/main" id="{6EB0EE2F-4938-4E54-9E15-2769538F732A}"/>
              </a:ext>
            </a:extLst>
          </p:cNvPr>
          <p:cNvGrpSpPr>
            <a:grpSpLocks/>
          </p:cNvGrpSpPr>
          <p:nvPr/>
        </p:nvGrpSpPr>
        <p:grpSpPr bwMode="auto">
          <a:xfrm rot="203925">
            <a:off x="7800423" y="1339807"/>
            <a:ext cx="1473050" cy="789955"/>
            <a:chOff x="6544291" y="717708"/>
            <a:chExt cx="1728192" cy="926439"/>
          </a:xfrm>
          <a:solidFill>
            <a:srgbClr val="E9FED2"/>
          </a:solidFill>
        </p:grpSpPr>
        <p:sp>
          <p:nvSpPr>
            <p:cNvPr id="36" name="円/楕円 15">
              <a:extLst>
                <a:ext uri="{FF2B5EF4-FFF2-40B4-BE49-F238E27FC236}">
                  <a16:creationId xmlns:a16="http://schemas.microsoft.com/office/drawing/2014/main" id="{78025DF8-B67E-4B7B-A1BA-9574A5EE4849}"/>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 name="テキスト ボックス 8">
              <a:extLst>
                <a:ext uri="{FF2B5EF4-FFF2-40B4-BE49-F238E27FC236}">
                  <a16:creationId xmlns:a16="http://schemas.microsoft.com/office/drawing/2014/main" id="{AC235A86-B75D-4530-8BBC-F8FE25F0E707}"/>
                </a:ext>
              </a:extLst>
            </p:cNvPr>
            <p:cNvSpPr txBox="1">
              <a:spLocks noChangeArrowheads="1"/>
            </p:cNvSpPr>
            <p:nvPr/>
          </p:nvSpPr>
          <p:spPr bwMode="auto">
            <a:xfrm>
              <a:off x="6902078" y="898144"/>
              <a:ext cx="1108081" cy="641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t>家族</a:t>
              </a:r>
            </a:p>
          </p:txBody>
        </p:sp>
      </p:grpSp>
      <p:grpSp>
        <p:nvGrpSpPr>
          <p:cNvPr id="38" name="グループ化 37">
            <a:extLst>
              <a:ext uri="{FF2B5EF4-FFF2-40B4-BE49-F238E27FC236}">
                <a16:creationId xmlns:a16="http://schemas.microsoft.com/office/drawing/2014/main" id="{7AAF9A99-F7D8-4154-AB69-714112B08953}"/>
              </a:ext>
            </a:extLst>
          </p:cNvPr>
          <p:cNvGrpSpPr>
            <a:grpSpLocks/>
          </p:cNvGrpSpPr>
          <p:nvPr/>
        </p:nvGrpSpPr>
        <p:grpSpPr bwMode="auto">
          <a:xfrm rot="1123162">
            <a:off x="7839118" y="494595"/>
            <a:ext cx="1473050" cy="789955"/>
            <a:chOff x="6544291" y="717708"/>
            <a:chExt cx="1728192" cy="926439"/>
          </a:xfrm>
          <a:solidFill>
            <a:srgbClr val="E9FED2"/>
          </a:solidFill>
        </p:grpSpPr>
        <p:sp>
          <p:nvSpPr>
            <p:cNvPr id="39" name="円/楕円 15">
              <a:extLst>
                <a:ext uri="{FF2B5EF4-FFF2-40B4-BE49-F238E27FC236}">
                  <a16:creationId xmlns:a16="http://schemas.microsoft.com/office/drawing/2014/main" id="{3C048DAE-C7FF-4BE1-BFE7-5EDE2576DE5E}"/>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0" name="テキスト ボックス 8">
              <a:extLst>
                <a:ext uri="{FF2B5EF4-FFF2-40B4-BE49-F238E27FC236}">
                  <a16:creationId xmlns:a16="http://schemas.microsoft.com/office/drawing/2014/main" id="{87CB9894-6DEC-4BB8-AE2A-1F10313A2BC7}"/>
                </a:ext>
              </a:extLst>
            </p:cNvPr>
            <p:cNvSpPr txBox="1">
              <a:spLocks noChangeArrowheads="1"/>
            </p:cNvSpPr>
            <p:nvPr/>
          </p:nvSpPr>
          <p:spPr bwMode="auto">
            <a:xfrm>
              <a:off x="6806878" y="871686"/>
              <a:ext cx="1220921" cy="7079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地域</a:t>
              </a:r>
            </a:p>
          </p:txBody>
        </p:sp>
      </p:grpSp>
      <p:grpSp>
        <p:nvGrpSpPr>
          <p:cNvPr id="44" name="グループ化 43">
            <a:extLst>
              <a:ext uri="{FF2B5EF4-FFF2-40B4-BE49-F238E27FC236}">
                <a16:creationId xmlns:a16="http://schemas.microsoft.com/office/drawing/2014/main" id="{9261D059-5F5A-4EFC-91FB-98676B5E6711}"/>
              </a:ext>
            </a:extLst>
          </p:cNvPr>
          <p:cNvGrpSpPr>
            <a:grpSpLocks/>
          </p:cNvGrpSpPr>
          <p:nvPr/>
        </p:nvGrpSpPr>
        <p:grpSpPr bwMode="auto">
          <a:xfrm rot="21023088">
            <a:off x="-79781" y="1554216"/>
            <a:ext cx="2385446" cy="876952"/>
            <a:chOff x="1413690" y="959583"/>
            <a:chExt cx="2439940" cy="978617"/>
          </a:xfrm>
          <a:solidFill>
            <a:srgbClr val="E9FED2"/>
          </a:solidFill>
        </p:grpSpPr>
        <p:sp>
          <p:nvSpPr>
            <p:cNvPr id="45" name="円/楕円 18">
              <a:extLst>
                <a:ext uri="{FF2B5EF4-FFF2-40B4-BE49-F238E27FC236}">
                  <a16:creationId xmlns:a16="http://schemas.microsoft.com/office/drawing/2014/main" id="{E2096361-B81D-484B-B29D-9333B9EC6E65}"/>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6" name="テキスト ボックス 1">
              <a:extLst>
                <a:ext uri="{FF2B5EF4-FFF2-40B4-BE49-F238E27FC236}">
                  <a16:creationId xmlns:a16="http://schemas.microsoft.com/office/drawing/2014/main" id="{6779D9D5-84EE-4098-A632-7871062C33AE}"/>
                </a:ext>
              </a:extLst>
            </p:cNvPr>
            <p:cNvSpPr txBox="1">
              <a:spLocks noChangeArrowheads="1"/>
            </p:cNvSpPr>
            <p:nvPr/>
          </p:nvSpPr>
          <p:spPr bwMode="auto">
            <a:xfrm>
              <a:off x="1808406" y="1161319"/>
              <a:ext cx="1743913" cy="610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自動運転</a:t>
              </a:r>
            </a:p>
          </p:txBody>
        </p:sp>
      </p:grpSp>
      <p:grpSp>
        <p:nvGrpSpPr>
          <p:cNvPr id="24" name="グループ化 23"/>
          <p:cNvGrpSpPr>
            <a:grpSpLocks/>
          </p:cNvGrpSpPr>
          <p:nvPr/>
        </p:nvGrpSpPr>
        <p:grpSpPr bwMode="auto">
          <a:xfrm>
            <a:off x="947179" y="2126294"/>
            <a:ext cx="1471697" cy="789955"/>
            <a:chOff x="1496616" y="1011761"/>
            <a:chExt cx="1728192" cy="926439"/>
          </a:xfrm>
        </p:grpSpPr>
        <p:sp>
          <p:nvSpPr>
            <p:cNvPr id="19" name="円/楕円 18"/>
            <p:cNvSpPr/>
            <p:nvPr/>
          </p:nvSpPr>
          <p:spPr>
            <a:xfrm>
              <a:off x="1496616"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8" name="テキスト ボックス 1"/>
            <p:cNvSpPr txBox="1">
              <a:spLocks noChangeArrowheads="1"/>
            </p:cNvSpPr>
            <p:nvPr/>
          </p:nvSpPr>
          <p:spPr bwMode="auto">
            <a:xfrm>
              <a:off x="1725287" y="1073172"/>
              <a:ext cx="1350045"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交通</a:t>
              </a:r>
            </a:p>
          </p:txBody>
        </p:sp>
      </p:grpSp>
      <p:grpSp>
        <p:nvGrpSpPr>
          <p:cNvPr id="25" name="グループ化 24"/>
          <p:cNvGrpSpPr>
            <a:grpSpLocks/>
          </p:cNvGrpSpPr>
          <p:nvPr/>
        </p:nvGrpSpPr>
        <p:grpSpPr bwMode="auto">
          <a:xfrm>
            <a:off x="3375750" y="897817"/>
            <a:ext cx="2852126" cy="831887"/>
            <a:chOff x="3569273" y="332999"/>
            <a:chExt cx="3346955" cy="975790"/>
          </a:xfrm>
        </p:grpSpPr>
        <p:sp>
          <p:nvSpPr>
            <p:cNvPr id="10" name="円/楕円 9"/>
            <p:cNvSpPr/>
            <p:nvPr/>
          </p:nvSpPr>
          <p:spPr>
            <a:xfrm>
              <a:off x="3569273" y="332999"/>
              <a:ext cx="3346955" cy="97579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6" name="テキスト ボックス 2"/>
            <p:cNvSpPr txBox="1">
              <a:spLocks noChangeArrowheads="1"/>
            </p:cNvSpPr>
            <p:nvPr/>
          </p:nvSpPr>
          <p:spPr bwMode="auto">
            <a:xfrm>
              <a:off x="3743120" y="480363"/>
              <a:ext cx="2765616" cy="78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通信・情報</a:t>
              </a:r>
            </a:p>
          </p:txBody>
        </p:sp>
      </p:grpSp>
      <p:grpSp>
        <p:nvGrpSpPr>
          <p:cNvPr id="11" name="グループ化 10"/>
          <p:cNvGrpSpPr>
            <a:grpSpLocks/>
          </p:cNvGrpSpPr>
          <p:nvPr/>
        </p:nvGrpSpPr>
        <p:grpSpPr bwMode="auto">
          <a:xfrm rot="342148">
            <a:off x="6180262" y="1101682"/>
            <a:ext cx="1526844" cy="788603"/>
            <a:chOff x="367672" y="2564904"/>
            <a:chExt cx="1791067" cy="926439"/>
          </a:xfrm>
        </p:grpSpPr>
        <p:sp>
          <p:nvSpPr>
            <p:cNvPr id="18" name="円/楕円 17"/>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4" name="テキスト ボックス 3"/>
            <p:cNvSpPr txBox="1">
              <a:spLocks noChangeArrowheads="1"/>
            </p:cNvSpPr>
            <p:nvPr/>
          </p:nvSpPr>
          <p:spPr bwMode="auto">
            <a:xfrm>
              <a:off x="367672" y="2680695"/>
              <a:ext cx="1690860"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テレビ</a:t>
              </a:r>
            </a:p>
          </p:txBody>
        </p:sp>
      </p:grpSp>
      <p:grpSp>
        <p:nvGrpSpPr>
          <p:cNvPr id="31" name="グループ化 30"/>
          <p:cNvGrpSpPr>
            <a:grpSpLocks/>
          </p:cNvGrpSpPr>
          <p:nvPr/>
        </p:nvGrpSpPr>
        <p:grpSpPr bwMode="auto">
          <a:xfrm>
            <a:off x="7216920" y="2987262"/>
            <a:ext cx="1976240" cy="789955"/>
            <a:chOff x="243904" y="4254969"/>
            <a:chExt cx="2319889" cy="926439"/>
          </a:xfrm>
        </p:grpSpPr>
        <p:sp>
          <p:nvSpPr>
            <p:cNvPr id="17" name="円/楕円 16"/>
            <p:cNvSpPr/>
            <p:nvPr/>
          </p:nvSpPr>
          <p:spPr>
            <a:xfrm>
              <a:off x="243904" y="4254969"/>
              <a:ext cx="2319889"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2" name="テキスト ボックス 4"/>
            <p:cNvSpPr txBox="1">
              <a:spLocks noChangeArrowheads="1"/>
            </p:cNvSpPr>
            <p:nvPr/>
          </p:nvSpPr>
          <p:spPr bwMode="auto">
            <a:xfrm>
              <a:off x="553472" y="4325708"/>
              <a:ext cx="1915998"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少子化</a:t>
              </a:r>
            </a:p>
          </p:txBody>
        </p:sp>
      </p:grpSp>
      <p:grpSp>
        <p:nvGrpSpPr>
          <p:cNvPr id="27" name="グループ化 26"/>
          <p:cNvGrpSpPr>
            <a:grpSpLocks/>
          </p:cNvGrpSpPr>
          <p:nvPr/>
        </p:nvGrpSpPr>
        <p:grpSpPr bwMode="auto">
          <a:xfrm>
            <a:off x="2637567" y="5090575"/>
            <a:ext cx="2333127" cy="922516"/>
            <a:chOff x="7583801" y="1986456"/>
            <a:chExt cx="1982940" cy="1082504"/>
          </a:xfrm>
        </p:grpSpPr>
        <p:sp>
          <p:nvSpPr>
            <p:cNvPr id="15" name="円/楕円 14"/>
            <p:cNvSpPr/>
            <p:nvPr/>
          </p:nvSpPr>
          <p:spPr>
            <a:xfrm>
              <a:off x="7583801" y="1986456"/>
              <a:ext cx="1982940"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0" name="テキスト ボックス 5"/>
            <p:cNvSpPr txBox="1">
              <a:spLocks noChangeArrowheads="1"/>
            </p:cNvSpPr>
            <p:nvPr/>
          </p:nvSpPr>
          <p:spPr bwMode="auto">
            <a:xfrm>
              <a:off x="7798258" y="2200921"/>
              <a:ext cx="1383112"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感染症</a:t>
              </a:r>
            </a:p>
          </p:txBody>
        </p:sp>
      </p:grpSp>
      <p:grpSp>
        <p:nvGrpSpPr>
          <p:cNvPr id="28" name="グループ化 27"/>
          <p:cNvGrpSpPr>
            <a:grpSpLocks/>
          </p:cNvGrpSpPr>
          <p:nvPr/>
        </p:nvGrpSpPr>
        <p:grpSpPr bwMode="auto">
          <a:xfrm>
            <a:off x="3436032" y="5996363"/>
            <a:ext cx="1471697" cy="789955"/>
            <a:chOff x="7689304" y="4086737"/>
            <a:chExt cx="1728192" cy="926439"/>
          </a:xfrm>
        </p:grpSpPr>
        <p:sp>
          <p:nvSpPr>
            <p:cNvPr id="14" name="円/楕円 13"/>
            <p:cNvSpPr/>
            <p:nvPr/>
          </p:nvSpPr>
          <p:spPr>
            <a:xfrm>
              <a:off x="7689304" y="4086737"/>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8" name="テキスト ボックス 6"/>
            <p:cNvSpPr txBox="1">
              <a:spLocks noChangeArrowheads="1"/>
            </p:cNvSpPr>
            <p:nvPr/>
          </p:nvSpPr>
          <p:spPr bwMode="auto">
            <a:xfrm>
              <a:off x="7943075" y="4165237"/>
              <a:ext cx="1350045"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災害</a:t>
              </a:r>
            </a:p>
          </p:txBody>
        </p:sp>
      </p:grpSp>
      <p:grpSp>
        <p:nvGrpSpPr>
          <p:cNvPr id="29" name="グループ化 28"/>
          <p:cNvGrpSpPr>
            <a:grpSpLocks/>
          </p:cNvGrpSpPr>
          <p:nvPr/>
        </p:nvGrpSpPr>
        <p:grpSpPr bwMode="auto">
          <a:xfrm>
            <a:off x="5893594" y="6006425"/>
            <a:ext cx="2552474" cy="922516"/>
            <a:chOff x="4910119" y="5370832"/>
            <a:chExt cx="2995209" cy="1082504"/>
          </a:xfrm>
        </p:grpSpPr>
        <p:sp>
          <p:nvSpPr>
            <p:cNvPr id="13" name="円/楕円 12"/>
            <p:cNvSpPr/>
            <p:nvPr/>
          </p:nvSpPr>
          <p:spPr>
            <a:xfrm>
              <a:off x="4910119" y="5370832"/>
              <a:ext cx="2995209"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6" name="テキスト ボックス 7"/>
            <p:cNvSpPr txBox="1">
              <a:spLocks noChangeArrowheads="1"/>
            </p:cNvSpPr>
            <p:nvPr/>
          </p:nvSpPr>
          <p:spPr bwMode="auto">
            <a:xfrm>
              <a:off x="5223791" y="5517232"/>
              <a:ext cx="2481479"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世界状況</a:t>
              </a:r>
            </a:p>
          </p:txBody>
        </p:sp>
      </p:grpSp>
      <p:grpSp>
        <p:nvGrpSpPr>
          <p:cNvPr id="26" name="グループ化 25"/>
          <p:cNvGrpSpPr>
            <a:grpSpLocks/>
          </p:cNvGrpSpPr>
          <p:nvPr/>
        </p:nvGrpSpPr>
        <p:grpSpPr bwMode="auto">
          <a:xfrm>
            <a:off x="6828019" y="2052331"/>
            <a:ext cx="1473050" cy="789955"/>
            <a:chOff x="6544291" y="717708"/>
            <a:chExt cx="1728192" cy="926439"/>
          </a:xfrm>
        </p:grpSpPr>
        <p:sp>
          <p:nvSpPr>
            <p:cNvPr id="16" name="円/楕円 15"/>
            <p:cNvSpPr/>
            <p:nvPr/>
          </p:nvSpPr>
          <p:spPr>
            <a:xfrm>
              <a:off x="6544291" y="717708"/>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4" name="テキスト ボックス 8"/>
            <p:cNvSpPr txBox="1">
              <a:spLocks noChangeArrowheads="1"/>
            </p:cNvSpPr>
            <p:nvPr/>
          </p:nvSpPr>
          <p:spPr bwMode="auto">
            <a:xfrm>
              <a:off x="6821026" y="801443"/>
              <a:ext cx="1326237"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遊び</a:t>
              </a:r>
            </a:p>
          </p:txBody>
        </p:sp>
      </p:grpSp>
      <p:grpSp>
        <p:nvGrpSpPr>
          <p:cNvPr id="30" name="グループ化 29"/>
          <p:cNvGrpSpPr>
            <a:grpSpLocks/>
          </p:cNvGrpSpPr>
          <p:nvPr/>
        </p:nvGrpSpPr>
        <p:grpSpPr bwMode="auto">
          <a:xfrm>
            <a:off x="1587379" y="4476256"/>
            <a:ext cx="1473049" cy="788603"/>
            <a:chOff x="2576736" y="5511584"/>
            <a:chExt cx="1728192" cy="926439"/>
          </a:xfrm>
        </p:grpSpPr>
        <p:sp>
          <p:nvSpPr>
            <p:cNvPr id="21" name="円/楕円 20"/>
            <p:cNvSpPr/>
            <p:nvPr/>
          </p:nvSpPr>
          <p:spPr>
            <a:xfrm>
              <a:off x="2576736" y="5511584"/>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2" name="テキスト ボックス 21"/>
            <p:cNvSpPr txBox="1">
              <a:spLocks noChangeArrowheads="1"/>
            </p:cNvSpPr>
            <p:nvPr/>
          </p:nvSpPr>
          <p:spPr bwMode="auto">
            <a:xfrm>
              <a:off x="2780927" y="5629680"/>
              <a:ext cx="1348806"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気候</a:t>
              </a:r>
            </a:p>
          </p:txBody>
        </p:sp>
      </p:grpSp>
      <p:sp>
        <p:nvSpPr>
          <p:cNvPr id="20" name="テキスト ボックス 19"/>
          <p:cNvSpPr txBox="1">
            <a:spLocks noChangeArrowheads="1"/>
          </p:cNvSpPr>
          <p:nvPr/>
        </p:nvSpPr>
        <p:spPr bwMode="auto">
          <a:xfrm>
            <a:off x="2056608" y="2480687"/>
            <a:ext cx="5163594" cy="215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750" dirty="0">
                <a:solidFill>
                  <a:schemeClr val="bg1"/>
                </a:solidFill>
                <a:latin typeface="HGP創英角ﾎﾟｯﾌﾟ体" panose="040B0A00000000000000" pitchFamily="50" charset="-128"/>
                <a:ea typeface="HGP創英角ﾎﾟｯﾌﾟ体" panose="040B0A00000000000000" pitchFamily="50" charset="-128"/>
              </a:rPr>
              <a:t>　何が変わってきたの？</a:t>
            </a:r>
            <a:endParaRPr lang="en-US" altLang="ja-JP" sz="3750" dirty="0">
              <a:solidFill>
                <a:schemeClr val="bg1"/>
              </a:solidFill>
              <a:latin typeface="HGP創英角ﾎﾟｯﾌﾟ体" panose="040B0A00000000000000" pitchFamily="50" charset="-128"/>
              <a:ea typeface="HGP創英角ﾎﾟｯﾌﾟ体" panose="040B0A00000000000000" pitchFamily="50" charset="-128"/>
            </a:endParaRPr>
          </a:p>
          <a:p>
            <a:pPr algn="ctr"/>
            <a:endParaRPr lang="en-US" altLang="ja-JP" sz="1193" dirty="0">
              <a:solidFill>
                <a:srgbClr val="FFFF00"/>
              </a:solidFill>
              <a:latin typeface="HGP創英角ﾎﾟｯﾌﾟ体" panose="040B0A00000000000000" pitchFamily="50" charset="-128"/>
              <a:ea typeface="HGP創英角ﾎﾟｯﾌﾟ体" panose="040B0A00000000000000" pitchFamily="50" charset="-128"/>
            </a:endParaRPr>
          </a:p>
          <a:p>
            <a:pPr algn="ct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どれが</a:t>
            </a:r>
            <a:r>
              <a:rPr lang="en-US" altLang="ja-JP" sz="3750" dirty="0">
                <a:solidFill>
                  <a:srgbClr val="FFFF00"/>
                </a:solidFill>
                <a:latin typeface="HGP創英角ﾎﾟｯﾌﾟ体" panose="040B0A00000000000000" pitchFamily="50" charset="-128"/>
                <a:ea typeface="HGP創英角ﾎﾟｯﾌﾟ体" panose="040B0A00000000000000" pitchFamily="50" charset="-128"/>
              </a:rPr>
              <a:t>1</a:t>
            </a: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番重要な課題？</a:t>
            </a:r>
            <a:endParaRPr lang="en-US" altLang="ja-JP" sz="3750" b="1" dirty="0">
              <a:solidFill>
                <a:srgbClr val="FFFF00"/>
              </a:solidFill>
              <a:latin typeface="AR P丸ゴシック体E" panose="020F0900000000000000" pitchFamily="50" charset="-128"/>
              <a:ea typeface="AR P丸ゴシック体E" panose="020F0900000000000000" pitchFamily="50" charset="-128"/>
            </a:endParaRPr>
          </a:p>
          <a:p>
            <a:pPr algn="ctr"/>
            <a:endParaRPr lang="en-US" altLang="ja-JP" sz="937" dirty="0">
              <a:solidFill>
                <a:srgbClr val="FFFF00"/>
              </a:solidFill>
              <a:latin typeface="AR P丸ゴシック体E" panose="020F0900000000000000" pitchFamily="50" charset="-128"/>
              <a:ea typeface="AR P丸ゴシック体E" panose="020F0900000000000000" pitchFamily="50" charset="-128"/>
            </a:endParaRPr>
          </a:p>
          <a:p>
            <a:pPr algn="ctr"/>
            <a:r>
              <a:rPr lang="ja-JP" altLang="en-US" sz="3750" b="1" dirty="0">
                <a:solidFill>
                  <a:srgbClr val="FFFF00"/>
                </a:solidFill>
                <a:latin typeface="AR P丸ゴシック体E" panose="020F0900000000000000" pitchFamily="50" charset="-128"/>
                <a:ea typeface="AR P丸ゴシック体E" panose="020F0900000000000000" pitchFamily="50" charset="-128"/>
              </a:rPr>
              <a:t>滅亡の時代か！</a:t>
            </a:r>
          </a:p>
        </p:txBody>
      </p:sp>
      <p:grpSp>
        <p:nvGrpSpPr>
          <p:cNvPr id="50" name="グループ化 49">
            <a:extLst>
              <a:ext uri="{FF2B5EF4-FFF2-40B4-BE49-F238E27FC236}">
                <a16:creationId xmlns:a16="http://schemas.microsoft.com/office/drawing/2014/main" id="{F1C19A2F-E491-42DD-B027-B1CB3C828D64}"/>
              </a:ext>
            </a:extLst>
          </p:cNvPr>
          <p:cNvGrpSpPr>
            <a:grpSpLocks/>
          </p:cNvGrpSpPr>
          <p:nvPr/>
        </p:nvGrpSpPr>
        <p:grpSpPr bwMode="auto">
          <a:xfrm>
            <a:off x="282068" y="5003633"/>
            <a:ext cx="1473049" cy="788603"/>
            <a:chOff x="2576736" y="5511584"/>
            <a:chExt cx="1728192" cy="926439"/>
          </a:xfrm>
          <a:solidFill>
            <a:srgbClr val="E9FED2"/>
          </a:solidFill>
        </p:grpSpPr>
        <p:sp>
          <p:nvSpPr>
            <p:cNvPr id="51" name="円/楕円 20">
              <a:extLst>
                <a:ext uri="{FF2B5EF4-FFF2-40B4-BE49-F238E27FC236}">
                  <a16:creationId xmlns:a16="http://schemas.microsoft.com/office/drawing/2014/main" id="{557418F3-2F63-44CF-B10A-3C786C5CD693}"/>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2" name="テキスト ボックス 21">
              <a:extLst>
                <a:ext uri="{FF2B5EF4-FFF2-40B4-BE49-F238E27FC236}">
                  <a16:creationId xmlns:a16="http://schemas.microsoft.com/office/drawing/2014/main" id="{D264B460-B2DD-4D1A-9977-BBA1783F24EC}"/>
                </a:ext>
              </a:extLst>
            </p:cNvPr>
            <p:cNvSpPr txBox="1">
              <a:spLocks noChangeArrowheads="1"/>
            </p:cNvSpPr>
            <p:nvPr/>
          </p:nvSpPr>
          <p:spPr bwMode="auto">
            <a:xfrm>
              <a:off x="2862847" y="5664779"/>
              <a:ext cx="1220922" cy="7092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台風</a:t>
              </a:r>
            </a:p>
          </p:txBody>
        </p:sp>
      </p:grpSp>
      <p:grpSp>
        <p:nvGrpSpPr>
          <p:cNvPr id="53" name="グループ化 52">
            <a:extLst>
              <a:ext uri="{FF2B5EF4-FFF2-40B4-BE49-F238E27FC236}">
                <a16:creationId xmlns:a16="http://schemas.microsoft.com/office/drawing/2014/main" id="{A3E9003F-836D-4C63-A1C7-A5DDA95894CA}"/>
              </a:ext>
            </a:extLst>
          </p:cNvPr>
          <p:cNvGrpSpPr>
            <a:grpSpLocks/>
          </p:cNvGrpSpPr>
          <p:nvPr/>
        </p:nvGrpSpPr>
        <p:grpSpPr bwMode="auto">
          <a:xfrm>
            <a:off x="1493479" y="5750630"/>
            <a:ext cx="1652709" cy="807294"/>
            <a:chOff x="2576736" y="5511584"/>
            <a:chExt cx="1728192" cy="926439"/>
          </a:xfrm>
          <a:solidFill>
            <a:srgbClr val="E9FED2"/>
          </a:solidFill>
        </p:grpSpPr>
        <p:sp>
          <p:nvSpPr>
            <p:cNvPr id="54" name="円/楕円 20">
              <a:extLst>
                <a:ext uri="{FF2B5EF4-FFF2-40B4-BE49-F238E27FC236}">
                  <a16:creationId xmlns:a16="http://schemas.microsoft.com/office/drawing/2014/main" id="{32033CA0-EE04-4D10-8EA3-D4C4D652050D}"/>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5" name="テキスト ボックス 21">
              <a:extLst>
                <a:ext uri="{FF2B5EF4-FFF2-40B4-BE49-F238E27FC236}">
                  <a16:creationId xmlns:a16="http://schemas.microsoft.com/office/drawing/2014/main" id="{73BD7EB3-A890-4701-A45D-ACB5F662264D}"/>
                </a:ext>
              </a:extLst>
            </p:cNvPr>
            <p:cNvSpPr txBox="1">
              <a:spLocks noChangeArrowheads="1"/>
            </p:cNvSpPr>
            <p:nvPr/>
          </p:nvSpPr>
          <p:spPr bwMode="auto">
            <a:xfrm>
              <a:off x="2907312" y="5674127"/>
              <a:ext cx="1083091" cy="660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139" b="1" dirty="0"/>
                <a:t>豪雨</a:t>
              </a:r>
            </a:p>
          </p:txBody>
        </p:sp>
      </p:grpSp>
      <p:grpSp>
        <p:nvGrpSpPr>
          <p:cNvPr id="56" name="グループ化 55">
            <a:extLst>
              <a:ext uri="{FF2B5EF4-FFF2-40B4-BE49-F238E27FC236}">
                <a16:creationId xmlns:a16="http://schemas.microsoft.com/office/drawing/2014/main" id="{1225775B-5210-4AA6-A3A7-57C693F561BA}"/>
              </a:ext>
            </a:extLst>
          </p:cNvPr>
          <p:cNvGrpSpPr>
            <a:grpSpLocks/>
          </p:cNvGrpSpPr>
          <p:nvPr/>
        </p:nvGrpSpPr>
        <p:grpSpPr bwMode="auto">
          <a:xfrm>
            <a:off x="6684788" y="4179568"/>
            <a:ext cx="2342275" cy="989097"/>
            <a:chOff x="113124" y="4331069"/>
            <a:chExt cx="2319889" cy="926439"/>
          </a:xfrm>
          <a:solidFill>
            <a:schemeClr val="accent6">
              <a:lumMod val="40000"/>
              <a:lumOff val="60000"/>
            </a:schemeClr>
          </a:solidFill>
        </p:grpSpPr>
        <p:sp>
          <p:nvSpPr>
            <p:cNvPr id="57" name="円/楕円 16">
              <a:extLst>
                <a:ext uri="{FF2B5EF4-FFF2-40B4-BE49-F238E27FC236}">
                  <a16:creationId xmlns:a16="http://schemas.microsoft.com/office/drawing/2014/main" id="{12F1982C-A606-4273-9FBF-DA51F446383D}"/>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8" name="テキスト ボックス 4">
              <a:extLst>
                <a:ext uri="{FF2B5EF4-FFF2-40B4-BE49-F238E27FC236}">
                  <a16:creationId xmlns:a16="http://schemas.microsoft.com/office/drawing/2014/main" id="{5602B5DA-773B-474C-A09D-5805A53EBE91}"/>
                </a:ext>
              </a:extLst>
            </p:cNvPr>
            <p:cNvSpPr txBox="1">
              <a:spLocks noChangeArrowheads="1"/>
            </p:cNvSpPr>
            <p:nvPr/>
          </p:nvSpPr>
          <p:spPr bwMode="auto">
            <a:xfrm>
              <a:off x="259615" y="4514263"/>
              <a:ext cx="1893181" cy="56544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人口爆発</a:t>
              </a:r>
            </a:p>
          </p:txBody>
        </p:sp>
      </p:grpSp>
      <p:grpSp>
        <p:nvGrpSpPr>
          <p:cNvPr id="59" name="グループ化 58">
            <a:extLst>
              <a:ext uri="{FF2B5EF4-FFF2-40B4-BE49-F238E27FC236}">
                <a16:creationId xmlns:a16="http://schemas.microsoft.com/office/drawing/2014/main" id="{3B7E14B5-EEEC-48EC-8EE2-1F74DA76F449}"/>
              </a:ext>
            </a:extLst>
          </p:cNvPr>
          <p:cNvGrpSpPr>
            <a:grpSpLocks/>
          </p:cNvGrpSpPr>
          <p:nvPr/>
        </p:nvGrpSpPr>
        <p:grpSpPr bwMode="auto">
          <a:xfrm>
            <a:off x="5123838" y="5149315"/>
            <a:ext cx="2723511" cy="922516"/>
            <a:chOff x="7583800" y="1986456"/>
            <a:chExt cx="3196589" cy="1082504"/>
          </a:xfrm>
        </p:grpSpPr>
        <p:sp>
          <p:nvSpPr>
            <p:cNvPr id="60" name="円/楕円 14">
              <a:extLst>
                <a:ext uri="{FF2B5EF4-FFF2-40B4-BE49-F238E27FC236}">
                  <a16:creationId xmlns:a16="http://schemas.microsoft.com/office/drawing/2014/main" id="{966B3655-EFA8-4F5B-A11F-A0B091E8A39C}"/>
                </a:ext>
              </a:extLst>
            </p:cNvPr>
            <p:cNvSpPr/>
            <p:nvPr/>
          </p:nvSpPr>
          <p:spPr>
            <a:xfrm>
              <a:off x="7583800" y="1986456"/>
              <a:ext cx="3196589" cy="1082504"/>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1" name="テキスト ボックス 5">
              <a:extLst>
                <a:ext uri="{FF2B5EF4-FFF2-40B4-BE49-F238E27FC236}">
                  <a16:creationId xmlns:a16="http://schemas.microsoft.com/office/drawing/2014/main" id="{E2CD43A9-68B4-405F-A4CC-84F73A66CE23}"/>
                </a:ext>
              </a:extLst>
            </p:cNvPr>
            <p:cNvSpPr txBox="1">
              <a:spLocks noChangeArrowheads="1"/>
            </p:cNvSpPr>
            <p:nvPr/>
          </p:nvSpPr>
          <p:spPr bwMode="auto">
            <a:xfrm>
              <a:off x="7903669" y="2168561"/>
              <a:ext cx="2474478"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食糧不足</a:t>
              </a:r>
            </a:p>
          </p:txBody>
        </p:sp>
      </p:grpSp>
      <p:grpSp>
        <p:nvGrpSpPr>
          <p:cNvPr id="62" name="グループ化 61">
            <a:extLst>
              <a:ext uri="{FF2B5EF4-FFF2-40B4-BE49-F238E27FC236}">
                <a16:creationId xmlns:a16="http://schemas.microsoft.com/office/drawing/2014/main" id="{AED06205-5C55-4AF1-9567-B82E23024D37}"/>
              </a:ext>
            </a:extLst>
          </p:cNvPr>
          <p:cNvGrpSpPr>
            <a:grpSpLocks/>
          </p:cNvGrpSpPr>
          <p:nvPr/>
        </p:nvGrpSpPr>
        <p:grpSpPr bwMode="auto">
          <a:xfrm rot="20753728">
            <a:off x="262650" y="373305"/>
            <a:ext cx="2824268" cy="1032219"/>
            <a:chOff x="1496615" y="1011761"/>
            <a:chExt cx="2874293" cy="926439"/>
          </a:xfrm>
          <a:solidFill>
            <a:srgbClr val="E9FED2"/>
          </a:solidFill>
        </p:grpSpPr>
        <p:sp>
          <p:nvSpPr>
            <p:cNvPr id="63" name="円/楕円 32">
              <a:extLst>
                <a:ext uri="{FF2B5EF4-FFF2-40B4-BE49-F238E27FC236}">
                  <a16:creationId xmlns:a16="http://schemas.microsoft.com/office/drawing/2014/main" id="{94E7C177-CFAE-441A-BE19-FDACD7A34B30}"/>
                </a:ext>
              </a:extLst>
            </p:cNvPr>
            <p:cNvSpPr/>
            <p:nvPr/>
          </p:nvSpPr>
          <p:spPr>
            <a:xfrm>
              <a:off x="1496615" y="1011761"/>
              <a:ext cx="2874293"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4" name="テキスト ボックス 1">
              <a:extLst>
                <a:ext uri="{FF2B5EF4-FFF2-40B4-BE49-F238E27FC236}">
                  <a16:creationId xmlns:a16="http://schemas.microsoft.com/office/drawing/2014/main" id="{C2E0CA95-FE88-44E6-9FCD-5F7F8B9F43CF}"/>
                </a:ext>
              </a:extLst>
            </p:cNvPr>
            <p:cNvSpPr txBox="1">
              <a:spLocks noChangeArrowheads="1"/>
            </p:cNvSpPr>
            <p:nvPr/>
          </p:nvSpPr>
          <p:spPr bwMode="auto">
            <a:xfrm>
              <a:off x="1688998" y="1184289"/>
              <a:ext cx="2530082" cy="5418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3323" b="1" dirty="0"/>
                <a:t>Society5.0</a:t>
              </a:r>
            </a:p>
          </p:txBody>
        </p:sp>
      </p:grpSp>
      <p:grpSp>
        <p:nvGrpSpPr>
          <p:cNvPr id="32" name="グループ化 31"/>
          <p:cNvGrpSpPr>
            <a:grpSpLocks/>
          </p:cNvGrpSpPr>
          <p:nvPr/>
        </p:nvGrpSpPr>
        <p:grpSpPr bwMode="auto">
          <a:xfrm>
            <a:off x="1907704" y="1054012"/>
            <a:ext cx="1471697" cy="789955"/>
            <a:chOff x="1448798" y="1011761"/>
            <a:chExt cx="1728192" cy="926439"/>
          </a:xfrm>
        </p:grpSpPr>
        <p:sp>
          <p:nvSpPr>
            <p:cNvPr id="33" name="円/楕円 32"/>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4" name="テキスト ボックス 1"/>
            <p:cNvSpPr txBox="1">
              <a:spLocks noChangeArrowheads="1"/>
            </p:cNvSpPr>
            <p:nvPr/>
          </p:nvSpPr>
          <p:spPr bwMode="auto">
            <a:xfrm>
              <a:off x="1867523" y="1102012"/>
              <a:ext cx="935921"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Ａ Ｉ</a:t>
              </a:r>
            </a:p>
          </p:txBody>
        </p:sp>
      </p:grpSp>
      <p:sp>
        <p:nvSpPr>
          <p:cNvPr id="2" name="楕円 1">
            <a:extLst>
              <a:ext uri="{FF2B5EF4-FFF2-40B4-BE49-F238E27FC236}">
                <a16:creationId xmlns:a16="http://schemas.microsoft.com/office/drawing/2014/main" id="{670636AE-58CE-4747-A358-DBD511C79C41}"/>
              </a:ext>
            </a:extLst>
          </p:cNvPr>
          <p:cNvSpPr/>
          <p:nvPr/>
        </p:nvSpPr>
        <p:spPr>
          <a:xfrm rot="1453367">
            <a:off x="-196732" y="4066486"/>
            <a:ext cx="5234865" cy="2697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CB6F5B78-7636-46A9-B28B-A6164DEE8731}"/>
              </a:ext>
            </a:extLst>
          </p:cNvPr>
          <p:cNvSpPr/>
          <p:nvPr/>
        </p:nvSpPr>
        <p:spPr>
          <a:xfrm rot="20686046">
            <a:off x="-1155538" y="252986"/>
            <a:ext cx="8579500" cy="24721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F2650924-9924-4AE4-A39D-6118EF0CB8EC}"/>
              </a:ext>
            </a:extLst>
          </p:cNvPr>
          <p:cNvSpPr/>
          <p:nvPr/>
        </p:nvSpPr>
        <p:spPr>
          <a:xfrm rot="5400000">
            <a:off x="5791728" y="515313"/>
            <a:ext cx="4153758" cy="3074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4A70A7AC-7A83-4F03-8E59-92DB8AD18E30}"/>
              </a:ext>
            </a:extLst>
          </p:cNvPr>
          <p:cNvSpPr/>
          <p:nvPr/>
        </p:nvSpPr>
        <p:spPr>
          <a:xfrm rot="7768887">
            <a:off x="4736432" y="3360865"/>
            <a:ext cx="4866799" cy="31542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53CDD18B-BBE9-4E5F-BEF6-1B6E76381336}"/>
              </a:ext>
            </a:extLst>
          </p:cNvPr>
          <p:cNvGrpSpPr>
            <a:grpSpLocks/>
          </p:cNvGrpSpPr>
          <p:nvPr/>
        </p:nvGrpSpPr>
        <p:grpSpPr bwMode="auto">
          <a:xfrm rot="342148">
            <a:off x="6469492" y="154480"/>
            <a:ext cx="1726972" cy="977994"/>
            <a:chOff x="430777" y="2564904"/>
            <a:chExt cx="1873001" cy="926439"/>
          </a:xfrm>
        </p:grpSpPr>
        <p:sp>
          <p:nvSpPr>
            <p:cNvPr id="72" name="円/楕円 17">
              <a:extLst>
                <a:ext uri="{FF2B5EF4-FFF2-40B4-BE49-F238E27FC236}">
                  <a16:creationId xmlns:a16="http://schemas.microsoft.com/office/drawing/2014/main" id="{593D2C70-9655-419C-96DA-81BA101A1A75}"/>
                </a:ext>
              </a:extLst>
            </p:cNvPr>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3" name="テキスト ボックス 3">
              <a:extLst>
                <a:ext uri="{FF2B5EF4-FFF2-40B4-BE49-F238E27FC236}">
                  <a16:creationId xmlns:a16="http://schemas.microsoft.com/office/drawing/2014/main" id="{E93CCDE2-8C8E-4C92-A863-0187EA339B03}"/>
                </a:ext>
              </a:extLst>
            </p:cNvPr>
            <p:cNvSpPr txBox="1">
              <a:spLocks noChangeArrowheads="1"/>
            </p:cNvSpPr>
            <p:nvPr/>
          </p:nvSpPr>
          <p:spPr bwMode="auto">
            <a:xfrm>
              <a:off x="439919" y="2765341"/>
              <a:ext cx="1863859" cy="6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800" b="1" dirty="0"/>
                <a:t>Web</a:t>
              </a:r>
              <a:r>
                <a:rPr lang="ja-JP" altLang="en-US" sz="2800" b="1" dirty="0"/>
                <a:t>会議</a:t>
              </a:r>
            </a:p>
          </p:txBody>
        </p:sp>
      </p:grpSp>
      <p:grpSp>
        <p:nvGrpSpPr>
          <p:cNvPr id="74" name="グループ化 73">
            <a:extLst>
              <a:ext uri="{FF2B5EF4-FFF2-40B4-BE49-F238E27FC236}">
                <a16:creationId xmlns:a16="http://schemas.microsoft.com/office/drawing/2014/main" id="{5F76D2DE-6A6E-445B-9A14-46BC40B7EE1D}"/>
              </a:ext>
            </a:extLst>
          </p:cNvPr>
          <p:cNvGrpSpPr>
            <a:grpSpLocks/>
          </p:cNvGrpSpPr>
          <p:nvPr/>
        </p:nvGrpSpPr>
        <p:grpSpPr bwMode="auto">
          <a:xfrm>
            <a:off x="1841166" y="1626478"/>
            <a:ext cx="1345928" cy="794130"/>
            <a:chOff x="1448798" y="1011761"/>
            <a:chExt cx="1728192" cy="926439"/>
          </a:xfrm>
        </p:grpSpPr>
        <p:sp>
          <p:nvSpPr>
            <p:cNvPr id="75" name="円/楕円 32">
              <a:extLst>
                <a:ext uri="{FF2B5EF4-FFF2-40B4-BE49-F238E27FC236}">
                  <a16:creationId xmlns:a16="http://schemas.microsoft.com/office/drawing/2014/main" id="{CDD77AA4-2EDA-40C8-B666-9CE688A9E252}"/>
                </a:ext>
              </a:extLst>
            </p:cNvPr>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6" name="テキスト ボックス 1">
              <a:extLst>
                <a:ext uri="{FF2B5EF4-FFF2-40B4-BE49-F238E27FC236}">
                  <a16:creationId xmlns:a16="http://schemas.microsoft.com/office/drawing/2014/main" id="{0D0029AE-A3B6-4ACE-A425-54B911D7FFAD}"/>
                </a:ext>
              </a:extLst>
            </p:cNvPr>
            <p:cNvSpPr txBox="1">
              <a:spLocks noChangeArrowheads="1"/>
            </p:cNvSpPr>
            <p:nvPr/>
          </p:nvSpPr>
          <p:spPr bwMode="auto">
            <a:xfrm>
              <a:off x="1731397" y="1102012"/>
              <a:ext cx="1078003"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 </a:t>
              </a:r>
              <a:r>
                <a:rPr lang="en-US" altLang="ja-JP" sz="3750" b="1" dirty="0"/>
                <a:t>ICT</a:t>
              </a:r>
              <a:endParaRPr lang="ja-JP" altLang="en-US" sz="3750" b="1" dirty="0"/>
            </a:p>
          </p:txBody>
        </p:sp>
      </p:grpSp>
      <p:grpSp>
        <p:nvGrpSpPr>
          <p:cNvPr id="77" name="グループ化 76">
            <a:extLst>
              <a:ext uri="{FF2B5EF4-FFF2-40B4-BE49-F238E27FC236}">
                <a16:creationId xmlns:a16="http://schemas.microsoft.com/office/drawing/2014/main" id="{13A18137-9D22-4724-BB7B-76C6F2654453}"/>
              </a:ext>
            </a:extLst>
          </p:cNvPr>
          <p:cNvGrpSpPr>
            <a:grpSpLocks/>
          </p:cNvGrpSpPr>
          <p:nvPr/>
        </p:nvGrpSpPr>
        <p:grpSpPr bwMode="auto">
          <a:xfrm>
            <a:off x="195112" y="6050706"/>
            <a:ext cx="1896941" cy="807294"/>
            <a:chOff x="1059709" y="5681055"/>
            <a:chExt cx="1983579" cy="926439"/>
          </a:xfrm>
          <a:solidFill>
            <a:srgbClr val="E9FED2"/>
          </a:solidFill>
        </p:grpSpPr>
        <p:sp>
          <p:nvSpPr>
            <p:cNvPr id="78" name="円/楕円 20">
              <a:extLst>
                <a:ext uri="{FF2B5EF4-FFF2-40B4-BE49-F238E27FC236}">
                  <a16:creationId xmlns:a16="http://schemas.microsoft.com/office/drawing/2014/main" id="{EA006F59-A54E-4220-B3E8-4CBB1F44D075}"/>
                </a:ext>
              </a:extLst>
            </p:cNvPr>
            <p:cNvSpPr/>
            <p:nvPr/>
          </p:nvSpPr>
          <p:spPr>
            <a:xfrm>
              <a:off x="1059709" y="5681055"/>
              <a:ext cx="1983579"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9" name="テキスト ボックス 21">
              <a:extLst>
                <a:ext uri="{FF2B5EF4-FFF2-40B4-BE49-F238E27FC236}">
                  <a16:creationId xmlns:a16="http://schemas.microsoft.com/office/drawing/2014/main" id="{49FA60C8-31A9-4BF9-AB8B-D243CFD16A45}"/>
                </a:ext>
              </a:extLst>
            </p:cNvPr>
            <p:cNvSpPr txBox="1">
              <a:spLocks noChangeArrowheads="1"/>
            </p:cNvSpPr>
            <p:nvPr/>
          </p:nvSpPr>
          <p:spPr bwMode="auto">
            <a:xfrm>
              <a:off x="1105626" y="5886577"/>
              <a:ext cx="1786804" cy="529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b="1" dirty="0"/>
                <a:t>線状降水帯</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ppt_x"/>
                                          </p:val>
                                        </p:tav>
                                        <p:tav tm="100000">
                                          <p:val>
                                            <p:strVal val="#ppt_x"/>
                                          </p:val>
                                        </p:tav>
                                      </p:tavLst>
                                    </p:anim>
                                    <p:anim calcmode="lin" valueType="num">
                                      <p:cBhvr additive="base">
                                        <p:cTn id="29" dur="500" fill="hold"/>
                                        <p:tgtEl>
                                          <p:spTgt spid="65"/>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ppt_x"/>
                                          </p:val>
                                        </p:tav>
                                        <p:tav tm="100000">
                                          <p:val>
                                            <p:strVal val="#ppt_x"/>
                                          </p:val>
                                        </p:tav>
                                      </p:tavLst>
                                    </p:anim>
                                    <p:anim calcmode="lin" valueType="num">
                                      <p:cBhvr additive="base">
                                        <p:cTn id="3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ppt_x"/>
                                          </p:val>
                                        </p:tav>
                                        <p:tav tm="100000">
                                          <p:val>
                                            <p:strVal val="#ppt_x"/>
                                          </p:val>
                                        </p:tav>
                                      </p:tavLst>
                                    </p:anim>
                                    <p:anim calcmode="lin" valueType="num">
                                      <p:cBhvr additive="base">
                                        <p:cTn id="45" dur="500" fill="hold"/>
                                        <p:tgtEl>
                                          <p:spTgt spid="35"/>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 presetClass="entr" presetSubtype="4" fill="hold"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fill="hold"/>
                                        <p:tgtEl>
                                          <p:spTgt spid="71"/>
                                        </p:tgtEl>
                                        <p:attrNameLst>
                                          <p:attrName>ppt_x</p:attrName>
                                        </p:attrNameLst>
                                      </p:cBhvr>
                                      <p:tavLst>
                                        <p:tav tm="0">
                                          <p:val>
                                            <p:strVal val="#ppt_x"/>
                                          </p:val>
                                        </p:tav>
                                        <p:tav tm="100000">
                                          <p:val>
                                            <p:strVal val="#ppt_x"/>
                                          </p:val>
                                        </p:tav>
                                      </p:tavLst>
                                    </p:anim>
                                    <p:anim calcmode="lin" valueType="num">
                                      <p:cBhvr additive="base">
                                        <p:cTn id="50" dur="500" fill="hold"/>
                                        <p:tgtEl>
                                          <p:spTgt spid="71"/>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500" fill="hold"/>
                                        <p:tgtEl>
                                          <p:spTgt spid="38"/>
                                        </p:tgtEl>
                                        <p:attrNameLst>
                                          <p:attrName>ppt_x</p:attrName>
                                        </p:attrNameLst>
                                      </p:cBhvr>
                                      <p:tavLst>
                                        <p:tav tm="0">
                                          <p:val>
                                            <p:strVal val="#ppt_x"/>
                                          </p:val>
                                        </p:tav>
                                        <p:tav tm="100000">
                                          <p:val>
                                            <p:strVal val="#ppt_x"/>
                                          </p:val>
                                        </p:tav>
                                      </p:tavLst>
                                    </p:anim>
                                    <p:anim calcmode="lin" valueType="num">
                                      <p:cBhvr additive="base">
                                        <p:cTn id="5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ppt_x"/>
                                          </p:val>
                                        </p:tav>
                                        <p:tav tm="100000">
                                          <p:val>
                                            <p:strVal val="#ppt_x"/>
                                          </p:val>
                                        </p:tav>
                                      </p:tavLst>
                                    </p:anim>
                                    <p:anim calcmode="lin" valueType="num">
                                      <p:cBhvr additive="base">
                                        <p:cTn id="67" dur="500" fill="hold"/>
                                        <p:tgtEl>
                                          <p:spTgt spid="30"/>
                                        </p:tgtEl>
                                        <p:attrNameLst>
                                          <p:attrName>ppt_y</p:attrName>
                                        </p:attrNameLst>
                                      </p:cBhvr>
                                      <p:tavLst>
                                        <p:tav tm="0">
                                          <p:val>
                                            <p:strVal val="1+#ppt_h/2"/>
                                          </p:val>
                                        </p:tav>
                                        <p:tav tm="100000">
                                          <p:val>
                                            <p:strVal val="#ppt_y"/>
                                          </p:val>
                                        </p:tav>
                                      </p:tavLst>
                                    </p:anim>
                                  </p:childTnLst>
                                </p:cTn>
                              </p:par>
                            </p:childTnLst>
                          </p:cTn>
                        </p:par>
                        <p:par>
                          <p:cTn id="68" fill="hold" nodeType="withGroup">
                            <p:stCondLst>
                              <p:cond delay="500"/>
                            </p:stCondLst>
                            <p:childTnLst>
                              <p:par>
                                <p:cTn id="69" presetID="2" presetClass="entr" presetSubtype="4"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fill="hold"/>
                                        <p:tgtEl>
                                          <p:spTgt spid="47"/>
                                        </p:tgtEl>
                                        <p:attrNameLst>
                                          <p:attrName>ppt_x</p:attrName>
                                        </p:attrNameLst>
                                      </p:cBhvr>
                                      <p:tavLst>
                                        <p:tav tm="0">
                                          <p:val>
                                            <p:strVal val="#ppt_x"/>
                                          </p:val>
                                        </p:tav>
                                        <p:tav tm="100000">
                                          <p:val>
                                            <p:strVal val="#ppt_x"/>
                                          </p:val>
                                        </p:tav>
                                      </p:tavLst>
                                    </p:anim>
                                    <p:anim calcmode="lin" valueType="num">
                                      <p:cBhvr additive="base">
                                        <p:cTn id="7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childTnLst>
                          </p:cTn>
                        </p:par>
                        <p:par>
                          <p:cTn id="79" fill="hold">
                            <p:stCondLst>
                              <p:cond delay="500"/>
                            </p:stCondLst>
                            <p:childTnLst>
                              <p:par>
                                <p:cTn id="80" presetID="2" presetClass="entr" presetSubtype="4" fill="hold" nodeType="afterEffect">
                                  <p:stCondLst>
                                    <p:cond delay="0"/>
                                  </p:stCondLst>
                                  <p:childTnLst>
                                    <p:set>
                                      <p:cBhvr>
                                        <p:cTn id="81" dur="1" fill="hold">
                                          <p:stCondLst>
                                            <p:cond delay="0"/>
                                          </p:stCondLst>
                                        </p:cTn>
                                        <p:tgtEl>
                                          <p:spTgt spid="50"/>
                                        </p:tgtEl>
                                        <p:attrNameLst>
                                          <p:attrName>style.visibility</p:attrName>
                                        </p:attrNameLst>
                                      </p:cBhvr>
                                      <p:to>
                                        <p:strVal val="visible"/>
                                      </p:to>
                                    </p:set>
                                    <p:anim calcmode="lin" valueType="num">
                                      <p:cBhvr additive="base">
                                        <p:cTn id="82" dur="500" fill="hold"/>
                                        <p:tgtEl>
                                          <p:spTgt spid="50"/>
                                        </p:tgtEl>
                                        <p:attrNameLst>
                                          <p:attrName>ppt_x</p:attrName>
                                        </p:attrNameLst>
                                      </p:cBhvr>
                                      <p:tavLst>
                                        <p:tav tm="0">
                                          <p:val>
                                            <p:strVal val="#ppt_x"/>
                                          </p:val>
                                        </p:tav>
                                        <p:tav tm="100000">
                                          <p:val>
                                            <p:strVal val="#ppt_x"/>
                                          </p:val>
                                        </p:tav>
                                      </p:tavLst>
                                    </p:anim>
                                    <p:anim calcmode="lin" valueType="num">
                                      <p:cBhvr additive="base">
                                        <p:cTn id="83" dur="500" fill="hold"/>
                                        <p:tgtEl>
                                          <p:spTgt spid="50"/>
                                        </p:tgtEl>
                                        <p:attrNameLst>
                                          <p:attrName>ppt_y</p:attrName>
                                        </p:attrNameLst>
                                      </p:cBhvr>
                                      <p:tavLst>
                                        <p:tav tm="0">
                                          <p:val>
                                            <p:strVal val="1+#ppt_h/2"/>
                                          </p:val>
                                        </p:tav>
                                        <p:tav tm="100000">
                                          <p:val>
                                            <p:strVal val="#ppt_y"/>
                                          </p:val>
                                        </p:tav>
                                      </p:tavLst>
                                    </p:anim>
                                  </p:childTnLst>
                                </p:cTn>
                              </p:par>
                            </p:childTnLst>
                          </p:cTn>
                        </p:par>
                        <p:par>
                          <p:cTn id="84" fill="hold">
                            <p:stCondLst>
                              <p:cond delay="1000"/>
                            </p:stCondLst>
                            <p:childTnLst>
                              <p:par>
                                <p:cTn id="85" presetID="2" presetClass="entr" presetSubtype="4" fill="hold" nodeType="after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additive="base">
                                        <p:cTn id="87" dur="500" fill="hold"/>
                                        <p:tgtEl>
                                          <p:spTgt spid="53"/>
                                        </p:tgtEl>
                                        <p:attrNameLst>
                                          <p:attrName>ppt_x</p:attrName>
                                        </p:attrNameLst>
                                      </p:cBhvr>
                                      <p:tavLst>
                                        <p:tav tm="0">
                                          <p:val>
                                            <p:strVal val="#ppt_x"/>
                                          </p:val>
                                        </p:tav>
                                        <p:tav tm="100000">
                                          <p:val>
                                            <p:strVal val="#ppt_x"/>
                                          </p:val>
                                        </p:tav>
                                      </p:tavLst>
                                    </p:anim>
                                    <p:anim calcmode="lin" valueType="num">
                                      <p:cBhvr additive="base">
                                        <p:cTn id="8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 presetClass="entr" presetSubtype="4" fill="hold" nodeType="afterEffect">
                                  <p:stCondLst>
                                    <p:cond delay="0"/>
                                  </p:stCondLst>
                                  <p:childTnLst>
                                    <p:set>
                                      <p:cBhvr>
                                        <p:cTn id="97" dur="1" fill="hold">
                                          <p:stCondLst>
                                            <p:cond delay="0"/>
                                          </p:stCondLst>
                                        </p:cTn>
                                        <p:tgtEl>
                                          <p:spTgt spid="56"/>
                                        </p:tgtEl>
                                        <p:attrNameLst>
                                          <p:attrName>style.visibility</p:attrName>
                                        </p:attrNameLst>
                                      </p:cBhvr>
                                      <p:to>
                                        <p:strVal val="visible"/>
                                      </p:to>
                                    </p:set>
                                    <p:anim calcmode="lin" valueType="num">
                                      <p:cBhvr additive="base">
                                        <p:cTn id="98" dur="500" fill="hold"/>
                                        <p:tgtEl>
                                          <p:spTgt spid="56"/>
                                        </p:tgtEl>
                                        <p:attrNameLst>
                                          <p:attrName>ppt_x</p:attrName>
                                        </p:attrNameLst>
                                      </p:cBhvr>
                                      <p:tavLst>
                                        <p:tav tm="0">
                                          <p:val>
                                            <p:strVal val="#ppt_x"/>
                                          </p:val>
                                        </p:tav>
                                        <p:tav tm="100000">
                                          <p:val>
                                            <p:strVal val="#ppt_x"/>
                                          </p:val>
                                        </p:tav>
                                      </p:tavLst>
                                    </p:anim>
                                    <p:anim calcmode="lin" valueType="num">
                                      <p:cBhvr additive="base">
                                        <p:cTn id="9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nodeType="click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additive="base">
                                        <p:cTn id="104" dur="500" fill="hold"/>
                                        <p:tgtEl>
                                          <p:spTgt spid="29"/>
                                        </p:tgtEl>
                                        <p:attrNameLst>
                                          <p:attrName>ppt_x</p:attrName>
                                        </p:attrNameLst>
                                      </p:cBhvr>
                                      <p:tavLst>
                                        <p:tav tm="0">
                                          <p:val>
                                            <p:strVal val="#ppt_x"/>
                                          </p:val>
                                        </p:tav>
                                        <p:tav tm="100000">
                                          <p:val>
                                            <p:strVal val="#ppt_x"/>
                                          </p:val>
                                        </p:tav>
                                      </p:tavLst>
                                    </p:anim>
                                    <p:anim calcmode="lin" valueType="num">
                                      <p:cBhvr additive="base">
                                        <p:cTn id="10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additive="base">
                                        <p:cTn id="110" dur="500" fill="hold"/>
                                        <p:tgtEl>
                                          <p:spTgt spid="32"/>
                                        </p:tgtEl>
                                        <p:attrNameLst>
                                          <p:attrName>ppt_x</p:attrName>
                                        </p:attrNameLst>
                                      </p:cBhvr>
                                      <p:tavLst>
                                        <p:tav tm="0">
                                          <p:val>
                                            <p:strVal val="#ppt_x"/>
                                          </p:val>
                                        </p:tav>
                                        <p:tav tm="100000">
                                          <p:val>
                                            <p:strVal val="#ppt_x"/>
                                          </p:val>
                                        </p:tav>
                                      </p:tavLst>
                                    </p:anim>
                                    <p:anim calcmode="lin" valueType="num">
                                      <p:cBhvr additive="base">
                                        <p:cTn id="111" dur="500" fill="hold"/>
                                        <p:tgtEl>
                                          <p:spTgt spid="32"/>
                                        </p:tgtEl>
                                        <p:attrNameLst>
                                          <p:attrName>ppt_y</p:attrName>
                                        </p:attrNameLst>
                                      </p:cBhvr>
                                      <p:tavLst>
                                        <p:tav tm="0">
                                          <p:val>
                                            <p:strVal val="1+#ppt_h/2"/>
                                          </p:val>
                                        </p:tav>
                                        <p:tav tm="100000">
                                          <p:val>
                                            <p:strVal val="#ppt_y"/>
                                          </p:val>
                                        </p:tav>
                                      </p:tavLst>
                                    </p:anim>
                                  </p:childTnLst>
                                </p:cTn>
                              </p:par>
                            </p:childTnLst>
                          </p:cTn>
                        </p:par>
                        <p:par>
                          <p:cTn id="112" fill="hold">
                            <p:stCondLst>
                              <p:cond delay="500"/>
                            </p:stCondLst>
                            <p:childTnLst>
                              <p:par>
                                <p:cTn id="113" presetID="2" presetClass="entr" presetSubtype="4" fill="hold" nodeType="afterEffect">
                                  <p:stCondLst>
                                    <p:cond delay="0"/>
                                  </p:stCondLst>
                                  <p:childTnLst>
                                    <p:set>
                                      <p:cBhvr>
                                        <p:cTn id="114" dur="1" fill="hold">
                                          <p:stCondLst>
                                            <p:cond delay="0"/>
                                          </p:stCondLst>
                                        </p:cTn>
                                        <p:tgtEl>
                                          <p:spTgt spid="62"/>
                                        </p:tgtEl>
                                        <p:attrNameLst>
                                          <p:attrName>style.visibility</p:attrName>
                                        </p:attrNameLst>
                                      </p:cBhvr>
                                      <p:to>
                                        <p:strVal val="visible"/>
                                      </p:to>
                                    </p:set>
                                    <p:anim calcmode="lin" valueType="num">
                                      <p:cBhvr additive="base">
                                        <p:cTn id="115" dur="500" fill="hold"/>
                                        <p:tgtEl>
                                          <p:spTgt spid="62"/>
                                        </p:tgtEl>
                                        <p:attrNameLst>
                                          <p:attrName>ppt_x</p:attrName>
                                        </p:attrNameLst>
                                      </p:cBhvr>
                                      <p:tavLst>
                                        <p:tav tm="0">
                                          <p:val>
                                            <p:strVal val="#ppt_x"/>
                                          </p:val>
                                        </p:tav>
                                        <p:tav tm="100000">
                                          <p:val>
                                            <p:strVal val="#ppt_x"/>
                                          </p:val>
                                        </p:tav>
                                      </p:tavLst>
                                    </p:anim>
                                    <p:anim calcmode="lin" valueType="num">
                                      <p:cBhvr additive="base">
                                        <p:cTn id="11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74"/>
                                        </p:tgtEl>
                                        <p:attrNameLst>
                                          <p:attrName>style.visibility</p:attrName>
                                        </p:attrNameLst>
                                      </p:cBhvr>
                                      <p:to>
                                        <p:strVal val="visible"/>
                                      </p:to>
                                    </p:set>
                                    <p:anim calcmode="lin" valueType="num">
                                      <p:cBhvr additive="base">
                                        <p:cTn id="121" dur="500" fill="hold"/>
                                        <p:tgtEl>
                                          <p:spTgt spid="74"/>
                                        </p:tgtEl>
                                        <p:attrNameLst>
                                          <p:attrName>ppt_x</p:attrName>
                                        </p:attrNameLst>
                                      </p:cBhvr>
                                      <p:tavLst>
                                        <p:tav tm="0">
                                          <p:val>
                                            <p:strVal val="#ppt_x"/>
                                          </p:val>
                                        </p:tav>
                                        <p:tav tm="100000">
                                          <p:val>
                                            <p:strVal val="#ppt_x"/>
                                          </p:val>
                                        </p:tav>
                                      </p:tavLst>
                                    </p:anim>
                                    <p:anim calcmode="lin" valueType="num">
                                      <p:cBhvr additive="base">
                                        <p:cTn id="12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additive="base">
                                        <p:cTn id="127" dur="500" fill="hold"/>
                                        <p:tgtEl>
                                          <p:spTgt spid="27"/>
                                        </p:tgtEl>
                                        <p:attrNameLst>
                                          <p:attrName>ppt_x</p:attrName>
                                        </p:attrNameLst>
                                      </p:cBhvr>
                                      <p:tavLst>
                                        <p:tav tm="0">
                                          <p:val>
                                            <p:strVal val="#ppt_x"/>
                                          </p:val>
                                        </p:tav>
                                        <p:tav tm="100000">
                                          <p:val>
                                            <p:strVal val="#ppt_x"/>
                                          </p:val>
                                        </p:tav>
                                      </p:tavLst>
                                    </p:anim>
                                    <p:anim calcmode="lin" valueType="num">
                                      <p:cBhvr additive="base">
                                        <p:cTn id="128" dur="500" fill="hold"/>
                                        <p:tgtEl>
                                          <p:spTgt spid="27"/>
                                        </p:tgtEl>
                                        <p:attrNameLst>
                                          <p:attrName>ppt_y</p:attrName>
                                        </p:attrNameLst>
                                      </p:cBhvr>
                                      <p:tavLst>
                                        <p:tav tm="0">
                                          <p:val>
                                            <p:strVal val="1+#ppt_h/2"/>
                                          </p:val>
                                        </p:tav>
                                        <p:tav tm="100000">
                                          <p:val>
                                            <p:strVal val="#ppt_y"/>
                                          </p:val>
                                        </p:tav>
                                      </p:tavLst>
                                    </p:anim>
                                  </p:childTnLst>
                                </p:cTn>
                              </p:par>
                            </p:childTnLst>
                          </p:cTn>
                        </p:par>
                        <p:par>
                          <p:cTn id="129" fill="hold">
                            <p:stCondLst>
                              <p:cond delay="500"/>
                            </p:stCondLst>
                            <p:childTnLst>
                              <p:par>
                                <p:cTn id="130" presetID="2" presetClass="entr" presetSubtype="4" fill="hold" nodeType="afterEffect">
                                  <p:stCondLst>
                                    <p:cond delay="0"/>
                                  </p:stCondLst>
                                  <p:childTnLst>
                                    <p:set>
                                      <p:cBhvr>
                                        <p:cTn id="131" dur="1" fill="hold">
                                          <p:stCondLst>
                                            <p:cond delay="0"/>
                                          </p:stCondLst>
                                        </p:cTn>
                                        <p:tgtEl>
                                          <p:spTgt spid="77"/>
                                        </p:tgtEl>
                                        <p:attrNameLst>
                                          <p:attrName>style.visibility</p:attrName>
                                        </p:attrNameLst>
                                      </p:cBhvr>
                                      <p:to>
                                        <p:strVal val="visible"/>
                                      </p:to>
                                    </p:set>
                                    <p:anim calcmode="lin" valueType="num">
                                      <p:cBhvr additive="base">
                                        <p:cTn id="132" dur="500" fill="hold"/>
                                        <p:tgtEl>
                                          <p:spTgt spid="77"/>
                                        </p:tgtEl>
                                        <p:attrNameLst>
                                          <p:attrName>ppt_x</p:attrName>
                                        </p:attrNameLst>
                                      </p:cBhvr>
                                      <p:tavLst>
                                        <p:tav tm="0">
                                          <p:val>
                                            <p:strVal val="#ppt_x"/>
                                          </p:val>
                                        </p:tav>
                                        <p:tav tm="100000">
                                          <p:val>
                                            <p:strVal val="#ppt_x"/>
                                          </p:val>
                                        </p:tav>
                                      </p:tavLst>
                                    </p:anim>
                                    <p:anim calcmode="lin" valueType="num">
                                      <p:cBhvr additive="base">
                                        <p:cTn id="133"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nodeType="clickEffect">
                                  <p:stCondLst>
                                    <p:cond delay="0"/>
                                  </p:stCondLst>
                                  <p:childTnLst>
                                    <p:set>
                                      <p:cBhvr>
                                        <p:cTn id="137" dur="1" fill="hold">
                                          <p:stCondLst>
                                            <p:cond delay="0"/>
                                          </p:stCondLst>
                                        </p:cTn>
                                        <p:tgtEl>
                                          <p:spTgt spid="20">
                                            <p:txEl>
                                              <p:pRg st="4" end="4"/>
                                            </p:txEl>
                                          </p:spTgt>
                                        </p:tgtEl>
                                        <p:attrNameLst>
                                          <p:attrName>style.visibility</p:attrName>
                                        </p:attrNameLst>
                                      </p:cBhvr>
                                      <p:to>
                                        <p:strVal val="visible"/>
                                      </p:to>
                                    </p:set>
                                    <p:animEffect transition="in" filter="fade">
                                      <p:cBhvr>
                                        <p:cTn id="138" dur="1000"/>
                                        <p:tgtEl>
                                          <p:spTgt spid="20">
                                            <p:txEl>
                                              <p:pRg st="4" end="4"/>
                                            </p:txEl>
                                          </p:spTgt>
                                        </p:tgtEl>
                                      </p:cBhvr>
                                    </p:animEffect>
                                    <p:anim calcmode="lin" valueType="num">
                                      <p:cBhvr>
                                        <p:cTn id="139"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140"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68"/>
                                        </p:tgtEl>
                                        <p:attrNameLst>
                                          <p:attrName>style.visibility</p:attrName>
                                        </p:attrNameLst>
                                      </p:cBhvr>
                                      <p:to>
                                        <p:strVal val="visible"/>
                                      </p:to>
                                    </p:set>
                                    <p:animEffect transition="in" filter="fade">
                                      <p:cBhvr>
                                        <p:cTn id="145" dur="1000"/>
                                        <p:tgtEl>
                                          <p:spTgt spid="68"/>
                                        </p:tgtEl>
                                      </p:cBhvr>
                                    </p:animEffect>
                                    <p:anim calcmode="lin" valueType="num">
                                      <p:cBhvr>
                                        <p:cTn id="146" dur="1000" fill="hold"/>
                                        <p:tgtEl>
                                          <p:spTgt spid="68"/>
                                        </p:tgtEl>
                                        <p:attrNameLst>
                                          <p:attrName>ppt_x</p:attrName>
                                        </p:attrNameLst>
                                      </p:cBhvr>
                                      <p:tavLst>
                                        <p:tav tm="0">
                                          <p:val>
                                            <p:strVal val="#ppt_x"/>
                                          </p:val>
                                        </p:tav>
                                        <p:tav tm="100000">
                                          <p:val>
                                            <p:strVal val="#ppt_x"/>
                                          </p:val>
                                        </p:tav>
                                      </p:tavLst>
                                    </p:anim>
                                    <p:anim calcmode="lin" valueType="num">
                                      <p:cBhvr>
                                        <p:cTn id="147"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2"/>
                                        </p:tgtEl>
                                        <p:attrNameLst>
                                          <p:attrName>style.visibility</p:attrName>
                                        </p:attrNameLst>
                                      </p:cBhvr>
                                      <p:to>
                                        <p:strVal val="visible"/>
                                      </p:to>
                                    </p:set>
                                    <p:animEffect transition="in" filter="fade">
                                      <p:cBhvr>
                                        <p:cTn id="152" dur="1000"/>
                                        <p:tgtEl>
                                          <p:spTgt spid="2"/>
                                        </p:tgtEl>
                                      </p:cBhvr>
                                    </p:animEffect>
                                    <p:anim calcmode="lin" valueType="num">
                                      <p:cBhvr>
                                        <p:cTn id="153" dur="1000" fill="hold"/>
                                        <p:tgtEl>
                                          <p:spTgt spid="2"/>
                                        </p:tgtEl>
                                        <p:attrNameLst>
                                          <p:attrName>ppt_x</p:attrName>
                                        </p:attrNameLst>
                                      </p:cBhvr>
                                      <p:tavLst>
                                        <p:tav tm="0">
                                          <p:val>
                                            <p:strVal val="#ppt_x"/>
                                          </p:val>
                                        </p:tav>
                                        <p:tav tm="100000">
                                          <p:val>
                                            <p:strVal val="#ppt_x"/>
                                          </p:val>
                                        </p:tav>
                                      </p:tavLst>
                                    </p:anim>
                                    <p:anim calcmode="lin" valueType="num">
                                      <p:cBhvr>
                                        <p:cTn id="15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grpId="0" nodeType="clickEffect">
                                  <p:stCondLst>
                                    <p:cond delay="0"/>
                                  </p:stCondLst>
                                  <p:childTnLst>
                                    <p:set>
                                      <p:cBhvr>
                                        <p:cTn id="158" dur="1" fill="hold">
                                          <p:stCondLst>
                                            <p:cond delay="0"/>
                                          </p:stCondLst>
                                        </p:cTn>
                                        <p:tgtEl>
                                          <p:spTgt spid="69"/>
                                        </p:tgtEl>
                                        <p:attrNameLst>
                                          <p:attrName>style.visibility</p:attrName>
                                        </p:attrNameLst>
                                      </p:cBhvr>
                                      <p:to>
                                        <p:strVal val="visible"/>
                                      </p:to>
                                    </p:set>
                                    <p:animEffect transition="in" filter="fade">
                                      <p:cBhvr>
                                        <p:cTn id="159" dur="1000"/>
                                        <p:tgtEl>
                                          <p:spTgt spid="69"/>
                                        </p:tgtEl>
                                      </p:cBhvr>
                                    </p:animEffect>
                                    <p:anim calcmode="lin" valueType="num">
                                      <p:cBhvr>
                                        <p:cTn id="160" dur="1000" fill="hold"/>
                                        <p:tgtEl>
                                          <p:spTgt spid="69"/>
                                        </p:tgtEl>
                                        <p:attrNameLst>
                                          <p:attrName>ppt_x</p:attrName>
                                        </p:attrNameLst>
                                      </p:cBhvr>
                                      <p:tavLst>
                                        <p:tav tm="0">
                                          <p:val>
                                            <p:strVal val="#ppt_x"/>
                                          </p:val>
                                        </p:tav>
                                        <p:tav tm="100000">
                                          <p:val>
                                            <p:strVal val="#ppt_x"/>
                                          </p:val>
                                        </p:tav>
                                      </p:tavLst>
                                    </p:anim>
                                    <p:anim calcmode="lin" valueType="num">
                                      <p:cBhvr>
                                        <p:cTn id="161"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fade">
                                      <p:cBhvr>
                                        <p:cTn id="166" dur="1000"/>
                                        <p:tgtEl>
                                          <p:spTgt spid="70"/>
                                        </p:tgtEl>
                                      </p:cBhvr>
                                    </p:animEffect>
                                    <p:anim calcmode="lin" valueType="num">
                                      <p:cBhvr>
                                        <p:cTn id="167" dur="1000" fill="hold"/>
                                        <p:tgtEl>
                                          <p:spTgt spid="70"/>
                                        </p:tgtEl>
                                        <p:attrNameLst>
                                          <p:attrName>ppt_x</p:attrName>
                                        </p:attrNameLst>
                                      </p:cBhvr>
                                      <p:tavLst>
                                        <p:tav tm="0">
                                          <p:val>
                                            <p:strVal val="#ppt_x"/>
                                          </p:val>
                                        </p:tav>
                                        <p:tav tm="100000">
                                          <p:val>
                                            <p:strVal val="#ppt_x"/>
                                          </p:val>
                                        </p:tav>
                                      </p:tavLst>
                                    </p:anim>
                                    <p:anim calcmode="lin" valueType="num">
                                      <p:cBhvr>
                                        <p:cTn id="168"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9" presetClass="exit" presetSubtype="0" fill="hold" nodeType="clickEffect">
                                  <p:stCondLst>
                                    <p:cond delay="0"/>
                                  </p:stCondLst>
                                  <p:childTnLst>
                                    <p:animEffect transition="out" filter="dissolve">
                                      <p:cBhvr>
                                        <p:cTn id="172" dur="3000"/>
                                        <p:tgtEl>
                                          <p:spTgt spid="4"/>
                                        </p:tgtEl>
                                      </p:cBhvr>
                                    </p:animEffect>
                                    <p:set>
                                      <p:cBhvr>
                                        <p:cTn id="173"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P spid="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a:srcRect l="8848" t="17079" r="15562" b="8764"/>
          <a:stretch/>
        </p:blipFill>
        <p:spPr>
          <a:xfrm>
            <a:off x="37496" y="1593148"/>
            <a:ext cx="8987922" cy="4959892"/>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710255" y="484147"/>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842" y="446062"/>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871DDD9E-D801-4DCD-9FD5-1DA25E845EB5}"/>
              </a:ext>
            </a:extLst>
          </p:cNvPr>
          <p:cNvSpPr txBox="1"/>
          <p:nvPr/>
        </p:nvSpPr>
        <p:spPr>
          <a:xfrm>
            <a:off x="3402449" y="72938"/>
            <a:ext cx="2339102" cy="461665"/>
          </a:xfrm>
          <a:prstGeom prst="rect">
            <a:avLst/>
          </a:prstGeom>
          <a:noFill/>
        </p:spPr>
        <p:txBody>
          <a:bodyPr wrap="none" rtlCol="0">
            <a:spAutoFit/>
          </a:bodyPr>
          <a:lstStyle/>
          <a:p>
            <a:r>
              <a:rPr kumimoji="1" lang="ja-JP" altLang="en-US" sz="2400" dirty="0">
                <a:highlight>
                  <a:srgbClr val="FFFF00"/>
                </a:highlight>
                <a:latin typeface="AR丸ゴシック体E" panose="020F0909000000000000" pitchFamily="49" charset="-128"/>
                <a:ea typeface="AR丸ゴシック体E" panose="020F0909000000000000" pitchFamily="49" charset="-128"/>
              </a:rPr>
              <a:t>社会の姿の変化</a:t>
            </a:r>
          </a:p>
        </p:txBody>
      </p:sp>
    </p:spTree>
    <p:extLst>
      <p:ext uri="{BB962C8B-B14F-4D97-AF65-F5344CB8AC3E}">
        <p14:creationId xmlns:p14="http://schemas.microsoft.com/office/powerpoint/2010/main" val="72098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42" presetClass="entr" presetSubtype="0" fill="hold" grpId="0" nodeType="afterEffect">
                                  <p:stCondLst>
                                    <p:cond delay="2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8500"/>
                            </p:stCondLst>
                            <p:childTnLst>
                              <p:par>
                                <p:cTn id="29" presetID="42" presetClass="entr" presetSubtype="0" fill="hold" grpId="0" nodeType="after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2AABCDA-F21B-4A49-BC98-0DD7603C5F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9583" t="11481" r="18541" b="20556"/>
          <a:stretch/>
        </p:blipFill>
        <p:spPr>
          <a:xfrm>
            <a:off x="124344" y="494676"/>
            <a:ext cx="9019656" cy="5572750"/>
          </a:xfrm>
          <a:prstGeom prst="rect">
            <a:avLst/>
          </a:prstGeom>
        </p:spPr>
      </p:pic>
      <p:sp>
        <p:nvSpPr>
          <p:cNvPr id="3" name="テキスト ボックス 2">
            <a:extLst>
              <a:ext uri="{FF2B5EF4-FFF2-40B4-BE49-F238E27FC236}">
                <a16:creationId xmlns:a16="http://schemas.microsoft.com/office/drawing/2014/main" id="{A40E0121-10E3-4B58-B161-056E6EA8DC8D}"/>
              </a:ext>
            </a:extLst>
          </p:cNvPr>
          <p:cNvSpPr txBox="1"/>
          <p:nvPr/>
        </p:nvSpPr>
        <p:spPr>
          <a:xfrm>
            <a:off x="333375" y="6419850"/>
            <a:ext cx="4150880" cy="369332"/>
          </a:xfrm>
          <a:prstGeom prst="rect">
            <a:avLst/>
          </a:prstGeom>
          <a:noFill/>
        </p:spPr>
        <p:txBody>
          <a:bodyPr wrap="none" rtlCol="0">
            <a:spAutoFit/>
          </a:bodyPr>
          <a:lstStyle/>
          <a:p>
            <a:r>
              <a:rPr kumimoji="1" lang="ja-JP" altLang="en-US" dirty="0"/>
              <a:t>内閣府ウェブサイト「</a:t>
            </a:r>
            <a:r>
              <a:rPr kumimoji="1" lang="en-US" altLang="ja-JP" dirty="0"/>
              <a:t>Society5.0</a:t>
            </a:r>
            <a:r>
              <a:rPr kumimoji="1" lang="ja-JP" altLang="en-US" dirty="0"/>
              <a:t>」より</a:t>
            </a:r>
          </a:p>
        </p:txBody>
      </p:sp>
      <p:sp>
        <p:nvSpPr>
          <p:cNvPr id="5" name="テキスト ボックス 4">
            <a:extLst>
              <a:ext uri="{FF2B5EF4-FFF2-40B4-BE49-F238E27FC236}">
                <a16:creationId xmlns:a16="http://schemas.microsoft.com/office/drawing/2014/main" id="{69732634-69F1-4630-9D37-798D358520DA}"/>
              </a:ext>
            </a:extLst>
          </p:cNvPr>
          <p:cNvSpPr txBox="1"/>
          <p:nvPr/>
        </p:nvSpPr>
        <p:spPr>
          <a:xfrm>
            <a:off x="3402449" y="72938"/>
            <a:ext cx="2339102" cy="461665"/>
          </a:xfrm>
          <a:prstGeom prst="rect">
            <a:avLst/>
          </a:prstGeom>
          <a:noFill/>
        </p:spPr>
        <p:txBody>
          <a:bodyPr wrap="none" rtlCol="0">
            <a:spAutoFit/>
          </a:bodyPr>
          <a:lstStyle/>
          <a:p>
            <a:r>
              <a:rPr kumimoji="1" lang="ja-JP" altLang="en-US" sz="2400" dirty="0">
                <a:highlight>
                  <a:srgbClr val="FFFF00"/>
                </a:highlight>
                <a:latin typeface="AR丸ゴシック体E" panose="020F0909000000000000" pitchFamily="49" charset="-128"/>
                <a:ea typeface="AR丸ゴシック体E" panose="020F0909000000000000" pitchFamily="49" charset="-128"/>
              </a:rPr>
              <a:t>社会の姿の変化</a:t>
            </a:r>
          </a:p>
        </p:txBody>
      </p:sp>
    </p:spTree>
    <p:extLst>
      <p:ext uri="{BB962C8B-B14F-4D97-AF65-F5344CB8AC3E}">
        <p14:creationId xmlns:p14="http://schemas.microsoft.com/office/powerpoint/2010/main" val="98157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F49105-108E-43ED-9ACB-E76296687AB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8438" t="12963" r="16979" b="21111"/>
          <a:stretch/>
        </p:blipFill>
        <p:spPr>
          <a:xfrm>
            <a:off x="70097" y="561975"/>
            <a:ext cx="9107079" cy="5229225"/>
          </a:xfrm>
          <a:prstGeom prst="rect">
            <a:avLst/>
          </a:prstGeom>
        </p:spPr>
      </p:pic>
      <p:sp>
        <p:nvSpPr>
          <p:cNvPr id="3" name="テキスト ボックス 2">
            <a:extLst>
              <a:ext uri="{FF2B5EF4-FFF2-40B4-BE49-F238E27FC236}">
                <a16:creationId xmlns:a16="http://schemas.microsoft.com/office/drawing/2014/main" id="{5FBE092A-B047-4893-A637-83B04098DA5D}"/>
              </a:ext>
            </a:extLst>
          </p:cNvPr>
          <p:cNvSpPr txBox="1"/>
          <p:nvPr/>
        </p:nvSpPr>
        <p:spPr>
          <a:xfrm>
            <a:off x="276225" y="6315075"/>
            <a:ext cx="4150880" cy="369332"/>
          </a:xfrm>
          <a:prstGeom prst="rect">
            <a:avLst/>
          </a:prstGeom>
          <a:noFill/>
        </p:spPr>
        <p:txBody>
          <a:bodyPr wrap="none" rtlCol="0">
            <a:spAutoFit/>
          </a:bodyPr>
          <a:lstStyle/>
          <a:p>
            <a:r>
              <a:rPr kumimoji="1" lang="ja-JP" altLang="en-US" dirty="0"/>
              <a:t>内閣府ウェブサイト「</a:t>
            </a:r>
            <a:r>
              <a:rPr kumimoji="1" lang="en-US" altLang="ja-JP" dirty="0"/>
              <a:t>Society5.0</a:t>
            </a:r>
            <a:r>
              <a:rPr kumimoji="1" lang="ja-JP" altLang="en-US" dirty="0"/>
              <a:t>」より</a:t>
            </a:r>
          </a:p>
        </p:txBody>
      </p:sp>
      <p:sp>
        <p:nvSpPr>
          <p:cNvPr id="4" name="テキスト ボックス 3">
            <a:extLst>
              <a:ext uri="{FF2B5EF4-FFF2-40B4-BE49-F238E27FC236}">
                <a16:creationId xmlns:a16="http://schemas.microsoft.com/office/drawing/2014/main" id="{578F2F11-DF71-4785-9227-42F770F5CCF9}"/>
              </a:ext>
            </a:extLst>
          </p:cNvPr>
          <p:cNvSpPr txBox="1"/>
          <p:nvPr/>
        </p:nvSpPr>
        <p:spPr>
          <a:xfrm>
            <a:off x="3402449" y="72938"/>
            <a:ext cx="2339102" cy="461665"/>
          </a:xfrm>
          <a:prstGeom prst="rect">
            <a:avLst/>
          </a:prstGeom>
          <a:noFill/>
        </p:spPr>
        <p:txBody>
          <a:bodyPr wrap="none" rtlCol="0">
            <a:spAutoFit/>
          </a:bodyPr>
          <a:lstStyle/>
          <a:p>
            <a:r>
              <a:rPr kumimoji="1" lang="ja-JP" altLang="en-US" sz="2400" dirty="0">
                <a:highlight>
                  <a:srgbClr val="FFFF00"/>
                </a:highlight>
                <a:latin typeface="AR丸ゴシック体E" panose="020F0909000000000000" pitchFamily="49" charset="-128"/>
                <a:ea typeface="AR丸ゴシック体E" panose="020F0909000000000000" pitchFamily="49" charset="-128"/>
              </a:rPr>
              <a:t>社会の姿の変化</a:t>
            </a:r>
          </a:p>
        </p:txBody>
      </p:sp>
    </p:spTree>
    <p:extLst>
      <p:ext uri="{BB962C8B-B14F-4D97-AF65-F5344CB8AC3E}">
        <p14:creationId xmlns:p14="http://schemas.microsoft.com/office/powerpoint/2010/main" val="2633415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4585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dirty="0"/>
          </a:p>
        </p:txBody>
      </p:sp>
      <p:sp>
        <p:nvSpPr>
          <p:cNvPr id="5" name="正方形/長方形 4"/>
          <p:cNvSpPr/>
          <p:nvPr/>
        </p:nvSpPr>
        <p:spPr>
          <a:xfrm>
            <a:off x="195843" y="208846"/>
            <a:ext cx="8852600" cy="6435022"/>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 name="テキスト ボックス 3"/>
          <p:cNvSpPr txBox="1">
            <a:spLocks noChangeArrowheads="1"/>
          </p:cNvSpPr>
          <p:nvPr/>
        </p:nvSpPr>
        <p:spPr bwMode="auto">
          <a:xfrm>
            <a:off x="427255" y="597938"/>
            <a:ext cx="8228535" cy="589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　</a:t>
            </a:r>
            <a:r>
              <a:rPr lang="ja-JP" altLang="en-US" sz="1193" dirty="0">
                <a:latin typeface="AR P丸ゴシック体E" panose="020F0900000000000000" pitchFamily="50" charset="-128"/>
                <a:ea typeface="AR P丸ゴシック体E" panose="020F0900000000000000" pitchFamily="50" charset="-128"/>
              </a:rPr>
              <a:t>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　私たちの社会の現実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a:t>
            </a:r>
            <a:r>
              <a:rPr lang="ja-JP" altLang="en-US" sz="3067" dirty="0">
                <a:latin typeface="AR P丸ゴシック体E" panose="020F0900000000000000" pitchFamily="50" charset="-128"/>
                <a:ea typeface="AR P丸ゴシック体E" panose="020F0900000000000000" pitchFamily="50" charset="-128"/>
              </a:rPr>
              <a:t>新型コロナウイルスの感染拡大</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00"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a:t>
            </a:r>
            <a:r>
              <a:rPr lang="ja-JP" altLang="en-US" sz="3067" dirty="0">
                <a:latin typeface="AR P丸ゴシック体E" panose="020F0900000000000000" pitchFamily="50" charset="-128"/>
                <a:ea typeface="AR P丸ゴシック体E" panose="020F0900000000000000" pitchFamily="50" charset="-128"/>
              </a:rPr>
              <a:t>情報機器の発達により</a:t>
            </a:r>
            <a:r>
              <a:rPr lang="ja-JP" altLang="en-US" sz="3067" dirty="0">
                <a:solidFill>
                  <a:srgbClr val="C00000"/>
                </a:solidFill>
                <a:latin typeface="AR P丸ゴシック体E" panose="020F0900000000000000" pitchFamily="50" charset="-128"/>
                <a:ea typeface="AR P丸ゴシック体E" panose="020F0900000000000000" pitchFamily="50" charset="-128"/>
              </a:rPr>
              <a:t>人類とＡＩ とがつながり</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・私たちの世界は</a:t>
            </a:r>
            <a:r>
              <a:rPr lang="ja-JP" altLang="en-US" sz="3067" dirty="0">
                <a:solidFill>
                  <a:srgbClr val="C00000"/>
                </a:solidFill>
                <a:latin typeface="AR P丸ゴシック体E" panose="020F0900000000000000" pitchFamily="50" charset="-128"/>
                <a:ea typeface="AR P丸ゴシック体E" panose="020F0900000000000000" pitchFamily="50" charset="-128"/>
              </a:rPr>
              <a:t>激しく変化</a:t>
            </a:r>
            <a:r>
              <a:rPr lang="ja-JP" altLang="en-US" sz="3067" dirty="0">
                <a:latin typeface="AR P丸ゴシック体E" panose="020F0900000000000000" pitchFamily="50" charset="-128"/>
                <a:ea typeface="AR P丸ゴシック体E" panose="020F0900000000000000" pitchFamily="50" charset="-128"/>
              </a:rPr>
              <a:t>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・地球の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温暖化</a:t>
            </a:r>
            <a:r>
              <a:rPr lang="ja-JP" altLang="en-US" sz="3067" dirty="0">
                <a:latin typeface="AR P丸ゴシック体E" panose="020F0900000000000000" pitchFamily="50" charset="-128"/>
                <a:ea typeface="AR P丸ゴシック体E" panose="020F0900000000000000" pitchFamily="50" charset="-128"/>
              </a:rPr>
              <a:t>は確実に進行している。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・変化は、加速度的に</a:t>
            </a:r>
            <a:r>
              <a:rPr lang="ja-JP" altLang="en-US" sz="3067" dirty="0">
                <a:solidFill>
                  <a:srgbClr val="C00000"/>
                </a:solidFill>
                <a:latin typeface="AR P丸ゴシック体E" panose="020F0900000000000000" pitchFamily="50" charset="-128"/>
                <a:ea typeface="AR P丸ゴシック体E" panose="020F0900000000000000" pitchFamily="50" charset="-128"/>
              </a:rPr>
              <a:t>速くなりそうだ</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・社会の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持続可能性が危うく</a:t>
            </a:r>
            <a:r>
              <a:rPr lang="ja-JP" altLang="en-US" sz="3067" dirty="0">
                <a:latin typeface="AR P丸ゴシック体E" panose="020F0900000000000000" pitchFamily="50" charset="-128"/>
                <a:ea typeface="AR P丸ゴシック体E" panose="020F0900000000000000" pitchFamily="50" charset="-128"/>
              </a:rPr>
              <a:t>なっている。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・日本だけではうまくやっていけない。</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1200" dirty="0">
                <a:latin typeface="AR P丸ゴシック体E" panose="020F0900000000000000" pitchFamily="50" charset="-128"/>
                <a:ea typeface="AR P丸ゴシック体E" panose="020F0900000000000000" pitchFamily="50" charset="-128"/>
              </a:rPr>
              <a:t>　　</a:t>
            </a:r>
            <a:r>
              <a:rPr lang="ja-JP" altLang="en-US" sz="3067" dirty="0">
                <a:latin typeface="AR P丸ゴシック体E" panose="020F0900000000000000" pitchFamily="50" charset="-128"/>
                <a:ea typeface="AR P丸ゴシック体E" panose="020F0900000000000000" pitchFamily="50" charset="-128"/>
              </a:rPr>
              <a:t>　</a:t>
            </a:r>
            <a:r>
              <a:rPr lang="ja-JP" altLang="en-US" sz="3067" dirty="0">
                <a:solidFill>
                  <a:srgbClr val="C00000"/>
                </a:solidFill>
                <a:latin typeface="AR P丸ゴシック体E" panose="020F0900000000000000" pitchFamily="50" charset="-128"/>
                <a:ea typeface="AR P丸ゴシック体E" panose="020F0900000000000000" pitchFamily="50" charset="-128"/>
              </a:rPr>
              <a:t>（私、自校、日本、人間）</a:t>
            </a:r>
            <a:endParaRPr lang="en-US" altLang="ja-JP" sz="1200" dirty="0">
              <a:solidFill>
                <a:srgbClr val="C00000"/>
              </a:solidFill>
              <a:latin typeface="AR P丸ゴシック体E" panose="020F0900000000000000" pitchFamily="50" charset="-128"/>
              <a:ea typeface="AR P丸ゴシック体E" panose="020F0900000000000000" pitchFamily="50" charset="-128"/>
            </a:endParaRPr>
          </a:p>
        </p:txBody>
      </p:sp>
      <p:sp>
        <p:nvSpPr>
          <p:cNvPr id="3" name="四角形: 角を丸くする 2">
            <a:extLst>
              <a:ext uri="{FF2B5EF4-FFF2-40B4-BE49-F238E27FC236}">
                <a16:creationId xmlns:a16="http://schemas.microsoft.com/office/drawing/2014/main" id="{D18C5084-C5B7-445E-9FC7-24DA66A3D4BD}"/>
              </a:ext>
            </a:extLst>
          </p:cNvPr>
          <p:cNvSpPr/>
          <p:nvPr/>
        </p:nvSpPr>
        <p:spPr>
          <a:xfrm>
            <a:off x="4458986" y="2233639"/>
            <a:ext cx="1931540"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6" name="四角形: 角を丸くする 5">
            <a:extLst>
              <a:ext uri="{FF2B5EF4-FFF2-40B4-BE49-F238E27FC236}">
                <a16:creationId xmlns:a16="http://schemas.microsoft.com/office/drawing/2014/main" id="{60EFF48D-110E-42DF-A846-23F90EF03F70}"/>
              </a:ext>
            </a:extLst>
          </p:cNvPr>
          <p:cNvSpPr/>
          <p:nvPr/>
        </p:nvSpPr>
        <p:spPr>
          <a:xfrm>
            <a:off x="4412311" y="2838438"/>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7" name="四角形: 角を丸くする 6">
            <a:extLst>
              <a:ext uri="{FF2B5EF4-FFF2-40B4-BE49-F238E27FC236}">
                <a16:creationId xmlns:a16="http://schemas.microsoft.com/office/drawing/2014/main" id="{02E7E7C5-8DAC-43FA-B572-555F5D97F740}"/>
              </a:ext>
            </a:extLst>
          </p:cNvPr>
          <p:cNvSpPr/>
          <p:nvPr/>
        </p:nvSpPr>
        <p:spPr>
          <a:xfrm>
            <a:off x="1886196" y="3483485"/>
            <a:ext cx="1159644"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9" name="四角形: 角を丸くする 8">
            <a:extLst>
              <a:ext uri="{FF2B5EF4-FFF2-40B4-BE49-F238E27FC236}">
                <a16:creationId xmlns:a16="http://schemas.microsoft.com/office/drawing/2014/main" id="{70E61F7B-57F6-46A6-8DF2-3E4D8B558776}"/>
              </a:ext>
            </a:extLst>
          </p:cNvPr>
          <p:cNvSpPr/>
          <p:nvPr/>
        </p:nvSpPr>
        <p:spPr>
          <a:xfrm>
            <a:off x="4110172" y="4130252"/>
            <a:ext cx="646763"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0" name="四角形: 角を丸くする 9">
            <a:extLst>
              <a:ext uri="{FF2B5EF4-FFF2-40B4-BE49-F238E27FC236}">
                <a16:creationId xmlns:a16="http://schemas.microsoft.com/office/drawing/2014/main" id="{26B9B0C5-34D5-4115-BB3A-851E1ED38736}"/>
              </a:ext>
            </a:extLst>
          </p:cNvPr>
          <p:cNvSpPr/>
          <p:nvPr/>
        </p:nvSpPr>
        <p:spPr>
          <a:xfrm>
            <a:off x="1865869" y="4799407"/>
            <a:ext cx="194947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1" name="四角形: 角を丸くする 10">
            <a:extLst>
              <a:ext uri="{FF2B5EF4-FFF2-40B4-BE49-F238E27FC236}">
                <a16:creationId xmlns:a16="http://schemas.microsoft.com/office/drawing/2014/main" id="{656038ED-D3A4-48ED-8F50-3EF1532FF26F}"/>
              </a:ext>
            </a:extLst>
          </p:cNvPr>
          <p:cNvSpPr/>
          <p:nvPr/>
        </p:nvSpPr>
        <p:spPr>
          <a:xfrm>
            <a:off x="743832" y="5431978"/>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4" presetClass="exit" presetSubtype="10" fill="hold" grpId="0" nodeType="afterEffect">
                                  <p:stCondLst>
                                    <p:cond delay="3000"/>
                                  </p:stCondLst>
                                  <p:childTnLst>
                                    <p:animEffect transition="out" filter="randombar(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4000"/>
                            </p:stCondLst>
                            <p:childTnLst>
                              <p:par>
                                <p:cTn id="13" presetID="14" presetClass="exit" presetSubtype="10" fill="hold" grpId="0" nodeType="afterEffect">
                                  <p:stCondLst>
                                    <p:cond delay="300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7500"/>
                            </p:stCondLst>
                            <p:childTnLst>
                              <p:par>
                                <p:cTn id="17" presetID="14" presetClass="exit" presetSubtype="10" fill="hold" grpId="0" nodeType="afterEffect">
                                  <p:stCondLst>
                                    <p:cond delay="250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10500"/>
                            </p:stCondLst>
                            <p:childTnLst>
                              <p:par>
                                <p:cTn id="21" presetID="14" presetClass="exit" presetSubtype="10" fill="hold" grpId="0" nodeType="afterEffect">
                                  <p:stCondLst>
                                    <p:cond delay="2500"/>
                                  </p:stCondLst>
                                  <p:childTnLst>
                                    <p:animEffect transition="out" filter="randombar(horizontal)">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par>
                          <p:cTn id="24" fill="hold">
                            <p:stCondLst>
                              <p:cond delay="13500"/>
                            </p:stCondLst>
                            <p:childTnLst>
                              <p:par>
                                <p:cTn id="25" presetID="14" presetClass="exit" presetSubtype="10" fill="hold" grpId="0" nodeType="afterEffect">
                                  <p:stCondLst>
                                    <p:cond delay="550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19500"/>
                            </p:stCondLst>
                            <p:childTnLst>
                              <p:par>
                                <p:cTn id="29" presetID="42" presetClass="entr" presetSubtype="0" fill="hold" nodeType="after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animEffect transition="in" filter="fade">
                                      <p:cBhvr>
                                        <p:cTn id="31" dur="2000"/>
                                        <p:tgtEl>
                                          <p:spTgt spid="4">
                                            <p:txEl>
                                              <p:pRg st="15" end="15"/>
                                            </p:txEl>
                                          </p:spTgt>
                                        </p:tgtEl>
                                      </p:cBhvr>
                                    </p:animEffect>
                                    <p:anim calcmode="lin" valueType="num">
                                      <p:cBhvr>
                                        <p:cTn id="32" dur="2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33" dur="2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9050"/>
            <a:ext cx="9144000" cy="6877050"/>
          </a:xfrm>
          <a:prstGeom prst="rect">
            <a:avLst/>
          </a:prstGeom>
          <a:blipFill>
            <a:blip r:embed="rId3"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2" name="テキスト ボックス 1"/>
          <p:cNvSpPr txBox="1">
            <a:spLocks noChangeArrowheads="1"/>
          </p:cNvSpPr>
          <p:nvPr/>
        </p:nvSpPr>
        <p:spPr bwMode="auto">
          <a:xfrm>
            <a:off x="317989" y="412621"/>
            <a:ext cx="8660422" cy="622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子どもたちを取り巻く</a:t>
            </a:r>
            <a:r>
              <a:rPr lang="ja-JP" altLang="ja-JP" sz="3323" dirty="0">
                <a:solidFill>
                  <a:srgbClr val="FF0000"/>
                </a:solidFill>
                <a:latin typeface="HGPｺﾞｼｯｸE" panose="020B0900000000000000" pitchFamily="50" charset="-128"/>
                <a:ea typeface="HGPｺﾞｼｯｸE" panose="020B0900000000000000" pitchFamily="50" charset="-128"/>
              </a:rPr>
              <a:t>世界は</a:t>
            </a:r>
            <a:r>
              <a:rPr lang="ja-JP" altLang="ja-JP" sz="3323" dirty="0">
                <a:latin typeface="HGPｺﾞｼｯｸE" panose="020B0900000000000000" pitchFamily="50" charset="-128"/>
                <a:ea typeface="HGPｺﾞｼｯｸE" panose="020B0900000000000000" pitchFamily="50" charset="-128"/>
              </a:rPr>
              <a:t>グローバル化・</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情報化が進む中、</a:t>
            </a:r>
            <a:r>
              <a:rPr lang="ja-JP" altLang="ja-JP" sz="3323" dirty="0">
                <a:solidFill>
                  <a:srgbClr val="FF0000"/>
                </a:solidFill>
                <a:latin typeface="HGPｺﾞｼｯｸE" panose="020B0900000000000000" pitchFamily="50" charset="-128"/>
                <a:ea typeface="HGPｺﾞｼｯｸE" panose="020B0900000000000000" pitchFamily="50" charset="-128"/>
              </a:rPr>
              <a:t>激しく変化</a:t>
            </a:r>
            <a:r>
              <a:rPr lang="ja-JP" altLang="ja-JP" sz="3323" dirty="0">
                <a:latin typeface="HGPｺﾞｼｯｸE" panose="020B0900000000000000" pitchFamily="50" charset="-128"/>
                <a:ea typeface="HGPｺﾞｼｯｸE" panose="020B0900000000000000" pitchFamily="50" charset="-128"/>
              </a:rPr>
              <a:t>しております。</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世界の条件が変われば、</a:t>
            </a:r>
            <a:r>
              <a:rPr lang="ja-JP" altLang="ja-JP" sz="3692" u="sng" dirty="0">
                <a:latin typeface="HG創英角ﾎﾟｯﾌﾟ体" panose="040B0A09000000000000" pitchFamily="49" charset="-128"/>
                <a:ea typeface="HG創英角ﾎﾟｯﾌﾟ体" panose="040B0A09000000000000" pitchFamily="49" charset="-128"/>
              </a:rPr>
              <a:t>物</a:t>
            </a:r>
            <a:r>
              <a:rPr lang="ja-JP" altLang="en-US" sz="3692" u="sng" dirty="0">
                <a:latin typeface="HG創英角ﾎﾟｯﾌﾟ体" panose="040B0A09000000000000" pitchFamily="49" charset="-128"/>
                <a:ea typeface="HG創英角ﾎﾟｯﾌﾟ体" panose="040B0A09000000000000" pitchFamily="49" charset="-128"/>
              </a:rPr>
              <a:t>ごと</a:t>
            </a:r>
            <a:r>
              <a:rPr lang="ja-JP" altLang="ja-JP" sz="3692" u="sng" dirty="0">
                <a:latin typeface="HG創英角ﾎﾟｯﾌﾟ体" panose="040B0A09000000000000" pitchFamily="49" charset="-128"/>
                <a:ea typeface="HG創英角ﾎﾟｯﾌﾟ体" panose="040B0A09000000000000" pitchFamily="49" charset="-128"/>
              </a:rPr>
              <a:t>の</a:t>
            </a:r>
            <a:r>
              <a:rPr lang="ja-JP" altLang="ja-JP" sz="3692" b="1" u="sng" dirty="0">
                <a:solidFill>
                  <a:srgbClr val="FF0000"/>
                </a:solidFill>
                <a:latin typeface="HG創英角ﾎﾟｯﾌﾟ体" panose="040B0A09000000000000" pitchFamily="49" charset="-128"/>
                <a:ea typeface="HG創英角ﾎﾟｯﾌﾟ体" panose="040B0A09000000000000" pitchFamily="49" charset="-128"/>
              </a:rPr>
              <a:t>正解も</a:t>
            </a:r>
            <a:endParaRPr lang="en-US" altLang="ja-JP" sz="3692" b="1" u="sng" dirty="0">
              <a:solidFill>
                <a:srgbClr val="FF0000"/>
              </a:solidFill>
              <a:latin typeface="HG創英角ﾎﾟｯﾌﾟ体" panose="040B0A09000000000000" pitchFamily="49" charset="-128"/>
              <a:ea typeface="HG創英角ﾎﾟｯﾌﾟ体" panose="040B0A09000000000000" pitchFamily="49"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どんどん</a:t>
            </a:r>
            <a:r>
              <a:rPr lang="ja-JP" altLang="ja-JP" sz="3323" u="sng" dirty="0">
                <a:solidFill>
                  <a:srgbClr val="FF0000"/>
                </a:solidFill>
                <a:latin typeface="HG創英角ﾎﾟｯﾌﾟ体" panose="040B0A09000000000000" pitchFamily="49" charset="-128"/>
                <a:ea typeface="HG創英角ﾎﾟｯﾌﾟ体" panose="040B0A09000000000000" pitchFamily="49" charset="-128"/>
              </a:rPr>
              <a:t>変わります</a:t>
            </a:r>
            <a:r>
              <a:rPr lang="ja-JP" altLang="ja-JP" sz="3323" dirty="0">
                <a:latin typeface="HGPｺﾞｼｯｸE" panose="020B0900000000000000" pitchFamily="50" charset="-128"/>
                <a:ea typeface="HGPｺﾞｼｯｸE" panose="020B0900000000000000" pitchFamily="50" charset="-128"/>
              </a:rPr>
              <a:t>。</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solidFill>
                <a:schemeClr val="accent1">
                  <a:lumMod val="75000"/>
                </a:schemeClr>
              </a:solidFill>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3323" dirty="0">
                <a:solidFill>
                  <a:schemeClr val="accent1">
                    <a:lumMod val="75000"/>
                  </a:schemeClr>
                </a:solidFill>
                <a:latin typeface="HGPｺﾞｼｯｸE" panose="020B0900000000000000" pitchFamily="50" charset="-128"/>
                <a:ea typeface="HGPｺﾞｼｯｸE" panose="020B0900000000000000" pitchFamily="50" charset="-128"/>
              </a:rPr>
              <a:t>　　　　　　　　</a:t>
            </a:r>
            <a:r>
              <a:rPr lang="ja-JP" altLang="en-US" sz="3323" dirty="0">
                <a:solidFill>
                  <a:schemeClr val="accent1">
                    <a:lumMod val="75000"/>
                  </a:schemeClr>
                </a:solidFill>
                <a:highlight>
                  <a:srgbClr val="FFFF00"/>
                </a:highlight>
                <a:latin typeface="HGPｺﾞｼｯｸE" panose="020B0900000000000000" pitchFamily="50" charset="-128"/>
                <a:ea typeface="HGPｺﾞｼｯｸE" panose="020B0900000000000000" pitchFamily="50" charset="-128"/>
              </a:rPr>
              <a:t>決まった正解のない社会</a:t>
            </a:r>
            <a:endParaRPr lang="en-US" altLang="ja-JP" sz="3323" dirty="0">
              <a:solidFill>
                <a:schemeClr val="accent1">
                  <a:lumMod val="75000"/>
                </a:schemeClr>
              </a:solidFill>
              <a:highlight>
                <a:srgbClr val="FFFF00"/>
              </a:highlight>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solidFill>
                <a:schemeClr val="accent1">
                  <a:lumMod val="75000"/>
                </a:schemeClr>
              </a:solidFill>
              <a:highlight>
                <a:srgbClr val="FFFF00"/>
              </a:highlight>
              <a:latin typeface="HGPｺﾞｼｯｸE" panose="020B0900000000000000" pitchFamily="50" charset="-128"/>
              <a:ea typeface="HGPｺﾞｼｯｸE" panose="020B0900000000000000" pitchFamily="50" charset="-128"/>
            </a:endParaRPr>
          </a:p>
          <a:p>
            <a:pPr algn="r" latinLnBrk="1">
              <a:spcBef>
                <a:spcPct val="0"/>
              </a:spcBef>
              <a:buClrTx/>
              <a:buSzTx/>
              <a:buFontTx/>
              <a:buNone/>
            </a:pPr>
            <a:endParaRPr lang="en-US" altLang="ja-JP" sz="3323" dirty="0">
              <a:solidFill>
                <a:schemeClr val="accent1">
                  <a:lumMod val="75000"/>
                </a:schemeClr>
              </a:solidFill>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そして、そのような時代に</a:t>
            </a:r>
            <a:r>
              <a:rPr lang="ja-JP" altLang="ja-JP" sz="3323" dirty="0">
                <a:solidFill>
                  <a:srgbClr val="FF0000"/>
                </a:solidFill>
                <a:latin typeface="HGPｺﾞｼｯｸE" panose="020B0900000000000000" pitchFamily="50" charset="-128"/>
                <a:ea typeface="HGPｺﾞｼｯｸE" panose="020B0900000000000000" pitchFamily="50" charset="-128"/>
              </a:rPr>
              <a:t>求められる</a:t>
            </a:r>
            <a:r>
              <a:rPr lang="ja-JP" altLang="ja-JP" sz="3692" dirty="0">
                <a:solidFill>
                  <a:srgbClr val="FF0000"/>
                </a:solidFill>
                <a:latin typeface="HGP創英角ﾎﾟｯﾌﾟ体" panose="040B0A00000000000000" pitchFamily="50" charset="-128"/>
                <a:ea typeface="HGP創英角ﾎﾟｯﾌﾟ体" panose="040B0A00000000000000" pitchFamily="50" charset="-128"/>
              </a:rPr>
              <a:t>人間像</a:t>
            </a:r>
            <a:r>
              <a:rPr lang="ja-JP" altLang="ja-JP" sz="3323" dirty="0">
                <a:latin typeface="HGPｺﾞｼｯｸE" panose="020B0900000000000000" pitchFamily="50" charset="-128"/>
                <a:ea typeface="HGPｺﾞｼｯｸE" panose="020B0900000000000000" pitchFamily="50" charset="-128"/>
              </a:rPr>
              <a:t>も大きく変わってきています。</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2585" dirty="0">
                <a:latin typeface="HGPｺﾞｼｯｸE" panose="020B0900000000000000" pitchFamily="50" charset="-128"/>
                <a:ea typeface="HGPｺﾞｼｯｸE" panose="020B0900000000000000" pitchFamily="50" charset="-128"/>
              </a:rPr>
              <a:t>　　　　　　　　</a:t>
            </a:r>
            <a:endParaRPr lang="ja-JP" altLang="ja-JP" sz="3323" dirty="0">
              <a:latin typeface="HGPｺﾞｼｯｸE" panose="020B0900000000000000" pitchFamily="50" charset="-128"/>
              <a:ea typeface="HGPｺﾞｼｯｸE" panose="020B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2000"/>
                                  </p:stCondLst>
                                  <p:childTnLst>
                                    <p:set>
                                      <p:cBhvr>
                                        <p:cTn id="15" dur="1" fill="hold">
                                          <p:stCondLst>
                                            <p:cond delay="0"/>
                                          </p:stCondLst>
                                        </p:cTn>
                                        <p:tgtEl>
                                          <p:spTgt spid="2">
                                            <p:txEl>
                                              <p:pRg st="6" end="6"/>
                                            </p:txEl>
                                          </p:spTgt>
                                        </p:tgtEl>
                                        <p:attrNameLst>
                                          <p:attrName>style.visibility</p:attrName>
                                        </p:attrNameLst>
                                      </p:cBhvr>
                                      <p:to>
                                        <p:strVal val="visible"/>
                                      </p:to>
                                    </p:set>
                                    <p:anim calcmode="lin" valueType="num">
                                      <p:cBhvr additive="base">
                                        <p:cTn id="1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18" fill="hold" nodeType="withGroup">
                            <p:stCondLst>
                              <p:cond delay="3000"/>
                            </p:stCondLst>
                            <p:childTnLst>
                              <p:par>
                                <p:cTn id="19" presetID="2" presetClass="entr" presetSubtype="4" fill="hold" nodeType="afterEffect">
                                  <p:stCondLst>
                                    <p:cond delay="3000"/>
                                  </p:stCondLst>
                                  <p:childTnLst>
                                    <p:set>
                                      <p:cBhvr>
                                        <p:cTn id="20" dur="1" fill="hold">
                                          <p:stCondLst>
                                            <p:cond delay="0"/>
                                          </p:stCondLst>
                                        </p:cTn>
                                        <p:tgtEl>
                                          <p:spTgt spid="2">
                                            <p:txEl>
                                              <p:pRg st="9" end="9"/>
                                            </p:txEl>
                                          </p:spTgt>
                                        </p:tgtEl>
                                        <p:attrNameLst>
                                          <p:attrName>style.visibility</p:attrName>
                                        </p:attrNameLst>
                                      </p:cBhvr>
                                      <p:to>
                                        <p:strVal val="visible"/>
                                      </p:to>
                                    </p:set>
                                    <p:anim calcmode="lin" valueType="num">
                                      <p:cBhvr additive="base">
                                        <p:cTn id="2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par>
                          <p:cTn id="23" fill="hold">
                            <p:stCondLst>
                              <p:cond delay="6500"/>
                            </p:stCondLst>
                            <p:childTnLst>
                              <p:par>
                                <p:cTn id="24" presetID="2" presetClass="entr" presetSubtype="4" fill="hold" nodeType="afterEffect">
                                  <p:stCondLst>
                                    <p:cond delay="0"/>
                                  </p:stCondLst>
                                  <p:childTnLst>
                                    <p:set>
                                      <p:cBhvr>
                                        <p:cTn id="25" dur="1" fill="hold">
                                          <p:stCondLst>
                                            <p:cond delay="0"/>
                                          </p:stCondLst>
                                        </p:cTn>
                                        <p:tgtEl>
                                          <p:spTgt spid="2">
                                            <p:txEl>
                                              <p:pRg st="10" end="10"/>
                                            </p:txEl>
                                          </p:spTgt>
                                        </p:tgtEl>
                                        <p:attrNameLst>
                                          <p:attrName>style.visibility</p:attrName>
                                        </p:attrNameLst>
                                      </p:cBhvr>
                                      <p:to>
                                        <p:strVal val="visible"/>
                                      </p:to>
                                    </p:set>
                                    <p:anim calcmode="lin" valueType="num">
                                      <p:cBhvr additive="base">
                                        <p:cTn id="26"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9050"/>
            <a:ext cx="9144000" cy="6638559"/>
          </a:xfrm>
          <a:prstGeom prst="rect">
            <a:avLst/>
          </a:prstGeom>
          <a:blipFill>
            <a:blip r:embed="rId3"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2" name="テキスト ボックス 1"/>
          <p:cNvSpPr txBox="1">
            <a:spLocks noChangeArrowheads="1"/>
          </p:cNvSpPr>
          <p:nvPr/>
        </p:nvSpPr>
        <p:spPr bwMode="auto">
          <a:xfrm>
            <a:off x="-12331" y="138072"/>
            <a:ext cx="9339212" cy="40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latinLnBrk="1">
              <a:spcBef>
                <a:spcPct val="0"/>
              </a:spcBef>
              <a:buClrTx/>
              <a:buSzTx/>
              <a:buFontTx/>
              <a:buNone/>
            </a:pPr>
            <a:r>
              <a:rPr lang="ja-JP" altLang="en-US" sz="3600" dirty="0">
                <a:latin typeface="HGPｺﾞｼｯｸE" panose="020B0900000000000000" pitchFamily="50" charset="-128"/>
                <a:ea typeface="HGPｺﾞｼｯｸE" panose="020B0900000000000000" pitchFamily="50" charset="-128"/>
              </a:rPr>
              <a:t>　</a:t>
            </a:r>
            <a:r>
              <a:rPr lang="en-US" altLang="ja-JP" sz="3600" dirty="0">
                <a:latin typeface="HGPｺﾞｼｯｸE" panose="020B0900000000000000" pitchFamily="50" charset="-128"/>
                <a:ea typeface="HGPｺﾞｼｯｸE" panose="020B0900000000000000" pitchFamily="50" charset="-128"/>
              </a:rPr>
              <a:t>2002</a:t>
            </a:r>
            <a:r>
              <a:rPr lang="ja-JP" altLang="en-US" sz="3600" dirty="0">
                <a:latin typeface="HGPｺﾞｼｯｸE" panose="020B0900000000000000" pitchFamily="50" charset="-128"/>
                <a:ea typeface="HGPｺﾞｼｯｸE" panose="020B0900000000000000" pitchFamily="50" charset="-128"/>
              </a:rPr>
              <a:t>年、</a:t>
            </a:r>
            <a:r>
              <a:rPr lang="ja-JP" altLang="en-US" sz="3400" dirty="0">
                <a:latin typeface="HGPｺﾞｼｯｸE" panose="020B0900000000000000" pitchFamily="50" charset="-128"/>
                <a:ea typeface="HGPｺﾞｼｯｸE" panose="020B0900000000000000" pitchFamily="50" charset="-128"/>
              </a:rPr>
              <a:t>「ゆとりの中で生きる力を育てる」と</a:t>
            </a:r>
            <a:endParaRPr lang="en-US" altLang="ja-JP" sz="3400"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3400" dirty="0">
                <a:latin typeface="HGPｺﾞｼｯｸE" panose="020B0900000000000000" pitchFamily="50" charset="-128"/>
                <a:ea typeface="HGPｺﾞｼｯｸE" panose="020B0900000000000000" pitchFamily="50" charset="-128"/>
              </a:rPr>
              <a:t>　　　　　　　　　　　　　　　　言われたけれど・・・</a:t>
            </a:r>
            <a:endParaRPr lang="en-US" altLang="ja-JP" sz="3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1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1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1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3692"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3692"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3692"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r>
              <a:rPr lang="ja-JP" altLang="en-US" sz="3692" dirty="0">
                <a:solidFill>
                  <a:srgbClr val="C00000"/>
                </a:solidFill>
                <a:latin typeface="HGS創英角ﾎﾟｯﾌﾟ体" panose="040B0A00000000000000" pitchFamily="50" charset="-128"/>
                <a:ea typeface="HGS創英角ﾎﾟｯﾌﾟ体" panose="040B0A00000000000000" pitchFamily="50" charset="-128"/>
              </a:rPr>
              <a:t>　</a:t>
            </a:r>
            <a:r>
              <a:rPr lang="ja-JP" altLang="en-US" sz="3692" b="1" dirty="0">
                <a:solidFill>
                  <a:srgbClr val="C00000"/>
                </a:solidFill>
                <a:latin typeface="HGS創英角ﾎﾟｯﾌﾟ体" panose="040B0A00000000000000" pitchFamily="50" charset="-128"/>
                <a:ea typeface="HGS創英角ﾎﾟｯﾌﾟ体" panose="040B0A00000000000000" pitchFamily="50" charset="-128"/>
              </a:rPr>
              <a:t>みなさんのお考えはどちらでしたか？？</a:t>
            </a:r>
            <a:endParaRPr lang="ja-JP" altLang="ja-JP" sz="3323" b="1" dirty="0">
              <a:latin typeface="HGPｺﾞｼｯｸE" panose="020B0900000000000000" pitchFamily="50" charset="-128"/>
              <a:ea typeface="HGPｺﾞｼｯｸE" panose="020B0900000000000000" pitchFamily="50" charset="-128"/>
            </a:endParaRPr>
          </a:p>
        </p:txBody>
      </p:sp>
      <p:sp>
        <p:nvSpPr>
          <p:cNvPr id="5" name="正方形/長方形 4">
            <a:extLst>
              <a:ext uri="{FF2B5EF4-FFF2-40B4-BE49-F238E27FC236}">
                <a16:creationId xmlns:a16="http://schemas.microsoft.com/office/drawing/2014/main" id="{2D3365E3-A6EF-4D36-8B00-3510E2C017AB}"/>
              </a:ext>
            </a:extLst>
          </p:cNvPr>
          <p:cNvSpPr/>
          <p:nvPr/>
        </p:nvSpPr>
        <p:spPr>
          <a:xfrm>
            <a:off x="389998" y="4226627"/>
            <a:ext cx="3960440" cy="199100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正方形/長方形 5">
            <a:extLst>
              <a:ext uri="{FF2B5EF4-FFF2-40B4-BE49-F238E27FC236}">
                <a16:creationId xmlns:a16="http://schemas.microsoft.com/office/drawing/2014/main" id="{716D8841-3018-429D-8EDA-BDCEDBF12EE6}"/>
              </a:ext>
            </a:extLst>
          </p:cNvPr>
          <p:cNvSpPr/>
          <p:nvPr/>
        </p:nvSpPr>
        <p:spPr>
          <a:xfrm>
            <a:off x="4788024" y="4231037"/>
            <a:ext cx="3960440" cy="19910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テキスト ボックス 6">
            <a:extLst>
              <a:ext uri="{FF2B5EF4-FFF2-40B4-BE49-F238E27FC236}">
                <a16:creationId xmlns:a16="http://schemas.microsoft.com/office/drawing/2014/main" id="{4F9B3B6C-BFA2-4E30-A0C4-CBF6EBC6DE62}"/>
              </a:ext>
            </a:extLst>
          </p:cNvPr>
          <p:cNvSpPr txBox="1"/>
          <p:nvPr/>
        </p:nvSpPr>
        <p:spPr>
          <a:xfrm>
            <a:off x="4951938" y="4339287"/>
            <a:ext cx="3788347" cy="1754326"/>
          </a:xfrm>
          <a:prstGeom prst="rect">
            <a:avLst/>
          </a:prstGeom>
          <a:noFill/>
        </p:spPr>
        <p:txBody>
          <a:bodyPr wrap="square" rtlCol="0">
            <a:spAutoFit/>
          </a:bodyPr>
          <a:lstStyle/>
          <a:p>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今までの学力だけじゃダメ！教育改革の推進が重要！</a:t>
            </a:r>
          </a:p>
        </p:txBody>
      </p:sp>
      <p:sp>
        <p:nvSpPr>
          <p:cNvPr id="9" name="テキスト ボックス 8">
            <a:extLst>
              <a:ext uri="{FF2B5EF4-FFF2-40B4-BE49-F238E27FC236}">
                <a16:creationId xmlns:a16="http://schemas.microsoft.com/office/drawing/2014/main" id="{DEAC625E-BFE1-4A41-80B6-724EC26E57C3}"/>
              </a:ext>
            </a:extLst>
          </p:cNvPr>
          <p:cNvSpPr txBox="1"/>
          <p:nvPr/>
        </p:nvSpPr>
        <p:spPr>
          <a:xfrm>
            <a:off x="403715" y="4339287"/>
            <a:ext cx="4012420" cy="1754326"/>
          </a:xfrm>
          <a:prstGeom prst="rect">
            <a:avLst/>
          </a:prstGeom>
          <a:noFill/>
        </p:spPr>
        <p:txBody>
          <a:bodyPr wrap="square" rtlCol="0">
            <a:spAutoFit/>
          </a:bodyPr>
          <a:lstStyle/>
          <a:p>
            <a:r>
              <a:rPr lang="ja-JP" altLang="en-US" sz="3600" b="1" dirty="0">
                <a:solidFill>
                  <a:schemeClr val="bg1"/>
                </a:solidFill>
                <a:latin typeface="HG創英角ﾎﾟｯﾌﾟ体" panose="040B0A09000000000000" pitchFamily="49" charset="-128"/>
                <a:ea typeface="HG創英角ﾎﾟｯﾌﾟ体" panose="040B0A09000000000000" pitchFamily="49" charset="-128"/>
              </a:rPr>
              <a:t>ゆとりによる学力低下が最大の問題、</a:t>
            </a:r>
            <a:endParaRPr lang="en-US" altLang="ja-JP" sz="3600" b="1" dirty="0">
              <a:solidFill>
                <a:schemeClr val="bg1"/>
              </a:solidFill>
              <a:latin typeface="HG創英角ﾎﾟｯﾌﾟ体" panose="040B0A09000000000000" pitchFamily="49" charset="-128"/>
              <a:ea typeface="HG創英角ﾎﾟｯﾌﾟ体" panose="040B0A09000000000000" pitchFamily="49" charset="-128"/>
            </a:endParaRPr>
          </a:p>
          <a:p>
            <a:r>
              <a:rPr lang="ja-JP" altLang="en-US" sz="3600" b="1" dirty="0">
                <a:solidFill>
                  <a:schemeClr val="bg1"/>
                </a:solidFill>
                <a:latin typeface="HG創英角ﾎﾟｯﾌﾟ体" panose="040B0A09000000000000" pitchFamily="49" charset="-128"/>
                <a:ea typeface="HG創英角ﾎﾟｯﾌﾟ体" panose="040B0A09000000000000" pitchFamily="49" charset="-128"/>
              </a:rPr>
              <a:t>学力向上が重要！</a:t>
            </a:r>
          </a:p>
        </p:txBody>
      </p:sp>
      <p:sp>
        <p:nvSpPr>
          <p:cNvPr id="10" name="四角形: 角を丸くする 9">
            <a:extLst>
              <a:ext uri="{FF2B5EF4-FFF2-40B4-BE49-F238E27FC236}">
                <a16:creationId xmlns:a16="http://schemas.microsoft.com/office/drawing/2014/main" id="{A20D3EF8-C8A5-4835-A60D-9ECA664BC9D7}"/>
              </a:ext>
            </a:extLst>
          </p:cNvPr>
          <p:cNvSpPr/>
          <p:nvPr/>
        </p:nvSpPr>
        <p:spPr>
          <a:xfrm>
            <a:off x="647202" y="1676198"/>
            <a:ext cx="7849596" cy="1569977"/>
          </a:xfrm>
          <a:prstGeom prst="roundRect">
            <a:avLst/>
          </a:prstGeom>
          <a:solidFill>
            <a:srgbClr val="FFF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spcBef>
                <a:spcPct val="0"/>
              </a:spcBef>
              <a:buClrTx/>
              <a:buSzTx/>
              <a:buFontTx/>
              <a:buNone/>
            </a:pPr>
            <a:r>
              <a:rPr lang="ja-JP" altLang="en-US" sz="3600" b="1" dirty="0">
                <a:solidFill>
                  <a:srgbClr val="C00000"/>
                </a:solidFill>
                <a:latin typeface="HGS創英角ﾎﾟｯﾌﾟ体" panose="040B0A00000000000000" pitchFamily="50" charset="-128"/>
                <a:ea typeface="HGS創英角ﾎﾟｯﾌﾟ体" panose="040B0A00000000000000" pitchFamily="50" charset="-128"/>
              </a:rPr>
              <a:t>「ゆとり教育」による学力低下は、</a:t>
            </a:r>
            <a:endParaRPr lang="en-US" altLang="ja-JP" sz="3600" b="1"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r>
              <a:rPr lang="ja-JP" altLang="en-US" sz="3600" b="1" dirty="0">
                <a:solidFill>
                  <a:srgbClr val="C00000"/>
                </a:solidFill>
                <a:latin typeface="HGS創英角ﾎﾟｯﾌﾟ体" panose="040B0A00000000000000" pitchFamily="50" charset="-128"/>
                <a:ea typeface="HGS創英角ﾎﾟｯﾌﾟ体" panose="040B0A00000000000000" pitchFamily="50" charset="-128"/>
              </a:rPr>
              <a:t>困ったものだ。学力こそが重要だ！</a:t>
            </a:r>
            <a:r>
              <a:rPr lang="ja-JP" altLang="en-US" sz="2400" dirty="0">
                <a:solidFill>
                  <a:schemeClr val="tx1"/>
                </a:solidFill>
                <a:latin typeface="AR丸ゴシック体E" panose="020F0909000000000000" pitchFamily="49" charset="-128"/>
                <a:ea typeface="AR丸ゴシック体E" panose="020F0909000000000000" pitchFamily="49" charset="-128"/>
              </a:rPr>
              <a:t>というお声が、その当時、たくさんありました。</a:t>
            </a:r>
          </a:p>
        </p:txBody>
      </p:sp>
    </p:spTree>
    <p:extLst>
      <p:ext uri="{BB962C8B-B14F-4D97-AF65-F5344CB8AC3E}">
        <p14:creationId xmlns:p14="http://schemas.microsoft.com/office/powerpoint/2010/main" val="28367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7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8000"/>
                            </p:stCondLst>
                            <p:childTnLst>
                              <p:par>
                                <p:cTn id="33" presetID="2" presetClass="entr" presetSubtype="4" fill="hold" nodeType="afterEffect">
                                  <p:stCondLst>
                                    <p:cond delay="300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68680" y="1896554"/>
            <a:ext cx="2193681" cy="49676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54"/>
          </a:p>
        </p:txBody>
      </p:sp>
      <p:sp>
        <p:nvSpPr>
          <p:cNvPr id="35850" name="テキスト ボックス 10"/>
          <p:cNvSpPr txBox="1">
            <a:spLocks noChangeArrowheads="1"/>
          </p:cNvSpPr>
          <p:nvPr/>
        </p:nvSpPr>
        <p:spPr bwMode="auto">
          <a:xfrm>
            <a:off x="636543" y="495190"/>
            <a:ext cx="7951216" cy="642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latin typeface="AR P丸ゴシック体E" panose="020F0900000000000000" pitchFamily="50" charset="-128"/>
                <a:ea typeface="AR P丸ゴシック体E" panose="020F0900000000000000" pitchFamily="50" charset="-128"/>
              </a:rPr>
              <a:t>そもそも、知識・理解中心の日本の「学力」は、</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そして、日本の教育は</a:t>
            </a:r>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a:t>
            </a:r>
            <a:r>
              <a:rPr lang="ja-JP" altLang="en-US" sz="2954" b="1" dirty="0">
                <a:solidFill>
                  <a:srgbClr val="C00000"/>
                </a:solidFill>
                <a:latin typeface="AR P丸ゴシック体E" panose="020F0900000000000000" pitchFamily="50" charset="-128"/>
                <a:ea typeface="AR P丸ゴシック体E" panose="020F0900000000000000" pitchFamily="50" charset="-128"/>
              </a:rPr>
              <a:t>今の世界</a:t>
            </a:r>
            <a:r>
              <a:rPr lang="ja-JP" altLang="en-US" sz="2954" b="1" dirty="0">
                <a:latin typeface="AR P丸ゴシック体E" panose="020F0900000000000000" pitchFamily="50" charset="-128"/>
                <a:ea typeface="AR P丸ゴシック体E" panose="020F0900000000000000" pitchFamily="50" charset="-128"/>
              </a:rPr>
              <a:t>で　どんな価値があるのでしょうか。</a:t>
            </a:r>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1015"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この後お示しする</a:t>
            </a:r>
            <a:r>
              <a:rPr lang="en-US" altLang="ja-JP" sz="2800" b="1" dirty="0">
                <a:latin typeface="AR P丸ゴシック体E" panose="020F0900000000000000" pitchFamily="50" charset="-128"/>
                <a:ea typeface="AR P丸ゴシック体E" panose="020F0900000000000000" pitchFamily="50" charset="-128"/>
              </a:rPr>
              <a:t>4</a:t>
            </a:r>
            <a:r>
              <a:rPr lang="ja-JP" altLang="en-US" sz="2800" b="1" dirty="0">
                <a:latin typeface="AR P丸ゴシック体E" panose="020F0900000000000000" pitchFamily="50" charset="-128"/>
                <a:ea typeface="AR P丸ゴシック体E" panose="020F0900000000000000" pitchFamily="50" charset="-128"/>
              </a:rPr>
              <a:t>枚のスライドは</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尾木直樹先生のご著書からお借り</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したものです。</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私にも著書はある</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のですが、尾木先生</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の資料をもとに</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お話しましょう。</a:t>
            </a:r>
            <a:endParaRPr lang="en-US" altLang="ja-JP" sz="2800" b="1" dirty="0">
              <a:latin typeface="AR P丸ゴシック体E" panose="020F0900000000000000" pitchFamily="50" charset="-128"/>
              <a:ea typeface="AR P丸ゴシック体E" panose="020F0900000000000000" pitchFamily="50" charset="-128"/>
            </a:endParaRPr>
          </a:p>
          <a:p>
            <a:endParaRPr lang="ja-JP" altLang="en-US" sz="2954" dirty="0">
              <a:latin typeface="AR P丸ゴシック体E" panose="020F0900000000000000" pitchFamily="50" charset="-128"/>
              <a:ea typeface="AR P丸ゴシック体E" panose="020F0900000000000000" pitchFamily="50" charset="-128"/>
            </a:endParaRPr>
          </a:p>
        </p:txBody>
      </p:sp>
      <p:pic>
        <p:nvPicPr>
          <p:cNvPr id="3" name="図 2" descr="人, 男性 が含まれている画像&#10;&#10;自動的に生成された説明">
            <a:extLst>
              <a:ext uri="{FF2B5EF4-FFF2-40B4-BE49-F238E27FC236}">
                <a16:creationId xmlns:a16="http://schemas.microsoft.com/office/drawing/2014/main" id="{3F7D12F0-627A-4EAE-9967-6679EEFC9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8567">
            <a:off x="6611888" y="3694328"/>
            <a:ext cx="2033114" cy="2878213"/>
          </a:xfrm>
          <a:prstGeom prst="rect">
            <a:avLst/>
          </a:prstGeom>
        </p:spPr>
      </p:pic>
      <p:pic>
        <p:nvPicPr>
          <p:cNvPr id="4" name="図 3" descr="コンパクトディスク が含まれている画像&#10;&#10;自動的に生成された説明">
            <a:extLst>
              <a:ext uri="{FF2B5EF4-FFF2-40B4-BE49-F238E27FC236}">
                <a16:creationId xmlns:a16="http://schemas.microsoft.com/office/drawing/2014/main" id="{BFCB5775-D2F4-48B6-8425-9903DF87A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2569">
            <a:off x="3988106" y="4032503"/>
            <a:ext cx="1954388" cy="2595427"/>
          </a:xfrm>
          <a:prstGeom prst="rect">
            <a:avLst/>
          </a:prstGeom>
          <a:ln>
            <a:solidFill>
              <a:schemeClr val="accent1">
                <a:lumMod val="40000"/>
                <a:lumOff val="60000"/>
              </a:schemeClr>
            </a:solidFill>
          </a:ln>
        </p:spPr>
      </p:pic>
    </p:spTree>
    <p:extLst>
      <p:ext uri="{BB962C8B-B14F-4D97-AF65-F5344CB8AC3E}">
        <p14:creationId xmlns:p14="http://schemas.microsoft.com/office/powerpoint/2010/main" val="5446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850">
                                            <p:txEl>
                                              <p:pRg st="3" end="3"/>
                                            </p:txEl>
                                          </p:spTgt>
                                        </p:tgtEl>
                                        <p:attrNameLst>
                                          <p:attrName>style.visibility</p:attrName>
                                        </p:attrNameLst>
                                      </p:cBhvr>
                                      <p:to>
                                        <p:strVal val="visible"/>
                                      </p:to>
                                    </p:set>
                                    <p:animEffect transition="in" filter="fade">
                                      <p:cBhvr>
                                        <p:cTn id="12" dur="1000"/>
                                        <p:tgtEl>
                                          <p:spTgt spid="35850">
                                            <p:txEl>
                                              <p:pRg st="3" end="3"/>
                                            </p:txEl>
                                          </p:spTgt>
                                        </p:tgtEl>
                                      </p:cBhvr>
                                    </p:animEffect>
                                    <p:anim calcmode="lin" valueType="num">
                                      <p:cBhvr>
                                        <p:cTn id="13" dur="1000" fill="hold"/>
                                        <p:tgtEl>
                                          <p:spTgt spid="35850">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5850">
                                            <p:txEl>
                                              <p:pRg st="3" end="3"/>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500"/>
                                  </p:stCondLst>
                                  <p:childTnLst>
                                    <p:set>
                                      <p:cBhvr>
                                        <p:cTn id="17" dur="1" fill="hold">
                                          <p:stCondLst>
                                            <p:cond delay="0"/>
                                          </p:stCondLst>
                                        </p:cTn>
                                        <p:tgtEl>
                                          <p:spTgt spid="35850">
                                            <p:txEl>
                                              <p:pRg st="6" end="6"/>
                                            </p:txEl>
                                          </p:spTgt>
                                        </p:tgtEl>
                                        <p:attrNameLst>
                                          <p:attrName>style.visibility</p:attrName>
                                        </p:attrNameLst>
                                      </p:cBhvr>
                                      <p:to>
                                        <p:strVal val="visible"/>
                                      </p:to>
                                    </p:set>
                                    <p:animEffect transition="in" filter="fade">
                                      <p:cBhvr>
                                        <p:cTn id="18" dur="1000"/>
                                        <p:tgtEl>
                                          <p:spTgt spid="35850">
                                            <p:txEl>
                                              <p:pRg st="6" end="6"/>
                                            </p:txEl>
                                          </p:spTgt>
                                        </p:tgtEl>
                                      </p:cBhvr>
                                    </p:animEffect>
                                    <p:anim calcmode="lin" valueType="num">
                                      <p:cBhvr>
                                        <p:cTn id="19" dur="1000" fill="hold"/>
                                        <p:tgtEl>
                                          <p:spTgt spid="35850">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5850">
                                            <p:txEl>
                                              <p:pRg st="6" end="6"/>
                                            </p:txEl>
                                          </p:spTgt>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nodeType="afterEffect">
                                  <p:stCondLst>
                                    <p:cond delay="2500"/>
                                  </p:stCondLst>
                                  <p:childTnLst>
                                    <p:set>
                                      <p:cBhvr>
                                        <p:cTn id="23" dur="1" fill="hold">
                                          <p:stCondLst>
                                            <p:cond delay="0"/>
                                          </p:stCondLst>
                                        </p:cTn>
                                        <p:tgtEl>
                                          <p:spTgt spid="35850">
                                            <p:txEl>
                                              <p:pRg st="7" end="7"/>
                                            </p:txEl>
                                          </p:spTgt>
                                        </p:tgtEl>
                                        <p:attrNameLst>
                                          <p:attrName>style.visibility</p:attrName>
                                        </p:attrNameLst>
                                      </p:cBhvr>
                                      <p:to>
                                        <p:strVal val="visible"/>
                                      </p:to>
                                    </p:set>
                                    <p:animEffect transition="in" filter="fade">
                                      <p:cBhvr>
                                        <p:cTn id="24" dur="1000"/>
                                        <p:tgtEl>
                                          <p:spTgt spid="35850">
                                            <p:txEl>
                                              <p:pRg st="7" end="7"/>
                                            </p:txEl>
                                          </p:spTgt>
                                        </p:tgtEl>
                                      </p:cBhvr>
                                    </p:animEffect>
                                    <p:anim calcmode="lin" valueType="num">
                                      <p:cBhvr>
                                        <p:cTn id="25" dur="1000" fill="hold"/>
                                        <p:tgtEl>
                                          <p:spTgt spid="35850">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5850">
                                            <p:txEl>
                                              <p:pRg st="7" end="7"/>
                                            </p:txEl>
                                          </p:spTgt>
                                        </p:tgtEl>
                                        <p:attrNameLst>
                                          <p:attrName>ppt_y</p:attrName>
                                        </p:attrNameLst>
                                      </p:cBhvr>
                                      <p:tavLst>
                                        <p:tav tm="0">
                                          <p:val>
                                            <p:strVal val="#ppt_y+.1"/>
                                          </p:val>
                                        </p:tav>
                                        <p:tav tm="100000">
                                          <p:val>
                                            <p:strVal val="#ppt_y"/>
                                          </p:val>
                                        </p:tav>
                                      </p:tavLst>
                                    </p:anim>
                                  </p:childTnLst>
                                </p:cTn>
                              </p:par>
                            </p:childTnLst>
                          </p:cTn>
                        </p:par>
                        <p:par>
                          <p:cTn id="27" fill="hold">
                            <p:stCondLst>
                              <p:cond delay="8000"/>
                            </p:stCondLst>
                            <p:childTnLst>
                              <p:par>
                                <p:cTn id="28" presetID="42" presetClass="entr" presetSubtype="0" fill="hold" nodeType="afterEffect">
                                  <p:stCondLst>
                                    <p:cond delay="0"/>
                                  </p:stCondLst>
                                  <p:childTnLst>
                                    <p:set>
                                      <p:cBhvr>
                                        <p:cTn id="29" dur="1" fill="hold">
                                          <p:stCondLst>
                                            <p:cond delay="0"/>
                                          </p:stCondLst>
                                        </p:cTn>
                                        <p:tgtEl>
                                          <p:spTgt spid="35850">
                                            <p:txEl>
                                              <p:pRg st="8" end="8"/>
                                            </p:txEl>
                                          </p:spTgt>
                                        </p:tgtEl>
                                        <p:attrNameLst>
                                          <p:attrName>style.visibility</p:attrName>
                                        </p:attrNameLst>
                                      </p:cBhvr>
                                      <p:to>
                                        <p:strVal val="visible"/>
                                      </p:to>
                                    </p:set>
                                    <p:animEffect transition="in" filter="fade">
                                      <p:cBhvr>
                                        <p:cTn id="30" dur="1000"/>
                                        <p:tgtEl>
                                          <p:spTgt spid="35850">
                                            <p:txEl>
                                              <p:pRg st="8" end="8"/>
                                            </p:txEl>
                                          </p:spTgt>
                                        </p:tgtEl>
                                      </p:cBhvr>
                                    </p:animEffect>
                                    <p:anim calcmode="lin" valueType="num">
                                      <p:cBhvr>
                                        <p:cTn id="31" dur="1000" fill="hold"/>
                                        <p:tgtEl>
                                          <p:spTgt spid="35850">
                                            <p:txEl>
                                              <p:pRg st="8" end="8"/>
                                            </p:txEl>
                                          </p:spTgt>
                                        </p:tgtEl>
                                        <p:attrNameLst>
                                          <p:attrName>ppt_x</p:attrName>
                                        </p:attrNameLst>
                                      </p:cBhvr>
                                      <p:tavLst>
                                        <p:tav tm="0">
                                          <p:val>
                                            <p:strVal val="#ppt_x"/>
                                          </p:val>
                                        </p:tav>
                                        <p:tav tm="100000">
                                          <p:val>
                                            <p:strVal val="#ppt_x"/>
                                          </p:val>
                                        </p:tav>
                                      </p:tavLst>
                                    </p:anim>
                                    <p:anim calcmode="lin" valueType="num">
                                      <p:cBhvr>
                                        <p:cTn id="32" dur="1000" fill="hold"/>
                                        <p:tgtEl>
                                          <p:spTgt spid="35850">
                                            <p:txEl>
                                              <p:pRg st="8" end="8"/>
                                            </p:txEl>
                                          </p:spTgt>
                                        </p:tgtEl>
                                        <p:attrNameLst>
                                          <p:attrName>ppt_y</p:attrName>
                                        </p:attrNameLst>
                                      </p:cBhvr>
                                      <p:tavLst>
                                        <p:tav tm="0">
                                          <p:val>
                                            <p:strVal val="#ppt_y+.1"/>
                                          </p:val>
                                        </p:tav>
                                        <p:tav tm="100000">
                                          <p:val>
                                            <p:strVal val="#ppt_y"/>
                                          </p:val>
                                        </p:tav>
                                      </p:tavLst>
                                    </p:anim>
                                  </p:childTnLst>
                                </p:cTn>
                              </p:par>
                            </p:childTnLst>
                          </p:cTn>
                        </p:par>
                        <p:par>
                          <p:cTn id="33" fill="hold">
                            <p:stCondLst>
                              <p:cond delay="9000"/>
                            </p:stCondLst>
                            <p:childTnLst>
                              <p:par>
                                <p:cTn id="34" presetID="42" presetClass="entr" presetSubtype="0" fill="hold" nodeType="afterEffect">
                                  <p:stCondLst>
                                    <p:cond delay="0"/>
                                  </p:stCondLst>
                                  <p:childTnLst>
                                    <p:set>
                                      <p:cBhvr>
                                        <p:cTn id="35" dur="1" fill="hold">
                                          <p:stCondLst>
                                            <p:cond delay="0"/>
                                          </p:stCondLst>
                                        </p:cTn>
                                        <p:tgtEl>
                                          <p:spTgt spid="35850">
                                            <p:txEl>
                                              <p:pRg st="10" end="10"/>
                                            </p:txEl>
                                          </p:spTgt>
                                        </p:tgtEl>
                                        <p:attrNameLst>
                                          <p:attrName>style.visibility</p:attrName>
                                        </p:attrNameLst>
                                      </p:cBhvr>
                                      <p:to>
                                        <p:strVal val="visible"/>
                                      </p:to>
                                    </p:set>
                                    <p:animEffect transition="in" filter="fade">
                                      <p:cBhvr>
                                        <p:cTn id="36" dur="1000"/>
                                        <p:tgtEl>
                                          <p:spTgt spid="35850">
                                            <p:txEl>
                                              <p:pRg st="10" end="10"/>
                                            </p:txEl>
                                          </p:spTgt>
                                        </p:tgtEl>
                                      </p:cBhvr>
                                    </p:animEffect>
                                    <p:anim calcmode="lin" valueType="num">
                                      <p:cBhvr>
                                        <p:cTn id="37" dur="1000" fill="hold"/>
                                        <p:tgtEl>
                                          <p:spTgt spid="35850">
                                            <p:txEl>
                                              <p:pRg st="10" end="10"/>
                                            </p:txEl>
                                          </p:spTgt>
                                        </p:tgtEl>
                                        <p:attrNameLst>
                                          <p:attrName>ppt_x</p:attrName>
                                        </p:attrNameLst>
                                      </p:cBhvr>
                                      <p:tavLst>
                                        <p:tav tm="0">
                                          <p:val>
                                            <p:strVal val="#ppt_x"/>
                                          </p:val>
                                        </p:tav>
                                        <p:tav tm="100000">
                                          <p:val>
                                            <p:strVal val="#ppt_x"/>
                                          </p:val>
                                        </p:tav>
                                      </p:tavLst>
                                    </p:anim>
                                    <p:anim calcmode="lin" valueType="num">
                                      <p:cBhvr>
                                        <p:cTn id="38" dur="1000" fill="hold"/>
                                        <p:tgtEl>
                                          <p:spTgt spid="35850">
                                            <p:txEl>
                                              <p:pRg st="10" end="10"/>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0"/>
                            </p:stCondLst>
                            <p:childTnLst>
                              <p:par>
                                <p:cTn id="40" presetID="42" presetClass="entr" presetSubtype="0" fill="hold" nodeType="afterEffect">
                                  <p:stCondLst>
                                    <p:cond delay="0"/>
                                  </p:stCondLst>
                                  <p:childTnLst>
                                    <p:set>
                                      <p:cBhvr>
                                        <p:cTn id="41" dur="1" fill="hold">
                                          <p:stCondLst>
                                            <p:cond delay="0"/>
                                          </p:stCondLst>
                                        </p:cTn>
                                        <p:tgtEl>
                                          <p:spTgt spid="35850">
                                            <p:txEl>
                                              <p:pRg st="11" end="11"/>
                                            </p:txEl>
                                          </p:spTgt>
                                        </p:tgtEl>
                                        <p:attrNameLst>
                                          <p:attrName>style.visibility</p:attrName>
                                        </p:attrNameLst>
                                      </p:cBhvr>
                                      <p:to>
                                        <p:strVal val="visible"/>
                                      </p:to>
                                    </p:set>
                                    <p:animEffect transition="in" filter="fade">
                                      <p:cBhvr>
                                        <p:cTn id="42" dur="1000"/>
                                        <p:tgtEl>
                                          <p:spTgt spid="35850">
                                            <p:txEl>
                                              <p:pRg st="11" end="11"/>
                                            </p:txEl>
                                          </p:spTgt>
                                        </p:tgtEl>
                                      </p:cBhvr>
                                    </p:animEffect>
                                    <p:anim calcmode="lin" valueType="num">
                                      <p:cBhvr>
                                        <p:cTn id="43" dur="1000" fill="hold"/>
                                        <p:tgtEl>
                                          <p:spTgt spid="35850">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35850">
                                            <p:txEl>
                                              <p:pRg st="11" end="11"/>
                                            </p:txEl>
                                          </p:spTgt>
                                        </p:tgtEl>
                                        <p:attrNameLst>
                                          <p:attrName>ppt_y</p:attrName>
                                        </p:attrNameLst>
                                      </p:cBhvr>
                                      <p:tavLst>
                                        <p:tav tm="0">
                                          <p:val>
                                            <p:strVal val="#ppt_y+.1"/>
                                          </p:val>
                                        </p:tav>
                                        <p:tav tm="100000">
                                          <p:val>
                                            <p:strVal val="#ppt_y"/>
                                          </p:val>
                                        </p:tav>
                                      </p:tavLst>
                                    </p:anim>
                                  </p:childTnLst>
                                </p:cTn>
                              </p:par>
                            </p:childTnLst>
                          </p:cTn>
                        </p:par>
                        <p:par>
                          <p:cTn id="45" fill="hold">
                            <p:stCondLst>
                              <p:cond delay="11000"/>
                            </p:stCondLst>
                            <p:childTnLst>
                              <p:par>
                                <p:cTn id="46" presetID="42" presetClass="entr" presetSubtype="0" fill="hold" nodeType="afterEffect">
                                  <p:stCondLst>
                                    <p:cond delay="0"/>
                                  </p:stCondLst>
                                  <p:childTnLst>
                                    <p:set>
                                      <p:cBhvr>
                                        <p:cTn id="47" dur="1" fill="hold">
                                          <p:stCondLst>
                                            <p:cond delay="0"/>
                                          </p:stCondLst>
                                        </p:cTn>
                                        <p:tgtEl>
                                          <p:spTgt spid="35850">
                                            <p:txEl>
                                              <p:pRg st="12" end="12"/>
                                            </p:txEl>
                                          </p:spTgt>
                                        </p:tgtEl>
                                        <p:attrNameLst>
                                          <p:attrName>style.visibility</p:attrName>
                                        </p:attrNameLst>
                                      </p:cBhvr>
                                      <p:to>
                                        <p:strVal val="visible"/>
                                      </p:to>
                                    </p:set>
                                    <p:animEffect transition="in" filter="fade">
                                      <p:cBhvr>
                                        <p:cTn id="48" dur="1000"/>
                                        <p:tgtEl>
                                          <p:spTgt spid="35850">
                                            <p:txEl>
                                              <p:pRg st="12" end="12"/>
                                            </p:txEl>
                                          </p:spTgt>
                                        </p:tgtEl>
                                      </p:cBhvr>
                                    </p:animEffect>
                                    <p:anim calcmode="lin" valueType="num">
                                      <p:cBhvr>
                                        <p:cTn id="49" dur="1000" fill="hold"/>
                                        <p:tgtEl>
                                          <p:spTgt spid="35850">
                                            <p:txEl>
                                              <p:pRg st="12" end="12"/>
                                            </p:txEl>
                                          </p:spTgt>
                                        </p:tgtEl>
                                        <p:attrNameLst>
                                          <p:attrName>ppt_x</p:attrName>
                                        </p:attrNameLst>
                                      </p:cBhvr>
                                      <p:tavLst>
                                        <p:tav tm="0">
                                          <p:val>
                                            <p:strVal val="#ppt_x"/>
                                          </p:val>
                                        </p:tav>
                                        <p:tav tm="100000">
                                          <p:val>
                                            <p:strVal val="#ppt_x"/>
                                          </p:val>
                                        </p:tav>
                                      </p:tavLst>
                                    </p:anim>
                                    <p:anim calcmode="lin" valueType="num">
                                      <p:cBhvr>
                                        <p:cTn id="50" dur="1000" fill="hold"/>
                                        <p:tgtEl>
                                          <p:spTgt spid="35850">
                                            <p:txEl>
                                              <p:pRg st="12" end="12"/>
                                            </p:txEl>
                                          </p:spTgt>
                                        </p:tgtEl>
                                        <p:attrNameLst>
                                          <p:attrName>ppt_y</p:attrName>
                                        </p:attrNameLst>
                                      </p:cBhvr>
                                      <p:tavLst>
                                        <p:tav tm="0">
                                          <p:val>
                                            <p:strVal val="#ppt_y+.1"/>
                                          </p:val>
                                        </p:tav>
                                        <p:tav tm="100000">
                                          <p:val>
                                            <p:strVal val="#ppt_y"/>
                                          </p:val>
                                        </p:tav>
                                      </p:tavLst>
                                    </p:anim>
                                  </p:childTnLst>
                                </p:cTn>
                              </p:par>
                            </p:childTnLst>
                          </p:cTn>
                        </p:par>
                        <p:par>
                          <p:cTn id="51" fill="hold">
                            <p:stCondLst>
                              <p:cond delay="12000"/>
                            </p:stCondLst>
                            <p:childTnLst>
                              <p:par>
                                <p:cTn id="52" presetID="42" presetClass="entr" presetSubtype="0" fill="hold" nodeType="afterEffect">
                                  <p:stCondLst>
                                    <p:cond delay="0"/>
                                  </p:stCondLst>
                                  <p:childTnLst>
                                    <p:set>
                                      <p:cBhvr>
                                        <p:cTn id="53" dur="1" fill="hold">
                                          <p:stCondLst>
                                            <p:cond delay="0"/>
                                          </p:stCondLst>
                                        </p:cTn>
                                        <p:tgtEl>
                                          <p:spTgt spid="35850">
                                            <p:txEl>
                                              <p:pRg st="13" end="13"/>
                                            </p:txEl>
                                          </p:spTgt>
                                        </p:tgtEl>
                                        <p:attrNameLst>
                                          <p:attrName>style.visibility</p:attrName>
                                        </p:attrNameLst>
                                      </p:cBhvr>
                                      <p:to>
                                        <p:strVal val="visible"/>
                                      </p:to>
                                    </p:set>
                                    <p:animEffect transition="in" filter="fade">
                                      <p:cBhvr>
                                        <p:cTn id="54" dur="1000"/>
                                        <p:tgtEl>
                                          <p:spTgt spid="35850">
                                            <p:txEl>
                                              <p:pRg st="13" end="13"/>
                                            </p:txEl>
                                          </p:spTgt>
                                        </p:tgtEl>
                                      </p:cBhvr>
                                    </p:animEffect>
                                    <p:anim calcmode="lin" valueType="num">
                                      <p:cBhvr>
                                        <p:cTn id="55" dur="1000" fill="hold"/>
                                        <p:tgtEl>
                                          <p:spTgt spid="35850">
                                            <p:txEl>
                                              <p:pRg st="13" end="13"/>
                                            </p:txEl>
                                          </p:spTgt>
                                        </p:tgtEl>
                                        <p:attrNameLst>
                                          <p:attrName>ppt_x</p:attrName>
                                        </p:attrNameLst>
                                      </p:cBhvr>
                                      <p:tavLst>
                                        <p:tav tm="0">
                                          <p:val>
                                            <p:strVal val="#ppt_x"/>
                                          </p:val>
                                        </p:tav>
                                        <p:tav tm="100000">
                                          <p:val>
                                            <p:strVal val="#ppt_x"/>
                                          </p:val>
                                        </p:tav>
                                      </p:tavLst>
                                    </p:anim>
                                    <p:anim calcmode="lin" valueType="num">
                                      <p:cBhvr>
                                        <p:cTn id="56" dur="1000" fill="hold"/>
                                        <p:tgtEl>
                                          <p:spTgt spid="35850">
                                            <p:txEl>
                                              <p:pRg st="13" end="13"/>
                                            </p:txEl>
                                          </p:spTgt>
                                        </p:tgtEl>
                                        <p:attrNameLst>
                                          <p:attrName>ppt_y</p:attrName>
                                        </p:attrNameLst>
                                      </p:cBhvr>
                                      <p:tavLst>
                                        <p:tav tm="0">
                                          <p:val>
                                            <p:strVal val="#ppt_y+.1"/>
                                          </p:val>
                                        </p:tav>
                                        <p:tav tm="100000">
                                          <p:val>
                                            <p:strVal val="#ppt_y"/>
                                          </p:val>
                                        </p:tav>
                                      </p:tavLst>
                                    </p:anim>
                                  </p:childTnLst>
                                </p:cTn>
                              </p:par>
                            </p:childTnLst>
                          </p:cTn>
                        </p:par>
                        <p:par>
                          <p:cTn id="57" fill="hold">
                            <p:stCondLst>
                              <p:cond delay="13000"/>
                            </p:stCondLst>
                            <p:childTnLst>
                              <p:par>
                                <p:cTn id="58" presetID="16" presetClass="entr" presetSubtype="37" fill="hold" nodeType="afterEffect">
                                  <p:stCondLst>
                                    <p:cond delay="2000"/>
                                  </p:stCondLst>
                                  <p:childTnLst>
                                    <p:set>
                                      <p:cBhvr>
                                        <p:cTn id="59" dur="1" fill="hold">
                                          <p:stCondLst>
                                            <p:cond delay="0"/>
                                          </p:stCondLst>
                                        </p:cTn>
                                        <p:tgtEl>
                                          <p:spTgt spid="3"/>
                                        </p:tgtEl>
                                        <p:attrNameLst>
                                          <p:attrName>style.visibility</p:attrName>
                                        </p:attrNameLst>
                                      </p:cBhvr>
                                      <p:to>
                                        <p:strVal val="visible"/>
                                      </p:to>
                                    </p:set>
                                    <p:animEffect transition="in" filter="barn(outVertical)">
                                      <p:cBhvr>
                                        <p:cTn id="60" dur="500"/>
                                        <p:tgtEl>
                                          <p:spTgt spid="3"/>
                                        </p:tgtEl>
                                      </p:cBhvr>
                                    </p:animEffect>
                                  </p:childTnLst>
                                </p:cTn>
                              </p:par>
                            </p:childTnLst>
                          </p:cTn>
                        </p:par>
                        <p:par>
                          <p:cTn id="61" fill="hold">
                            <p:stCondLst>
                              <p:cond delay="15500"/>
                            </p:stCondLst>
                            <p:childTnLst>
                              <p:par>
                                <p:cTn id="62" presetID="42" presetClass="entr" presetSubtype="0" fill="hold" nodeType="afterEffect">
                                  <p:stCondLst>
                                    <p:cond delay="200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par>
                          <p:cTn id="67" fill="hold">
                            <p:stCondLst>
                              <p:cond delay="18500"/>
                            </p:stCondLst>
                            <p:childTnLst>
                              <p:par>
                                <p:cTn id="68" presetID="47" presetClass="exit" presetSubtype="0" fill="hold" nodeType="afterEffect">
                                  <p:stCondLst>
                                    <p:cond delay="3500"/>
                                  </p:stCondLst>
                                  <p:childTnLst>
                                    <p:animEffect transition="out" filter="fade">
                                      <p:cBhvr>
                                        <p:cTn id="69" dur="1000"/>
                                        <p:tgtEl>
                                          <p:spTgt spid="4"/>
                                        </p:tgtEl>
                                      </p:cBhvr>
                                    </p:animEffect>
                                    <p:anim calcmode="lin" valueType="num">
                                      <p:cBhvr>
                                        <p:cTn id="70" dur="1000"/>
                                        <p:tgtEl>
                                          <p:spTgt spid="4"/>
                                        </p:tgtEl>
                                        <p:attrNameLst>
                                          <p:attrName>ppt_x</p:attrName>
                                        </p:attrNameLst>
                                      </p:cBhvr>
                                      <p:tavLst>
                                        <p:tav tm="0">
                                          <p:val>
                                            <p:strVal val="ppt_x"/>
                                          </p:val>
                                        </p:tav>
                                        <p:tav tm="100000">
                                          <p:val>
                                            <p:strVal val="ppt_x"/>
                                          </p:val>
                                        </p:tav>
                                      </p:tavLst>
                                    </p:anim>
                                    <p:anim calcmode="lin" valueType="num">
                                      <p:cBhvr>
                                        <p:cTn id="71" dur="1000"/>
                                        <p:tgtEl>
                                          <p:spTgt spid="4"/>
                                        </p:tgtEl>
                                        <p:attrNameLst>
                                          <p:attrName>ppt_y</p:attrName>
                                        </p:attrNameLst>
                                      </p:cBhvr>
                                      <p:tavLst>
                                        <p:tav tm="0">
                                          <p:val>
                                            <p:strVal val="ppt_y"/>
                                          </p:val>
                                        </p:tav>
                                        <p:tav tm="100000">
                                          <p:val>
                                            <p:strVal val="ppt_y-.1"/>
                                          </p:val>
                                        </p:tav>
                                      </p:tavLst>
                                    </p:anim>
                                    <p:set>
                                      <p:cBhvr>
                                        <p:cTn id="7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67BB27-44EC-4693-9F9D-7C2F207CEC09}"/>
              </a:ext>
            </a:extLst>
          </p:cNvPr>
          <p:cNvSpPr txBox="1"/>
          <p:nvPr/>
        </p:nvSpPr>
        <p:spPr>
          <a:xfrm>
            <a:off x="4256038" y="2897311"/>
            <a:ext cx="4887962" cy="3889581"/>
          </a:xfrm>
          <a:prstGeom prst="rect">
            <a:avLst/>
          </a:prstGeom>
        </p:spPr>
        <p:txBody>
          <a:bodyPr vert="horz" lIns="91440" tIns="45720" rIns="91440" bIns="45720" rtlCol="0" anchor="b">
            <a:noAutofit/>
          </a:bodyPr>
          <a:lstStyle/>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皆さんこんにちは。手島利夫です。</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HGP創英角ｺﾞｼｯｸUB" panose="020B0900000000000000" pitchFamily="50" charset="-128"/>
                <a:ea typeface="HGP創英角ｺﾞｼｯｸUB" panose="020B0900000000000000" pitchFamily="50" charset="-128"/>
              </a:rPr>
              <a:t>「ＥＳＤ，ＳＤＧｓの進め方」連続講座　</a:t>
            </a:r>
            <a:endParaRPr kumimoji="1" lang="en-US" altLang="ja-JP" sz="2400" dirty="0">
              <a:latin typeface="HGP創英角ｺﾞｼｯｸUB" panose="020B0900000000000000" pitchFamily="50" charset="-128"/>
              <a:ea typeface="HGP創英角ｺﾞｼｯｸUB" panose="020B0900000000000000" pitchFamily="50" charset="-128"/>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第</a:t>
            </a:r>
            <a:r>
              <a:rPr kumimoji="1" lang="en-US" altLang="ja-JP" sz="2400" dirty="0">
                <a:latin typeface="AR丸ゴシック体E" panose="020F0909000000000000" pitchFamily="49" charset="-128"/>
                <a:ea typeface="AR丸ゴシック体E" panose="020F0909000000000000" pitchFamily="49" charset="-128"/>
                <a:cs typeface="+mj-cs"/>
              </a:rPr>
              <a:t>1</a:t>
            </a:r>
            <a:r>
              <a:rPr kumimoji="1" lang="ja-JP" altLang="en-US" sz="2400" dirty="0">
                <a:latin typeface="AR丸ゴシック体E" panose="020F0909000000000000" pitchFamily="49" charset="-128"/>
                <a:ea typeface="AR丸ゴシック体E" panose="020F0909000000000000" pitchFamily="49" charset="-128"/>
                <a:cs typeface="+mj-cs"/>
              </a:rPr>
              <a:t>回は、</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「社会の変化と求められる学力」</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についてお話をしましょう。</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なるべくわかりやすくお伝えしますので、よろしくお願いいたしますね。</a:t>
            </a:r>
            <a:endParaRPr kumimoji="1" lang="en-US" altLang="ja-JP" sz="2400" dirty="0">
              <a:latin typeface="AR丸ゴシック体E" panose="020F0909000000000000" pitchFamily="49" charset="-128"/>
              <a:ea typeface="AR丸ゴシック体E" panose="020F0909000000000000" pitchFamily="49" charset="-128"/>
              <a:cs typeface="+mj-cs"/>
            </a:endParaRPr>
          </a:p>
        </p:txBody>
      </p:sp>
      <p:pic>
        <p:nvPicPr>
          <p:cNvPr id="3" name="図 2" descr="スーツを着た男性&#10;&#10;自動的に生成された説明">
            <a:extLst>
              <a:ext uri="{FF2B5EF4-FFF2-40B4-BE49-F238E27FC236}">
                <a16:creationId xmlns:a16="http://schemas.microsoft.com/office/drawing/2014/main" id="{434DCDE8-52FA-4984-9E76-195D41DA96E3}"/>
              </a:ext>
            </a:extLst>
          </p:cNvPr>
          <p:cNvPicPr>
            <a:picLocks noChangeAspect="1"/>
          </p:cNvPicPr>
          <p:nvPr/>
        </p:nvPicPr>
        <p:blipFill rotWithShape="1">
          <a:blip r:embed="rId3">
            <a:extLst>
              <a:ext uri="{28A0092B-C50C-407E-A947-70E740481C1C}">
                <a14:useLocalDpi xmlns:a14="http://schemas.microsoft.com/office/drawing/2010/main" val="0"/>
              </a:ext>
            </a:extLst>
          </a:blip>
          <a:srcRect l="15537"/>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68035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6C66084-8872-45FC-A62A-5AD27BF90169}"/>
              </a:ext>
            </a:extLst>
          </p:cNvPr>
          <p:cNvSpPr/>
          <p:nvPr/>
        </p:nvSpPr>
        <p:spPr>
          <a:xfrm>
            <a:off x="3508497" y="3532859"/>
            <a:ext cx="1063503" cy="3614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754" dirty="0"/>
              <a:t>7</a:t>
            </a:r>
            <a:endParaRPr lang="ja-JP" altLang="en-US" sz="1754" dirty="0"/>
          </a:p>
        </p:txBody>
      </p:sp>
      <p:pic>
        <p:nvPicPr>
          <p:cNvPr id="3" name="図 2">
            <a:extLst>
              <a:ext uri="{FF2B5EF4-FFF2-40B4-BE49-F238E27FC236}">
                <a16:creationId xmlns:a16="http://schemas.microsoft.com/office/drawing/2014/main" id="{6126E9D9-F535-4B57-BF88-DB65AFDE0E83}"/>
              </a:ext>
            </a:extLst>
          </p:cNvPr>
          <p:cNvPicPr>
            <a:picLocks noChangeAspect="1"/>
          </p:cNvPicPr>
          <p:nvPr/>
        </p:nvPicPr>
        <p:blipFill rotWithShape="1">
          <a:blip r:embed="rId4">
            <a:extLst>
              <a:ext uri="{28A0092B-C50C-407E-A947-70E740481C1C}">
                <a14:useLocalDpi xmlns:a14="http://schemas.microsoft.com/office/drawing/2010/main" val="0"/>
              </a:ext>
            </a:extLst>
          </a:blip>
          <a:srcRect l="13512" r="3087" b="76900"/>
          <a:stretch/>
        </p:blipFill>
        <p:spPr>
          <a:xfrm>
            <a:off x="3176153" y="548192"/>
            <a:ext cx="5967847" cy="5761617"/>
          </a:xfrm>
          <a:prstGeom prst="rect">
            <a:avLst/>
          </a:prstGeom>
        </p:spPr>
      </p:pic>
      <p:graphicFrame>
        <p:nvGraphicFramePr>
          <p:cNvPr id="7" name="オブジェクト 6">
            <a:extLst>
              <a:ext uri="{FF2B5EF4-FFF2-40B4-BE49-F238E27FC236}">
                <a16:creationId xmlns:a16="http://schemas.microsoft.com/office/drawing/2014/main" id="{0156ED80-B91A-4E83-90C8-F14DA5996DDF}"/>
              </a:ext>
            </a:extLst>
          </p:cNvPr>
          <p:cNvGraphicFramePr>
            <a:graphicFrameLocks noChangeAspect="1"/>
          </p:cNvGraphicFramePr>
          <p:nvPr/>
        </p:nvGraphicFramePr>
        <p:xfrm>
          <a:off x="3959469" y="3213589"/>
          <a:ext cx="1225062" cy="427892"/>
        </p:xfrm>
        <a:graphic>
          <a:graphicData uri="http://schemas.openxmlformats.org/presentationml/2006/ole">
            <mc:AlternateContent xmlns:mc="http://schemas.openxmlformats.org/markup-compatibility/2006">
              <mc:Choice xmlns:v="urn:schemas-microsoft-com:vml" Requires="v">
                <p:oleObj spid="_x0000_s1034" name="Worksheet" r:id="rId5" imgW="1327298" imgH="463715" progId="Excel.Sheet.12">
                  <p:embed/>
                </p:oleObj>
              </mc:Choice>
              <mc:Fallback>
                <p:oleObj name="Worksheet" r:id="rId5" imgW="1327298" imgH="463715" progId="Excel.Sheet.12">
                  <p:embed/>
                  <p:pic>
                    <p:nvPicPr>
                      <p:cNvPr id="7" name="オブジェクト 6">
                        <a:extLst>
                          <a:ext uri="{FF2B5EF4-FFF2-40B4-BE49-F238E27FC236}">
                            <a16:creationId xmlns:a16="http://schemas.microsoft.com/office/drawing/2014/main" id="{0156ED80-B91A-4E83-90C8-F14DA5996DDF}"/>
                          </a:ext>
                        </a:extLst>
                      </p:cNvPr>
                      <p:cNvPicPr/>
                      <p:nvPr/>
                    </p:nvPicPr>
                    <p:blipFill>
                      <a:blip r:embed="rId6"/>
                      <a:stretch>
                        <a:fillRect/>
                      </a:stretch>
                    </p:blipFill>
                    <p:spPr>
                      <a:xfrm>
                        <a:off x="3959469" y="3213589"/>
                        <a:ext cx="1225062" cy="427892"/>
                      </a:xfrm>
                      <a:prstGeom prst="rect">
                        <a:avLst/>
                      </a:prstGeom>
                    </p:spPr>
                  </p:pic>
                </p:oleObj>
              </mc:Fallback>
            </mc:AlternateContent>
          </a:graphicData>
        </a:graphic>
      </p:graphicFrame>
      <p:graphicFrame>
        <p:nvGraphicFramePr>
          <p:cNvPr id="9" name="表 8">
            <a:extLst>
              <a:ext uri="{FF2B5EF4-FFF2-40B4-BE49-F238E27FC236}">
                <a16:creationId xmlns:a16="http://schemas.microsoft.com/office/drawing/2014/main" id="{C80D80FB-1B6B-46CF-94A1-06D7471D9C58}"/>
              </a:ext>
            </a:extLst>
          </p:cNvPr>
          <p:cNvGraphicFramePr>
            <a:graphicFrameLocks noGrp="1"/>
          </p:cNvGraphicFramePr>
          <p:nvPr>
            <p:extLst>
              <p:ext uri="{D42A27DB-BD31-4B8C-83A1-F6EECF244321}">
                <p14:modId xmlns:p14="http://schemas.microsoft.com/office/powerpoint/2010/main" val="197279182"/>
              </p:ext>
            </p:extLst>
          </p:nvPr>
        </p:nvGraphicFramePr>
        <p:xfrm>
          <a:off x="174152" y="1190625"/>
          <a:ext cx="2991102" cy="5207220"/>
        </p:xfrm>
        <a:graphic>
          <a:graphicData uri="http://schemas.openxmlformats.org/drawingml/2006/table">
            <a:tbl>
              <a:tblPr>
                <a:tableStyleId>{5C22544A-7EE6-4342-B048-85BDC9FD1C3A}</a:tableStyleId>
              </a:tblPr>
              <a:tblGrid>
                <a:gridCol w="797627">
                  <a:extLst>
                    <a:ext uri="{9D8B030D-6E8A-4147-A177-3AD203B41FA5}">
                      <a16:colId xmlns:a16="http://schemas.microsoft.com/office/drawing/2014/main" val="4052766329"/>
                    </a:ext>
                  </a:extLst>
                </a:gridCol>
                <a:gridCol w="974008">
                  <a:extLst>
                    <a:ext uri="{9D8B030D-6E8A-4147-A177-3AD203B41FA5}">
                      <a16:colId xmlns:a16="http://schemas.microsoft.com/office/drawing/2014/main" val="208693196"/>
                    </a:ext>
                  </a:extLst>
                </a:gridCol>
                <a:gridCol w="1219467">
                  <a:extLst>
                    <a:ext uri="{9D8B030D-6E8A-4147-A177-3AD203B41FA5}">
                      <a16:colId xmlns:a16="http://schemas.microsoft.com/office/drawing/2014/main" val="1458401838"/>
                    </a:ext>
                  </a:extLst>
                </a:gridCol>
              </a:tblGrid>
              <a:tr h="347148">
                <a:tc>
                  <a:txBody>
                    <a:bodyPr/>
                    <a:lstStyle/>
                    <a:p>
                      <a:pPr algn="ctr" fontAlgn="ctr"/>
                      <a:r>
                        <a:rPr lang="ja-JP" altLang="en-US" sz="1500" b="1" u="none" strike="noStrike">
                          <a:effectLst/>
                          <a:latin typeface="+mj-ea"/>
                          <a:ea typeface="+mj-ea"/>
                        </a:rPr>
                        <a:t>順　位</a:t>
                      </a:r>
                      <a:endParaRPr lang="ja-JP" altLang="en-US" sz="1500" b="1" i="0" u="none" strike="noStrike">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500" b="1" u="none" strike="noStrike" dirty="0">
                          <a:effectLst/>
                          <a:latin typeface="+mj-ea"/>
                          <a:ea typeface="+mj-ea"/>
                        </a:rPr>
                        <a:t>大　学</a:t>
                      </a:r>
                      <a:endParaRPr lang="ja-JP" altLang="en-US" sz="1500" b="1" i="0" u="none" strike="noStrike" dirty="0">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500" b="1" u="none" strike="noStrike">
                          <a:effectLst/>
                          <a:latin typeface="+mj-ea"/>
                          <a:ea typeface="+mj-ea"/>
                        </a:rPr>
                        <a:t>国</a:t>
                      </a:r>
                      <a:endParaRPr lang="ja-JP" altLang="en-US" sz="1500" b="1" i="0" u="none" strike="noStrike">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7749"/>
                  </a:ext>
                </a:extLst>
              </a:tr>
              <a:tr h="347148">
                <a:tc>
                  <a:txBody>
                    <a:bodyPr/>
                    <a:lstStyle/>
                    <a:p>
                      <a:pPr algn="ctr" fontAlgn="ctr"/>
                      <a:r>
                        <a:rPr lang="en-US" altLang="ja-JP" sz="1500" b="1" u="none" strike="noStrike" dirty="0">
                          <a:effectLst/>
                          <a:latin typeface="AR丸ゴシック体E" panose="020F0909000000000000" pitchFamily="49" charset="-128"/>
                          <a:ea typeface="AR丸ゴシック体E" panose="020F0909000000000000" pitchFamily="49" charset="-128"/>
                        </a:rPr>
                        <a:t>1</a:t>
                      </a:r>
                      <a:endParaRPr lang="en-US" altLang="ja-JP"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500" b="1" u="none" strike="noStrike" dirty="0">
                          <a:effectLst/>
                          <a:latin typeface="AR丸ゴシック体E" panose="020F0909000000000000" pitchFamily="49" charset="-128"/>
                          <a:ea typeface="AR丸ゴシック体E" panose="020F0909000000000000" pitchFamily="49" charset="-128"/>
                        </a:rPr>
                        <a:t>東京大学</a:t>
                      </a:r>
                      <a:endParaRPr lang="ja-JP" altLang="en-US"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500" b="1" u="none" strike="noStrike" dirty="0">
                          <a:effectLst/>
                          <a:latin typeface="AR丸ゴシック体E" panose="020F0909000000000000" pitchFamily="49" charset="-128"/>
                          <a:ea typeface="AR丸ゴシック体E" panose="020F0909000000000000" pitchFamily="49" charset="-128"/>
                        </a:rPr>
                        <a:t>日　本</a:t>
                      </a:r>
                      <a:endParaRPr lang="ja-JP" altLang="en-US"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2709566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5925219"/>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706284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8892752"/>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528767"/>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535636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914778"/>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469090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630724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406300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50960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5135162"/>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523049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9076009"/>
                  </a:ext>
                </a:extLst>
              </a:tr>
            </a:tbl>
          </a:graphicData>
        </a:graphic>
      </p:graphicFrame>
      <p:sp>
        <p:nvSpPr>
          <p:cNvPr id="11" name="正方形/長方形 10">
            <a:extLst>
              <a:ext uri="{FF2B5EF4-FFF2-40B4-BE49-F238E27FC236}">
                <a16:creationId xmlns:a16="http://schemas.microsoft.com/office/drawing/2014/main" id="{51DCA031-37AE-4BDE-8AE8-7E9C3EC87408}"/>
              </a:ext>
            </a:extLst>
          </p:cNvPr>
          <p:cNvSpPr/>
          <p:nvPr/>
        </p:nvSpPr>
        <p:spPr>
          <a:xfrm>
            <a:off x="3508497" y="3532859"/>
            <a:ext cx="1086949" cy="400233"/>
          </a:xfrm>
          <a:prstGeom prst="rect">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latin typeface="HGPｺﾞｼｯｸE" panose="020B0900000000000000" pitchFamily="50" charset="-128"/>
              <a:ea typeface="HGPｺﾞｼｯｸE" panose="020B0900000000000000" pitchFamily="50" charset="-128"/>
            </a:endParaRPr>
          </a:p>
        </p:txBody>
      </p:sp>
      <p:sp>
        <p:nvSpPr>
          <p:cNvPr id="12" name="テキスト ボックス 11">
            <a:extLst>
              <a:ext uri="{FF2B5EF4-FFF2-40B4-BE49-F238E27FC236}">
                <a16:creationId xmlns:a16="http://schemas.microsoft.com/office/drawing/2014/main" id="{75852B21-FF55-4896-849D-8A1DB860DDF5}"/>
              </a:ext>
            </a:extLst>
          </p:cNvPr>
          <p:cNvSpPr txBox="1"/>
          <p:nvPr/>
        </p:nvSpPr>
        <p:spPr>
          <a:xfrm>
            <a:off x="3918210" y="3561939"/>
            <a:ext cx="254977" cy="362279"/>
          </a:xfrm>
          <a:prstGeom prst="rect">
            <a:avLst/>
          </a:prstGeom>
          <a:noFill/>
        </p:spPr>
        <p:txBody>
          <a:bodyPr wrap="square" rtlCol="0">
            <a:spAutoFit/>
          </a:bodyPr>
          <a:lstStyle/>
          <a:p>
            <a:r>
              <a:rPr lang="en-US" altLang="ja-JP" sz="1754" b="1" dirty="0">
                <a:latin typeface="AR丸ゴシック体E" panose="020F0909000000000000" pitchFamily="49" charset="-128"/>
                <a:ea typeface="AR丸ゴシック体E" panose="020F0909000000000000" pitchFamily="49" charset="-128"/>
              </a:rPr>
              <a:t>7</a:t>
            </a:r>
            <a:endParaRPr lang="ja-JP" altLang="en-US" sz="1754" b="1" dirty="0">
              <a:latin typeface="AR丸ゴシック体E" panose="020F0909000000000000" pitchFamily="49" charset="-128"/>
              <a:ea typeface="AR丸ゴシック体E" panose="020F0909000000000000" pitchFamily="49" charset="-128"/>
            </a:endParaRPr>
          </a:p>
        </p:txBody>
      </p:sp>
      <p:sp>
        <p:nvSpPr>
          <p:cNvPr id="13" name="正方形/長方形 12">
            <a:extLst>
              <a:ext uri="{FF2B5EF4-FFF2-40B4-BE49-F238E27FC236}">
                <a16:creationId xmlns:a16="http://schemas.microsoft.com/office/drawing/2014/main" id="{1894A9D3-C008-49D3-A5CB-1FFC63BB1EEE}"/>
              </a:ext>
            </a:extLst>
          </p:cNvPr>
          <p:cNvSpPr/>
          <p:nvPr/>
        </p:nvSpPr>
        <p:spPr>
          <a:xfrm>
            <a:off x="4582899" y="3532859"/>
            <a:ext cx="3389915" cy="4058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46" b="1" dirty="0">
                <a:solidFill>
                  <a:schemeClr val="tx1"/>
                </a:solidFill>
                <a:latin typeface="AR P丸ゴシック体E" panose="020F0900000000000000" pitchFamily="50" charset="-128"/>
                <a:ea typeface="AR P丸ゴシック体E" panose="020F0900000000000000" pitchFamily="50" charset="-128"/>
              </a:rPr>
              <a:t>東京大学</a:t>
            </a:r>
          </a:p>
        </p:txBody>
      </p:sp>
      <p:sp>
        <p:nvSpPr>
          <p:cNvPr id="14" name="正方形/長方形 13">
            <a:extLst>
              <a:ext uri="{FF2B5EF4-FFF2-40B4-BE49-F238E27FC236}">
                <a16:creationId xmlns:a16="http://schemas.microsoft.com/office/drawing/2014/main" id="{33AA3301-5829-49AF-8D27-3A4D95C6149E}"/>
              </a:ext>
            </a:extLst>
          </p:cNvPr>
          <p:cNvSpPr/>
          <p:nvPr/>
        </p:nvSpPr>
        <p:spPr>
          <a:xfrm>
            <a:off x="7961915" y="3532859"/>
            <a:ext cx="1129972" cy="40586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54" b="1" dirty="0">
                <a:solidFill>
                  <a:schemeClr val="tx1"/>
                </a:solidFill>
                <a:latin typeface="AR P丸ゴシック体E" panose="020F0900000000000000" pitchFamily="50" charset="-128"/>
                <a:ea typeface="AR P丸ゴシック体E" panose="020F0900000000000000" pitchFamily="50" charset="-128"/>
              </a:rPr>
              <a:t>日本</a:t>
            </a:r>
          </a:p>
        </p:txBody>
      </p:sp>
      <p:sp>
        <p:nvSpPr>
          <p:cNvPr id="15" name="テキスト ボックス 14">
            <a:extLst>
              <a:ext uri="{FF2B5EF4-FFF2-40B4-BE49-F238E27FC236}">
                <a16:creationId xmlns:a16="http://schemas.microsoft.com/office/drawing/2014/main" id="{A9B0DD95-BC7B-4621-B830-B3C4C1F33C09}"/>
              </a:ext>
            </a:extLst>
          </p:cNvPr>
          <p:cNvSpPr txBox="1"/>
          <p:nvPr/>
        </p:nvSpPr>
        <p:spPr>
          <a:xfrm>
            <a:off x="96373" y="650451"/>
            <a:ext cx="3412124" cy="632224"/>
          </a:xfrm>
          <a:prstGeom prst="rect">
            <a:avLst/>
          </a:prstGeom>
          <a:noFill/>
        </p:spPr>
        <p:txBody>
          <a:bodyPr wrap="square" rtlCol="0">
            <a:spAutoFit/>
          </a:bodyPr>
          <a:lstStyle/>
          <a:p>
            <a:r>
              <a:rPr lang="ja-JP" altLang="en-US" sz="1754" dirty="0">
                <a:latin typeface="AR P丸ゴシック体E" panose="020F0900000000000000" pitchFamily="50" charset="-128"/>
                <a:ea typeface="AR P丸ゴシック体E" panose="020F0900000000000000" pitchFamily="50" charset="-128"/>
              </a:rPr>
              <a:t>２０１３、２０１４，２０１５、　</a:t>
            </a:r>
            <a:endParaRPr lang="en-US" altLang="ja-JP" sz="1754" dirty="0">
              <a:latin typeface="AR P丸ゴシック体E" panose="020F0900000000000000" pitchFamily="50" charset="-128"/>
              <a:ea typeface="AR P丸ゴシック体E" panose="020F0900000000000000" pitchFamily="50" charset="-128"/>
            </a:endParaRPr>
          </a:p>
          <a:p>
            <a:r>
              <a:rPr lang="ja-JP" altLang="en-US" sz="1754" b="1" dirty="0">
                <a:solidFill>
                  <a:srgbClr val="FF0000"/>
                </a:solidFill>
                <a:latin typeface="AR P丸ゴシック体E" panose="020F0900000000000000" pitchFamily="50" charset="-128"/>
                <a:ea typeface="AR P丸ゴシック体E" panose="020F0900000000000000" pitchFamily="50" charset="-128"/>
              </a:rPr>
              <a:t>　　　　</a:t>
            </a:r>
            <a:r>
              <a:rPr lang="en-US" altLang="ja-JP" sz="1754" b="1" dirty="0">
                <a:solidFill>
                  <a:srgbClr val="FF0000"/>
                </a:solidFill>
                <a:latin typeface="AR P丸ゴシック体E" panose="020F0900000000000000" pitchFamily="50" charset="-128"/>
                <a:ea typeface="AR P丸ゴシック体E" panose="020F0900000000000000" pitchFamily="50" charset="-128"/>
              </a:rPr>
              <a:t>3</a:t>
            </a:r>
            <a:r>
              <a:rPr lang="ja-JP" altLang="en-US" sz="1754" b="1" dirty="0">
                <a:solidFill>
                  <a:srgbClr val="FF0000"/>
                </a:solidFill>
                <a:latin typeface="AR P丸ゴシック体E" panose="020F0900000000000000" pitchFamily="50" charset="-128"/>
                <a:ea typeface="AR P丸ゴシック体E" panose="020F0900000000000000" pitchFamily="50" charset="-128"/>
              </a:rPr>
              <a:t>年連続</a:t>
            </a:r>
            <a:r>
              <a:rPr lang="en-US" altLang="ja-JP" sz="1754" b="1" dirty="0">
                <a:solidFill>
                  <a:srgbClr val="FF0000"/>
                </a:solidFill>
                <a:latin typeface="AR P丸ゴシック体E" panose="020F0900000000000000" pitchFamily="50" charset="-128"/>
                <a:ea typeface="AR P丸ゴシック体E" panose="020F0900000000000000" pitchFamily="50" charset="-128"/>
              </a:rPr>
              <a:t>1</a:t>
            </a:r>
            <a:r>
              <a:rPr lang="ja-JP" altLang="en-US" sz="1754"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16" name="テキスト ボックス 15">
            <a:extLst>
              <a:ext uri="{FF2B5EF4-FFF2-40B4-BE49-F238E27FC236}">
                <a16:creationId xmlns:a16="http://schemas.microsoft.com/office/drawing/2014/main" id="{50C618E1-00BF-4CED-AC0C-66BFF14171CB}"/>
              </a:ext>
            </a:extLst>
          </p:cNvPr>
          <p:cNvSpPr txBox="1"/>
          <p:nvPr/>
        </p:nvSpPr>
        <p:spPr>
          <a:xfrm>
            <a:off x="3674388" y="660879"/>
            <a:ext cx="5448098" cy="376385"/>
          </a:xfrm>
          <a:prstGeom prst="rect">
            <a:avLst/>
          </a:prstGeom>
          <a:solidFill>
            <a:schemeClr val="bg1"/>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２０１６</a:t>
            </a:r>
            <a:r>
              <a:rPr lang="ja-JP" altLang="en-US" sz="1846" dirty="0">
                <a:latin typeface="AR P丸ゴシック体E" panose="020F0900000000000000" pitchFamily="50" charset="-128"/>
                <a:ea typeface="AR P丸ゴシック体E" panose="020F0900000000000000" pitchFamily="50" charset="-128"/>
              </a:rPr>
              <a:t>　</a:t>
            </a:r>
            <a:r>
              <a:rPr lang="ja-JP" altLang="en-US" sz="1846" b="1" dirty="0">
                <a:latin typeface="AR P丸ゴシック体E" panose="020F0900000000000000" pitchFamily="50" charset="-128"/>
                <a:ea typeface="AR P丸ゴシック体E" panose="020F0900000000000000" pitchFamily="50" charset="-128"/>
              </a:rPr>
              <a:t>ＴＨＥアジア大学ランキング　　　</a:t>
            </a:r>
            <a:endParaRPr lang="ja-JP" altLang="en-US" sz="554" b="1" dirty="0">
              <a:latin typeface="AR P丸ゴシック体E" panose="020F0900000000000000" pitchFamily="50" charset="-128"/>
              <a:ea typeface="AR P丸ゴシック体E" panose="020F0900000000000000" pitchFamily="50" charset="-128"/>
            </a:endParaRPr>
          </a:p>
        </p:txBody>
      </p:sp>
      <p:sp>
        <p:nvSpPr>
          <p:cNvPr id="17" name="テキスト ボックス 16">
            <a:extLst>
              <a:ext uri="{FF2B5EF4-FFF2-40B4-BE49-F238E27FC236}">
                <a16:creationId xmlns:a16="http://schemas.microsoft.com/office/drawing/2014/main" id="{2792D070-782B-48CE-B7AF-061E011F5F1F}"/>
              </a:ext>
            </a:extLst>
          </p:cNvPr>
          <p:cNvSpPr txBox="1"/>
          <p:nvPr/>
        </p:nvSpPr>
        <p:spPr>
          <a:xfrm>
            <a:off x="1654522" y="262467"/>
            <a:ext cx="7679978" cy="376385"/>
          </a:xfrm>
          <a:prstGeom prst="rect">
            <a:avLst/>
          </a:prstGeom>
          <a:solidFill>
            <a:schemeClr val="bg1"/>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イギリスの教育専門誌タイムズ・ハイヤー・エデュケーションによる</a:t>
            </a:r>
          </a:p>
        </p:txBody>
      </p:sp>
      <p:sp>
        <p:nvSpPr>
          <p:cNvPr id="18" name="矢印: 下 17">
            <a:extLst>
              <a:ext uri="{FF2B5EF4-FFF2-40B4-BE49-F238E27FC236}">
                <a16:creationId xmlns:a16="http://schemas.microsoft.com/office/drawing/2014/main" id="{FAD0E4DD-AA7F-4532-9900-8FC476A0A634}"/>
              </a:ext>
            </a:extLst>
          </p:cNvPr>
          <p:cNvSpPr/>
          <p:nvPr/>
        </p:nvSpPr>
        <p:spPr>
          <a:xfrm rot="18135219">
            <a:off x="1963966" y="1376578"/>
            <a:ext cx="315042" cy="2791695"/>
          </a:xfrm>
          <a:prstGeom prst="downArrow">
            <a:avLst>
              <a:gd name="adj1" fmla="val 50000"/>
              <a:gd name="adj2" fmla="val 1271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9" name="テキスト ボックス 18">
            <a:extLst>
              <a:ext uri="{FF2B5EF4-FFF2-40B4-BE49-F238E27FC236}">
                <a16:creationId xmlns:a16="http://schemas.microsoft.com/office/drawing/2014/main" id="{359E4AB8-4E70-497D-B9EE-9C05DF6B66EA}"/>
              </a:ext>
            </a:extLst>
          </p:cNvPr>
          <p:cNvSpPr txBox="1"/>
          <p:nvPr/>
        </p:nvSpPr>
        <p:spPr>
          <a:xfrm>
            <a:off x="360376" y="3584864"/>
            <a:ext cx="2529047" cy="1313821"/>
          </a:xfrm>
          <a:prstGeom prst="rect">
            <a:avLst/>
          </a:prstGeom>
          <a:solidFill>
            <a:srgbClr val="FFFF00"/>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アジアの中での</a:t>
            </a:r>
            <a:endParaRPr lang="en-US" altLang="ja-JP" sz="1846" b="1" dirty="0">
              <a:latin typeface="AR P丸ゴシック体E" panose="020F0900000000000000" pitchFamily="50" charset="-128"/>
              <a:ea typeface="AR P丸ゴシック体E" panose="020F0900000000000000" pitchFamily="50" charset="-128"/>
            </a:endParaRPr>
          </a:p>
          <a:p>
            <a:r>
              <a:rPr lang="ja-JP" altLang="en-US" sz="1846" b="1" dirty="0">
                <a:latin typeface="AR P丸ゴシック体E" panose="020F0900000000000000" pitchFamily="50" charset="-128"/>
                <a:ea typeface="AR P丸ゴシック体E" panose="020F0900000000000000" pitchFamily="50" charset="-128"/>
              </a:rPr>
              <a:t>　　大学の順位が</a:t>
            </a:r>
            <a:endParaRPr lang="en-US" altLang="ja-JP" sz="1846" b="1" dirty="0">
              <a:latin typeface="AR P丸ゴシック体E" panose="020F0900000000000000" pitchFamily="50" charset="-128"/>
              <a:ea typeface="AR P丸ゴシック体E" panose="020F0900000000000000" pitchFamily="50" charset="-128"/>
            </a:endParaRPr>
          </a:p>
          <a:p>
            <a:endParaRPr lang="en-US" altLang="ja-JP" sz="923" b="1" dirty="0">
              <a:latin typeface="AR P丸ゴシック体E" panose="020F0900000000000000" pitchFamily="50" charset="-128"/>
              <a:ea typeface="AR P丸ゴシック体E" panose="020F0900000000000000" pitchFamily="50" charset="-128"/>
            </a:endParaRPr>
          </a:p>
          <a:p>
            <a:r>
              <a:rPr lang="ja-JP" altLang="en-US" sz="1846" b="1" dirty="0">
                <a:latin typeface="AR P丸ゴシック体E" panose="020F0900000000000000" pitchFamily="50" charset="-128"/>
                <a:ea typeface="AR P丸ゴシック体E" panose="020F0900000000000000" pitchFamily="50" charset="-128"/>
              </a:rPr>
              <a:t>　　</a:t>
            </a:r>
            <a:r>
              <a:rPr lang="ja-JP" altLang="en-US" sz="3323" b="1" dirty="0">
                <a:latin typeface="AR P丸ゴシック体E" panose="020F0900000000000000" pitchFamily="50" charset="-128"/>
                <a:ea typeface="AR P丸ゴシック体E" panose="020F0900000000000000" pitchFamily="50" charset="-128"/>
              </a:rPr>
              <a:t>急　落　　</a:t>
            </a:r>
            <a:r>
              <a:rPr lang="ja-JP" altLang="en-US" sz="1846" b="1" dirty="0">
                <a:latin typeface="AR P丸ゴシック体E" panose="020F0900000000000000" pitchFamily="50" charset="-128"/>
                <a:ea typeface="AR P丸ゴシック体E" panose="020F0900000000000000" pitchFamily="50" charset="-128"/>
              </a:rPr>
              <a:t>　</a:t>
            </a:r>
            <a:endParaRPr lang="ja-JP" altLang="en-US" sz="554" b="1" dirty="0">
              <a:latin typeface="AR P丸ゴシック体E" panose="020F0900000000000000" pitchFamily="50" charset="-128"/>
              <a:ea typeface="AR P丸ゴシック体E" panose="020F0900000000000000" pitchFamily="50" charset="-128"/>
            </a:endParaRPr>
          </a:p>
        </p:txBody>
      </p:sp>
      <p:sp>
        <p:nvSpPr>
          <p:cNvPr id="20" name="楕円 19">
            <a:extLst>
              <a:ext uri="{FF2B5EF4-FFF2-40B4-BE49-F238E27FC236}">
                <a16:creationId xmlns:a16="http://schemas.microsoft.com/office/drawing/2014/main" id="{29BECB3F-514A-43FA-911A-155C9A118928}"/>
              </a:ext>
            </a:extLst>
          </p:cNvPr>
          <p:cNvSpPr/>
          <p:nvPr/>
        </p:nvSpPr>
        <p:spPr>
          <a:xfrm>
            <a:off x="60772" y="548190"/>
            <a:ext cx="3412124" cy="734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9CCFC33B-A16A-434C-A1DB-931F20179F32}"/>
              </a:ext>
            </a:extLst>
          </p:cNvPr>
          <p:cNvSpPr/>
          <p:nvPr/>
        </p:nvSpPr>
        <p:spPr>
          <a:xfrm>
            <a:off x="3674389" y="654844"/>
            <a:ext cx="1063503" cy="373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11838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1" presetClass="entr" presetSubtype="0" fill="hold" grpId="0" nodeType="afterEffect">
                                  <p:stCondLst>
                                    <p:cond delay="350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4500"/>
                            </p:stCondLst>
                            <p:childTnLst>
                              <p:par>
                                <p:cTn id="15" presetID="2" presetClass="entr" presetSubtype="9" fill="hold" grpId="0" nodeType="afterEffect">
                                  <p:stCondLst>
                                    <p:cond delay="20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childTnLst>
                          </p:cTn>
                        </p:par>
                        <p:par>
                          <p:cTn id="19" fill="hold">
                            <p:stCondLst>
                              <p:cond delay="7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02FAAB7-1513-4888-92A9-932B08910B90}"/>
              </a:ext>
            </a:extLst>
          </p:cNvPr>
          <p:cNvPicPr>
            <a:picLocks noChangeAspect="1"/>
          </p:cNvPicPr>
          <p:nvPr/>
        </p:nvPicPr>
        <p:blipFill rotWithShape="1">
          <a:blip r:embed="rId3">
            <a:extLst>
              <a:ext uri="{28A0092B-C50C-407E-A947-70E740481C1C}">
                <a14:useLocalDpi xmlns:a14="http://schemas.microsoft.com/office/drawing/2010/main" val="0"/>
              </a:ext>
            </a:extLst>
          </a:blip>
          <a:srcRect l="16158" t="23811" r="3087" b="49536"/>
          <a:stretch/>
        </p:blipFill>
        <p:spPr>
          <a:xfrm>
            <a:off x="3176152" y="497239"/>
            <a:ext cx="5745654" cy="5989332"/>
          </a:xfrm>
          <a:prstGeom prst="rect">
            <a:avLst/>
          </a:prstGeom>
        </p:spPr>
      </p:pic>
      <p:sp>
        <p:nvSpPr>
          <p:cNvPr id="3" name="テキスト ボックス 2">
            <a:extLst>
              <a:ext uri="{FF2B5EF4-FFF2-40B4-BE49-F238E27FC236}">
                <a16:creationId xmlns:a16="http://schemas.microsoft.com/office/drawing/2014/main" id="{AB91680B-93C0-4977-B56D-3E7270EE592A}"/>
              </a:ext>
            </a:extLst>
          </p:cNvPr>
          <p:cNvSpPr txBox="1"/>
          <p:nvPr/>
        </p:nvSpPr>
        <p:spPr>
          <a:xfrm>
            <a:off x="384458" y="1767277"/>
            <a:ext cx="2791695" cy="3104119"/>
          </a:xfrm>
          <a:prstGeom prst="rect">
            <a:avLst/>
          </a:prstGeom>
          <a:solidFill>
            <a:srgbClr val="FFFF00"/>
          </a:solidFill>
        </p:spPr>
        <p:txBody>
          <a:bodyPr wrap="square" rtlCol="0">
            <a:spAutoFit/>
          </a:bodyPr>
          <a:lstStyle/>
          <a:p>
            <a:r>
              <a:rPr lang="ja-JP" altLang="en-US" sz="2215" b="1" dirty="0">
                <a:solidFill>
                  <a:srgbClr val="FF0000"/>
                </a:solidFill>
                <a:latin typeface="AR P丸ゴシック体E" panose="020F0900000000000000" pitchFamily="50" charset="-128"/>
                <a:ea typeface="AR P丸ゴシック体E" panose="020F0900000000000000" pitchFamily="50" charset="-128"/>
              </a:rPr>
              <a:t>　 </a:t>
            </a:r>
            <a:r>
              <a:rPr lang="ja-JP" altLang="en-US" sz="3323" b="1" dirty="0">
                <a:solidFill>
                  <a:srgbClr val="FF0000"/>
                </a:solidFill>
                <a:latin typeface="AR P丸ゴシック体E" panose="020F0900000000000000" pitchFamily="50" charset="-128"/>
                <a:ea typeface="AR P丸ゴシック体E" panose="020F0900000000000000" pitchFamily="50" charset="-128"/>
              </a:rPr>
              <a:t>世 界 で も</a:t>
            </a:r>
            <a:endParaRPr lang="en-US" altLang="ja-JP" sz="3323" b="1"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en-US" altLang="ja-JP" sz="1754" b="1" dirty="0">
                <a:latin typeface="AR P丸ゴシック体E" panose="020F0900000000000000" pitchFamily="50" charset="-128"/>
                <a:ea typeface="AR P丸ゴシック体E" panose="020F0900000000000000" pitchFamily="50" charset="-128"/>
              </a:rPr>
              <a:t>2014</a:t>
            </a:r>
            <a:r>
              <a:rPr lang="ja-JP" altLang="en-US" sz="1754" b="1" dirty="0">
                <a:latin typeface="AR P丸ゴシック体E" panose="020F0900000000000000" pitchFamily="50" charset="-128"/>
                <a:ea typeface="AR P丸ゴシック体E" panose="020F0900000000000000" pitchFamily="50" charset="-128"/>
              </a:rPr>
              <a:t>年に</a:t>
            </a:r>
            <a:r>
              <a:rPr lang="en-US" altLang="ja-JP" sz="1754" b="1" dirty="0">
                <a:latin typeface="AR P丸ゴシック体E" panose="020F0900000000000000" pitchFamily="50" charset="-128"/>
                <a:ea typeface="AR P丸ゴシック体E" panose="020F0900000000000000" pitchFamily="50" charset="-128"/>
              </a:rPr>
              <a:t>20</a:t>
            </a:r>
            <a:r>
              <a:rPr lang="ja-JP" altLang="en-US" sz="1754" b="1" dirty="0">
                <a:latin typeface="AR P丸ゴシック体E" panose="020F0900000000000000" pitchFamily="50" charset="-128"/>
                <a:ea typeface="AR P丸ゴシック体E" panose="020F0900000000000000" pitchFamily="50" charset="-128"/>
              </a:rPr>
              <a:t>位だったのが</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　</a:t>
            </a:r>
            <a:r>
              <a:rPr lang="ja-JP" altLang="en-US" sz="2215" b="1" dirty="0">
                <a:latin typeface="AR P丸ゴシック体E" panose="020F0900000000000000" pitchFamily="50" charset="-128"/>
                <a:ea typeface="AR P丸ゴシック体E" panose="020F0900000000000000" pitchFamily="50" charset="-128"/>
              </a:rPr>
              <a:t>　２</a:t>
            </a:r>
            <a:r>
              <a:rPr lang="en-US" altLang="ja-JP" sz="2215" b="1" dirty="0">
                <a:latin typeface="AR P丸ゴシック体E" panose="020F0900000000000000" pitchFamily="50" charset="-128"/>
                <a:ea typeface="AR P丸ゴシック体E" panose="020F0900000000000000" pitchFamily="50" charset="-128"/>
              </a:rPr>
              <a:t>016</a:t>
            </a:r>
            <a:r>
              <a:rPr lang="ja-JP" altLang="en-US" sz="2215" b="1" dirty="0">
                <a:latin typeface="AR P丸ゴシック体E" panose="020F0900000000000000" pitchFamily="50" charset="-128"/>
                <a:ea typeface="AR P丸ゴシック体E" panose="020F0900000000000000" pitchFamily="50" charset="-128"/>
              </a:rPr>
              <a:t>年に</a:t>
            </a:r>
            <a:r>
              <a:rPr lang="en-US" altLang="ja-JP" sz="2215" b="1" dirty="0">
                <a:solidFill>
                  <a:srgbClr val="FF0000"/>
                </a:solidFill>
                <a:latin typeface="AR P丸ゴシック体E" panose="020F0900000000000000" pitchFamily="50" charset="-128"/>
                <a:ea typeface="AR P丸ゴシック体E" panose="020F0900000000000000" pitchFamily="50" charset="-128"/>
              </a:rPr>
              <a:t>39</a:t>
            </a:r>
            <a:r>
              <a:rPr lang="ja-JP" altLang="en-US" sz="2215"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4" name="矢印: 下 3">
            <a:extLst>
              <a:ext uri="{FF2B5EF4-FFF2-40B4-BE49-F238E27FC236}">
                <a16:creationId xmlns:a16="http://schemas.microsoft.com/office/drawing/2014/main" id="{D2FBF844-D90A-41E9-B4AD-F7253783A628}"/>
              </a:ext>
            </a:extLst>
          </p:cNvPr>
          <p:cNvSpPr/>
          <p:nvPr/>
        </p:nvSpPr>
        <p:spPr>
          <a:xfrm>
            <a:off x="1281788" y="3030186"/>
            <a:ext cx="332345" cy="1129972"/>
          </a:xfrm>
          <a:prstGeom prst="downArrow">
            <a:avLst>
              <a:gd name="adj1" fmla="val 50000"/>
              <a:gd name="adj2" fmla="val 8527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楕円 5">
            <a:extLst>
              <a:ext uri="{FF2B5EF4-FFF2-40B4-BE49-F238E27FC236}">
                <a16:creationId xmlns:a16="http://schemas.microsoft.com/office/drawing/2014/main" id="{75964B1F-9047-4DC3-B2EC-0276BC837CAC}"/>
              </a:ext>
            </a:extLst>
          </p:cNvPr>
          <p:cNvSpPr/>
          <p:nvPr/>
        </p:nvSpPr>
        <p:spPr>
          <a:xfrm>
            <a:off x="624921" y="4406928"/>
            <a:ext cx="2551230" cy="464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6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 calcmode="lin" valueType="num">
                                      <p:cBhvr additive="base">
                                        <p:cTn id="1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52253AB-9B3E-4AF2-895C-7D8AED2CA1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2" t="6642" r="9986" b="16160"/>
          <a:stretch/>
        </p:blipFill>
        <p:spPr>
          <a:xfrm>
            <a:off x="4074465" y="281172"/>
            <a:ext cx="4219795" cy="616090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90F19B2B-297F-4176-B8BD-FF37F970F3BB}"/>
                  </a:ext>
                </a:extLst>
              </p14:cNvPr>
              <p14:cNvContentPartPr/>
              <p14:nvPr/>
            </p14:nvContentPartPr>
            <p14:xfrm>
              <a:off x="4338144" y="3817783"/>
              <a:ext cx="332" cy="332"/>
            </p14:xfrm>
          </p:contentPart>
        </mc:Choice>
        <mc:Fallback xmlns="">
          <p:pic>
            <p:nvPicPr>
              <p:cNvPr id="4" name="インク 3">
                <a:extLst>
                  <a:ext uri="{FF2B5EF4-FFF2-40B4-BE49-F238E27FC236}">
                    <a16:creationId xmlns:a16="http://schemas.microsoft.com/office/drawing/2014/main" id="{90F19B2B-297F-4176-B8BD-FF37F970F3BB}"/>
                  </a:ext>
                </a:extLst>
              </p:cNvPr>
              <p:cNvPicPr/>
              <p:nvPr/>
            </p:nvPicPr>
            <p:blipFill>
              <a:blip r:embed="rId5"/>
              <a:stretch>
                <a:fillRect/>
              </a:stretch>
            </p:blipFill>
            <p:spPr>
              <a:xfrm>
                <a:off x="4304944" y="3751383"/>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インク 5">
                <a:extLst>
                  <a:ext uri="{FF2B5EF4-FFF2-40B4-BE49-F238E27FC236}">
                    <a16:creationId xmlns:a16="http://schemas.microsoft.com/office/drawing/2014/main" id="{3A7313DC-6793-4A95-94AE-8668D20353A3}"/>
                  </a:ext>
                </a:extLst>
              </p14:cNvPr>
              <p14:cNvContentPartPr/>
              <p14:nvPr/>
            </p14:nvContentPartPr>
            <p14:xfrm>
              <a:off x="4320427" y="3778902"/>
              <a:ext cx="3465305" cy="112985"/>
            </p14:xfrm>
          </p:contentPart>
        </mc:Choice>
        <mc:Fallback xmlns="">
          <p:pic>
            <p:nvPicPr>
              <p:cNvPr id="6" name="インク 5">
                <a:extLst>
                  <a:ext uri="{FF2B5EF4-FFF2-40B4-BE49-F238E27FC236}">
                    <a16:creationId xmlns:a16="http://schemas.microsoft.com/office/drawing/2014/main" id="{3A7313DC-6793-4A95-94AE-8668D20353A3}"/>
                  </a:ext>
                </a:extLst>
              </p:cNvPr>
              <p:cNvPicPr/>
              <p:nvPr/>
            </p:nvPicPr>
            <p:blipFill>
              <a:blip r:embed="rId7"/>
              <a:stretch>
                <a:fillRect/>
              </a:stretch>
            </p:blipFill>
            <p:spPr>
              <a:xfrm>
                <a:off x="4284428" y="3706937"/>
                <a:ext cx="3536944" cy="2565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インク 6">
                <a:extLst>
                  <a:ext uri="{FF2B5EF4-FFF2-40B4-BE49-F238E27FC236}">
                    <a16:creationId xmlns:a16="http://schemas.microsoft.com/office/drawing/2014/main" id="{94D3D725-7367-4C84-85BE-B27D32CED2EE}"/>
                  </a:ext>
                </a:extLst>
              </p14:cNvPr>
              <p14:cNvContentPartPr/>
              <p14:nvPr/>
            </p14:nvContentPartPr>
            <p14:xfrm>
              <a:off x="7785400" y="3888896"/>
              <a:ext cx="332" cy="332"/>
            </p14:xfrm>
          </p:contentPart>
        </mc:Choice>
        <mc:Fallback xmlns="">
          <p:pic>
            <p:nvPicPr>
              <p:cNvPr id="7" name="インク 6">
                <a:extLst>
                  <a:ext uri="{FF2B5EF4-FFF2-40B4-BE49-F238E27FC236}">
                    <a16:creationId xmlns:a16="http://schemas.microsoft.com/office/drawing/2014/main" id="{94D3D725-7367-4C84-85BE-B27D32CED2EE}"/>
                  </a:ext>
                </a:extLst>
              </p:cNvPr>
              <p:cNvPicPr/>
              <p:nvPr/>
            </p:nvPicPr>
            <p:blipFill>
              <a:blip r:embed="rId5"/>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インク 7">
                <a:extLst>
                  <a:ext uri="{FF2B5EF4-FFF2-40B4-BE49-F238E27FC236}">
                    <a16:creationId xmlns:a16="http://schemas.microsoft.com/office/drawing/2014/main" id="{B8CB892C-2571-4F74-BD37-2EB6D38D9E25}"/>
                  </a:ext>
                </a:extLst>
              </p14:cNvPr>
              <p14:cNvContentPartPr/>
              <p14:nvPr/>
            </p14:nvContentPartPr>
            <p14:xfrm>
              <a:off x="7785400" y="3888896"/>
              <a:ext cx="332" cy="332"/>
            </p14:xfrm>
          </p:contentPart>
        </mc:Choice>
        <mc:Fallback xmlns="">
          <p:pic>
            <p:nvPicPr>
              <p:cNvPr id="8" name="インク 7">
                <a:extLst>
                  <a:ext uri="{FF2B5EF4-FFF2-40B4-BE49-F238E27FC236}">
                    <a16:creationId xmlns:a16="http://schemas.microsoft.com/office/drawing/2014/main" id="{B8CB892C-2571-4F74-BD37-2EB6D38D9E25}"/>
                  </a:ext>
                </a:extLst>
              </p:cNvPr>
              <p:cNvPicPr/>
              <p:nvPr/>
            </p:nvPicPr>
            <p:blipFill>
              <a:blip r:embed="rId5"/>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インク 8">
                <a:extLst>
                  <a:ext uri="{FF2B5EF4-FFF2-40B4-BE49-F238E27FC236}">
                    <a16:creationId xmlns:a16="http://schemas.microsoft.com/office/drawing/2014/main" id="{D0A39D7A-46C2-442A-9A17-DE7162ABDB81}"/>
                  </a:ext>
                </a:extLst>
              </p14:cNvPr>
              <p14:cNvContentPartPr/>
              <p14:nvPr/>
            </p14:nvContentPartPr>
            <p14:xfrm>
              <a:off x="7785400" y="3888896"/>
              <a:ext cx="332" cy="332"/>
            </p14:xfrm>
          </p:contentPart>
        </mc:Choice>
        <mc:Fallback xmlns="">
          <p:pic>
            <p:nvPicPr>
              <p:cNvPr id="9" name="インク 8">
                <a:extLst>
                  <a:ext uri="{FF2B5EF4-FFF2-40B4-BE49-F238E27FC236}">
                    <a16:creationId xmlns:a16="http://schemas.microsoft.com/office/drawing/2014/main" id="{D0A39D7A-46C2-442A-9A17-DE7162ABDB81}"/>
                  </a:ext>
                </a:extLst>
              </p:cNvPr>
              <p:cNvPicPr/>
              <p:nvPr/>
            </p:nvPicPr>
            <p:blipFill>
              <a:blip r:embed="rId5"/>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インク 9">
                <a:extLst>
                  <a:ext uri="{FF2B5EF4-FFF2-40B4-BE49-F238E27FC236}">
                    <a16:creationId xmlns:a16="http://schemas.microsoft.com/office/drawing/2014/main" id="{1117174F-C3C3-4473-9845-CFD097780724}"/>
                  </a:ext>
                </a:extLst>
              </p14:cNvPr>
              <p14:cNvContentPartPr/>
              <p14:nvPr/>
            </p14:nvContentPartPr>
            <p14:xfrm>
              <a:off x="7785400" y="3888896"/>
              <a:ext cx="332" cy="332"/>
            </p14:xfrm>
          </p:contentPart>
        </mc:Choice>
        <mc:Fallback xmlns="">
          <p:pic>
            <p:nvPicPr>
              <p:cNvPr id="10" name="インク 9">
                <a:extLst>
                  <a:ext uri="{FF2B5EF4-FFF2-40B4-BE49-F238E27FC236}">
                    <a16:creationId xmlns:a16="http://schemas.microsoft.com/office/drawing/2014/main" id="{1117174F-C3C3-4473-9845-CFD097780724}"/>
                  </a:ext>
                </a:extLst>
              </p:cNvPr>
              <p:cNvPicPr/>
              <p:nvPr/>
            </p:nvPicPr>
            <p:blipFill>
              <a:blip r:embed="rId5"/>
              <a:stretch>
                <a:fillRect/>
              </a:stretch>
            </p:blipFill>
            <p:spPr>
              <a:xfrm>
                <a:off x="7752200" y="3822496"/>
                <a:ext cx="66400" cy="132800"/>
              </a:xfrm>
              <a:prstGeom prst="rect">
                <a:avLst/>
              </a:prstGeom>
            </p:spPr>
          </p:pic>
        </mc:Fallback>
      </mc:AlternateContent>
      <p:cxnSp>
        <p:nvCxnSpPr>
          <p:cNvPr id="12" name="直線コネクタ 11">
            <a:extLst>
              <a:ext uri="{FF2B5EF4-FFF2-40B4-BE49-F238E27FC236}">
                <a16:creationId xmlns:a16="http://schemas.microsoft.com/office/drawing/2014/main" id="{2A00ADB4-8EEC-4BEA-9380-6CA3B6DCC0D1}"/>
              </a:ext>
            </a:extLst>
          </p:cNvPr>
          <p:cNvCxnSpPr>
            <a:cxnSpLocks/>
          </p:cNvCxnSpPr>
          <p:nvPr/>
        </p:nvCxnSpPr>
        <p:spPr>
          <a:xfrm>
            <a:off x="6467346" y="770243"/>
            <a:ext cx="0" cy="53175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06C8A9D-D038-4F1F-B877-63EEA1ADFF3D}"/>
              </a:ext>
            </a:extLst>
          </p:cNvPr>
          <p:cNvSpPr txBox="1"/>
          <p:nvPr/>
        </p:nvSpPr>
        <p:spPr>
          <a:xfrm flipH="1">
            <a:off x="553531" y="1611467"/>
            <a:ext cx="3439493" cy="2791790"/>
          </a:xfrm>
          <a:prstGeom prst="rect">
            <a:avLst/>
          </a:prstGeom>
          <a:noFill/>
        </p:spPr>
        <p:txBody>
          <a:bodyPr wrap="square" rtlCol="0">
            <a:spAutoFit/>
          </a:bodyPr>
          <a:lstStyle/>
          <a:p>
            <a:r>
              <a:rPr lang="ja-JP" altLang="en-US" sz="1754" b="1" dirty="0">
                <a:latin typeface="AR P丸ゴシック体E" panose="020F0900000000000000" pitchFamily="50" charset="-128"/>
                <a:ea typeface="AR P丸ゴシック体E" panose="020F0900000000000000" pitchFamily="50" charset="-128"/>
              </a:rPr>
              <a:t>労働生産性はルクセンブルグの半分にしか評価されていない</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これで同じ収入を得るには、ルクセンブルグやノルウェーの</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２倍の時間、働くしかない。</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生産性の低い労働者に、他国と</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同じ給料を払ったら、経営は、</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すぐに破綻する。</a:t>
            </a:r>
            <a:endParaRPr lang="en-US" altLang="ja-JP" sz="1754" b="1"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3F2F9FC0-3BF6-457E-95F7-5428D890F21E}"/>
              </a:ext>
            </a:extLst>
          </p:cNvPr>
          <p:cNvSpPr txBox="1"/>
          <p:nvPr/>
        </p:nvSpPr>
        <p:spPr>
          <a:xfrm>
            <a:off x="288600" y="770244"/>
            <a:ext cx="3969356" cy="546945"/>
          </a:xfrm>
          <a:prstGeom prst="rect">
            <a:avLst/>
          </a:prstGeom>
          <a:solidFill>
            <a:srgbClr val="FFFF00"/>
          </a:solidFill>
        </p:spPr>
        <p:txBody>
          <a:bodyPr wrap="none" rtlCol="0">
            <a:spAutoFit/>
          </a:bodyPr>
          <a:lstStyle/>
          <a:p>
            <a:r>
              <a:rPr lang="ja-JP" altLang="en-US" sz="2954" dirty="0">
                <a:latin typeface="AR P丸ゴシック体E" panose="020F0900000000000000" pitchFamily="50" charset="-128"/>
                <a:ea typeface="AR P丸ゴシック体E" panose="020F0900000000000000" pitchFamily="50" charset="-128"/>
              </a:rPr>
              <a:t>給料（労働生産性）でも</a:t>
            </a:r>
          </a:p>
        </p:txBody>
      </p:sp>
      <p:sp>
        <p:nvSpPr>
          <p:cNvPr id="5" name="テキスト ボックス 4">
            <a:extLst>
              <a:ext uri="{FF2B5EF4-FFF2-40B4-BE49-F238E27FC236}">
                <a16:creationId xmlns:a16="http://schemas.microsoft.com/office/drawing/2014/main" id="{919B346A-1897-420B-A5BF-DA1D70F8B08F}"/>
              </a:ext>
            </a:extLst>
          </p:cNvPr>
          <p:cNvSpPr txBox="1"/>
          <p:nvPr/>
        </p:nvSpPr>
        <p:spPr>
          <a:xfrm>
            <a:off x="179781" y="4809043"/>
            <a:ext cx="4003504" cy="646331"/>
          </a:xfrm>
          <a:prstGeom prst="rect">
            <a:avLst/>
          </a:prstGeom>
          <a:noFill/>
        </p:spPr>
        <p:txBody>
          <a:bodyPr wrap="square" rtlCol="0">
            <a:spAutoFit/>
          </a:bodyPr>
          <a:lstStyle/>
          <a:p>
            <a:r>
              <a:rPr kumimoji="1" lang="ja-JP" altLang="en-US" b="1" dirty="0"/>
              <a:t>シンガポールも香港もＯＥＣＤに</a:t>
            </a:r>
            <a:endParaRPr kumimoji="1" lang="en-US" altLang="ja-JP" b="1" dirty="0"/>
          </a:p>
          <a:p>
            <a:r>
              <a:rPr kumimoji="1" lang="ja-JP" altLang="en-US" b="1" dirty="0"/>
              <a:t>加盟していないので出ていません。</a:t>
            </a:r>
            <a:endParaRPr kumimoji="1" lang="en-US" altLang="ja-JP" b="1" dirty="0"/>
          </a:p>
        </p:txBody>
      </p:sp>
    </p:spTree>
    <p:extLst>
      <p:ext uri="{BB962C8B-B14F-4D97-AF65-F5344CB8AC3E}">
        <p14:creationId xmlns:p14="http://schemas.microsoft.com/office/powerpoint/2010/main" val="23939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738B5E1-5BF7-46B8-AEF4-09B6FB3D6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4" t="7001" r="14598" b="55986"/>
          <a:stretch/>
        </p:blipFill>
        <p:spPr>
          <a:xfrm>
            <a:off x="185052" y="2431966"/>
            <a:ext cx="4453345" cy="3389915"/>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D8B9AFD5-FB8E-47B8-9A42-9DA9F94BF4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6" t="44911" r="13304" b="17270"/>
          <a:stretch/>
        </p:blipFill>
        <p:spPr>
          <a:xfrm>
            <a:off x="4638469" y="2733866"/>
            <a:ext cx="4320480" cy="3287423"/>
          </a:xfrm>
          <a:prstGeom prst="rect">
            <a:avLst/>
          </a:prstGeom>
        </p:spPr>
      </p:pic>
      <p:sp>
        <p:nvSpPr>
          <p:cNvPr id="6" name="テキスト ボックス 5">
            <a:extLst>
              <a:ext uri="{FF2B5EF4-FFF2-40B4-BE49-F238E27FC236}">
                <a16:creationId xmlns:a16="http://schemas.microsoft.com/office/drawing/2014/main" id="{6BA71914-A609-4251-8746-9890DDD8C936}"/>
              </a:ext>
            </a:extLst>
          </p:cNvPr>
          <p:cNvSpPr txBox="1"/>
          <p:nvPr/>
        </p:nvSpPr>
        <p:spPr>
          <a:xfrm>
            <a:off x="2245587" y="2417997"/>
            <a:ext cx="5276094" cy="291170"/>
          </a:xfrm>
          <a:prstGeom prst="rect">
            <a:avLst/>
          </a:prstGeom>
          <a:solidFill>
            <a:schemeClr val="bg1"/>
          </a:solidFill>
        </p:spPr>
        <p:txBody>
          <a:bodyPr wrap="square" rtlCol="0">
            <a:spAutoFit/>
          </a:bodyPr>
          <a:lstStyle/>
          <a:p>
            <a:r>
              <a:rPr lang="ja-JP" altLang="en-US" sz="1292" dirty="0">
                <a:latin typeface="AR P丸ゴシック体E" panose="020F0900000000000000" pitchFamily="50" charset="-128"/>
                <a:ea typeface="AR P丸ゴシック体E" panose="020F0900000000000000" pitchFamily="50" charset="-128"/>
              </a:rPr>
              <a:t>国際経営開発研究所（ＩＭＤ）による世界競争力ランキング</a:t>
            </a:r>
          </a:p>
        </p:txBody>
      </p:sp>
      <p:sp>
        <p:nvSpPr>
          <p:cNvPr id="7" name="テキスト ボックス 6">
            <a:extLst>
              <a:ext uri="{FF2B5EF4-FFF2-40B4-BE49-F238E27FC236}">
                <a16:creationId xmlns:a16="http://schemas.microsoft.com/office/drawing/2014/main" id="{274AEF77-88E7-43E3-B1A2-B5EE87E2BA5E}"/>
              </a:ext>
            </a:extLst>
          </p:cNvPr>
          <p:cNvSpPr txBox="1"/>
          <p:nvPr/>
        </p:nvSpPr>
        <p:spPr>
          <a:xfrm>
            <a:off x="119172" y="1419145"/>
            <a:ext cx="8810512" cy="546945"/>
          </a:xfrm>
          <a:prstGeom prst="rect">
            <a:avLst/>
          </a:prstGeom>
          <a:solidFill>
            <a:srgbClr val="FFFF00"/>
          </a:solidFill>
        </p:spPr>
        <p:txBody>
          <a:bodyPr wrap="square" rtlCol="0">
            <a:spAutoFit/>
          </a:bodyPr>
          <a:lstStyle/>
          <a:p>
            <a:r>
              <a:rPr lang="ja-JP" altLang="en-US" sz="1477" b="1" dirty="0">
                <a:latin typeface="AR P丸ゴシック体E" panose="020F0900000000000000" pitchFamily="50" charset="-128"/>
                <a:ea typeface="AR P丸ゴシック体E" panose="020F0900000000000000" pitchFamily="50" charset="-128"/>
              </a:rPr>
              <a:t>「経済状況」「政府の効率性」「ビジネスの効率性」「ビジネスインフラ」で評価している国際競争力</a:t>
            </a:r>
            <a:endParaRPr lang="en-US" altLang="ja-JP" sz="1477" b="1" dirty="0">
              <a:latin typeface="AR P丸ゴシック体E" panose="020F0900000000000000" pitchFamily="50" charset="-128"/>
              <a:ea typeface="AR P丸ゴシック体E" panose="020F0900000000000000" pitchFamily="50" charset="-128"/>
            </a:endParaRPr>
          </a:p>
          <a:p>
            <a:r>
              <a:rPr lang="ja-JP" altLang="en-US" sz="1477" b="1" dirty="0">
                <a:latin typeface="AR P丸ゴシック体E" panose="020F0900000000000000" pitchFamily="50" charset="-128"/>
                <a:ea typeface="AR P丸ゴシック体E" panose="020F0900000000000000" pitchFamily="50" charset="-128"/>
              </a:rPr>
              <a:t>日本は、</a:t>
            </a:r>
            <a:r>
              <a:rPr lang="en-US" altLang="ja-JP" sz="1477" b="1" dirty="0">
                <a:latin typeface="AR P丸ゴシック体E" panose="020F0900000000000000" pitchFamily="50" charset="-128"/>
                <a:ea typeface="AR P丸ゴシック体E" panose="020F0900000000000000" pitchFamily="50" charset="-128"/>
              </a:rPr>
              <a:t>1992</a:t>
            </a:r>
            <a:r>
              <a:rPr lang="ja-JP" altLang="en-US" sz="1477" b="1" dirty="0">
                <a:latin typeface="AR P丸ゴシック体E" panose="020F0900000000000000" pitchFamily="50" charset="-128"/>
                <a:ea typeface="AR P丸ゴシック体E" panose="020F0900000000000000" pitchFamily="50" charset="-128"/>
              </a:rPr>
              <a:t>年までは</a:t>
            </a:r>
            <a:r>
              <a:rPr lang="en-US" altLang="ja-JP" sz="1477" b="1" dirty="0">
                <a:latin typeface="AR P丸ゴシック体E" panose="020F0900000000000000" pitchFamily="50" charset="-128"/>
                <a:ea typeface="AR P丸ゴシック体E" panose="020F0900000000000000" pitchFamily="50" charset="-128"/>
              </a:rPr>
              <a:t>1</a:t>
            </a:r>
            <a:r>
              <a:rPr lang="ja-JP" altLang="en-US" sz="1477" b="1" dirty="0">
                <a:latin typeface="AR P丸ゴシック体E" panose="020F0900000000000000" pitchFamily="50" charset="-128"/>
                <a:ea typeface="AR P丸ゴシック体E" panose="020F0900000000000000" pitchFamily="50" charset="-128"/>
              </a:rPr>
              <a:t>位をキープ、その後</a:t>
            </a:r>
            <a:r>
              <a:rPr lang="en-US" altLang="ja-JP" sz="1477" b="1" dirty="0">
                <a:latin typeface="AR P丸ゴシック体E" panose="020F0900000000000000" pitchFamily="50" charset="-128"/>
                <a:ea typeface="AR P丸ゴシック体E" panose="020F0900000000000000" pitchFamily="50" charset="-128"/>
              </a:rPr>
              <a:t>1997</a:t>
            </a:r>
            <a:r>
              <a:rPr lang="ja-JP" altLang="en-US" sz="1477" b="1" dirty="0">
                <a:latin typeface="AR P丸ゴシック体E" panose="020F0900000000000000" pitchFamily="50" charset="-128"/>
                <a:ea typeface="AR P丸ゴシック体E" panose="020F0900000000000000" pitchFamily="50" charset="-128"/>
              </a:rPr>
              <a:t>年に</a:t>
            </a:r>
            <a:r>
              <a:rPr lang="en-US" altLang="ja-JP" sz="1477" b="1" dirty="0">
                <a:latin typeface="AR P丸ゴシック体E" panose="020F0900000000000000" pitchFamily="50" charset="-128"/>
                <a:ea typeface="AR P丸ゴシック体E" panose="020F0900000000000000" pitchFamily="50" charset="-128"/>
              </a:rPr>
              <a:t>17</a:t>
            </a:r>
            <a:r>
              <a:rPr lang="ja-JP" altLang="en-US" sz="1477" b="1" dirty="0">
                <a:latin typeface="AR P丸ゴシック体E" panose="020F0900000000000000" pitchFamily="50" charset="-128"/>
                <a:ea typeface="AR P丸ゴシック体E" panose="020F0900000000000000" pitchFamily="50" charset="-128"/>
              </a:rPr>
              <a:t>位に急落し、</a:t>
            </a:r>
            <a:r>
              <a:rPr lang="en-US" altLang="ja-JP" sz="1477" b="1" dirty="0">
                <a:latin typeface="AR P丸ゴシック体E" panose="020F0900000000000000" pitchFamily="50" charset="-128"/>
                <a:ea typeface="AR P丸ゴシック体E" panose="020F0900000000000000" pitchFamily="50" charset="-128"/>
              </a:rPr>
              <a:t>2015</a:t>
            </a:r>
            <a:r>
              <a:rPr lang="ja-JP" altLang="en-US" sz="1477" b="1" dirty="0">
                <a:latin typeface="AR P丸ゴシック体E" panose="020F0900000000000000" pitchFamily="50" charset="-128"/>
                <a:ea typeface="AR P丸ゴシック体E" panose="020F0900000000000000" pitchFamily="50" charset="-128"/>
              </a:rPr>
              <a:t>年には</a:t>
            </a:r>
            <a:r>
              <a:rPr lang="en-US" altLang="ja-JP" sz="1477" b="1" dirty="0">
                <a:latin typeface="AR P丸ゴシック体E" panose="020F0900000000000000" pitchFamily="50" charset="-128"/>
                <a:ea typeface="AR P丸ゴシック体E" panose="020F0900000000000000" pitchFamily="50" charset="-128"/>
              </a:rPr>
              <a:t>27</a:t>
            </a:r>
            <a:r>
              <a:rPr lang="ja-JP" altLang="en-US" sz="1477" b="1" dirty="0">
                <a:latin typeface="AR P丸ゴシック体E" panose="020F0900000000000000" pitchFamily="50" charset="-128"/>
                <a:ea typeface="AR P丸ゴシック体E" panose="020F0900000000000000" pitchFamily="50" charset="-128"/>
              </a:rPr>
              <a:t>位まで凋落</a:t>
            </a:r>
            <a:endParaRPr lang="en-US" altLang="ja-JP" sz="1477" b="1"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FF885365-D4C7-4AA7-AA15-B08D5420128D}"/>
              </a:ext>
            </a:extLst>
          </p:cNvPr>
          <p:cNvSpPr txBox="1"/>
          <p:nvPr/>
        </p:nvSpPr>
        <p:spPr>
          <a:xfrm>
            <a:off x="6964423" y="5489537"/>
            <a:ext cx="1061509" cy="264240"/>
          </a:xfrm>
          <a:prstGeom prst="rect">
            <a:avLst/>
          </a:prstGeom>
          <a:solidFill>
            <a:srgbClr val="FFFF00"/>
          </a:solidFill>
          <a:ln w="19050">
            <a:solidFill>
              <a:schemeClr val="tx1"/>
            </a:solidFill>
          </a:ln>
        </p:spPr>
        <p:txBody>
          <a:bodyPr wrap="none" rtlCol="0">
            <a:spAutoFit/>
          </a:bodyPr>
          <a:lstStyle/>
          <a:p>
            <a:r>
              <a:rPr lang="ja-JP" altLang="en-US" sz="1117" b="1" dirty="0">
                <a:latin typeface="AR P丸ゴシック体E" panose="020F0900000000000000" pitchFamily="50" charset="-128"/>
                <a:ea typeface="AR P丸ゴシック体E" panose="020F0900000000000000" pitchFamily="50" charset="-128"/>
              </a:rPr>
              <a:t>日本（</a:t>
            </a:r>
            <a:r>
              <a:rPr lang="en-US" altLang="ja-JP" sz="1117" b="1" dirty="0">
                <a:latin typeface="AR P丸ゴシック体E" panose="020F0900000000000000" pitchFamily="50" charset="-128"/>
                <a:ea typeface="AR P丸ゴシック体E" panose="020F0900000000000000" pitchFamily="50" charset="-128"/>
              </a:rPr>
              <a:t>27</a:t>
            </a:r>
            <a:r>
              <a:rPr lang="ja-JP" altLang="en-US" sz="1117" b="1" dirty="0">
                <a:latin typeface="AR P丸ゴシック体E" panose="020F0900000000000000" pitchFamily="50" charset="-128"/>
                <a:ea typeface="AR P丸ゴシック体E" panose="020F0900000000000000" pitchFamily="50" charset="-128"/>
              </a:rPr>
              <a:t>位）</a:t>
            </a:r>
          </a:p>
        </p:txBody>
      </p:sp>
      <p:sp>
        <p:nvSpPr>
          <p:cNvPr id="10" name="テキスト ボックス 9">
            <a:extLst>
              <a:ext uri="{FF2B5EF4-FFF2-40B4-BE49-F238E27FC236}">
                <a16:creationId xmlns:a16="http://schemas.microsoft.com/office/drawing/2014/main" id="{25AC5B40-F1F7-40FA-89C0-749DA680D235}"/>
              </a:ext>
            </a:extLst>
          </p:cNvPr>
          <p:cNvSpPr txBox="1"/>
          <p:nvPr/>
        </p:nvSpPr>
        <p:spPr>
          <a:xfrm>
            <a:off x="7894988" y="5489537"/>
            <a:ext cx="1221254" cy="264240"/>
          </a:xfrm>
          <a:prstGeom prst="rect">
            <a:avLst/>
          </a:prstGeom>
          <a:solidFill>
            <a:srgbClr val="FFFF00"/>
          </a:solidFill>
          <a:ln w="19050">
            <a:solidFill>
              <a:schemeClr val="tx1"/>
            </a:solidFill>
          </a:ln>
        </p:spPr>
        <p:txBody>
          <a:bodyPr wrap="square" rtlCol="0">
            <a:spAutoFit/>
          </a:bodyPr>
          <a:lstStyle/>
          <a:p>
            <a:r>
              <a:rPr lang="ja-JP" altLang="en-US" sz="1117" b="1" dirty="0">
                <a:latin typeface="AR P丸ゴシック体E" panose="020F0900000000000000" pitchFamily="50" charset="-128"/>
                <a:ea typeface="AR P丸ゴシック体E" panose="020F0900000000000000" pitchFamily="50" charset="-128"/>
              </a:rPr>
              <a:t>日本（</a:t>
            </a:r>
            <a:r>
              <a:rPr lang="en-US" altLang="ja-JP" sz="1117" b="1" dirty="0">
                <a:latin typeface="AR P丸ゴシック体E" panose="020F0900000000000000" pitchFamily="50" charset="-128"/>
                <a:ea typeface="AR P丸ゴシック体E" panose="020F0900000000000000" pitchFamily="50" charset="-128"/>
              </a:rPr>
              <a:t>2</a:t>
            </a:r>
            <a:r>
              <a:rPr lang="ja-JP" altLang="en-US" sz="1117" b="1" dirty="0">
                <a:latin typeface="AR P丸ゴシック体E" panose="020F0900000000000000" pitchFamily="50" charset="-128"/>
                <a:ea typeface="AR P丸ゴシック体E" panose="020F0900000000000000" pitchFamily="50" charset="-128"/>
              </a:rPr>
              <a:t>６位）</a:t>
            </a:r>
          </a:p>
        </p:txBody>
      </p:sp>
      <p:cxnSp>
        <p:nvCxnSpPr>
          <p:cNvPr id="4" name="直線コネクタ 3">
            <a:extLst>
              <a:ext uri="{FF2B5EF4-FFF2-40B4-BE49-F238E27FC236}">
                <a16:creationId xmlns:a16="http://schemas.microsoft.com/office/drawing/2014/main" id="{10A77547-9F5D-4C79-86B0-6756C8283D17}"/>
              </a:ext>
            </a:extLst>
          </p:cNvPr>
          <p:cNvCxnSpPr/>
          <p:nvPr/>
        </p:nvCxnSpPr>
        <p:spPr>
          <a:xfrm>
            <a:off x="1373752" y="2061728"/>
            <a:ext cx="2127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A93DFAE-9E86-4FC6-B08A-E7E8C0F0243F}"/>
              </a:ext>
            </a:extLst>
          </p:cNvPr>
          <p:cNvCxnSpPr>
            <a:cxnSpLocks/>
          </p:cNvCxnSpPr>
          <p:nvPr/>
        </p:nvCxnSpPr>
        <p:spPr>
          <a:xfrm>
            <a:off x="4106717" y="2061728"/>
            <a:ext cx="19940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858DF262-9090-4D2B-8A56-3A56A00E51B7}"/>
              </a:ext>
            </a:extLst>
          </p:cNvPr>
          <p:cNvCxnSpPr>
            <a:cxnSpLocks/>
          </p:cNvCxnSpPr>
          <p:nvPr/>
        </p:nvCxnSpPr>
        <p:spPr>
          <a:xfrm>
            <a:off x="6233723" y="2061728"/>
            <a:ext cx="21934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CCB0832-1838-4CE2-9B95-36A4F91F6664}"/>
              </a:ext>
            </a:extLst>
          </p:cNvPr>
          <p:cNvCxnSpPr/>
          <p:nvPr/>
        </p:nvCxnSpPr>
        <p:spPr>
          <a:xfrm>
            <a:off x="1381491" y="2126162"/>
            <a:ext cx="2127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A30E797-247A-46B9-98DC-04D8AC5E70E4}"/>
              </a:ext>
            </a:extLst>
          </p:cNvPr>
          <p:cNvSpPr txBox="1"/>
          <p:nvPr/>
        </p:nvSpPr>
        <p:spPr>
          <a:xfrm>
            <a:off x="3043215" y="537822"/>
            <a:ext cx="4121072" cy="546945"/>
          </a:xfrm>
          <a:prstGeom prst="rect">
            <a:avLst/>
          </a:prstGeom>
          <a:noFill/>
        </p:spPr>
        <p:txBody>
          <a:bodyPr wrap="square" rtlCol="0">
            <a:spAutoFit/>
          </a:bodyPr>
          <a:lstStyle/>
          <a:p>
            <a:r>
              <a:rPr lang="ja-JP" altLang="en-US" sz="2954" b="1" dirty="0"/>
              <a:t>日本の国際競争力</a:t>
            </a:r>
          </a:p>
        </p:txBody>
      </p:sp>
      <p:sp>
        <p:nvSpPr>
          <p:cNvPr id="13" name="矢印: 下 12">
            <a:extLst>
              <a:ext uri="{FF2B5EF4-FFF2-40B4-BE49-F238E27FC236}">
                <a16:creationId xmlns:a16="http://schemas.microsoft.com/office/drawing/2014/main" id="{57F9135A-5704-4602-9F03-D057CC2E89FB}"/>
              </a:ext>
            </a:extLst>
          </p:cNvPr>
          <p:cNvSpPr/>
          <p:nvPr/>
        </p:nvSpPr>
        <p:spPr>
          <a:xfrm rot="18849306">
            <a:off x="4955256" y="1578823"/>
            <a:ext cx="263049" cy="4493335"/>
          </a:xfrm>
          <a:prstGeom prst="downArrow">
            <a:avLst>
              <a:gd name="adj1" fmla="val 50000"/>
              <a:gd name="adj2" fmla="val 1344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Tree>
    <p:extLst>
      <p:ext uri="{BB962C8B-B14F-4D97-AF65-F5344CB8AC3E}">
        <p14:creationId xmlns:p14="http://schemas.microsoft.com/office/powerpoint/2010/main" val="25173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nodeType="afterEffect">
                                  <p:stCondLst>
                                    <p:cond delay="1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7000"/>
                            </p:stCondLst>
                            <p:childTnLst>
                              <p:par>
                                <p:cTn id="28" presetID="2" presetClass="entr" presetSubtype="9"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CF73A1-3512-40B5-B7AD-57CBC40AA6DB}"/>
              </a:ext>
            </a:extLst>
          </p:cNvPr>
          <p:cNvSpPr txBox="1"/>
          <p:nvPr/>
        </p:nvSpPr>
        <p:spPr>
          <a:xfrm>
            <a:off x="539551" y="116632"/>
            <a:ext cx="8378538" cy="3416320"/>
          </a:xfrm>
          <a:prstGeom prst="rect">
            <a:avLst/>
          </a:prstGeom>
          <a:solidFill>
            <a:srgbClr val="F1F9A9"/>
          </a:solidFill>
        </p:spPr>
        <p:txBody>
          <a:bodyPr wrap="square" rtlCol="0">
            <a:spAutoFit/>
          </a:bodyPr>
          <a:lstStyle/>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シンガポールでは、１９９７年に</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「考える学校、学ぶ国家」というビジョンを打ち出し、</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資質・能力を育むコンピテンシ</a:t>
            </a:r>
            <a:r>
              <a:rPr kumimoji="1" lang="en-US" altLang="ja-JP" sz="2400" b="1" dirty="0">
                <a:latin typeface="AR P丸ゴシック体E" panose="020F0900000000000000" pitchFamily="50" charset="-128"/>
                <a:ea typeface="AR P丸ゴシック体E" panose="020F0900000000000000" pitchFamily="50" charset="-128"/>
              </a:rPr>
              <a:t>―</a:t>
            </a:r>
            <a:r>
              <a:rPr kumimoji="1" lang="ja-JP" altLang="en-US" sz="2400" b="1" dirty="0">
                <a:latin typeface="AR P丸ゴシック体E" panose="020F0900000000000000" pitchFamily="50" charset="-128"/>
                <a:ea typeface="AR P丸ゴシック体E" panose="020F0900000000000000" pitchFamily="50" charset="-128"/>
              </a:rPr>
              <a:t>ベースの教育に舵を切り、</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勉強から学習へ、また教授法の見直し等を進める</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FFDF76B5-AB39-409F-A67E-872E0821B6AC}"/>
              </a:ext>
            </a:extLst>
          </p:cNvPr>
          <p:cNvSpPr txBox="1"/>
          <p:nvPr/>
        </p:nvSpPr>
        <p:spPr>
          <a:xfrm>
            <a:off x="539551" y="3685088"/>
            <a:ext cx="8378537" cy="2677656"/>
          </a:xfrm>
          <a:prstGeom prst="rect">
            <a:avLst/>
          </a:prstGeom>
          <a:solidFill>
            <a:srgbClr val="F1F9A9"/>
          </a:solidFill>
        </p:spPr>
        <p:txBody>
          <a:bodyPr wrap="square" rtlCol="0">
            <a:spAutoFit/>
          </a:bodyPr>
          <a:lstStyle/>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r>
              <a:rPr kumimoji="1" lang="ja-JP" altLang="en-US" sz="2400" b="1" dirty="0">
                <a:latin typeface="AR P丸ゴシック体E" panose="020F0900000000000000" pitchFamily="50" charset="-128"/>
                <a:ea typeface="AR P丸ゴシック体E" panose="020F0900000000000000" pitchFamily="50" charset="-128"/>
              </a:rPr>
              <a:t>香港 教育コミッション</a:t>
            </a:r>
            <a:r>
              <a:rPr kumimoji="1" lang="en-US" altLang="ja-JP" sz="2400" b="1" dirty="0">
                <a:latin typeface="AR P丸ゴシック体E" panose="020F0900000000000000" pitchFamily="50" charset="-128"/>
                <a:ea typeface="AR P丸ゴシック体E" panose="020F0900000000000000" pitchFamily="50" charset="-128"/>
              </a:rPr>
              <a:t>(</a:t>
            </a:r>
            <a:r>
              <a:rPr kumimoji="1" lang="ja-JP" altLang="en-US" sz="2400" b="1" dirty="0">
                <a:latin typeface="AR P丸ゴシック体E" panose="020F0900000000000000" pitchFamily="50" charset="-128"/>
                <a:ea typeface="AR P丸ゴシック体E" panose="020F0900000000000000" pitchFamily="50" charset="-128"/>
              </a:rPr>
              <a:t>諮問会）では、２０００年に</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経済成長、雇用可能性の教育から、</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社会に必要な人材、新たな世界に住む人々の質へ転換</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6C1B77AF-8F0C-467C-9773-11376DA6B11D}"/>
              </a:ext>
            </a:extLst>
          </p:cNvPr>
          <p:cNvSpPr txBox="1"/>
          <p:nvPr/>
        </p:nvSpPr>
        <p:spPr>
          <a:xfrm>
            <a:off x="251520" y="6467994"/>
            <a:ext cx="8735084" cy="369332"/>
          </a:xfrm>
          <a:prstGeom prst="rect">
            <a:avLst/>
          </a:prstGeom>
          <a:noFill/>
        </p:spPr>
        <p:txBody>
          <a:bodyPr wrap="none" rtlCol="0">
            <a:spAutoFit/>
          </a:bodyPr>
          <a:lstStyle/>
          <a:p>
            <a:r>
              <a:rPr kumimoji="1" lang="ja-JP" altLang="en-US" dirty="0"/>
              <a:t>　　「アジアにおける教育の質的変化」</a:t>
            </a:r>
            <a:r>
              <a:rPr kumimoji="1" lang="en-US" altLang="ja-JP" dirty="0"/>
              <a:t>2019</a:t>
            </a:r>
            <a:r>
              <a:rPr kumimoji="1" lang="ja-JP" altLang="en-US" dirty="0"/>
              <a:t>年</a:t>
            </a:r>
            <a:r>
              <a:rPr kumimoji="1" lang="en-US" altLang="ja-JP" dirty="0"/>
              <a:t>9</a:t>
            </a:r>
            <a:r>
              <a:rPr kumimoji="1" lang="ja-JP" altLang="en-US" dirty="0"/>
              <a:t>月</a:t>
            </a:r>
            <a:r>
              <a:rPr kumimoji="1" lang="en-US" altLang="ja-JP" dirty="0"/>
              <a:t>5</a:t>
            </a:r>
            <a:r>
              <a:rPr kumimoji="1" lang="ja-JP" altLang="en-US" dirty="0"/>
              <a:t>日教育新聞　木村大輔氏による</a:t>
            </a:r>
          </a:p>
        </p:txBody>
      </p:sp>
      <p:cxnSp>
        <p:nvCxnSpPr>
          <p:cNvPr id="6" name="直線コネクタ 5">
            <a:extLst>
              <a:ext uri="{FF2B5EF4-FFF2-40B4-BE49-F238E27FC236}">
                <a16:creationId xmlns:a16="http://schemas.microsoft.com/office/drawing/2014/main" id="{D35092D0-4B88-4343-B0B7-CB909972800C}"/>
              </a:ext>
            </a:extLst>
          </p:cNvPr>
          <p:cNvCxnSpPr/>
          <p:nvPr/>
        </p:nvCxnSpPr>
        <p:spPr>
          <a:xfrm>
            <a:off x="651294" y="2471380"/>
            <a:ext cx="5904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C7103439-A858-4CC4-A62C-48DCABF024C1}"/>
              </a:ext>
            </a:extLst>
          </p:cNvPr>
          <p:cNvCxnSpPr>
            <a:cxnSpLocks/>
          </p:cNvCxnSpPr>
          <p:nvPr/>
        </p:nvCxnSpPr>
        <p:spPr>
          <a:xfrm>
            <a:off x="3441748" y="928970"/>
            <a:ext cx="12961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2C393F1-3D60-4B80-91A5-06312F8ABB30}"/>
              </a:ext>
            </a:extLst>
          </p:cNvPr>
          <p:cNvCxnSpPr>
            <a:cxnSpLocks/>
          </p:cNvCxnSpPr>
          <p:nvPr/>
        </p:nvCxnSpPr>
        <p:spPr>
          <a:xfrm>
            <a:off x="827584" y="5301208"/>
            <a:ext cx="4464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B2FBDA8-C676-4298-8E39-9224C2F4DAC7}"/>
              </a:ext>
            </a:extLst>
          </p:cNvPr>
          <p:cNvCxnSpPr>
            <a:cxnSpLocks/>
          </p:cNvCxnSpPr>
          <p:nvPr/>
        </p:nvCxnSpPr>
        <p:spPr>
          <a:xfrm>
            <a:off x="827584" y="6021288"/>
            <a:ext cx="62646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364F62C5-9035-49A1-80FD-FC6C1F4D8F18}"/>
              </a:ext>
            </a:extLst>
          </p:cNvPr>
          <p:cNvSpPr txBox="1"/>
          <p:nvPr/>
        </p:nvSpPr>
        <p:spPr>
          <a:xfrm>
            <a:off x="7926106" y="125924"/>
            <a:ext cx="715260" cy="369332"/>
          </a:xfrm>
          <a:prstGeom prst="rect">
            <a:avLst/>
          </a:prstGeom>
          <a:noFill/>
        </p:spPr>
        <p:txBody>
          <a:bodyPr wrap="none" rtlCol="0">
            <a:spAutoFit/>
          </a:bodyPr>
          <a:lstStyle/>
          <a:p>
            <a:r>
              <a:rPr kumimoji="1" lang="en-US" altLang="ja-JP" dirty="0"/>
              <a:t>10:40</a:t>
            </a:r>
          </a:p>
        </p:txBody>
      </p:sp>
      <p:sp>
        <p:nvSpPr>
          <p:cNvPr id="10" name="楕円 9">
            <a:extLst>
              <a:ext uri="{FF2B5EF4-FFF2-40B4-BE49-F238E27FC236}">
                <a16:creationId xmlns:a16="http://schemas.microsoft.com/office/drawing/2014/main" id="{B2485D6D-6792-461A-ACB4-62E8ACBA5AA7}"/>
              </a:ext>
            </a:extLst>
          </p:cNvPr>
          <p:cNvSpPr/>
          <p:nvPr/>
        </p:nvSpPr>
        <p:spPr>
          <a:xfrm>
            <a:off x="5787861" y="5384402"/>
            <a:ext cx="1820637" cy="7421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36980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5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6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7000"/>
                            </p:stCondLst>
                            <p:childTnLst>
                              <p:par>
                                <p:cTn id="35" presetID="2" presetClass="entr" presetSubtype="4" fill="hold" grpId="0" nodeType="afterEffect">
                                  <p:stCondLst>
                                    <p:cond delay="1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a:srcRect l="8848" t="17079" r="15562" b="8764"/>
          <a:stretch/>
        </p:blipFill>
        <p:spPr>
          <a:xfrm>
            <a:off x="37496" y="1593148"/>
            <a:ext cx="8987922" cy="4959892"/>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710255" y="484147"/>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386" y="882277"/>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4486046" y="4478348"/>
            <a:ext cx="1319592" cy="1455783"/>
          </a:xfrm>
          <a:prstGeom prst="rect">
            <a:avLst/>
          </a:prstGeom>
          <a:solidFill>
            <a:srgbClr val="FFD5D1"/>
          </a:solidFill>
        </p:spPr>
        <p:txBody>
          <a:bodyPr wrap="none" rtlCol="0">
            <a:spAutoFit/>
          </a:bodyPr>
          <a:lstStyle/>
          <a:p>
            <a:r>
              <a:rPr lang="ja-JP" altLang="en-US" sz="2215" b="1" dirty="0">
                <a:latin typeface="AR丸ゴシック体E" panose="020F0909000000000000" pitchFamily="49" charset="-128"/>
                <a:ea typeface="AR丸ゴシック体E" panose="020F0909000000000000" pitchFamily="49" charset="-128"/>
              </a:rPr>
              <a:t>工業化</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画一化</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生産性</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学力神話</a:t>
            </a:r>
            <a:endParaRPr lang="en-US" altLang="ja-JP" sz="2215" b="1"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6203526" y="3782999"/>
            <a:ext cx="2170787" cy="774058"/>
          </a:xfrm>
          <a:prstGeom prst="rect">
            <a:avLst/>
          </a:prstGeom>
          <a:solidFill>
            <a:srgbClr val="FFFF00"/>
          </a:solidFill>
        </p:spPr>
        <p:txBody>
          <a:bodyPr wrap="none" rtlCol="0">
            <a:spAutoFit/>
          </a:bodyPr>
          <a:lstStyle/>
          <a:p>
            <a:r>
              <a:rPr lang="ja-JP" altLang="en-US" sz="2215" b="1" dirty="0">
                <a:latin typeface="AR丸ゴシック体E" panose="020F0909000000000000" pitchFamily="49" charset="-128"/>
                <a:ea typeface="AR丸ゴシック体E" panose="020F0909000000000000" pitchFamily="49" charset="-128"/>
              </a:rPr>
              <a:t>ＩＴ革命</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超グローバル化</a:t>
            </a:r>
            <a:endParaRPr lang="en-US" altLang="ja-JP" sz="2215" b="1"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4462541" y="1143530"/>
            <a:ext cx="4562877" cy="362279"/>
          </a:xfrm>
          <a:prstGeom prst="rect">
            <a:avLst/>
          </a:prstGeom>
          <a:solidFill>
            <a:srgbClr val="FFFF00"/>
          </a:solidFill>
        </p:spPr>
        <p:txBody>
          <a:bodyPr wrap="square" rtlCol="0">
            <a:spAutoFit/>
          </a:bodyPr>
          <a:lstStyle/>
          <a:p>
            <a:r>
              <a:rPr lang="ja-JP" altLang="en-US" sz="1754" b="1" dirty="0"/>
              <a:t>平成</a:t>
            </a:r>
            <a:r>
              <a:rPr lang="en-US" altLang="ja-JP" sz="1754" b="1" dirty="0"/>
              <a:t>10</a:t>
            </a:r>
            <a:r>
              <a:rPr lang="ja-JP" altLang="en-US" sz="1754" b="1" dirty="0"/>
              <a:t>年「ゆとりの中で生きる力を育む」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4285604" y="2289161"/>
            <a:ext cx="1559022" cy="362279"/>
          </a:xfrm>
          <a:prstGeom prst="rect">
            <a:avLst/>
          </a:prstGeom>
          <a:solidFill>
            <a:srgbClr val="FFD5D1"/>
          </a:solidFill>
        </p:spPr>
        <p:txBody>
          <a:bodyPr wrap="square" rtlCol="0">
            <a:spAutoFit/>
          </a:bodyPr>
          <a:lstStyle/>
          <a:p>
            <a:r>
              <a:rPr lang="ja-JP" altLang="en-US" sz="1754"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5762427" y="1827495"/>
            <a:ext cx="405413" cy="408459"/>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dirty="0"/>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5711968" y="1441210"/>
            <a:ext cx="1863713" cy="643265"/>
          </a:xfrm>
          <a:prstGeom prst="rightArrow">
            <a:avLst>
              <a:gd name="adj1" fmla="val 50000"/>
              <a:gd name="adj2" fmla="val 161129"/>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5818734" y="180975"/>
            <a:ext cx="0" cy="583882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B362557-1F58-469F-9990-78139776E6DC}"/>
              </a:ext>
            </a:extLst>
          </p:cNvPr>
          <p:cNvSpPr txBox="1"/>
          <p:nvPr/>
        </p:nvSpPr>
        <p:spPr>
          <a:xfrm>
            <a:off x="5891050" y="253697"/>
            <a:ext cx="2637129" cy="646331"/>
          </a:xfrm>
          <a:prstGeom prst="rect">
            <a:avLst/>
          </a:prstGeom>
          <a:solidFill>
            <a:srgbClr val="FF9999"/>
          </a:solidFill>
        </p:spPr>
        <p:txBody>
          <a:bodyPr wrap="square" rtlCol="0">
            <a:spAutoFit/>
          </a:bodyPr>
          <a:lstStyle/>
          <a:p>
            <a:r>
              <a:rPr kumimoji="1" lang="ja-JP" altLang="en-US" b="1" dirty="0">
                <a:latin typeface="AR P丸ゴシック体E"/>
              </a:rPr>
              <a:t>もう一度２０１６年を思い出そう</a:t>
            </a:r>
          </a:p>
        </p:txBody>
      </p:sp>
    </p:spTree>
    <p:extLst>
      <p:ext uri="{BB962C8B-B14F-4D97-AF65-F5344CB8AC3E}">
        <p14:creationId xmlns:p14="http://schemas.microsoft.com/office/powerpoint/2010/main" val="9227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ppt_x"/>
                                          </p:val>
                                        </p:tav>
                                      </p:tavLst>
                                    </p:anim>
                                    <p:anim calcmode="lin" valueType="num">
                                      <p:cBhvr additive="base">
                                        <p:cTn id="27" dur="500"/>
                                        <p:tgtEl>
                                          <p:spTgt spid="13"/>
                                        </p:tgtEl>
                                        <p:attrNameLst>
                                          <p:attrName>ppt_y</p:attrName>
                                        </p:attrNameLst>
                                      </p:cBhvr>
                                      <p:tavLst>
                                        <p:tav tm="0">
                                          <p:val>
                                            <p:strVal val="ppt_y"/>
                                          </p:val>
                                        </p:tav>
                                        <p:tav tm="100000">
                                          <p:val>
                                            <p:strVal val="1+ppt_h/2"/>
                                          </p:val>
                                        </p:tav>
                                      </p:tavLst>
                                    </p:anim>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2" presetClass="entr" presetSubtype="12"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0-#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2000"/>
                                        <p:tgtEl>
                                          <p:spTgt spid="16"/>
                                        </p:tgtEl>
                                      </p:cBhvr>
                                    </p:animEffect>
                                    <p:set>
                                      <p:cBhvr>
                                        <p:cTn id="50" dur="1" fill="hold">
                                          <p:stCondLst>
                                            <p:cond delay="1999"/>
                                          </p:stCondLst>
                                        </p:cTn>
                                        <p:tgtEl>
                                          <p:spTgt spid="16"/>
                                        </p:tgtEl>
                                        <p:attrNameLst>
                                          <p:attrName>style.visibility</p:attrName>
                                        </p:attrNameLst>
                                      </p:cBhvr>
                                      <p:to>
                                        <p:strVal val="hidden"/>
                                      </p:to>
                                    </p:set>
                                  </p:childTnLst>
                                </p:cTn>
                              </p:par>
                            </p:childTnLst>
                          </p:cTn>
                        </p:par>
                        <p:par>
                          <p:cTn id="51" fill="hold">
                            <p:stCondLst>
                              <p:cond delay="2000"/>
                            </p:stCondLst>
                            <p:childTnLst>
                              <p:par>
                                <p:cTn id="52" presetID="2" presetClass="entr" presetSubtype="12" fill="hold" grpId="0" nodeType="after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0-#ppt_w/2"/>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par>
                          <p:cTn id="56" fill="hold">
                            <p:stCondLst>
                              <p:cond delay="3500"/>
                            </p:stCondLst>
                            <p:childTnLst>
                              <p:par>
                                <p:cTn id="57" presetID="16" presetClass="entr" presetSubtype="37" fill="hold" grpId="0" nodeType="afterEffect">
                                  <p:stCondLst>
                                    <p:cond delay="10000"/>
                                  </p:stCondLst>
                                  <p:childTnLst>
                                    <p:set>
                                      <p:cBhvr>
                                        <p:cTn id="58" dur="1" fill="hold">
                                          <p:stCondLst>
                                            <p:cond delay="0"/>
                                          </p:stCondLst>
                                        </p:cTn>
                                        <p:tgtEl>
                                          <p:spTgt spid="3"/>
                                        </p:tgtEl>
                                        <p:attrNameLst>
                                          <p:attrName>style.visibility</p:attrName>
                                        </p:attrNameLst>
                                      </p:cBhvr>
                                      <p:to>
                                        <p:strVal val="visible"/>
                                      </p:to>
                                    </p:set>
                                    <p:animEffect transition="in" filter="barn(outVertical)">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6" grpId="1" animBg="1"/>
      <p:bldP spid="17" grpId="0" animBg="1"/>
      <p:bldP spid="18" grpId="0" animBg="1"/>
      <p:bldP spid="20"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29AECDA-733F-4A49-924B-656C2FB616A3}"/>
              </a:ext>
            </a:extLst>
          </p:cNvPr>
          <p:cNvSpPr/>
          <p:nvPr/>
        </p:nvSpPr>
        <p:spPr>
          <a:xfrm>
            <a:off x="0" y="0"/>
            <a:ext cx="9226193"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descr="スーツを着た男性&#10;&#10;自動的に生成された説明">
            <a:extLst>
              <a:ext uri="{FF2B5EF4-FFF2-40B4-BE49-F238E27FC236}">
                <a16:creationId xmlns:a16="http://schemas.microsoft.com/office/drawing/2014/main" id="{4FA981C4-4F95-4EDE-BEC6-99B1E455E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973">
            <a:off x="575291" y="739738"/>
            <a:ext cx="3722444" cy="4512585"/>
          </a:xfrm>
          <a:prstGeom prst="rect">
            <a:avLst/>
          </a:prstGeom>
          <a:ln>
            <a:noFill/>
          </a:ln>
          <a:effectLst>
            <a:softEdge rad="112500"/>
          </a:effectLst>
        </p:spPr>
      </p:pic>
      <p:sp>
        <p:nvSpPr>
          <p:cNvPr id="13" name="テキスト ボックス 12">
            <a:extLst>
              <a:ext uri="{FF2B5EF4-FFF2-40B4-BE49-F238E27FC236}">
                <a16:creationId xmlns:a16="http://schemas.microsoft.com/office/drawing/2014/main" id="{4B752748-B79D-4045-85AF-89BD85DA4131}"/>
              </a:ext>
            </a:extLst>
          </p:cNvPr>
          <p:cNvSpPr txBox="1"/>
          <p:nvPr/>
        </p:nvSpPr>
        <p:spPr>
          <a:xfrm>
            <a:off x="4961608" y="719191"/>
            <a:ext cx="4079650" cy="5732980"/>
          </a:xfrm>
          <a:prstGeom prst="rect">
            <a:avLst/>
          </a:prstGeom>
        </p:spPr>
        <p:txBody>
          <a:bodyPr vert="horz" lIns="91440" tIns="45720" rIns="91440" bIns="45720" rtlCol="0" anchor="b">
            <a:normAutofit fontScale="92500" lnSpcReduction="10000"/>
          </a:bodyPr>
          <a:lstStyle/>
          <a:p>
            <a:pPr defTabSz="914400">
              <a:lnSpc>
                <a:spcPct val="90000"/>
              </a:lnSpc>
              <a:spcBef>
                <a:spcPct val="0"/>
              </a:spcBef>
              <a:spcAft>
                <a:spcPts val="600"/>
              </a:spcAft>
            </a:pPr>
            <a:endParaRPr kumimoji="1" lang="en-US" altLang="ja-JP" sz="1500" dirty="0">
              <a:solidFill>
                <a:schemeClr val="bg1"/>
              </a:solidFill>
              <a:latin typeface="+mj-lt"/>
              <a:ea typeface="+mj-ea"/>
              <a:cs typeface="+mj-cs"/>
            </a:endParaRPr>
          </a:p>
          <a:p>
            <a:pPr defTabSz="914400">
              <a:lnSpc>
                <a:spcPct val="90000"/>
              </a:lnSpc>
              <a:spcBef>
                <a:spcPct val="0"/>
              </a:spcBef>
              <a:spcAft>
                <a:spcPts val="600"/>
              </a:spcAft>
            </a:pPr>
            <a:r>
              <a:rPr kumimoji="1" lang="en-US" altLang="ja-JP" sz="1500" dirty="0">
                <a:solidFill>
                  <a:schemeClr val="bg1"/>
                </a:solidFill>
                <a:latin typeface="+mj-lt"/>
                <a:ea typeface="+mj-ea"/>
                <a:cs typeface="+mj-cs"/>
              </a:rPr>
              <a:t> </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世界が激変を続ける中で、日本中が</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「学力」に偏った教育を続けてきたこと</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について、あなたはどうお考えになりま</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すか。そして、今後の日本の教育は、どの</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ように進めたらいいと思いますか。</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今回のまとめとしてお書きください。</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第 </a:t>
            </a:r>
            <a:r>
              <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rPr>
              <a:t>2 </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回では、それを踏まえて話を進めて</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まいります。</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ご参加、ありがとうございました。</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500" dirty="0">
                <a:solidFill>
                  <a:schemeClr val="bg1"/>
                </a:solidFill>
                <a:latin typeface="+mj-lt"/>
                <a:ea typeface="+mj-ea"/>
                <a:cs typeface="+mj-cs"/>
              </a:rPr>
              <a:t>（研修会としては、そのお考えを参加者同士　</a:t>
            </a:r>
            <a:endParaRPr kumimoji="1" lang="en-US" altLang="ja-JP" sz="1500" dirty="0">
              <a:solidFill>
                <a:schemeClr val="bg1"/>
              </a:solidFill>
              <a:latin typeface="+mj-lt"/>
              <a:ea typeface="+mj-ea"/>
              <a:cs typeface="+mj-cs"/>
            </a:endParaRPr>
          </a:p>
          <a:p>
            <a:pPr defTabSz="914400">
              <a:lnSpc>
                <a:spcPct val="90000"/>
              </a:lnSpc>
              <a:spcBef>
                <a:spcPct val="0"/>
              </a:spcBef>
              <a:spcAft>
                <a:spcPts val="600"/>
              </a:spcAft>
            </a:pPr>
            <a:r>
              <a:rPr kumimoji="1" lang="ja-JP" altLang="en-US" sz="1500" dirty="0">
                <a:solidFill>
                  <a:schemeClr val="bg1"/>
                </a:solidFill>
                <a:latin typeface="+mj-lt"/>
                <a:ea typeface="+mj-ea"/>
                <a:cs typeface="+mj-cs"/>
              </a:rPr>
              <a:t>　で共有していただくというあたりで、第一</a:t>
            </a:r>
            <a:endParaRPr kumimoji="1" lang="en-US" altLang="ja-JP" sz="1500" dirty="0">
              <a:solidFill>
                <a:schemeClr val="bg1"/>
              </a:solidFill>
              <a:latin typeface="+mj-lt"/>
              <a:ea typeface="+mj-ea"/>
              <a:cs typeface="+mj-cs"/>
            </a:endParaRPr>
          </a:p>
          <a:p>
            <a:pPr defTabSz="914400">
              <a:lnSpc>
                <a:spcPct val="90000"/>
              </a:lnSpc>
              <a:spcBef>
                <a:spcPct val="0"/>
              </a:spcBef>
              <a:spcAft>
                <a:spcPts val="600"/>
              </a:spcAft>
            </a:pPr>
            <a:r>
              <a:rPr kumimoji="1" lang="ja-JP" altLang="en-US" sz="1500" dirty="0">
                <a:solidFill>
                  <a:schemeClr val="bg1"/>
                </a:solidFill>
                <a:latin typeface="+mj-lt"/>
                <a:ea typeface="+mj-ea"/>
                <a:cs typeface="+mj-cs"/>
              </a:rPr>
              <a:t>　回目の講座を終わらせていただきます。）</a:t>
            </a:r>
            <a:endParaRPr kumimoji="1" lang="en-US" altLang="ja-JP" sz="1500" dirty="0">
              <a:solidFill>
                <a:schemeClr val="bg1"/>
              </a:solidFill>
              <a:latin typeface="+mj-lt"/>
              <a:ea typeface="+mj-ea"/>
              <a:cs typeface="+mj-cs"/>
            </a:endParaRPr>
          </a:p>
        </p:txBody>
      </p:sp>
    </p:spTree>
    <p:extLst>
      <p:ext uri="{BB962C8B-B14F-4D97-AF65-F5344CB8AC3E}">
        <p14:creationId xmlns:p14="http://schemas.microsoft.com/office/powerpoint/2010/main" val="214231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04792A-1150-4906-BAAA-0D202C3FAE3F}"/>
              </a:ext>
            </a:extLst>
          </p:cNvPr>
          <p:cNvSpPr/>
          <p:nvPr/>
        </p:nvSpPr>
        <p:spPr>
          <a:xfrm>
            <a:off x="125896" y="582067"/>
            <a:ext cx="8892208" cy="5693866"/>
          </a:xfrm>
          <a:prstGeom prst="rect">
            <a:avLst/>
          </a:prstGeom>
          <a:solidFill>
            <a:srgbClr val="FCEEE4"/>
          </a:solidFill>
        </p:spPr>
        <p:txBody>
          <a:bodyPr wrap="square">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endParaRPr kumimoji="1" lang="en-US" altLang="ja-JP" sz="14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令和２年、４月から小学校の学習指導要領が全面実施</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となります。また中学校・高等学校についても、順次全</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面実施されていきます。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学校として、教員として具体的には何をしたら、いい</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のでしょうか。何をしなくては、ならないのでしょうか。</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学校の経営も、ご研究もその点を踏まえて進めま</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しょう。</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初めに文部科学省の資料から、学習指導要領のお話</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をご覧いただきましょう。</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376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1000"/>
                                        <p:tgtEl>
                                          <p:spTgt spid="3">
                                            <p:txEl>
                                              <p:pRg st="7" end="7"/>
                                            </p:txEl>
                                          </p:spTgt>
                                        </p:tgtEl>
                                      </p:cBhvr>
                                    </p:animEffect>
                                    <p:anim calcmode="lin" valueType="num">
                                      <p:cBhvr>
                                        <p:cTn id="1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1000"/>
                                        <p:tgtEl>
                                          <p:spTgt spid="3">
                                            <p:txEl>
                                              <p:pRg st="8" end="8"/>
                                            </p:txEl>
                                          </p:spTgt>
                                        </p:tgtEl>
                                      </p:cBhvr>
                                    </p:animEffect>
                                    <p:anim calcmode="lin" valueType="num">
                                      <p:cBhvr>
                                        <p:cTn id="2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1000"/>
                                        <p:tgtEl>
                                          <p:spTgt spid="3">
                                            <p:txEl>
                                              <p:pRg st="9" end="9"/>
                                            </p:txEl>
                                          </p:spTgt>
                                        </p:tgtEl>
                                      </p:cBhvr>
                                    </p:animEffect>
                                    <p:anim calcmode="lin" valueType="num">
                                      <p:cBhvr>
                                        <p:cTn id="2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1000"/>
                                        <p:tgtEl>
                                          <p:spTgt spid="3">
                                            <p:txEl>
                                              <p:pRg st="11" end="11"/>
                                            </p:txEl>
                                          </p:spTgt>
                                        </p:tgtEl>
                                      </p:cBhvr>
                                    </p:animEffect>
                                    <p:anim calcmode="lin" valueType="num">
                                      <p:cBhvr>
                                        <p:cTn id="3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1000"/>
                                        <p:tgtEl>
                                          <p:spTgt spid="3">
                                            <p:txEl>
                                              <p:pRg st="12" end="12"/>
                                            </p:txEl>
                                          </p:spTgt>
                                        </p:tgtEl>
                                      </p:cBhvr>
                                    </p:animEffect>
                                    <p:anim calcmode="lin" valueType="num">
                                      <p:cBhvr>
                                        <p:cTn id="3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CAA7CD4-094D-4DDB-85CB-203A06D8EAB6}"/>
              </a:ext>
            </a:extLst>
          </p:cNvPr>
          <p:cNvPicPr>
            <a:picLocks noChangeAspect="1"/>
          </p:cNvPicPr>
          <p:nvPr/>
        </p:nvPicPr>
        <p:blipFill rotWithShape="1">
          <a:blip r:embed="rId3"/>
          <a:srcRect l="12364" r="12364"/>
          <a:stretch/>
        </p:blipFill>
        <p:spPr>
          <a:xfrm>
            <a:off x="0" y="0"/>
            <a:ext cx="9144000" cy="6833152"/>
          </a:xfrm>
          <a:prstGeom prst="rect">
            <a:avLst/>
          </a:prstGeom>
        </p:spPr>
      </p:pic>
      <p:sp>
        <p:nvSpPr>
          <p:cNvPr id="3" name="テキスト ボックス 2">
            <a:extLst>
              <a:ext uri="{FF2B5EF4-FFF2-40B4-BE49-F238E27FC236}">
                <a16:creationId xmlns:a16="http://schemas.microsoft.com/office/drawing/2014/main" id="{07E0D320-9FC0-4BD0-94AF-6959CEEEE95E}"/>
              </a:ext>
            </a:extLst>
          </p:cNvPr>
          <p:cNvSpPr txBox="1"/>
          <p:nvPr/>
        </p:nvSpPr>
        <p:spPr>
          <a:xfrm>
            <a:off x="421419" y="6035040"/>
            <a:ext cx="8263801" cy="646331"/>
          </a:xfrm>
          <a:prstGeom prst="rect">
            <a:avLst/>
          </a:prstGeom>
          <a:noFill/>
        </p:spPr>
        <p:txBody>
          <a:bodyPr wrap="none" rtlCol="0">
            <a:spAutoFit/>
          </a:bodyPr>
          <a:lstStyle/>
          <a:p>
            <a:r>
              <a:rPr kumimoji="1" lang="ja-JP" altLang="en-US" dirty="0"/>
              <a:t>動画データは削除し、この画面だけご覧いただいています。必要な方は、</a:t>
            </a:r>
            <a:endParaRPr kumimoji="1" lang="en-US" altLang="ja-JP" dirty="0"/>
          </a:p>
          <a:p>
            <a:r>
              <a:rPr kumimoji="1" lang="ja-JP" altLang="en-US" dirty="0"/>
              <a:t>「文部科学省」「生きる力　学びの、その先へ」で検索してご覧ください。</a:t>
            </a:r>
          </a:p>
        </p:txBody>
      </p:sp>
    </p:spTree>
    <p:extLst>
      <p:ext uri="{BB962C8B-B14F-4D97-AF65-F5344CB8AC3E}">
        <p14:creationId xmlns:p14="http://schemas.microsoft.com/office/powerpoint/2010/main" val="243106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E8AFF8-90BE-4BDB-8E7D-4FEADCFB1F9A}"/>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9BE8970F-1773-4514-8D8D-6914AC54863C}"/>
              </a:ext>
            </a:extLst>
          </p:cNvPr>
          <p:cNvSpPr txBox="1"/>
          <p:nvPr/>
        </p:nvSpPr>
        <p:spPr>
          <a:xfrm>
            <a:off x="357187" y="695325"/>
            <a:ext cx="8429625" cy="5693866"/>
          </a:xfrm>
          <a:prstGeom prst="rect">
            <a:avLst/>
          </a:prstGeom>
          <a:solidFill>
            <a:schemeClr val="bg1"/>
          </a:solidFill>
        </p:spPr>
        <p:txBody>
          <a:bodyPr wrap="square" rtlCol="0">
            <a:spAutoFit/>
          </a:bodyPr>
          <a:lstStyle/>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①変わりゆく</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時代の変化</a:t>
            </a:r>
            <a:r>
              <a:rPr kumimoji="1" lang="ja-JP" altLang="en-US" sz="2800" b="1" dirty="0">
                <a:latin typeface="AR丸ゴシック体E" panose="020F0909000000000000" pitchFamily="49" charset="-128"/>
                <a:ea typeface="AR丸ゴシック体E" panose="020F0909000000000000" pitchFamily="49" charset="-128"/>
              </a:rPr>
              <a:t>に合わせて</a:t>
            </a:r>
            <a:r>
              <a:rPr kumimoji="1" lang="ja-JP" altLang="en-US" sz="1400" b="1" dirty="0">
                <a:latin typeface="AR丸ゴシック体E" panose="020F0909000000000000" pitchFamily="49" charset="-128"/>
                <a:ea typeface="AR丸ゴシック体E" panose="020F0909000000000000" pitchFamily="49" charset="-128"/>
              </a:rPr>
              <a:t>、</a:t>
            </a:r>
            <a:r>
              <a:rPr kumimoji="1" lang="ja-JP" altLang="en-US" sz="2800" b="1" dirty="0">
                <a:latin typeface="AR丸ゴシック体E" panose="020F0909000000000000" pitchFamily="49" charset="-128"/>
                <a:ea typeface="AR丸ゴシック体E" panose="020F0909000000000000" pitchFamily="49" charset="-128"/>
              </a:rPr>
              <a:t>子どもたちの</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学びも変わっていく</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②学習指導要領が改訂された</a:t>
            </a:r>
            <a:r>
              <a:rPr kumimoji="1" lang="ja-JP" altLang="en-US" sz="2000" b="1" dirty="0">
                <a:latin typeface="AR丸ゴシック体E" panose="020F0909000000000000" pitchFamily="49" charset="-128"/>
                <a:ea typeface="AR丸ゴシック体E" panose="020F0909000000000000" pitchFamily="49" charset="-128"/>
              </a:rPr>
              <a:t>・・</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学びを進化させる</a:t>
            </a:r>
            <a:endParaRPr kumimoji="1" lang="en-US" altLang="ja-JP" sz="2800" b="1" u="sng" dirty="0">
              <a:solidFill>
                <a:srgbClr val="FF0000"/>
              </a:solidFill>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③保護者</a:t>
            </a:r>
            <a:r>
              <a:rPr kumimoji="1" lang="ja-JP" altLang="en-US" sz="1600" b="1" dirty="0">
                <a:latin typeface="AR丸ゴシック体E" panose="020F0909000000000000" pitchFamily="49" charset="-128"/>
                <a:ea typeface="AR丸ゴシック体E" panose="020F0909000000000000" pitchFamily="49" charset="-128"/>
              </a:rPr>
              <a:t>・</a:t>
            </a:r>
            <a:r>
              <a:rPr kumimoji="1" lang="ja-JP" altLang="en-US" sz="2800" b="1" dirty="0">
                <a:latin typeface="AR丸ゴシック体E" panose="020F0909000000000000" pitchFamily="49" charset="-128"/>
                <a:ea typeface="AR丸ゴシック体E" panose="020F0909000000000000" pitchFamily="49" charset="-128"/>
              </a:rPr>
              <a:t>地域の方も一緒に加わって</a:t>
            </a:r>
            <a:r>
              <a:rPr kumimoji="1" lang="ja-JP" altLang="en-US" sz="2000" b="1" dirty="0">
                <a:latin typeface="AR丸ゴシック体E" panose="020F0909000000000000" pitchFamily="49" charset="-128"/>
                <a:ea typeface="AR丸ゴシック体E" panose="020F0909000000000000" pitchFamily="49" charset="-128"/>
              </a:rPr>
              <a:t>、</a:t>
            </a:r>
            <a:r>
              <a:rPr kumimoji="1" lang="ja-JP" altLang="en-US" sz="2800" b="1" dirty="0">
                <a:latin typeface="AR丸ゴシック体E" panose="020F0909000000000000" pitchFamily="49" charset="-128"/>
                <a:ea typeface="AR丸ゴシック体E" panose="020F0909000000000000" pitchFamily="49" charset="-128"/>
              </a:rPr>
              <a:t>社会全体で</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応援してほしい・・</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社会に開かれた教育課程</a:t>
            </a:r>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en-US" altLang="ja-JP" sz="2800" b="1" u="sng" dirty="0">
                <a:highlight>
                  <a:srgbClr val="FFFF00"/>
                </a:highlight>
                <a:latin typeface="AR丸ゴシック体E" panose="020F0909000000000000" pitchFamily="49" charset="-128"/>
                <a:ea typeface="AR丸ゴシック体E" panose="020F0909000000000000" pitchFamily="49" charset="-128"/>
              </a:rPr>
              <a:t>※</a:t>
            </a:r>
            <a:r>
              <a:rPr kumimoji="1" lang="ja-JP" altLang="en-US" sz="2800" b="1" u="sng" dirty="0">
                <a:highlight>
                  <a:srgbClr val="FFFF00"/>
                </a:highlight>
                <a:latin typeface="AR丸ゴシック体E" panose="020F0909000000000000" pitchFamily="49" charset="-128"/>
                <a:ea typeface="AR丸ゴシック体E" panose="020F0909000000000000" pitchFamily="49" charset="-128"/>
              </a:rPr>
              <a:t>　この１０年ほどでどんな変化があっただろう？　</a:t>
            </a:r>
            <a:endParaRPr kumimoji="1" lang="en-US" altLang="ja-JP" sz="2800" b="1" u="sng"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2800" b="1" dirty="0">
                <a:highlight>
                  <a:srgbClr val="FFFF00"/>
                </a:highlight>
                <a:latin typeface="AR丸ゴシック体E" panose="020F0909000000000000" pitchFamily="49" charset="-128"/>
                <a:ea typeface="AR丸ゴシック体E" panose="020F0909000000000000" pitchFamily="49" charset="-128"/>
              </a:rPr>
              <a:t>　　</a:t>
            </a:r>
            <a:r>
              <a:rPr kumimoji="1" lang="ja-JP" altLang="en-US" sz="2800" b="1" u="sng" dirty="0">
                <a:highlight>
                  <a:srgbClr val="FFFF00"/>
                </a:highlight>
                <a:latin typeface="AR丸ゴシック体E" panose="020F0909000000000000" pitchFamily="49" charset="-128"/>
                <a:ea typeface="AR丸ゴシック体E" panose="020F0909000000000000" pitchFamily="49" charset="-128"/>
              </a:rPr>
              <a:t>レジュメの１番に１分間で書き出してみよう。</a:t>
            </a:r>
            <a:r>
              <a:rPr kumimoji="1" lang="ja-JP" altLang="en-US" sz="2800" b="1" dirty="0">
                <a:highlight>
                  <a:srgbClr val="FFFF00"/>
                </a:highlight>
                <a:latin typeface="AR丸ゴシック体E" panose="020F0909000000000000" pitchFamily="49" charset="-128"/>
                <a:ea typeface="AR丸ゴシック体E" panose="020F0909000000000000" pitchFamily="49" charset="-128"/>
              </a:rPr>
              <a:t>　　　　　　　　　　　</a:t>
            </a:r>
          </a:p>
        </p:txBody>
      </p:sp>
      <p:sp>
        <p:nvSpPr>
          <p:cNvPr id="2" name="楕円 1">
            <a:extLst>
              <a:ext uri="{FF2B5EF4-FFF2-40B4-BE49-F238E27FC236}">
                <a16:creationId xmlns:a16="http://schemas.microsoft.com/office/drawing/2014/main" id="{79285733-C853-4F0F-94CF-66F2017F350B}"/>
              </a:ext>
            </a:extLst>
          </p:cNvPr>
          <p:cNvSpPr/>
          <p:nvPr/>
        </p:nvSpPr>
        <p:spPr>
          <a:xfrm>
            <a:off x="357187" y="962025"/>
            <a:ext cx="4505325"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838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1000"/>
                                        <p:tgtEl>
                                          <p:spTgt spid="4">
                                            <p:txEl>
                                              <p:pRg st="5" end="5"/>
                                            </p:txEl>
                                          </p:spTgt>
                                        </p:tgtEl>
                                      </p:cBhvr>
                                    </p:animEffect>
                                    <p:anim calcmode="lin" valueType="num">
                                      <p:cBhvr>
                                        <p:cTn id="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fade">
                                      <p:cBhvr>
                                        <p:cTn id="13" dur="1000"/>
                                        <p:tgtEl>
                                          <p:spTgt spid="4">
                                            <p:txEl>
                                              <p:pRg st="7" end="7"/>
                                            </p:txEl>
                                          </p:spTgt>
                                        </p:tgtEl>
                                      </p:cBhvr>
                                    </p:animEffect>
                                    <p:anim calcmode="lin" valueType="num">
                                      <p:cBhvr>
                                        <p:cTn id="1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nodeType="after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1000"/>
                                        <p:tgtEl>
                                          <p:spTgt spid="4">
                                            <p:txEl>
                                              <p:pRg st="9" end="9"/>
                                            </p:txEl>
                                          </p:spTgt>
                                        </p:tgtEl>
                                      </p:cBhvr>
                                    </p:animEffect>
                                    <p:anim calcmode="lin" valueType="num">
                                      <p:cBhvr>
                                        <p:cTn id="2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31" presetClass="entr" presetSubtype="0" fill="hold" grpId="0" nodeType="afterEffect">
                                  <p:stCondLst>
                                    <p:cond delay="3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par>
                          <p:cTn id="29" fill="hold">
                            <p:stCondLst>
                              <p:cond delay="9500"/>
                            </p:stCondLst>
                            <p:childTnLst>
                              <p:par>
                                <p:cTn id="30" presetID="42" presetClass="entr" presetSubtype="0" fill="hold" nodeType="afterEffect">
                                  <p:stCondLst>
                                    <p:cond delay="7000"/>
                                  </p:stCondLst>
                                  <p:childTnLst>
                                    <p:set>
                                      <p:cBhvr>
                                        <p:cTn id="31" dur="1" fill="hold">
                                          <p:stCondLst>
                                            <p:cond delay="0"/>
                                          </p:stCondLst>
                                        </p:cTn>
                                        <p:tgtEl>
                                          <p:spTgt spid="4">
                                            <p:txEl>
                                              <p:pRg st="11" end="11"/>
                                            </p:txEl>
                                          </p:spTgt>
                                        </p:tgtEl>
                                        <p:attrNameLst>
                                          <p:attrName>style.visibility</p:attrName>
                                        </p:attrNameLst>
                                      </p:cBhvr>
                                      <p:to>
                                        <p:strVal val="visible"/>
                                      </p:to>
                                    </p:set>
                                    <p:animEffect transition="in" filter="fade">
                                      <p:cBhvr>
                                        <p:cTn id="32" dur="1000"/>
                                        <p:tgtEl>
                                          <p:spTgt spid="4">
                                            <p:txEl>
                                              <p:pRg st="11" end="11"/>
                                            </p:txEl>
                                          </p:spTgt>
                                        </p:tgtEl>
                                      </p:cBhvr>
                                    </p:animEffect>
                                    <p:anim calcmode="lin" valueType="num">
                                      <p:cBhvr>
                                        <p:cTn id="3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par>
                          <p:cTn id="35" fill="hold">
                            <p:stCondLst>
                              <p:cond delay="17500"/>
                            </p:stCondLst>
                            <p:childTnLst>
                              <p:par>
                                <p:cTn id="36" presetID="42" presetClass="entr" presetSubtype="0" fill="hold" nodeType="after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fade">
                                      <p:cBhvr>
                                        <p:cTn id="38" dur="1000"/>
                                        <p:tgtEl>
                                          <p:spTgt spid="4">
                                            <p:txEl>
                                              <p:pRg st="12" end="12"/>
                                            </p:txEl>
                                          </p:spTgt>
                                        </p:tgtEl>
                                      </p:cBhvr>
                                    </p:animEffect>
                                    <p:anim calcmode="lin" valueType="num">
                                      <p:cBhvr>
                                        <p:cTn id="39"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感染者の多い国や地域 新型コロナウイルス | NHKニュース">
            <a:extLst>
              <a:ext uri="{FF2B5EF4-FFF2-40B4-BE49-F238E27FC236}">
                <a16:creationId xmlns:a16="http://schemas.microsoft.com/office/drawing/2014/main" id="{95A9A234-4C03-4B6C-9433-CA30871A8A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3376" y="844952"/>
            <a:ext cx="7172169" cy="4016415"/>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ADCAF96D-9D99-455D-8B60-0C727A453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054" y="2690390"/>
            <a:ext cx="4957823" cy="2788775"/>
          </a:xfrm>
          <a:prstGeom prst="rect">
            <a:avLst/>
          </a:prstGeom>
        </p:spPr>
      </p:pic>
      <p:sp>
        <p:nvSpPr>
          <p:cNvPr id="4" name="テキスト ボックス 3">
            <a:extLst>
              <a:ext uri="{FF2B5EF4-FFF2-40B4-BE49-F238E27FC236}">
                <a16:creationId xmlns:a16="http://schemas.microsoft.com/office/drawing/2014/main" id="{9D0E5CBA-1C29-4E2A-91AA-0932AAFED065}"/>
              </a:ext>
            </a:extLst>
          </p:cNvPr>
          <p:cNvSpPr txBox="1"/>
          <p:nvPr/>
        </p:nvSpPr>
        <p:spPr>
          <a:xfrm>
            <a:off x="858801" y="5914663"/>
            <a:ext cx="7186583" cy="307777"/>
          </a:xfrm>
          <a:prstGeom prst="rect">
            <a:avLst/>
          </a:prstGeom>
          <a:noFill/>
        </p:spPr>
        <p:txBody>
          <a:bodyPr wrap="none" rtlCol="0">
            <a:spAutoFit/>
          </a:bodyPr>
          <a:lstStyle/>
          <a:p>
            <a:r>
              <a:rPr kumimoji="1" lang="ja-JP" altLang="en-US" sz="1400" dirty="0"/>
              <a:t>画像提供：米国立アレルギー感染症研究所　ＮＨＫ新型コロナウイルス特設サイトより</a:t>
            </a:r>
          </a:p>
        </p:txBody>
      </p:sp>
    </p:spTree>
    <p:extLst>
      <p:ext uri="{BB962C8B-B14F-4D97-AF65-F5344CB8AC3E}">
        <p14:creationId xmlns:p14="http://schemas.microsoft.com/office/powerpoint/2010/main" val="3912793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図 5"/>
          <p:cNvPicPr>
            <a:picLocks noChangeAspect="1"/>
          </p:cNvPicPr>
          <p:nvPr/>
        </p:nvPicPr>
        <p:blipFill rotWithShape="1">
          <a:blip r:embed="rId3" cstate="print">
            <a:extLst>
              <a:ext uri="{28A0092B-C50C-407E-A947-70E740481C1C}">
                <a14:useLocalDpi xmlns:a14="http://schemas.microsoft.com/office/drawing/2010/main" val="0"/>
              </a:ext>
            </a:extLst>
          </a:blip>
          <a:srcRect t="9051"/>
          <a:stretch/>
        </p:blipFill>
        <p:spPr bwMode="auto">
          <a:xfrm>
            <a:off x="178045" y="601290"/>
            <a:ext cx="4647468" cy="601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http://news.biglobe.ne.jp/domestic/0715/8109373927/20160714aa2nd-250x250_thum63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584" y="2165838"/>
            <a:ext cx="3995371" cy="399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テキスト ボックス 6"/>
          <p:cNvSpPr txBox="1">
            <a:spLocks noChangeArrowheads="1"/>
          </p:cNvSpPr>
          <p:nvPr/>
        </p:nvSpPr>
        <p:spPr bwMode="auto">
          <a:xfrm>
            <a:off x="4942765" y="6161211"/>
            <a:ext cx="3817071"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108" dirty="0"/>
              <a:t>BIGLOBE</a:t>
            </a:r>
            <a:r>
              <a:rPr lang="ja-JP" altLang="en-US" sz="1108" dirty="0"/>
              <a:t>ニュースより　　</a:t>
            </a:r>
            <a:r>
              <a:rPr lang="ja-JP" altLang="en-US" sz="1477" dirty="0"/>
              <a:t>福島第一発電所航空写真</a:t>
            </a:r>
          </a:p>
        </p:txBody>
      </p:sp>
      <p:sp>
        <p:nvSpPr>
          <p:cNvPr id="37894" name="テキスト ボックス 7"/>
          <p:cNvSpPr txBox="1">
            <a:spLocks noChangeArrowheads="1"/>
          </p:cNvSpPr>
          <p:nvPr/>
        </p:nvSpPr>
        <p:spPr bwMode="auto">
          <a:xfrm>
            <a:off x="1182566" y="6352444"/>
            <a:ext cx="2696572" cy="2485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015"/>
              <a:t>東京弁護士会サイト写真展ポスターより　　　　</a:t>
            </a:r>
          </a:p>
        </p:txBody>
      </p:sp>
      <p:sp>
        <p:nvSpPr>
          <p:cNvPr id="3" name="テキスト ボックス 2">
            <a:extLst>
              <a:ext uri="{FF2B5EF4-FFF2-40B4-BE49-F238E27FC236}">
                <a16:creationId xmlns:a16="http://schemas.microsoft.com/office/drawing/2014/main" id="{61A49B4C-8649-4A3A-A8ED-FCC68CFA529C}"/>
              </a:ext>
            </a:extLst>
          </p:cNvPr>
          <p:cNvSpPr txBox="1"/>
          <p:nvPr/>
        </p:nvSpPr>
        <p:spPr>
          <a:xfrm>
            <a:off x="5502565" y="770244"/>
            <a:ext cx="3211135" cy="546945"/>
          </a:xfrm>
          <a:prstGeom prst="rect">
            <a:avLst/>
          </a:prstGeom>
          <a:noFill/>
        </p:spPr>
        <p:txBody>
          <a:bodyPr wrap="none" rtlCol="0">
            <a:spAutoFit/>
          </a:bodyPr>
          <a:lstStyle/>
          <a:p>
            <a:r>
              <a:rPr kumimoji="1" lang="ja-JP" altLang="en-US" sz="2954" dirty="0"/>
              <a:t>もう１０年・・・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07" descr="https://upload.wikimedia.org/wikipedia/commons/thumb/b/b0/Kurodenwa.JPG/200px-Kurodenw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7377">
            <a:off x="801701" y="1095486"/>
            <a:ext cx="2463539" cy="163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00" name="テキスト ボックス 235699"/>
          <p:cNvSpPr txBox="1">
            <a:spLocks noChangeArrowheads="1"/>
          </p:cNvSpPr>
          <p:nvPr/>
        </p:nvSpPr>
        <p:spPr bwMode="auto">
          <a:xfrm>
            <a:off x="341590" y="4008604"/>
            <a:ext cx="9373079" cy="352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954" b="1" dirty="0">
                <a:latin typeface="HG創英角ﾎﾟｯﾌﾟ体" panose="040B0A09000000000000" pitchFamily="49" charset="-128"/>
                <a:ea typeface="HG創英角ﾎﾟｯﾌﾟ体" panose="040B0A09000000000000" pitchFamily="49" charset="-128"/>
              </a:rPr>
              <a:t>情報が世界を瞬時に駆け巡り、世界を変える</a:t>
            </a:r>
            <a:endParaRPr lang="en-US" altLang="ja-JP" sz="2954" b="1" dirty="0">
              <a:latin typeface="HG創英角ﾎﾟｯﾌﾟ体" panose="040B0A09000000000000" pitchFamily="49" charset="-128"/>
              <a:ea typeface="HG創英角ﾎﾟｯﾌﾟ体" panose="040B0A09000000000000" pitchFamily="49" charset="-128"/>
            </a:endParaRPr>
          </a:p>
          <a:p>
            <a:pPr>
              <a:spcBef>
                <a:spcPct val="0"/>
              </a:spcBef>
              <a:buClrTx/>
              <a:buSzTx/>
              <a:buFont typeface="Wingdings" panose="05000000000000000000" pitchFamily="2" charset="2"/>
              <a:buNone/>
            </a:pPr>
            <a:endParaRPr lang="en-US" altLang="ja-JP" sz="1846" b="1" dirty="0">
              <a:latin typeface="HG創英角ﾎﾟｯﾌﾟ体" panose="040B0A09000000000000" pitchFamily="49" charset="-128"/>
              <a:ea typeface="HG創英角ﾎﾟｯﾌﾟ体" panose="040B0A09000000000000" pitchFamily="49" charset="-128"/>
            </a:endParaRPr>
          </a:p>
          <a:p>
            <a:pPr>
              <a:spcBef>
                <a:spcPct val="0"/>
              </a:spcBef>
              <a:buClrTx/>
              <a:buSzTx/>
              <a:buFont typeface="Wingdings" panose="05000000000000000000" pitchFamily="2" charset="2"/>
              <a:buNone/>
            </a:pPr>
            <a:r>
              <a:rPr lang="ja-JP" altLang="en-US" sz="2800" b="1" dirty="0">
                <a:latin typeface="AR丸ゴシック体E" panose="020F0909000000000000" pitchFamily="49" charset="-128"/>
                <a:ea typeface="AR丸ゴシック体E" panose="020F0909000000000000" pitchFamily="49" charset="-128"/>
              </a:rPr>
              <a:t>・</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どんな知識も瞬時に取り出せる</a:t>
            </a:r>
            <a:r>
              <a:rPr lang="ja-JP" altLang="en-US" sz="2800" b="1" dirty="0">
                <a:latin typeface="AR丸ゴシック体E" panose="020F0909000000000000" pitchFamily="49" charset="-128"/>
                <a:ea typeface="AR丸ゴシック体E" panose="020F0909000000000000" pitchFamily="49" charset="-128"/>
              </a:rPr>
              <a:t>魔法の機械ですね。</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・個人の通話だけでなく、</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情報発信基地</a:t>
            </a:r>
            <a:r>
              <a:rPr lang="ja-JP" altLang="en-US" sz="2800" b="1" dirty="0">
                <a:latin typeface="AR丸ゴシック体E" panose="020F0909000000000000" pitchFamily="49" charset="-128"/>
                <a:ea typeface="AR丸ゴシック体E" panose="020F0909000000000000" pitchFamily="49" charset="-128"/>
              </a:rPr>
              <a:t>になる。</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世界の５０億人の知脳がつながり</a:t>
            </a:r>
            <a:r>
              <a:rPr lang="ja-JP" altLang="en-US" sz="2800" b="1" dirty="0">
                <a:latin typeface="AR丸ゴシック体E" panose="020F0909000000000000" pitchFamily="49" charset="-128"/>
                <a:ea typeface="AR丸ゴシック体E" panose="020F0909000000000000" pitchFamily="49" charset="-128"/>
              </a:rPr>
              <a:t>、情報の共有が</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　広がる。また、</a:t>
            </a:r>
            <a:r>
              <a:rPr lang="en-US" altLang="ja-JP" sz="2800" b="1" u="sng" dirty="0">
                <a:solidFill>
                  <a:srgbClr val="FF0000"/>
                </a:solidFill>
                <a:latin typeface="AR丸ゴシック体E" panose="020F0909000000000000" pitchFamily="49" charset="-128"/>
                <a:ea typeface="AR丸ゴシック体E" panose="020F0909000000000000" pitchFamily="49" charset="-128"/>
              </a:rPr>
              <a:t>AI</a:t>
            </a:r>
            <a:r>
              <a:rPr lang="ja-JP" altLang="en-US" sz="2800" b="1" u="sng" dirty="0">
                <a:latin typeface="AR丸ゴシック体E" panose="020F0909000000000000" pitchFamily="49" charset="-128"/>
                <a:ea typeface="AR丸ゴシック体E" panose="020F0909000000000000" pitchFamily="49" charset="-128"/>
              </a:rPr>
              <a:t>とも、</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機械</a:t>
            </a:r>
            <a:r>
              <a:rPr lang="ja-JP" altLang="en-US" sz="2800" b="1" u="sng" dirty="0">
                <a:latin typeface="AR丸ゴシック体E" panose="020F0909000000000000" pitchFamily="49" charset="-128"/>
                <a:ea typeface="AR丸ゴシック体E" panose="020F0909000000000000" pitchFamily="49" charset="-128"/>
              </a:rPr>
              <a:t>とも</a:t>
            </a:r>
            <a:r>
              <a:rPr lang="ja-JP" altLang="en-US" sz="2800" b="1" dirty="0">
                <a:latin typeface="AR丸ゴシック体E" panose="020F0909000000000000" pitchFamily="49" charset="-128"/>
                <a:ea typeface="AR丸ゴシック体E" panose="020F0909000000000000" pitchFamily="49" charset="-128"/>
              </a:rPr>
              <a:t>つながっていく。</a:t>
            </a:r>
            <a:r>
              <a:rPr lang="ja-JP" altLang="en-US" sz="2215" b="1" dirty="0">
                <a:latin typeface="HG創英角ﾎﾟｯﾌﾟ体" panose="040B0A09000000000000" pitchFamily="49" charset="-128"/>
                <a:ea typeface="HG創英角ﾎﾟｯﾌﾟ体" panose="040B0A09000000000000" pitchFamily="49" charset="-128"/>
              </a:rPr>
              <a:t>　　</a:t>
            </a:r>
            <a:endParaRPr lang="en-US" altLang="ja-JP" sz="2215"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1846" b="1" dirty="0">
                <a:latin typeface="HG創英角ﾎﾟｯﾌﾟ体" panose="040B0A09000000000000" pitchFamily="49" charset="-128"/>
                <a:ea typeface="HG創英角ﾎﾟｯﾌﾟ体" panose="040B0A09000000000000" pitchFamily="49" charset="-128"/>
              </a:rPr>
              <a:t>　　　　　</a:t>
            </a:r>
            <a:endParaRPr lang="en-US" altLang="ja-JP" sz="1662"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215" b="1" dirty="0">
                <a:latin typeface="HG創英角ﾎﾟｯﾌﾟ体" panose="040B0A09000000000000" pitchFamily="49" charset="-128"/>
                <a:ea typeface="HG創英角ﾎﾟｯﾌﾟ体" panose="040B0A09000000000000" pitchFamily="49" charset="-128"/>
              </a:rPr>
              <a:t>　　</a:t>
            </a:r>
            <a:endParaRPr lang="en-US" altLang="ja-JP" sz="2215"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215" b="1" dirty="0">
                <a:latin typeface="HG創英角ﾎﾟｯﾌﾟ体" panose="040B0A09000000000000" pitchFamily="49" charset="-128"/>
                <a:ea typeface="HG創英角ﾎﾟｯﾌﾟ体" panose="040B0A09000000000000" pitchFamily="49" charset="-128"/>
              </a:rPr>
              <a:t>　　</a:t>
            </a:r>
          </a:p>
        </p:txBody>
      </p:sp>
      <p:pic>
        <p:nvPicPr>
          <p:cNvPr id="6146" name="Picture 2">
            <a:extLst>
              <a:ext uri="{FF2B5EF4-FFF2-40B4-BE49-F238E27FC236}">
                <a16:creationId xmlns:a16="http://schemas.microsoft.com/office/drawing/2014/main" id="{F00CE086-D165-4304-8BF1-689FAA951D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50" t="3801" r="52639" b="5900"/>
          <a:stretch/>
        </p:blipFill>
        <p:spPr bwMode="auto">
          <a:xfrm rot="2489186">
            <a:off x="5593203" y="223580"/>
            <a:ext cx="1651442" cy="35079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5700">
                                            <p:txEl>
                                              <p:pRg st="0" end="0"/>
                                            </p:txEl>
                                          </p:spTgt>
                                        </p:tgtEl>
                                        <p:attrNameLst>
                                          <p:attrName>style.visibility</p:attrName>
                                        </p:attrNameLst>
                                      </p:cBhvr>
                                      <p:to>
                                        <p:strVal val="visible"/>
                                      </p:to>
                                    </p:set>
                                    <p:animEffect transition="in" filter="fade">
                                      <p:cBhvr>
                                        <p:cTn id="7" dur="1000"/>
                                        <p:tgtEl>
                                          <p:spTgt spid="235700">
                                            <p:txEl>
                                              <p:pRg st="0" end="0"/>
                                            </p:txEl>
                                          </p:spTgt>
                                        </p:tgtEl>
                                      </p:cBhvr>
                                    </p:animEffect>
                                    <p:anim calcmode="lin" valueType="num">
                                      <p:cBhvr>
                                        <p:cTn id="8" dur="1000" fill="hold"/>
                                        <p:tgtEl>
                                          <p:spTgt spid="2357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7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5700">
                                            <p:txEl>
                                              <p:pRg st="2" end="2"/>
                                            </p:txEl>
                                          </p:spTgt>
                                        </p:tgtEl>
                                        <p:attrNameLst>
                                          <p:attrName>style.visibility</p:attrName>
                                        </p:attrNameLst>
                                      </p:cBhvr>
                                      <p:to>
                                        <p:strVal val="visible"/>
                                      </p:to>
                                    </p:set>
                                    <p:animEffect transition="in" filter="fade">
                                      <p:cBhvr>
                                        <p:cTn id="12" dur="1000"/>
                                        <p:tgtEl>
                                          <p:spTgt spid="235700">
                                            <p:txEl>
                                              <p:pRg st="2" end="2"/>
                                            </p:txEl>
                                          </p:spTgt>
                                        </p:tgtEl>
                                      </p:cBhvr>
                                    </p:animEffect>
                                    <p:anim calcmode="lin" valueType="num">
                                      <p:cBhvr>
                                        <p:cTn id="13" dur="1000" fill="hold"/>
                                        <p:tgtEl>
                                          <p:spTgt spid="23570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357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3000"/>
                                  </p:stCondLst>
                                  <p:childTnLst>
                                    <p:set>
                                      <p:cBhvr>
                                        <p:cTn id="18" dur="1" fill="hold">
                                          <p:stCondLst>
                                            <p:cond delay="0"/>
                                          </p:stCondLst>
                                        </p:cTn>
                                        <p:tgtEl>
                                          <p:spTgt spid="235700">
                                            <p:txEl>
                                              <p:pRg st="3" end="3"/>
                                            </p:txEl>
                                          </p:spTgt>
                                        </p:tgtEl>
                                        <p:attrNameLst>
                                          <p:attrName>style.visibility</p:attrName>
                                        </p:attrNameLst>
                                      </p:cBhvr>
                                      <p:to>
                                        <p:strVal val="visible"/>
                                      </p:to>
                                    </p:set>
                                    <p:anim calcmode="lin" valueType="num">
                                      <p:cBhvr additive="base">
                                        <p:cTn id="19" dur="500" fill="hold"/>
                                        <p:tgtEl>
                                          <p:spTgt spid="23570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700">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2" presetClass="entr" presetSubtype="4" fill="hold" nodeType="afterEffect">
                                  <p:stCondLst>
                                    <p:cond delay="3500"/>
                                  </p:stCondLst>
                                  <p:childTnLst>
                                    <p:set>
                                      <p:cBhvr>
                                        <p:cTn id="23" dur="1" fill="hold">
                                          <p:stCondLst>
                                            <p:cond delay="0"/>
                                          </p:stCondLst>
                                        </p:cTn>
                                        <p:tgtEl>
                                          <p:spTgt spid="235700">
                                            <p:txEl>
                                              <p:pRg st="4" end="4"/>
                                            </p:txEl>
                                          </p:spTgt>
                                        </p:tgtEl>
                                        <p:attrNameLst>
                                          <p:attrName>style.visibility</p:attrName>
                                        </p:attrNameLst>
                                      </p:cBhvr>
                                      <p:to>
                                        <p:strVal val="visible"/>
                                      </p:to>
                                    </p:set>
                                    <p:anim calcmode="lin" valueType="num">
                                      <p:cBhvr additive="base">
                                        <p:cTn id="24" dur="500" fill="hold"/>
                                        <p:tgtEl>
                                          <p:spTgt spid="235700">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5700">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7500"/>
                            </p:stCondLst>
                            <p:childTnLst>
                              <p:par>
                                <p:cTn id="27" presetID="2" presetClass="entr" presetSubtype="4" fill="hold" nodeType="afterEffect">
                                  <p:stCondLst>
                                    <p:cond delay="0"/>
                                  </p:stCondLst>
                                  <p:childTnLst>
                                    <p:set>
                                      <p:cBhvr>
                                        <p:cTn id="28" dur="1" fill="hold">
                                          <p:stCondLst>
                                            <p:cond delay="0"/>
                                          </p:stCondLst>
                                        </p:cTn>
                                        <p:tgtEl>
                                          <p:spTgt spid="235700">
                                            <p:txEl>
                                              <p:pRg st="5" end="5"/>
                                            </p:txEl>
                                          </p:spTgt>
                                        </p:tgtEl>
                                        <p:attrNameLst>
                                          <p:attrName>style.visibility</p:attrName>
                                        </p:attrNameLst>
                                      </p:cBhvr>
                                      <p:to>
                                        <p:strVal val="visible"/>
                                      </p:to>
                                    </p:set>
                                    <p:anim calcmode="lin" valueType="num">
                                      <p:cBhvr additive="base">
                                        <p:cTn id="29" dur="500" fill="hold"/>
                                        <p:tgtEl>
                                          <p:spTgt spid="23570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570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ChangeArrowheads="1"/>
          </p:cNvSpPr>
          <p:nvPr/>
        </p:nvSpPr>
        <p:spPr bwMode="auto">
          <a:xfrm>
            <a:off x="711888" y="357016"/>
            <a:ext cx="8275027" cy="1477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2585" dirty="0"/>
              <a:t>　　巨大台風の発生の問題です。　　</a:t>
            </a:r>
            <a:endParaRPr lang="en-US" altLang="ja-JP" sz="1846" dirty="0"/>
          </a:p>
          <a:p>
            <a:pPr fontAlgn="ctr">
              <a:spcBef>
                <a:spcPct val="0"/>
              </a:spcBef>
              <a:buClrTx/>
              <a:buSzTx/>
              <a:buFontTx/>
              <a:buNone/>
            </a:pPr>
            <a:r>
              <a:rPr lang="ja-JP" altLang="en-US" sz="1846" dirty="0"/>
              <a:t>　　　フィリッピンでは、　　</a:t>
            </a:r>
            <a:endParaRPr lang="en-US" altLang="ja-JP" sz="1846" b="1" dirty="0">
              <a:ea typeface="AR P丸ゴシック体E" panose="020F0900000000000000"/>
            </a:endParaRPr>
          </a:p>
          <a:p>
            <a:pPr fontAlgn="ctr">
              <a:spcBef>
                <a:spcPct val="0"/>
              </a:spcBef>
              <a:buClrTx/>
              <a:buSzTx/>
              <a:buFontTx/>
              <a:buNone/>
            </a:pPr>
            <a:r>
              <a:rPr lang="ja-JP" altLang="en-US" sz="2585" dirty="0"/>
              <a:t>　　</a:t>
            </a:r>
            <a:r>
              <a:rPr lang="ja-JP" altLang="ja-JP" sz="2585" dirty="0"/>
              <a:t>中心気圧は９００ヘクトパスカルを下回り、</a:t>
            </a:r>
            <a:endParaRPr lang="en-US" altLang="ja-JP" sz="2585" dirty="0"/>
          </a:p>
          <a:p>
            <a:pPr fontAlgn="ctr">
              <a:spcBef>
                <a:spcPct val="0"/>
              </a:spcBef>
              <a:buClrTx/>
              <a:buSzTx/>
              <a:buFontTx/>
              <a:buNone/>
            </a:pPr>
            <a:r>
              <a:rPr lang="ja-JP" altLang="en-US" sz="2585" dirty="0"/>
              <a:t>　　</a:t>
            </a:r>
            <a:r>
              <a:rPr lang="ja-JP" altLang="ja-JP" sz="2585" dirty="0"/>
              <a:t>最大瞬間風速は１００メートルを超え</a:t>
            </a:r>
            <a:r>
              <a:rPr lang="ja-JP" altLang="en-US" sz="2585" dirty="0"/>
              <a:t>たそうです。</a:t>
            </a:r>
            <a:endParaRPr lang="ja-JP" altLang="ja-JP" sz="1662" dirty="0"/>
          </a:p>
        </p:txBody>
      </p:sp>
      <p:sp>
        <p:nvSpPr>
          <p:cNvPr id="3" name="正方形/長方形 2"/>
          <p:cNvSpPr>
            <a:spLocks noChangeArrowheads="1"/>
          </p:cNvSpPr>
          <p:nvPr/>
        </p:nvSpPr>
        <p:spPr bwMode="auto">
          <a:xfrm>
            <a:off x="393170" y="1973814"/>
            <a:ext cx="2780498" cy="463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215" b="1" dirty="0"/>
              <a:t>2019</a:t>
            </a:r>
            <a:r>
              <a:rPr lang="ja-JP" altLang="en-US" sz="2215" b="1" dirty="0"/>
              <a:t>年秋に来たのが、千葉を襲った台風１５号であり、その後、日本中に被害をもたらした台風１９号でした。</a:t>
            </a:r>
            <a:endParaRPr lang="en-US" altLang="ja-JP" sz="2215" b="1" dirty="0"/>
          </a:p>
          <a:p>
            <a:pPr>
              <a:spcBef>
                <a:spcPct val="0"/>
              </a:spcBef>
              <a:buClrTx/>
              <a:buSzTx/>
              <a:buFontTx/>
              <a:buNone/>
            </a:pPr>
            <a:endParaRPr lang="en-US" altLang="ja-JP" sz="2215" b="1" dirty="0"/>
          </a:p>
          <a:p>
            <a:pPr>
              <a:spcBef>
                <a:spcPct val="0"/>
              </a:spcBef>
              <a:buClrTx/>
              <a:buSzTx/>
              <a:buFontTx/>
              <a:buNone/>
            </a:pPr>
            <a:r>
              <a:rPr lang="ja-JP" altLang="ja-JP" sz="2215" b="1" dirty="0"/>
              <a:t>その勢力を保ったまま、台風は関東に直撃する</a:t>
            </a:r>
            <a:r>
              <a:rPr lang="ja-JP" altLang="en-US" sz="2215" b="1" dirty="0"/>
              <a:t>可能性</a:t>
            </a:r>
            <a:r>
              <a:rPr lang="ja-JP" altLang="ja-JP" sz="2215" b="1" dirty="0"/>
              <a:t>が</a:t>
            </a:r>
            <a:r>
              <a:rPr lang="ja-JP" altLang="en-US" sz="2215" b="1" dirty="0"/>
              <a:t>指摘されていました</a:t>
            </a:r>
            <a:r>
              <a:rPr lang="ja-JP" altLang="ja-JP" sz="2215" b="1" dirty="0"/>
              <a:t>。</a:t>
            </a:r>
            <a:br>
              <a:rPr lang="ja-JP" altLang="ja-JP" sz="2215" b="1" dirty="0"/>
            </a:br>
            <a:r>
              <a:rPr lang="ja-JP" altLang="en-US" sz="1846" b="1" dirty="0">
                <a:solidFill>
                  <a:srgbClr val="FF0000"/>
                </a:solidFill>
                <a:latin typeface="AR P丸ゴシック体E" panose="020F0900000000000000" pitchFamily="50" charset="-128"/>
                <a:ea typeface="AR P丸ゴシック体E" panose="020F0900000000000000" pitchFamily="50" charset="-128"/>
              </a:rPr>
              <a:t>東京に住んでいる人は、大きな被害が出なかったので、あまり、</a:t>
            </a:r>
            <a:endParaRPr lang="en-US" altLang="ja-JP" sz="1846" b="1" dirty="0">
              <a:solidFill>
                <a:srgbClr val="FF0000"/>
              </a:solidFill>
              <a:latin typeface="AR P丸ゴシック体E" panose="020F0900000000000000" pitchFamily="50" charset="-128"/>
              <a:ea typeface="AR P丸ゴシック体E" panose="020F0900000000000000" pitchFamily="50" charset="-128"/>
            </a:endParaRPr>
          </a:p>
          <a:p>
            <a:pPr>
              <a:spcBef>
                <a:spcPct val="0"/>
              </a:spcBef>
              <a:buClrTx/>
              <a:buSzTx/>
              <a:buFontTx/>
              <a:buNone/>
            </a:pPr>
            <a:r>
              <a:rPr lang="ja-JP" altLang="en-US" sz="1846" b="1" dirty="0">
                <a:solidFill>
                  <a:srgbClr val="FF0000"/>
                </a:solidFill>
                <a:latin typeface="AR P丸ゴシック体E" panose="020F0900000000000000" pitchFamily="50" charset="-128"/>
                <a:ea typeface="AR P丸ゴシック体E" panose="020F0900000000000000" pitchFamily="50" charset="-128"/>
              </a:rPr>
              <a:t>意識がないですけど・・・</a:t>
            </a:r>
          </a:p>
        </p:txBody>
      </p:sp>
      <p:pic>
        <p:nvPicPr>
          <p:cNvPr id="5" name="図 4">
            <a:extLst>
              <a:ext uri="{FF2B5EF4-FFF2-40B4-BE49-F238E27FC236}">
                <a16:creationId xmlns:a16="http://schemas.microsoft.com/office/drawing/2014/main" id="{01E0E10D-806F-436C-9BFF-53A15029D9EE}"/>
              </a:ext>
            </a:extLst>
          </p:cNvPr>
          <p:cNvPicPr/>
          <p:nvPr/>
        </p:nvPicPr>
        <p:blipFill rotWithShape="1">
          <a:blip r:embed="rId3"/>
          <a:srcRect l="2727" t="17550" r="32458" b="12944"/>
          <a:stretch/>
        </p:blipFill>
        <p:spPr bwMode="auto">
          <a:xfrm>
            <a:off x="3375559" y="2299028"/>
            <a:ext cx="5768441" cy="3722260"/>
          </a:xfrm>
          <a:prstGeom prst="rect">
            <a:avLst/>
          </a:prstGeom>
          <a:ln>
            <a:noFill/>
          </a:ln>
          <a:extLst>
            <a:ext uri="{53640926-AAD7-44D8-BBD7-CCE9431645EC}">
              <a14:shadowObscured xmlns:a14="http://schemas.microsoft.com/office/drawing/2010/main"/>
            </a:ext>
          </a:extLst>
        </p:spPr>
      </p:pic>
      <p:sp>
        <p:nvSpPr>
          <p:cNvPr id="2" name="テキスト ボックス 1">
            <a:extLst>
              <a:ext uri="{FF2B5EF4-FFF2-40B4-BE49-F238E27FC236}">
                <a16:creationId xmlns:a16="http://schemas.microsoft.com/office/drawing/2014/main" id="{2C585EFA-F935-49E1-8BF2-4D4DC661387B}"/>
              </a:ext>
            </a:extLst>
          </p:cNvPr>
          <p:cNvSpPr txBox="1"/>
          <p:nvPr/>
        </p:nvSpPr>
        <p:spPr>
          <a:xfrm>
            <a:off x="3641435" y="6152875"/>
            <a:ext cx="5295039" cy="348109"/>
          </a:xfrm>
          <a:prstGeom prst="rect">
            <a:avLst/>
          </a:prstGeom>
          <a:noFill/>
        </p:spPr>
        <p:txBody>
          <a:bodyPr wrap="none" rtlCol="0">
            <a:spAutoFit/>
          </a:bodyPr>
          <a:lstStyle/>
          <a:p>
            <a:r>
              <a:rPr kumimoji="1" lang="ja-JP" altLang="en-US" sz="1662" b="1" dirty="0">
                <a:ea typeface="AR P丸ゴシック体E" panose="020F0900000000000000"/>
              </a:rPr>
              <a:t>これ宇宙から見た台風の写真ですが・・・超巨大化して・・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5203</Words>
  <Application>Microsoft Office PowerPoint</Application>
  <PresentationFormat>画面に合わせる (4:3)</PresentationFormat>
  <Paragraphs>656</Paragraphs>
  <Slides>26</Slides>
  <Notes>26</Notes>
  <HiddenSlides>0</HiddenSlides>
  <MMClips>0</MMClips>
  <ScaleCrop>false</ScaleCrop>
  <HeadingPairs>
    <vt:vector size="8" baseType="variant">
      <vt:variant>
        <vt:lpstr>使用されているフォント</vt:lpstr>
      </vt:variant>
      <vt:variant>
        <vt:i4>20</vt:i4>
      </vt:variant>
      <vt:variant>
        <vt:lpstr>テーマ</vt:lpstr>
      </vt:variant>
      <vt:variant>
        <vt:i4>1</vt:i4>
      </vt:variant>
      <vt:variant>
        <vt:lpstr>埋め込まれた OLE サーバー</vt:lpstr>
      </vt:variant>
      <vt:variant>
        <vt:i4>1</vt:i4>
      </vt:variant>
      <vt:variant>
        <vt:lpstr>スライド タイトル</vt:lpstr>
      </vt:variant>
      <vt:variant>
        <vt:i4>26</vt:i4>
      </vt:variant>
    </vt:vector>
  </HeadingPairs>
  <TitlesOfParts>
    <vt:vector size="48" baseType="lpstr">
      <vt:lpstr>AR P丸ゴシック体E</vt:lpstr>
      <vt:lpstr>AR丸ゴシック体E</vt:lpstr>
      <vt:lpstr>AR丸ゴシック体M</vt:lpstr>
      <vt:lpstr>HGPｺﾞｼｯｸE</vt:lpstr>
      <vt:lpstr>HGP創英角ｺﾞｼｯｸUB</vt:lpstr>
      <vt:lpstr>HGP創英角ﾎﾟｯﾌﾟ体</vt:lpstr>
      <vt:lpstr>HGS創英角ﾎﾟｯﾌﾟ体</vt:lpstr>
      <vt:lpstr>HG創英角ﾎﾟｯﾌﾟ体</vt:lpstr>
      <vt:lpstr>Meiryo UI</vt:lpstr>
      <vt:lpstr>ＭＳ Ｐゴシック</vt:lpstr>
      <vt:lpstr>ＭＳ ゴシック</vt:lpstr>
      <vt:lpstr>ＭＳ 明朝</vt:lpstr>
      <vt:lpstr>メイリオ</vt:lpstr>
      <vt:lpstr>游ゴシック</vt:lpstr>
      <vt:lpstr>游ゴシック Light</vt:lpstr>
      <vt:lpstr>Arial</vt:lpstr>
      <vt:lpstr>Calibri</vt:lpstr>
      <vt:lpstr>Calibri Light</vt:lpstr>
      <vt:lpstr>open sans</vt:lpstr>
      <vt:lpstr>Wingdings</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21世紀末に最大で4.8℃上昇</vt:lpstr>
      <vt:lpstr>2100年までの気温変化の予測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手島 利夫</cp:lastModifiedBy>
  <cp:revision>76</cp:revision>
  <cp:lastPrinted>2020-04-11T14:35:04Z</cp:lastPrinted>
  <dcterms:created xsi:type="dcterms:W3CDTF">2020-04-04T12:53:36Z</dcterms:created>
  <dcterms:modified xsi:type="dcterms:W3CDTF">2021-10-08T10:16:36Z</dcterms:modified>
</cp:coreProperties>
</file>