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191" r:id="rId2"/>
    <p:sldId id="2148" r:id="rId3"/>
    <p:sldId id="2149" r:id="rId4"/>
    <p:sldId id="1982" r:id="rId5"/>
    <p:sldId id="1954" r:id="rId6"/>
    <p:sldId id="1623" r:id="rId7"/>
    <p:sldId id="1984" r:id="rId8"/>
    <p:sldId id="1818" r:id="rId9"/>
    <p:sldId id="1985" r:id="rId10"/>
    <p:sldId id="1820" r:id="rId11"/>
    <p:sldId id="1983" r:id="rId12"/>
    <p:sldId id="1823" r:id="rId13"/>
    <p:sldId id="2151" r:id="rId14"/>
    <p:sldId id="2169" r:id="rId15"/>
    <p:sldId id="2150" r:id="rId16"/>
    <p:sldId id="2154" r:id="rId17"/>
    <p:sldId id="1710" r:id="rId18"/>
    <p:sldId id="2168" r:id="rId19"/>
  </p:sldIdLst>
  <p:sldSz cx="9144000" cy="6858000" type="screen4x3"/>
  <p:notesSz cx="10020300" cy="68881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79"/>
    <a:srgbClr val="FED2FA"/>
    <a:srgbClr val="FEFDD3"/>
    <a:srgbClr val="FF9999"/>
    <a:srgbClr val="CCCCFF"/>
    <a:srgbClr val="FDC3F7"/>
    <a:srgbClr val="FCEEE4"/>
    <a:srgbClr val="407E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3784" autoAdjust="0"/>
  </p:normalViewPr>
  <p:slideViewPr>
    <p:cSldViewPr snapToGrid="0">
      <p:cViewPr varScale="1">
        <p:scale>
          <a:sx n="80" d="100"/>
          <a:sy n="80" d="100"/>
        </p:scale>
        <p:origin x="1152" y="78"/>
      </p:cViewPr>
      <p:guideLst/>
    </p:cSldViewPr>
  </p:slideViewPr>
  <p:notesTextViewPr>
    <p:cViewPr>
      <p:scale>
        <a:sx n="1" d="1"/>
        <a:sy n="1" d="1"/>
      </p:scale>
      <p:origin x="0" y="0"/>
    </p:cViewPr>
  </p:notesTextViewPr>
  <p:notesViewPr>
    <p:cSldViewPr snapToGrid="0">
      <p:cViewPr varScale="1">
        <p:scale>
          <a:sx n="68" d="100"/>
          <a:sy n="68" d="100"/>
        </p:scale>
        <p:origin x="1700"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42130" cy="345604"/>
          </a:xfrm>
          <a:prstGeom prst="rect">
            <a:avLst/>
          </a:prstGeom>
        </p:spPr>
        <p:txBody>
          <a:bodyPr vert="horz" lIns="96616" tIns="48308" rIns="96616" bIns="48308" rtlCol="0"/>
          <a:lstStyle>
            <a:lvl1pPr algn="l">
              <a:defRPr sz="1300"/>
            </a:lvl1pPr>
          </a:lstStyle>
          <a:p>
            <a:endParaRPr kumimoji="1" lang="ja-JP" altLang="en-US"/>
          </a:p>
        </p:txBody>
      </p:sp>
      <p:sp>
        <p:nvSpPr>
          <p:cNvPr id="3" name="日付プレースホルダー 2"/>
          <p:cNvSpPr>
            <a:spLocks noGrp="1"/>
          </p:cNvSpPr>
          <p:nvPr>
            <p:ph type="dt" idx="1"/>
          </p:nvPr>
        </p:nvSpPr>
        <p:spPr>
          <a:xfrm>
            <a:off x="5675851" y="1"/>
            <a:ext cx="4342130" cy="345604"/>
          </a:xfrm>
          <a:prstGeom prst="rect">
            <a:avLst/>
          </a:prstGeom>
        </p:spPr>
        <p:txBody>
          <a:bodyPr vert="horz" lIns="96616" tIns="48308" rIns="96616" bIns="48308" rtlCol="0"/>
          <a:lstStyle>
            <a:lvl1pPr algn="r">
              <a:defRPr sz="1300"/>
            </a:lvl1pPr>
          </a:lstStyle>
          <a:p>
            <a:fld id="{10BC20B0-9C02-4CE7-8733-7F6C6565C455}" type="datetimeFigureOut">
              <a:rPr kumimoji="1" lang="ja-JP" altLang="en-US" smtClean="0"/>
              <a:t>2021/10/8</a:t>
            </a:fld>
            <a:endParaRPr kumimoji="1" lang="ja-JP" altLang="en-US"/>
          </a:p>
        </p:txBody>
      </p:sp>
      <p:sp>
        <p:nvSpPr>
          <p:cNvPr id="4" name="スライド イメージ プレースホルダー 3"/>
          <p:cNvSpPr>
            <a:spLocks noGrp="1" noRot="1" noChangeAspect="1"/>
          </p:cNvSpPr>
          <p:nvPr>
            <p:ph type="sldImg" idx="2"/>
          </p:nvPr>
        </p:nvSpPr>
        <p:spPr>
          <a:xfrm>
            <a:off x="3459163" y="860425"/>
            <a:ext cx="3101975" cy="2325688"/>
          </a:xfrm>
          <a:prstGeom prst="rect">
            <a:avLst/>
          </a:prstGeom>
          <a:noFill/>
          <a:ln w="12700">
            <a:solidFill>
              <a:prstClr val="black"/>
            </a:solidFill>
          </a:ln>
        </p:spPr>
        <p:txBody>
          <a:bodyPr vert="horz" lIns="96616" tIns="48308" rIns="96616" bIns="48308" rtlCol="0" anchor="ctr"/>
          <a:lstStyle/>
          <a:p>
            <a:endParaRPr lang="ja-JP" altLang="en-US"/>
          </a:p>
        </p:txBody>
      </p:sp>
      <p:sp>
        <p:nvSpPr>
          <p:cNvPr id="5" name="ノート プレースホルダー 4"/>
          <p:cNvSpPr>
            <a:spLocks noGrp="1"/>
          </p:cNvSpPr>
          <p:nvPr>
            <p:ph type="body" sz="quarter" idx="3"/>
          </p:nvPr>
        </p:nvSpPr>
        <p:spPr>
          <a:xfrm>
            <a:off x="1002030" y="3314928"/>
            <a:ext cx="8016240" cy="2712215"/>
          </a:xfrm>
          <a:prstGeom prst="rect">
            <a:avLst/>
          </a:prstGeom>
        </p:spPr>
        <p:txBody>
          <a:bodyPr vert="horz" lIns="96616" tIns="48308" rIns="96616" bIns="483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42560"/>
            <a:ext cx="4342130" cy="345603"/>
          </a:xfrm>
          <a:prstGeom prst="rect">
            <a:avLst/>
          </a:prstGeom>
        </p:spPr>
        <p:txBody>
          <a:bodyPr vert="horz" lIns="96616" tIns="48308" rIns="96616" bIns="4830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5675851" y="6542560"/>
            <a:ext cx="4342130" cy="345603"/>
          </a:xfrm>
          <a:prstGeom prst="rect">
            <a:avLst/>
          </a:prstGeom>
        </p:spPr>
        <p:txBody>
          <a:bodyPr vert="horz" lIns="96616" tIns="48308" rIns="96616" bIns="48308" rtlCol="0" anchor="b"/>
          <a:lstStyle>
            <a:lvl1pPr algn="r">
              <a:defRPr sz="1300"/>
            </a:lvl1pPr>
          </a:lstStyle>
          <a:p>
            <a:fld id="{9D4F7A05-CD05-487B-AE20-5CDBB3273D2A}" type="slidenum">
              <a:rPr kumimoji="1" lang="ja-JP" altLang="en-US" smtClean="0"/>
              <a:t>‹#›</a:t>
            </a:fld>
            <a:endParaRPr kumimoji="1" lang="ja-JP" altLang="en-US"/>
          </a:p>
        </p:txBody>
      </p:sp>
    </p:spTree>
    <p:extLst>
      <p:ext uri="{BB962C8B-B14F-4D97-AF65-F5344CB8AC3E}">
        <p14:creationId xmlns:p14="http://schemas.microsoft.com/office/powerpoint/2010/main" val="12129109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650992" y="3554613"/>
            <a:ext cx="6283070" cy="2034161"/>
          </a:xfrm>
        </p:spPr>
        <p:txBody>
          <a:bodyPr/>
          <a:lstStyle/>
          <a:p>
            <a:r>
              <a:rPr lang="en-US" altLang="ja-JP" sz="1400" dirty="0"/>
              <a:t>※</a:t>
            </a:r>
            <a:r>
              <a:rPr lang="ja-JP" altLang="en-US" sz="1400" dirty="0"/>
              <a:t>　イントロの音楽など</a:t>
            </a:r>
            <a:endParaRPr lang="en-US" altLang="ja-JP" sz="1400" dirty="0"/>
          </a:p>
          <a:p>
            <a:r>
              <a:rPr lang="ja-JP" altLang="en-US" sz="1400" dirty="0"/>
              <a:t>　　（手島の発言は、次のページから始まります。）</a:t>
            </a:r>
            <a:endParaRPr lang="en-US" altLang="ja-JP" sz="1400" dirty="0"/>
          </a:p>
          <a:p>
            <a:endParaRPr lang="en-US" altLang="ja-JP" sz="1400" dirty="0"/>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1</a:t>
            </a:fld>
            <a:endParaRPr kumimoji="1" lang="ja-JP" altLang="en-US"/>
          </a:p>
        </p:txBody>
      </p:sp>
    </p:spTree>
    <p:extLst>
      <p:ext uri="{BB962C8B-B14F-4D97-AF65-F5344CB8AC3E}">
        <p14:creationId xmlns:p14="http://schemas.microsoft.com/office/powerpoint/2010/main" val="2120951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35363" y="393700"/>
            <a:ext cx="3101975" cy="2325688"/>
          </a:xfrm>
        </p:spPr>
      </p:sp>
      <p:sp>
        <p:nvSpPr>
          <p:cNvPr id="3" name="ノート プレースホルダー 2"/>
          <p:cNvSpPr>
            <a:spLocks noGrp="1"/>
          </p:cNvSpPr>
          <p:nvPr>
            <p:ph type="body" idx="1"/>
          </p:nvPr>
        </p:nvSpPr>
        <p:spPr>
          <a:xfrm>
            <a:off x="2119116" y="2949575"/>
            <a:ext cx="7075684" cy="3670300"/>
          </a:xfrm>
        </p:spPr>
        <p:txBody>
          <a:bodyPr/>
          <a:lstStyle/>
          <a:p>
            <a:r>
              <a:rPr lang="ja-JP" altLang="en-US" sz="1400" dirty="0"/>
              <a:t>　　ワールドカフェ型のワークショップをしている様子です。</a:t>
            </a:r>
            <a:endParaRPr lang="en-US" altLang="ja-JP" sz="1400" dirty="0"/>
          </a:p>
          <a:p>
            <a:endParaRPr kumimoji="1" lang="en-US" altLang="ja-JP" sz="1400" dirty="0"/>
          </a:p>
          <a:p>
            <a:r>
              <a:rPr lang="ja-JP" altLang="en-US" sz="1400" dirty="0"/>
              <a:t>　　説明者の話に心を傾け、聞いたり質問したりします。</a:t>
            </a:r>
            <a:endParaRPr lang="en-US" altLang="ja-JP" sz="1400" dirty="0"/>
          </a:p>
          <a:p>
            <a:endParaRPr kumimoji="1" lang="en-US" altLang="ja-JP" sz="1400" dirty="0"/>
          </a:p>
          <a:p>
            <a:r>
              <a:rPr lang="ja-JP" altLang="en-US" sz="1400" dirty="0"/>
              <a:t>　★　</a:t>
            </a:r>
            <a:r>
              <a:rPr lang="en-US" altLang="ja-JP" sz="1400" dirty="0"/>
              <a:t>1</a:t>
            </a:r>
            <a:r>
              <a:rPr lang="ja-JP" altLang="en-US" sz="1400" dirty="0"/>
              <a:t>回の説明を</a:t>
            </a:r>
            <a:r>
              <a:rPr lang="en-US" altLang="ja-JP" sz="1400" dirty="0"/>
              <a:t>1</a:t>
            </a:r>
            <a:r>
              <a:rPr lang="ja-JP" altLang="en-US" sz="1400" dirty="0"/>
              <a:t>分２～３０秒ほどに設定し、時間が来たらお礼を言い合って、　　</a:t>
            </a:r>
            <a:endParaRPr lang="en-US" altLang="ja-JP" sz="1400" dirty="0"/>
          </a:p>
          <a:p>
            <a:r>
              <a:rPr lang="ja-JP" altLang="en-US" sz="1400" dirty="0"/>
              <a:t>　　　次のテーブルに</a:t>
            </a:r>
            <a:r>
              <a:rPr lang="en-US" altLang="ja-JP" sz="1400" dirty="0"/>
              <a:t>15</a:t>
            </a:r>
            <a:r>
              <a:rPr lang="ja-JP" altLang="en-US" sz="1400" dirty="0"/>
              <a:t>秒以内で進みます。</a:t>
            </a:r>
            <a:endParaRPr lang="en-US" altLang="ja-JP" sz="1400" dirty="0"/>
          </a:p>
          <a:p>
            <a:endParaRPr kumimoji="1" lang="en-US" altLang="ja-JP" sz="1400" dirty="0"/>
          </a:p>
          <a:p>
            <a:r>
              <a:rPr lang="ja-JP" altLang="en-US" sz="1400" dirty="0"/>
              <a:t>　★　日本の先生方は、一番効果的な学習スタイルは体験を取り入れることだと</a:t>
            </a:r>
            <a:endParaRPr lang="en-US" altLang="ja-JP" sz="1400" dirty="0"/>
          </a:p>
          <a:p>
            <a:r>
              <a:rPr kumimoji="1" lang="ja-JP" altLang="en-US" sz="1400" dirty="0"/>
              <a:t>　　　言います。</a:t>
            </a:r>
            <a:endParaRPr kumimoji="1" lang="en-US" altLang="ja-JP" sz="1400" dirty="0"/>
          </a:p>
          <a:p>
            <a:r>
              <a:rPr lang="ja-JP" altLang="en-US" sz="1400" dirty="0"/>
              <a:t>　　　でも、アメリカの優秀な先生方の７～８割の方は、「他人に教えること、</a:t>
            </a:r>
            <a:endParaRPr lang="en-US" altLang="ja-JP" sz="1400" dirty="0"/>
          </a:p>
          <a:p>
            <a:r>
              <a:rPr kumimoji="1" lang="ja-JP" altLang="en-US" sz="1400" dirty="0"/>
              <a:t>　　　説明することだ。」と言います。この辺が大きな違いですね。</a:t>
            </a:r>
            <a:endParaRPr kumimoji="1" lang="en-US" altLang="ja-JP" sz="1400" dirty="0"/>
          </a:p>
          <a:p>
            <a:endParaRPr lang="en-US" altLang="ja-JP" sz="1400" dirty="0"/>
          </a:p>
          <a:p>
            <a:r>
              <a:rPr lang="ja-JP" altLang="en-US" sz="1400" dirty="0"/>
              <a:t>　　　日本では、プレゼンの本番を、相手を変えて何度も繰り返すという体験は</a:t>
            </a:r>
            <a:endParaRPr lang="en-US" altLang="ja-JP" sz="1400" dirty="0"/>
          </a:p>
          <a:p>
            <a:r>
              <a:rPr lang="ja-JP" altLang="en-US" sz="1400" dirty="0"/>
              <a:t>　　　ほとんどさせてもらえません。練習を５回やっても、ダメなんです。</a:t>
            </a:r>
            <a:endParaRPr lang="en-US" altLang="ja-JP" sz="1400" dirty="0"/>
          </a:p>
          <a:p>
            <a:r>
              <a:rPr lang="ja-JP" altLang="en-US" sz="1400" dirty="0"/>
              <a:t>　　　相手を変えて本番を</a:t>
            </a:r>
            <a:r>
              <a:rPr lang="en-US" altLang="ja-JP" sz="1400" dirty="0"/>
              <a:t>5</a:t>
            </a:r>
            <a:r>
              <a:rPr lang="ja-JP" altLang="en-US" sz="1400" dirty="0"/>
              <a:t>回やれば、子どもたちはものすごく成長をするんです。</a:t>
            </a:r>
            <a:endParaRPr lang="en-US" altLang="ja-JP" sz="1400" dirty="0"/>
          </a:p>
          <a:p>
            <a:r>
              <a:rPr lang="ja-JP" altLang="en-US" sz="1400" dirty="0"/>
              <a:t>　　　これが日本の教育に、大きく欠けている点だと思いませんか。　　★</a:t>
            </a:r>
            <a:endParaRPr lang="en-US" altLang="ja-JP" sz="1400" dirty="0"/>
          </a:p>
          <a:p>
            <a:endParaRPr lang="en-US" altLang="ja-JP" sz="1400" dirty="0"/>
          </a:p>
          <a:p>
            <a:endParaRPr lang="en-US" altLang="ja-JP" sz="1400" dirty="0"/>
          </a:p>
          <a:p>
            <a:endParaRPr kumimoji="1" lang="ja-JP" altLang="en-US" sz="1400" dirty="0"/>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10</a:t>
            </a:fld>
            <a:endParaRPr kumimoji="1" lang="ja-JP" altLang="en-US"/>
          </a:p>
        </p:txBody>
      </p:sp>
    </p:spTree>
    <p:extLst>
      <p:ext uri="{BB962C8B-B14F-4D97-AF65-F5344CB8AC3E}">
        <p14:creationId xmlns:p14="http://schemas.microsoft.com/office/powerpoint/2010/main" val="91865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54413" y="527050"/>
            <a:ext cx="3101975" cy="2325688"/>
          </a:xfrm>
        </p:spPr>
      </p:sp>
      <p:sp>
        <p:nvSpPr>
          <p:cNvPr id="3" name="ノート プレースホルダー 2"/>
          <p:cNvSpPr>
            <a:spLocks noGrp="1"/>
          </p:cNvSpPr>
          <p:nvPr>
            <p:ph type="body" idx="1"/>
          </p:nvPr>
        </p:nvSpPr>
        <p:spPr>
          <a:xfrm>
            <a:off x="2562543" y="3063080"/>
            <a:ext cx="6076632" cy="3737769"/>
          </a:xfrm>
        </p:spPr>
        <p:txBody>
          <a:bodyPr/>
          <a:lstStyle/>
          <a:p>
            <a:r>
              <a:rPr kumimoji="1" lang="ja-JP" altLang="en-US" sz="1400" dirty="0"/>
              <a:t>さて、皆さんは、様々な教育改革案をお考えくださったことと思います。</a:t>
            </a:r>
            <a:endParaRPr kumimoji="1" lang="en-US" altLang="ja-JP" sz="1400" dirty="0"/>
          </a:p>
          <a:p>
            <a:endParaRPr lang="en-US" altLang="ja-JP" sz="1400" dirty="0"/>
          </a:p>
          <a:p>
            <a:r>
              <a:rPr kumimoji="1" lang="ja-JP" altLang="en-US" sz="1400" dirty="0"/>
              <a:t>では、今回の学習指導要領には、皆さんのお考えが取り上げられている</a:t>
            </a:r>
            <a:endParaRPr kumimoji="1" lang="en-US" altLang="ja-JP" sz="1400" dirty="0"/>
          </a:p>
          <a:p>
            <a:r>
              <a:rPr kumimoji="1" lang="ja-JP" altLang="en-US" sz="1400" dirty="0"/>
              <a:t>でしょうか。書かれているとしたら、どこにどのように書かれているでしょう</a:t>
            </a:r>
            <a:r>
              <a:rPr lang="ja-JP" altLang="en-US" sz="1400" dirty="0"/>
              <a:t>か。★　</a:t>
            </a:r>
            <a:endParaRPr kumimoji="1" lang="en-US" altLang="ja-JP" sz="1400" dirty="0"/>
          </a:p>
          <a:p>
            <a:endParaRPr lang="en-US" altLang="ja-JP" sz="1400" dirty="0"/>
          </a:p>
          <a:p>
            <a:r>
              <a:rPr kumimoji="1" lang="ja-JP" altLang="en-US" sz="1400" dirty="0"/>
              <a:t>チェックしながら、学習指導要領の前文と総則を読んでみましょう。</a:t>
            </a:r>
            <a:endParaRPr kumimoji="1" lang="en-US" altLang="ja-JP" sz="1400" dirty="0"/>
          </a:p>
          <a:p>
            <a:endParaRPr lang="en-US" altLang="ja-JP" sz="1400" dirty="0"/>
          </a:p>
          <a:p>
            <a:r>
              <a:rPr kumimoji="1" lang="ja-JP" altLang="en-US" sz="1400" dirty="0"/>
              <a:t>つまり、</a:t>
            </a:r>
            <a:r>
              <a:rPr lang="ja-JP" altLang="en-US" sz="1400" dirty="0"/>
              <a:t>皆さんが</a:t>
            </a:r>
            <a:r>
              <a:rPr kumimoji="1" lang="ja-JP" altLang="en-US" sz="1400" dirty="0"/>
              <a:t>話し合い意見を共有するすることで、自分なり、自分たちなりの教育改革の視点をもって</a:t>
            </a:r>
            <a:r>
              <a:rPr lang="ja-JP" altLang="en-US" sz="1400" dirty="0"/>
              <a:t>学習指導要領を読むことができるのです。</a:t>
            </a:r>
            <a:endParaRPr lang="en-US" altLang="ja-JP" sz="1400" dirty="0"/>
          </a:p>
          <a:p>
            <a:endParaRPr lang="en-US" altLang="ja-JP" sz="1400" dirty="0"/>
          </a:p>
          <a:p>
            <a:r>
              <a:rPr kumimoji="1" lang="ja-JP" altLang="en-US" sz="1400" dirty="0"/>
              <a:t>視点を持たずに読んだら、意味も分からず、すぐに嫌になってしまうことと思います。★</a:t>
            </a:r>
            <a:endParaRPr kumimoji="1" lang="en-US" altLang="ja-JP" sz="1400" dirty="0"/>
          </a:p>
          <a:p>
            <a:endParaRPr lang="en-US" altLang="ja-JP" sz="1400" dirty="0"/>
          </a:p>
          <a:p>
            <a:r>
              <a:rPr lang="ja-JP" altLang="en-US" sz="1400" b="1" dirty="0">
                <a:latin typeface="AR丸ゴシック体E" panose="020F0909000000000000" pitchFamily="49" charset="-128"/>
                <a:ea typeface="AR丸ゴシック体E" panose="020F0909000000000000" pitchFamily="49" charset="-128"/>
              </a:rPr>
              <a:t>このプレゼンでは、５分間も空白時間をを取れないので、このあと、</a:t>
            </a:r>
            <a:endParaRPr lang="en-US" altLang="ja-JP" sz="1400" b="1" dirty="0">
              <a:latin typeface="AR丸ゴシック体E" panose="020F0909000000000000" pitchFamily="49" charset="-128"/>
              <a:ea typeface="AR丸ゴシック体E" panose="020F0909000000000000" pitchFamily="49" charset="-128"/>
            </a:endParaRPr>
          </a:p>
          <a:p>
            <a:r>
              <a:rPr lang="ja-JP" altLang="en-US" sz="1400" b="1" dirty="0">
                <a:latin typeface="AR丸ゴシック体E" panose="020F0909000000000000" pitchFamily="49" charset="-128"/>
                <a:ea typeface="AR丸ゴシック体E" panose="020F0909000000000000" pitchFamily="49" charset="-128"/>
              </a:rPr>
              <a:t>　　写真等をご覧いただきながら、進めましょう。</a:t>
            </a:r>
            <a:r>
              <a:rPr kumimoji="1" lang="ja-JP" altLang="en-US" sz="1400" dirty="0"/>
              <a:t>★</a:t>
            </a:r>
            <a:endParaRPr kumimoji="1" lang="en-US" altLang="ja-JP" sz="1400" dirty="0"/>
          </a:p>
          <a:p>
            <a:endParaRPr lang="en-US" altLang="ja-JP" sz="1400" dirty="0"/>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11</a:t>
            </a:fld>
            <a:endParaRPr kumimoji="1" lang="ja-JP" altLang="en-US"/>
          </a:p>
        </p:txBody>
      </p:sp>
    </p:spTree>
    <p:extLst>
      <p:ext uri="{BB962C8B-B14F-4D97-AF65-F5344CB8AC3E}">
        <p14:creationId xmlns:p14="http://schemas.microsoft.com/office/powerpoint/2010/main" val="2678642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02013" y="165100"/>
            <a:ext cx="3101975" cy="2325688"/>
          </a:xfrm>
        </p:spPr>
      </p:sp>
      <p:sp>
        <p:nvSpPr>
          <p:cNvPr id="3" name="ノート プレースホルダー 2"/>
          <p:cNvSpPr>
            <a:spLocks noGrp="1"/>
          </p:cNvSpPr>
          <p:nvPr>
            <p:ph type="body" idx="1"/>
          </p:nvPr>
        </p:nvSpPr>
        <p:spPr>
          <a:xfrm>
            <a:off x="2246851" y="2666159"/>
            <a:ext cx="7116224" cy="3580654"/>
          </a:xfrm>
        </p:spPr>
        <p:txBody>
          <a:bodyPr>
            <a:normAutofit fontScale="92500" lnSpcReduction="20000"/>
          </a:bodyPr>
          <a:lstStyle/>
          <a:p>
            <a:r>
              <a:rPr lang="ja-JP" altLang="en-US" sz="1500" b="1" dirty="0">
                <a:latin typeface="ＭＳ ゴシック" panose="020B0609070205080204" pitchFamily="49" charset="-128"/>
                <a:ea typeface="ＭＳ ゴシック" panose="020B0609070205080204" pitchFamily="49" charset="-128"/>
              </a:rPr>
              <a:t>新しい学習指導要領ではどのように言っているでしょう。大事な部分を紹介します。</a:t>
            </a:r>
            <a:endParaRPr lang="en-US" altLang="ja-JP" sz="1400" b="1" dirty="0">
              <a:latin typeface="AR P楷書体M" panose="03000600000000000000" pitchFamily="66" charset="-128"/>
              <a:ea typeface="AR P楷書体M" panose="03000600000000000000" pitchFamily="66" charset="-128"/>
            </a:endParaRPr>
          </a:p>
          <a:p>
            <a:endParaRPr lang="en-US" altLang="ja-JP" sz="1400" dirty="0">
              <a:ea typeface="AR丸ゴシック体E" panose="020F0909000000000000" pitchFamily="49" charset="-128"/>
            </a:endParaRPr>
          </a:p>
          <a:p>
            <a:r>
              <a:rPr lang="ja-JP" altLang="en-US" sz="1400" dirty="0">
                <a:ea typeface="AR丸ゴシック体E" panose="020F0909000000000000" pitchFamily="49" charset="-128"/>
              </a:rPr>
              <a:t>　実は、今回の改訂では、学習指導要領に前文がつきました。★</a:t>
            </a:r>
            <a:endParaRPr lang="en-US" altLang="ja-JP" sz="1400" dirty="0">
              <a:ea typeface="AR丸ゴシック体E" panose="020F0909000000000000" pitchFamily="49" charset="-128"/>
            </a:endParaRPr>
          </a:p>
          <a:p>
            <a:endParaRPr lang="en-US" altLang="ja-JP" sz="1400" dirty="0">
              <a:ea typeface="AR丸ゴシック体E" panose="020F0909000000000000" pitchFamily="49" charset="-128"/>
            </a:endParaRPr>
          </a:p>
          <a:p>
            <a:r>
              <a:rPr lang="ja-JP" altLang="en-US" sz="1400" dirty="0">
                <a:ea typeface="AR丸ゴシック体E" panose="020F0909000000000000" pitchFamily="49" charset="-128"/>
              </a:rPr>
              <a:t>法令などに後から、前文が加えられるって、前代未聞のことですよ。今回の学習指導要</a:t>
            </a:r>
            <a:endParaRPr lang="en-US" altLang="ja-JP" sz="1400" dirty="0">
              <a:ea typeface="AR丸ゴシック体E" panose="020F0909000000000000" pitchFamily="49" charset="-128"/>
            </a:endParaRPr>
          </a:p>
          <a:p>
            <a:endParaRPr lang="en-US" altLang="ja-JP" sz="1400" dirty="0">
              <a:ea typeface="AR丸ゴシック体E" panose="020F0909000000000000" pitchFamily="49" charset="-128"/>
            </a:endParaRPr>
          </a:p>
          <a:p>
            <a:r>
              <a:rPr lang="ja-JP" altLang="en-US" sz="1400" dirty="0">
                <a:ea typeface="AR丸ゴシック体E" panose="020F0909000000000000" pitchFamily="49" charset="-128"/>
              </a:rPr>
              <a:t>領には、これが書き加えられたのです。</a:t>
            </a:r>
            <a:r>
              <a:rPr lang="ja-JP" altLang="en-US" sz="1400" b="1" dirty="0">
                <a:ea typeface="AR丸ゴシック体E" panose="020F0909000000000000" pitchFamily="49" charset="-128"/>
              </a:rPr>
              <a:t>改訂の「主旨」を特に強調するためのものです。</a:t>
            </a:r>
            <a:endParaRPr lang="en-US" altLang="ja-JP" sz="1400" b="1" dirty="0">
              <a:ea typeface="AR丸ゴシック体E" panose="020F0909000000000000" pitchFamily="49" charset="-128"/>
            </a:endParaRPr>
          </a:p>
          <a:p>
            <a:pPr algn="ctr"/>
            <a:endParaRPr lang="en-US" altLang="ja-JP" sz="1400" dirty="0">
              <a:ea typeface="AR P楷書体M" panose="03000600000000000000" pitchFamily="66" charset="-128"/>
            </a:endParaRPr>
          </a:p>
          <a:p>
            <a:r>
              <a:rPr lang="ja-JP" altLang="en-US" sz="1400" dirty="0">
                <a:ea typeface="AR P丸ゴシック体E" panose="020F0900000000000000" pitchFamily="50" charset="-128"/>
              </a:rPr>
              <a:t>★　学習指導要領の</a:t>
            </a:r>
            <a:r>
              <a:rPr lang="ja-JP" altLang="en-US" sz="1400" dirty="0">
                <a:highlight>
                  <a:srgbClr val="FFFF00"/>
                </a:highlight>
                <a:ea typeface="AR P丸ゴシック体E" panose="020F0900000000000000" pitchFamily="50" charset="-128"/>
              </a:rPr>
              <a:t>前文</a:t>
            </a:r>
            <a:r>
              <a:rPr lang="ja-JP" altLang="en-US" sz="1400" dirty="0">
                <a:ea typeface="AR P丸ゴシック体E" panose="020F0900000000000000" pitchFamily="50" charset="-128"/>
              </a:rPr>
              <a:t>と</a:t>
            </a:r>
            <a:r>
              <a:rPr lang="ja-JP" altLang="en-US" sz="1400" dirty="0">
                <a:highlight>
                  <a:srgbClr val="FFFF00"/>
                </a:highlight>
                <a:ea typeface="AR P丸ゴシック体E" panose="020F0900000000000000" pitchFamily="50" charset="-128"/>
              </a:rPr>
              <a:t>総則</a:t>
            </a:r>
            <a:r>
              <a:rPr lang="ja-JP" altLang="en-US" sz="1400" dirty="0">
                <a:ea typeface="AR P丸ゴシック体E" panose="020F0900000000000000" pitchFamily="50" charset="-128"/>
              </a:rPr>
              <a:t>に書かれていることをしっかり読み込むと、</a:t>
            </a:r>
            <a:endParaRPr lang="en-US" altLang="ja-JP" sz="1400" dirty="0">
              <a:ea typeface="AR P丸ゴシック体E" panose="020F0900000000000000" pitchFamily="50" charset="-128"/>
            </a:endParaRPr>
          </a:p>
          <a:p>
            <a:r>
              <a:rPr lang="ja-JP" altLang="en-US" sz="1400" dirty="0">
                <a:ea typeface="AR P丸ゴシック体E" panose="020F0900000000000000" pitchFamily="50" charset="-128"/>
              </a:rPr>
              <a:t>　　これからの世界に通用する「人間」や、そこに向かう学びのあり方が</a:t>
            </a:r>
            <a:endParaRPr lang="en-US" altLang="ja-JP" sz="1400" dirty="0">
              <a:ea typeface="AR P丸ゴシック体E" panose="020F0900000000000000" pitchFamily="50" charset="-128"/>
            </a:endParaRPr>
          </a:p>
          <a:p>
            <a:r>
              <a:rPr lang="ja-JP" altLang="en-US" sz="1400" dirty="0">
                <a:ea typeface="AR P丸ゴシック体E" panose="020F0900000000000000" pitchFamily="50" charset="-128"/>
              </a:rPr>
              <a:t>　　見えてきます。</a:t>
            </a:r>
            <a:endParaRPr lang="en-US" altLang="ja-JP" sz="1400" dirty="0">
              <a:ea typeface="AR P丸ゴシック体E" panose="020F0900000000000000" pitchFamily="50" charset="-128"/>
            </a:endParaRPr>
          </a:p>
          <a:p>
            <a:endParaRPr lang="en-US" altLang="ja-JP" sz="1400" dirty="0">
              <a:ea typeface="AR P丸ゴシック体E" panose="020F0900000000000000" pitchFamily="50" charset="-128"/>
            </a:endParaRPr>
          </a:p>
          <a:p>
            <a:r>
              <a:rPr lang="ja-JP" altLang="en-US" sz="1400" dirty="0">
                <a:ea typeface="AR P丸ゴシック体E" panose="020F0900000000000000" pitchFamily="50" charset="-128"/>
              </a:rPr>
              <a:t>　では、前文をご覧いただきましょうか。★</a:t>
            </a:r>
            <a:endParaRPr lang="en-US" altLang="ja-JP" sz="1400" dirty="0">
              <a:ea typeface="AR P丸ゴシック体E" panose="020F0900000000000000" pitchFamily="50" charset="-128"/>
            </a:endParaRPr>
          </a:p>
          <a:p>
            <a:endParaRPr lang="en-US" altLang="ja-JP" sz="1400" dirty="0">
              <a:ea typeface="AR P丸ゴシック体E" panose="020F0900000000000000" pitchFamily="50" charset="-128"/>
            </a:endParaRPr>
          </a:p>
          <a:p>
            <a:endParaRPr lang="en-US" altLang="ja-JP" sz="1400" dirty="0">
              <a:ea typeface="AR P丸ゴシック体E" panose="020F0900000000000000" pitchFamily="50" charset="-128"/>
            </a:endParaRPr>
          </a:p>
          <a:p>
            <a:r>
              <a:rPr lang="ja-JP" altLang="en-US" sz="1400" dirty="0">
                <a:ea typeface="AR丸ゴシック体E" panose="020F0909000000000000" pitchFamily="49" charset="-128"/>
              </a:rPr>
              <a:t>皆さんが考えたこと、重要と思ったことが、どのように書かれているでしょうか。</a:t>
            </a:r>
            <a:endParaRPr lang="en-US" altLang="ja-JP" sz="1400" dirty="0">
              <a:ea typeface="AR丸ゴシック体E" panose="020F0909000000000000" pitchFamily="49" charset="-128"/>
            </a:endParaRPr>
          </a:p>
          <a:p>
            <a:endParaRPr lang="en-US" altLang="ja-JP" sz="1400" dirty="0">
              <a:ea typeface="AR丸ゴシック体E" panose="020F0909000000000000" pitchFamily="49" charset="-128"/>
            </a:endParaRPr>
          </a:p>
          <a:p>
            <a:r>
              <a:rPr lang="ja-JP" altLang="en-US" sz="1400" dirty="0">
                <a:ea typeface="AR丸ゴシック体E" panose="020F0909000000000000" pitchFamily="49" charset="-128"/>
              </a:rPr>
              <a:t>少し解説もいたしますので、画面をご覧になりながらお聞きください。　★</a:t>
            </a:r>
            <a:endParaRPr lang="en-US" altLang="ja-JP" sz="1400" dirty="0">
              <a:ea typeface="AR丸ゴシック体E" panose="020F0909000000000000" pitchFamily="49" charset="-128"/>
            </a:endParaRPr>
          </a:p>
          <a:p>
            <a:pPr algn="ctr"/>
            <a:endParaRPr lang="en-US" altLang="ja-JP" sz="1400" dirty="0">
              <a:ea typeface="AR P楷書体M" panose="03000600000000000000" pitchFamily="66" charset="-128"/>
            </a:endParaRPr>
          </a:p>
          <a:p>
            <a:pPr algn="ctr"/>
            <a:r>
              <a:rPr lang="ja-JP" altLang="en-US" dirty="0">
                <a:ea typeface="AR P楷書体M" panose="03000600000000000000" pitchFamily="66" charset="-128"/>
              </a:rPr>
              <a:t>　</a:t>
            </a:r>
            <a:endParaRPr lang="en-US" altLang="ja-JP" dirty="0">
              <a:ea typeface="AR P楷書体M" panose="03000600000000000000" pitchFamily="66" charset="-128"/>
            </a:endParaRPr>
          </a:p>
          <a:p>
            <a:r>
              <a:rPr kumimoji="1" lang="ja-JP" altLang="en-US" dirty="0"/>
              <a:t>　</a:t>
            </a:r>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12</a:t>
            </a:fld>
            <a:endParaRPr kumimoji="1" lang="ja-JP" altLang="en-US"/>
          </a:p>
        </p:txBody>
      </p:sp>
    </p:spTree>
    <p:extLst>
      <p:ext uri="{BB962C8B-B14F-4D97-AF65-F5344CB8AC3E}">
        <p14:creationId xmlns:p14="http://schemas.microsoft.com/office/powerpoint/2010/main" val="909397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68688" y="860425"/>
            <a:ext cx="3101975" cy="2325688"/>
          </a:xfrm>
        </p:spPr>
      </p:sp>
      <p:sp>
        <p:nvSpPr>
          <p:cNvPr id="3" name="ノート プレースホルダー 2"/>
          <p:cNvSpPr>
            <a:spLocks noGrp="1"/>
          </p:cNvSpPr>
          <p:nvPr>
            <p:ph type="body" idx="1"/>
          </p:nvPr>
        </p:nvSpPr>
        <p:spPr>
          <a:xfrm>
            <a:off x="3107055" y="3581628"/>
            <a:ext cx="4008120" cy="2712215"/>
          </a:xfrm>
        </p:spPr>
        <p:txBody>
          <a:bodyPr/>
          <a:lstStyle/>
          <a:p>
            <a:r>
              <a:rPr kumimoji="1" lang="ja-JP" altLang="en-US" sz="1300" dirty="0">
                <a:latin typeface="AR P丸ゴシック体E"/>
              </a:rPr>
              <a:t>学習指導要領の前文をご覧いただいています。</a:t>
            </a:r>
            <a:endParaRPr kumimoji="1" lang="en-US" altLang="ja-JP" sz="1300" dirty="0">
              <a:latin typeface="AR P丸ゴシック体E"/>
            </a:endParaRPr>
          </a:p>
          <a:p>
            <a:endParaRPr lang="en-US" altLang="ja-JP" sz="1300" dirty="0">
              <a:latin typeface="AR P丸ゴシック体E"/>
            </a:endParaRPr>
          </a:p>
          <a:p>
            <a:r>
              <a:rPr kumimoji="1" lang="ja-JP" altLang="en-US" sz="1300" dirty="0">
                <a:latin typeface="AR P丸ゴシック体E"/>
              </a:rPr>
              <a:t>どこが！、今まで書かれていなかった、重要な部分</a:t>
            </a:r>
            <a:endParaRPr kumimoji="1" lang="en-US" altLang="ja-JP" sz="1300" dirty="0">
              <a:latin typeface="AR P丸ゴシック体E"/>
            </a:endParaRPr>
          </a:p>
          <a:p>
            <a:endParaRPr lang="en-US" altLang="ja-JP" sz="1300" dirty="0">
              <a:latin typeface="AR P丸ゴシック体E"/>
            </a:endParaRPr>
          </a:p>
          <a:p>
            <a:r>
              <a:rPr kumimoji="1" lang="ja-JP" altLang="en-US" sz="1300" dirty="0">
                <a:latin typeface="AR P丸ゴシック体E"/>
              </a:rPr>
              <a:t>なんでしょうか。　★</a:t>
            </a:r>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13</a:t>
            </a:fld>
            <a:endParaRPr kumimoji="1" lang="ja-JP" altLang="en-US"/>
          </a:p>
        </p:txBody>
      </p:sp>
    </p:spTree>
    <p:extLst>
      <p:ext uri="{BB962C8B-B14F-4D97-AF65-F5344CB8AC3E}">
        <p14:creationId xmlns:p14="http://schemas.microsoft.com/office/powerpoint/2010/main" val="1333305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68688" y="860425"/>
            <a:ext cx="3101975" cy="2325688"/>
          </a:xfrm>
        </p:spPr>
      </p:sp>
      <p:sp>
        <p:nvSpPr>
          <p:cNvPr id="3" name="ノート プレースホルダー 2"/>
          <p:cNvSpPr>
            <a:spLocks noGrp="1"/>
          </p:cNvSpPr>
          <p:nvPr>
            <p:ph type="body" idx="1"/>
          </p:nvPr>
        </p:nvSpPr>
        <p:spPr>
          <a:xfrm>
            <a:off x="3107055" y="3581628"/>
            <a:ext cx="4008120" cy="2712215"/>
          </a:xfrm>
        </p:spPr>
        <p:txBody>
          <a:bodyPr/>
          <a:lstStyle/>
          <a:p>
            <a:r>
              <a:rPr kumimoji="1" lang="ja-JP" altLang="en-US" sz="1300" dirty="0">
                <a:latin typeface="AR P丸ゴシック体E"/>
              </a:rPr>
              <a:t>学習指導要領の前文をご覧いただいています。</a:t>
            </a:r>
            <a:endParaRPr kumimoji="1" lang="en-US" altLang="ja-JP" sz="1300" dirty="0">
              <a:latin typeface="AR P丸ゴシック体E"/>
            </a:endParaRPr>
          </a:p>
          <a:p>
            <a:endParaRPr lang="en-US" altLang="ja-JP" sz="1300" dirty="0">
              <a:latin typeface="AR P丸ゴシック体E"/>
            </a:endParaRPr>
          </a:p>
          <a:p>
            <a:r>
              <a:rPr kumimoji="1" lang="ja-JP" altLang="en-US" sz="1300" dirty="0">
                <a:latin typeface="AR P丸ゴシック体E"/>
              </a:rPr>
              <a:t>どこが！、今まで書かれていなかった、重要な部分</a:t>
            </a:r>
            <a:endParaRPr kumimoji="1" lang="en-US" altLang="ja-JP" sz="1300" dirty="0">
              <a:latin typeface="AR P丸ゴシック体E"/>
            </a:endParaRPr>
          </a:p>
          <a:p>
            <a:endParaRPr lang="en-US" altLang="ja-JP" sz="1300" dirty="0">
              <a:latin typeface="AR P丸ゴシック体E"/>
            </a:endParaRPr>
          </a:p>
          <a:p>
            <a:r>
              <a:rPr kumimoji="1" lang="ja-JP" altLang="en-US" sz="1300" dirty="0">
                <a:latin typeface="AR P丸ゴシック体E"/>
              </a:rPr>
              <a:t>なんでしょうか。　★</a:t>
            </a:r>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14</a:t>
            </a:fld>
            <a:endParaRPr kumimoji="1" lang="ja-JP" altLang="en-US"/>
          </a:p>
        </p:txBody>
      </p:sp>
    </p:spTree>
    <p:extLst>
      <p:ext uri="{BB962C8B-B14F-4D97-AF65-F5344CB8AC3E}">
        <p14:creationId xmlns:p14="http://schemas.microsoft.com/office/powerpoint/2010/main" val="3531404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366991" y="3581628"/>
            <a:ext cx="3462434" cy="1695221"/>
          </a:xfrm>
        </p:spPr>
        <p:txBody>
          <a:bodyPr/>
          <a:lstStyle/>
          <a:p>
            <a:r>
              <a:rPr kumimoji="1" lang="ja-JP" altLang="en-US" sz="1300" b="1" dirty="0"/>
              <a:t>この太文字にした部分をご覧ください。</a:t>
            </a:r>
            <a:endParaRPr kumimoji="1" lang="en-US" altLang="ja-JP" sz="1300" b="1" dirty="0"/>
          </a:p>
          <a:p>
            <a:endParaRPr lang="en-US" altLang="ja-JP" sz="1300" b="1" dirty="0"/>
          </a:p>
          <a:p>
            <a:r>
              <a:rPr kumimoji="1" lang="ja-JP" altLang="en-US" sz="1300" b="1" dirty="0"/>
              <a:t>その中</a:t>
            </a:r>
            <a:r>
              <a:rPr lang="ja-JP" altLang="en-US" sz="1300" b="1" dirty="0"/>
              <a:t>に、とても</a:t>
            </a:r>
            <a:r>
              <a:rPr kumimoji="1" lang="ja-JP" altLang="en-US" sz="1300" b="1" dirty="0"/>
              <a:t>重要な部分があります。</a:t>
            </a:r>
            <a:endParaRPr kumimoji="1" lang="en-US" altLang="ja-JP" sz="1300" b="1" dirty="0"/>
          </a:p>
          <a:p>
            <a:endParaRPr lang="en-US" altLang="ja-JP" sz="1300" b="1" dirty="0"/>
          </a:p>
          <a:p>
            <a:r>
              <a:rPr kumimoji="1" lang="ja-JP" altLang="en-US" sz="1300" b="1" dirty="0"/>
              <a:t>中でも、重要な部分は次のところです。</a:t>
            </a:r>
            <a:endParaRPr kumimoji="1" lang="en-US" altLang="ja-JP" sz="1300" b="1" dirty="0"/>
          </a:p>
          <a:p>
            <a:r>
              <a:rPr kumimoji="1" lang="ja-JP" altLang="en-US" sz="1300" b="1" dirty="0"/>
              <a:t>★</a:t>
            </a:r>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15</a:t>
            </a:fld>
            <a:endParaRPr kumimoji="1" lang="ja-JP" altLang="en-US"/>
          </a:p>
        </p:txBody>
      </p:sp>
    </p:spTree>
    <p:extLst>
      <p:ext uri="{BB962C8B-B14F-4D97-AF65-F5344CB8AC3E}">
        <p14:creationId xmlns:p14="http://schemas.microsoft.com/office/powerpoint/2010/main" val="1300226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366991" y="3581629"/>
            <a:ext cx="3462434" cy="1180872"/>
          </a:xfrm>
        </p:spPr>
        <p:txBody>
          <a:bodyPr/>
          <a:lstStyle/>
          <a:p>
            <a:r>
              <a:rPr kumimoji="1" lang="ja-JP" altLang="en-US" sz="1300" b="1" dirty="0"/>
              <a:t>このカラフルな部分が大事なところです。</a:t>
            </a:r>
            <a:endParaRPr kumimoji="1" lang="en-US" altLang="ja-JP" sz="1300" b="1" dirty="0"/>
          </a:p>
          <a:p>
            <a:endParaRPr lang="en-US" altLang="ja-JP" sz="1300" b="1" dirty="0"/>
          </a:p>
          <a:p>
            <a:r>
              <a:rPr kumimoji="1" lang="ja-JP" altLang="en-US" sz="1300" b="1" dirty="0"/>
              <a:t>この部分を見やすく、整理すると次のよう</a:t>
            </a:r>
            <a:endParaRPr kumimoji="1" lang="en-US" altLang="ja-JP" sz="1300" b="1" dirty="0"/>
          </a:p>
          <a:p>
            <a:endParaRPr lang="en-US" altLang="ja-JP" sz="1300" b="1" dirty="0"/>
          </a:p>
          <a:p>
            <a:r>
              <a:rPr kumimoji="1" lang="ja-JP" altLang="en-US" sz="1300" b="1" dirty="0"/>
              <a:t>になります。★</a:t>
            </a:r>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16</a:t>
            </a:fld>
            <a:endParaRPr kumimoji="1" lang="ja-JP" altLang="en-US"/>
          </a:p>
        </p:txBody>
      </p:sp>
    </p:spTree>
    <p:extLst>
      <p:ext uri="{BB962C8B-B14F-4D97-AF65-F5344CB8AC3E}">
        <p14:creationId xmlns:p14="http://schemas.microsoft.com/office/powerpoint/2010/main" val="4222276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59163" y="346075"/>
            <a:ext cx="3101975" cy="2325688"/>
          </a:xfrm>
        </p:spPr>
      </p:sp>
      <p:sp>
        <p:nvSpPr>
          <p:cNvPr id="3" name="ノート プレースホルダー 2"/>
          <p:cNvSpPr>
            <a:spLocks noGrp="1"/>
          </p:cNvSpPr>
          <p:nvPr>
            <p:ph type="body" idx="1"/>
          </p:nvPr>
        </p:nvSpPr>
        <p:spPr>
          <a:xfrm>
            <a:off x="1202055" y="2921350"/>
            <a:ext cx="8016240" cy="3371623"/>
          </a:xfrm>
        </p:spPr>
        <p:txBody>
          <a:bodyPr>
            <a:noAutofit/>
          </a:bodyPr>
          <a:lstStyle/>
          <a:p>
            <a:r>
              <a:rPr kumimoji="1" lang="ja-JP" altLang="en-US" sz="1400" dirty="0"/>
              <a:t>★　前回までの学習指導要領は、個人の成長を大事に考えて作られていました。</a:t>
            </a:r>
            <a:endParaRPr kumimoji="1" lang="en-US" altLang="ja-JP" sz="1400" dirty="0"/>
          </a:p>
          <a:p>
            <a:endParaRPr lang="en-US" altLang="ja-JP" sz="1400" dirty="0"/>
          </a:p>
          <a:p>
            <a:r>
              <a:rPr kumimoji="1" lang="ja-JP" altLang="en-US" sz="1400" dirty="0"/>
              <a:t>★　今回の学習指導要領では、前文を設け、赤い文字の</a:t>
            </a:r>
            <a:r>
              <a:rPr lang="ja-JP" altLang="en-US" sz="1400" b="1" dirty="0">
                <a:solidFill>
                  <a:srgbClr val="FF0000"/>
                </a:solidFill>
              </a:rPr>
              <a:t>自分のよさや可能性を認識する</a:t>
            </a:r>
            <a:r>
              <a:rPr lang="ja-JP" altLang="en-US" sz="1400" b="1" dirty="0"/>
              <a:t>ことや</a:t>
            </a:r>
            <a:endParaRPr lang="en-US" altLang="ja-JP" sz="1400" b="1" dirty="0"/>
          </a:p>
          <a:p>
            <a:r>
              <a:rPr lang="ja-JP" altLang="en-US" sz="1400" b="1" dirty="0">
                <a:solidFill>
                  <a:srgbClr val="FF0000"/>
                </a:solidFill>
              </a:rPr>
              <a:t>　　豊かな人生を切り拓く</a:t>
            </a:r>
            <a:r>
              <a:rPr lang="ja-JP" altLang="en-US" sz="1400" b="1" dirty="0"/>
              <a:t>といった　</a:t>
            </a:r>
            <a:r>
              <a:rPr kumimoji="1" lang="ja-JP" altLang="en-US" sz="1400" dirty="0"/>
              <a:t>個人としての成長も大切にしながらも、青い部分の、</a:t>
            </a:r>
            <a:endParaRPr kumimoji="1" lang="en-US" altLang="ja-JP" sz="1400" dirty="0"/>
          </a:p>
          <a:p>
            <a:endParaRPr kumimoji="1" lang="en-US" altLang="ja-JP" sz="1400" dirty="0"/>
          </a:p>
          <a:p>
            <a:r>
              <a:rPr kumimoji="1" lang="ja-JP" altLang="en-US" sz="1400" dirty="0"/>
              <a:t>★「</a:t>
            </a:r>
            <a:r>
              <a:rPr lang="ja-JP" altLang="en-US" sz="1400" b="1" dirty="0">
                <a:solidFill>
                  <a:schemeClr val="accent5">
                    <a:lumMod val="75000"/>
                  </a:schemeClr>
                </a:solidFill>
              </a:rPr>
              <a:t>あらゆる他者を価値のある存在として尊重し、多様な人々と協議しながら様々な社会的変化</a:t>
            </a:r>
            <a:endParaRPr lang="en-US" altLang="ja-JP" sz="1400" b="1" dirty="0">
              <a:solidFill>
                <a:schemeClr val="accent5">
                  <a:lumMod val="75000"/>
                </a:schemeClr>
              </a:solidFill>
            </a:endParaRPr>
          </a:p>
          <a:p>
            <a:r>
              <a:rPr lang="ja-JP" altLang="en-US" sz="1400" b="1" dirty="0">
                <a:solidFill>
                  <a:schemeClr val="accent5">
                    <a:lumMod val="75000"/>
                  </a:schemeClr>
                </a:solidFill>
              </a:rPr>
              <a:t>　　を乗り越え、</a:t>
            </a:r>
            <a:r>
              <a:rPr lang="ja-JP" altLang="en-US" sz="1400" b="1" dirty="0">
                <a:solidFill>
                  <a:schemeClr val="accent1">
                    <a:lumMod val="50000"/>
                  </a:schemeClr>
                </a:solidFill>
              </a:rPr>
              <a:t>持続可能な社会の創り手となることができるようにする」</a:t>
            </a:r>
            <a:endParaRPr lang="en-US" altLang="ja-JP" sz="1400" b="1" dirty="0">
              <a:solidFill>
                <a:schemeClr val="accent1">
                  <a:lumMod val="50000"/>
                </a:schemeClr>
              </a:solidFill>
            </a:endParaRPr>
          </a:p>
          <a:p>
            <a:endParaRPr lang="en-US" altLang="ja-JP" sz="1400" b="1" dirty="0">
              <a:solidFill>
                <a:schemeClr val="accent1">
                  <a:lumMod val="50000"/>
                </a:schemeClr>
              </a:solidFill>
            </a:endParaRPr>
          </a:p>
          <a:p>
            <a:r>
              <a:rPr lang="ja-JP" altLang="en-US" sz="1400" b="1" dirty="0"/>
              <a:t>と、いった社会人としての役割をも果たせる人間の育成を目指しているのです。★　★</a:t>
            </a:r>
            <a:endParaRPr lang="en-US" altLang="ja-JP" sz="1400" b="1" dirty="0"/>
          </a:p>
          <a:p>
            <a:endParaRPr lang="en-US" altLang="ja-JP" sz="1400" b="1" dirty="0"/>
          </a:p>
          <a:p>
            <a:r>
              <a:rPr lang="ja-JP" altLang="en-US" sz="1400" b="1" dirty="0"/>
              <a:t>★★　このような視点は、</a:t>
            </a:r>
            <a:r>
              <a:rPr lang="en-US" altLang="ja-JP" sz="1400" b="1" dirty="0"/>
              <a:t>Education for Sustainable Development (ESD)</a:t>
            </a:r>
            <a:r>
              <a:rPr lang="ja-JP" altLang="en-US" sz="1400" b="1" dirty="0"/>
              <a:t>持続可能な</a:t>
            </a:r>
            <a:r>
              <a:rPr lang="ja-JP" altLang="en-US" sz="1400" b="1" u="sng" dirty="0"/>
              <a:t>開発　　　　　</a:t>
            </a:r>
            <a:endParaRPr lang="en-US" altLang="ja-JP" sz="1400" b="1" u="sng" dirty="0"/>
          </a:p>
          <a:p>
            <a:r>
              <a:rPr lang="ja-JP" altLang="en-US" sz="1400" b="1" dirty="0"/>
              <a:t>　　　（持続可能な未来）のための教育を踏まえて構成されているのです。</a:t>
            </a:r>
            <a:endParaRPr lang="en-US" altLang="ja-JP" sz="1400" b="1" dirty="0"/>
          </a:p>
          <a:p>
            <a:endParaRPr lang="en-US" altLang="ja-JP" sz="1400" b="1" dirty="0"/>
          </a:p>
          <a:p>
            <a:r>
              <a:rPr lang="ja-JP" altLang="en-US" sz="1400" b="1" dirty="0"/>
              <a:t>つまり、学習指導要領は、ＥＳＤに向けて大きく舵を切ったのです。　　★</a:t>
            </a:r>
            <a:endParaRPr lang="en-US" altLang="ja-JP" sz="1400" b="1" dirty="0"/>
          </a:p>
          <a:p>
            <a:r>
              <a:rPr lang="ja-JP" altLang="en-US" sz="1400" b="1" dirty="0"/>
              <a:t>　　　　　</a:t>
            </a:r>
            <a:endParaRPr kumimoji="1" lang="ja-JP" altLang="en-US" sz="1400" dirty="0"/>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17</a:t>
            </a:fld>
            <a:endParaRPr kumimoji="1" lang="ja-JP" altLang="en-US"/>
          </a:p>
        </p:txBody>
      </p:sp>
    </p:spTree>
    <p:extLst>
      <p:ext uri="{BB962C8B-B14F-4D97-AF65-F5344CB8AC3E}">
        <p14:creationId xmlns:p14="http://schemas.microsoft.com/office/powerpoint/2010/main" val="1316270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328988" y="134938"/>
            <a:ext cx="3043237" cy="2281237"/>
          </a:xfrm>
        </p:spPr>
      </p:sp>
      <p:sp>
        <p:nvSpPr>
          <p:cNvPr id="3" name="ノート プレースホルダー 2"/>
          <p:cNvSpPr>
            <a:spLocks noGrp="1"/>
          </p:cNvSpPr>
          <p:nvPr>
            <p:ph type="body" idx="1"/>
          </p:nvPr>
        </p:nvSpPr>
        <p:spPr>
          <a:xfrm>
            <a:off x="1604281" y="2580831"/>
            <a:ext cx="7191375" cy="4139283"/>
          </a:xfrm>
        </p:spPr>
        <p:txBody>
          <a:bodyPr/>
          <a:lstStyle/>
          <a:p>
            <a:pPr>
              <a:lnSpc>
                <a:spcPct val="90000"/>
              </a:lnSpc>
              <a:spcBef>
                <a:spcPct val="0"/>
              </a:spcBef>
              <a:spcAft>
                <a:spcPts val="600"/>
              </a:spcAft>
            </a:pPr>
            <a:r>
              <a:rPr lang="ja-JP" altLang="en-US" dirty="0">
                <a:latin typeface="AR丸ゴシック体M" panose="020F0609000000000000" pitchFamily="49" charset="-128"/>
                <a:ea typeface="AR丸ゴシック体M" panose="020F0609000000000000" pitchFamily="49" charset="-128"/>
              </a:rPr>
              <a:t>今回の新型コロナウイルス対応でも、国民一人一人が、政府の施策の意図を批判的な視点を持ちながらもしっかりと理解し、あるいは専門家の意見をきちんと受け止めて、行動の変容につなげていかれているということは、素晴らしいことだと思います。</a:t>
            </a:r>
            <a:endParaRPr lang="en-US" altLang="ja-JP" dirty="0">
              <a:latin typeface="AR丸ゴシック体M" panose="020F0609000000000000" pitchFamily="49" charset="-128"/>
              <a:ea typeface="AR丸ゴシック体M" panose="020F0609000000000000" pitchFamily="49" charset="-128"/>
            </a:endParaRPr>
          </a:p>
          <a:p>
            <a:pPr>
              <a:lnSpc>
                <a:spcPct val="90000"/>
              </a:lnSpc>
              <a:spcBef>
                <a:spcPct val="0"/>
              </a:spcBef>
              <a:spcAft>
                <a:spcPts val="600"/>
              </a:spcAft>
            </a:pPr>
            <a:r>
              <a:rPr lang="ja-JP" altLang="en-US" dirty="0">
                <a:latin typeface="AR丸ゴシック体M" panose="020F0609000000000000" pitchFamily="49" charset="-128"/>
                <a:ea typeface="AR丸ゴシック体M" panose="020F0609000000000000" pitchFamily="49" charset="-128"/>
              </a:rPr>
              <a:t>しかし、子どもたちの生きていく世界は、さらに、さらに激変を続ける世界に違いありません。</a:t>
            </a:r>
            <a:endParaRPr lang="en-US" altLang="ja-JP" dirty="0">
              <a:latin typeface="AR丸ゴシック体M" panose="020F0609000000000000" pitchFamily="49" charset="-128"/>
              <a:ea typeface="AR丸ゴシック体M" panose="020F0609000000000000" pitchFamily="49" charset="-128"/>
            </a:endParaRPr>
          </a:p>
          <a:p>
            <a:pPr>
              <a:lnSpc>
                <a:spcPct val="90000"/>
              </a:lnSpc>
              <a:spcBef>
                <a:spcPct val="0"/>
              </a:spcBef>
              <a:spcAft>
                <a:spcPts val="600"/>
              </a:spcAft>
            </a:pPr>
            <a:endParaRPr lang="en-US" altLang="ja-JP" dirty="0">
              <a:latin typeface="AR丸ゴシック体M" panose="020F0609000000000000" pitchFamily="49" charset="-128"/>
              <a:ea typeface="AR丸ゴシック体M" panose="020F0609000000000000" pitchFamily="49" charset="-128"/>
            </a:endParaRPr>
          </a:p>
          <a:p>
            <a:pPr>
              <a:lnSpc>
                <a:spcPct val="90000"/>
              </a:lnSpc>
              <a:spcBef>
                <a:spcPct val="0"/>
              </a:spcBef>
              <a:spcAft>
                <a:spcPts val="600"/>
              </a:spcAft>
            </a:pPr>
            <a:r>
              <a:rPr lang="ja-JP" altLang="en-US" dirty="0">
                <a:latin typeface="AR丸ゴシック体M" panose="020F0609000000000000" pitchFamily="49" charset="-128"/>
                <a:ea typeface="AR丸ゴシック体M" panose="020F0609000000000000" pitchFamily="49" charset="-128"/>
              </a:rPr>
              <a:t>平成の</a:t>
            </a:r>
            <a:r>
              <a:rPr lang="en-US" altLang="ja-JP" dirty="0">
                <a:latin typeface="AR丸ゴシック体M" panose="020F0609000000000000" pitchFamily="49" charset="-128"/>
                <a:ea typeface="AR丸ゴシック体M" panose="020F0609000000000000" pitchFamily="49" charset="-128"/>
              </a:rPr>
              <a:t>30</a:t>
            </a:r>
            <a:r>
              <a:rPr lang="ja-JP" altLang="en-US" dirty="0">
                <a:latin typeface="AR丸ゴシック体M" panose="020F0609000000000000" pitchFamily="49" charset="-128"/>
                <a:ea typeface="AR丸ゴシック体M" panose="020F0609000000000000" pitchFamily="49" charset="-128"/>
              </a:rPr>
              <a:t>年間も「学力」に偏った教育を続けきたおかげで、我が国の教育は、世界から</a:t>
            </a:r>
            <a:r>
              <a:rPr lang="en-US" altLang="ja-JP" dirty="0">
                <a:latin typeface="AR丸ゴシック体M" panose="020F0609000000000000" pitchFamily="49" charset="-128"/>
                <a:ea typeface="AR丸ゴシック体M" panose="020F0609000000000000" pitchFamily="49" charset="-128"/>
              </a:rPr>
              <a:t>20</a:t>
            </a:r>
            <a:r>
              <a:rPr lang="ja-JP" altLang="en-US" dirty="0">
                <a:latin typeface="AR丸ゴシック体M" panose="020F0609000000000000" pitchFamily="49" charset="-128"/>
                <a:ea typeface="AR丸ゴシック体M" panose="020F0609000000000000" pitchFamily="49" charset="-128"/>
              </a:rPr>
              <a:t>～</a:t>
            </a:r>
            <a:r>
              <a:rPr lang="en-US" altLang="ja-JP" dirty="0">
                <a:latin typeface="AR丸ゴシック体M" panose="020F0609000000000000" pitchFamily="49" charset="-128"/>
                <a:ea typeface="AR丸ゴシック体M" panose="020F0609000000000000" pitchFamily="49" charset="-128"/>
              </a:rPr>
              <a:t>30</a:t>
            </a:r>
            <a:r>
              <a:rPr lang="ja-JP" altLang="en-US" dirty="0">
                <a:latin typeface="AR丸ゴシック体M" panose="020F0609000000000000" pitchFamily="49" charset="-128"/>
                <a:ea typeface="AR丸ゴシック体M" panose="020F0609000000000000" pitchFamily="49" charset="-128"/>
              </a:rPr>
              <a:t>年の遅れをとっています。</a:t>
            </a:r>
            <a:endParaRPr lang="en-US" altLang="ja-JP" dirty="0">
              <a:latin typeface="AR丸ゴシック体M" panose="020F0609000000000000" pitchFamily="49" charset="-128"/>
              <a:ea typeface="AR丸ゴシック体M" panose="020F0609000000000000" pitchFamily="49" charset="-128"/>
            </a:endParaRPr>
          </a:p>
          <a:p>
            <a:pPr>
              <a:lnSpc>
                <a:spcPct val="90000"/>
              </a:lnSpc>
              <a:spcBef>
                <a:spcPct val="0"/>
              </a:spcBef>
              <a:spcAft>
                <a:spcPts val="600"/>
              </a:spcAft>
            </a:pPr>
            <a:r>
              <a:rPr lang="ja-JP" altLang="en-US" dirty="0">
                <a:latin typeface="AR丸ゴシック体M" panose="020F0609000000000000" pitchFamily="49" charset="-128"/>
                <a:ea typeface="AR丸ゴシック体M" panose="020F0609000000000000" pitchFamily="49" charset="-128"/>
              </a:rPr>
              <a:t>「日本の教育は素晴らしい」と言えたのは、江戸時代までの教育を基盤に頑張ってきた、昭和までなんじゃないでしょうか。</a:t>
            </a:r>
            <a:endParaRPr lang="en-US" altLang="ja-JP" dirty="0">
              <a:latin typeface="AR丸ゴシック体M" panose="020F0609000000000000" pitchFamily="49" charset="-128"/>
              <a:ea typeface="AR丸ゴシック体M" panose="020F0609000000000000" pitchFamily="49" charset="-128"/>
            </a:endParaRPr>
          </a:p>
          <a:p>
            <a:pPr>
              <a:lnSpc>
                <a:spcPct val="90000"/>
              </a:lnSpc>
              <a:spcBef>
                <a:spcPct val="0"/>
              </a:spcBef>
              <a:spcAft>
                <a:spcPts val="600"/>
              </a:spcAft>
            </a:pPr>
            <a:r>
              <a:rPr lang="ja-JP" altLang="en-US" dirty="0">
                <a:latin typeface="AR丸ゴシック体M" panose="020F0609000000000000" pitchFamily="49" charset="-128"/>
                <a:ea typeface="AR丸ゴシック体M" panose="020F0609000000000000" pitchFamily="49" charset="-128"/>
              </a:rPr>
              <a:t>　今でも、確かに素晴らしい部分もあります。でも、学力向上だけでは、世界に大きく後れを取っていることは、お判りいただけたのではないでしょうか。</a:t>
            </a:r>
            <a:endParaRPr lang="en-US" altLang="ja-JP" dirty="0">
              <a:latin typeface="AR丸ゴシック体M" panose="020F0609000000000000" pitchFamily="49" charset="-128"/>
              <a:ea typeface="AR丸ゴシック体M" panose="020F0609000000000000" pitchFamily="49" charset="-128"/>
            </a:endParaRPr>
          </a:p>
          <a:p>
            <a:pPr>
              <a:lnSpc>
                <a:spcPct val="90000"/>
              </a:lnSpc>
              <a:spcBef>
                <a:spcPct val="0"/>
              </a:spcBef>
              <a:spcAft>
                <a:spcPts val="600"/>
              </a:spcAft>
            </a:pPr>
            <a:endParaRPr lang="en-US" altLang="ja-JP" dirty="0">
              <a:latin typeface="AR丸ゴシック体M" panose="020F0609000000000000" pitchFamily="49" charset="-128"/>
              <a:ea typeface="AR丸ゴシック体M" panose="020F0609000000000000" pitchFamily="49" charset="-128"/>
            </a:endParaRPr>
          </a:p>
          <a:p>
            <a:pPr>
              <a:lnSpc>
                <a:spcPct val="90000"/>
              </a:lnSpc>
              <a:spcBef>
                <a:spcPct val="0"/>
              </a:spcBef>
              <a:spcAft>
                <a:spcPts val="600"/>
              </a:spcAft>
            </a:pPr>
            <a:r>
              <a:rPr lang="ja-JP" altLang="en-US" dirty="0">
                <a:latin typeface="AR丸ゴシック体M" panose="020F0609000000000000" pitchFamily="49" charset="-128"/>
                <a:ea typeface="AR丸ゴシック体M" panose="020F0609000000000000" pitchFamily="49" charset="-128"/>
              </a:rPr>
              <a:t>そしてね、新型コロナウイルスが猛威を振るう中で、この</a:t>
            </a:r>
            <a:r>
              <a:rPr lang="en-US" altLang="ja-JP" dirty="0">
                <a:latin typeface="AR丸ゴシック体M" panose="020F0609000000000000" pitchFamily="49" charset="-128"/>
                <a:ea typeface="AR丸ゴシック体M" panose="020F0609000000000000" pitchFamily="49" charset="-128"/>
              </a:rPr>
              <a:t>4</a:t>
            </a:r>
            <a:r>
              <a:rPr lang="ja-JP" altLang="en-US" dirty="0">
                <a:latin typeface="AR丸ゴシック体M" panose="020F0609000000000000" pitchFamily="49" charset="-128"/>
                <a:ea typeface="AR丸ゴシック体M" panose="020F0609000000000000" pitchFamily="49" charset="-128"/>
              </a:rPr>
              <a:t>月を迎え、新しい時代の「持続可能な社会の作り手」を育てる教育を今から始めようとしている学校に対しては、「そういうのを泥縄っていうんじゃない？　世界は壊れ始めているよ。」</a:t>
            </a:r>
            <a:endParaRPr lang="en-US" altLang="ja-JP" dirty="0">
              <a:latin typeface="AR丸ゴシック体M" panose="020F0609000000000000" pitchFamily="49" charset="-128"/>
              <a:ea typeface="AR丸ゴシック体M" panose="020F0609000000000000" pitchFamily="49" charset="-128"/>
            </a:endParaRPr>
          </a:p>
          <a:p>
            <a:pPr>
              <a:lnSpc>
                <a:spcPct val="90000"/>
              </a:lnSpc>
              <a:spcBef>
                <a:spcPct val="0"/>
              </a:spcBef>
              <a:spcAft>
                <a:spcPts val="600"/>
              </a:spcAft>
            </a:pPr>
            <a:r>
              <a:rPr lang="ja-JP" altLang="en-US" dirty="0">
                <a:latin typeface="AR丸ゴシック体M" panose="020F0609000000000000" pitchFamily="49" charset="-128"/>
                <a:ea typeface="AR丸ゴシック体M" panose="020F0609000000000000" pitchFamily="49" charset="-128"/>
              </a:rPr>
              <a:t>って思うわけですが、そういってばかりでは何も進みません。</a:t>
            </a:r>
            <a:endParaRPr lang="en-US" altLang="ja-JP" dirty="0">
              <a:latin typeface="AR丸ゴシック体M" panose="020F0609000000000000" pitchFamily="49" charset="-128"/>
              <a:ea typeface="AR丸ゴシック体M" panose="020F0609000000000000" pitchFamily="49" charset="-128"/>
            </a:endParaRPr>
          </a:p>
          <a:p>
            <a:pPr>
              <a:lnSpc>
                <a:spcPct val="90000"/>
              </a:lnSpc>
              <a:spcBef>
                <a:spcPct val="0"/>
              </a:spcBef>
              <a:spcAft>
                <a:spcPts val="600"/>
              </a:spcAft>
            </a:pPr>
            <a:r>
              <a:rPr lang="ja-JP" altLang="en-US" dirty="0">
                <a:latin typeface="AR丸ゴシック体M" panose="020F0609000000000000" pitchFamily="49" charset="-128"/>
                <a:ea typeface="AR丸ゴシック体M" panose="020F0609000000000000" pitchFamily="49" charset="-128"/>
              </a:rPr>
              <a:t>　日本の教育力を挙げて、この世界やこの厳しい時代に生き抜く力をもった子どもたちを育てていきましょう。それが、今回の教育改革であり、連続講座、第</a:t>
            </a:r>
            <a:r>
              <a:rPr lang="en-US" altLang="ja-JP" dirty="0">
                <a:latin typeface="AR丸ゴシック体M" panose="020F0609000000000000" pitchFamily="49" charset="-128"/>
                <a:ea typeface="AR丸ゴシック体M" panose="020F0609000000000000" pitchFamily="49" charset="-128"/>
              </a:rPr>
              <a:t>2</a:t>
            </a:r>
            <a:r>
              <a:rPr lang="ja-JP" altLang="en-US" dirty="0">
                <a:latin typeface="AR丸ゴシック体M" panose="020F0609000000000000" pitchFamily="49" charset="-128"/>
                <a:ea typeface="AR丸ゴシック体M" panose="020F0609000000000000" pitchFamily="49" charset="-128"/>
              </a:rPr>
              <a:t>回の私のメッセージです。</a:t>
            </a:r>
            <a:endParaRPr lang="en-US" altLang="ja-JP" dirty="0">
              <a:latin typeface="AR丸ゴシック体M" panose="020F0609000000000000" pitchFamily="49" charset="-128"/>
              <a:ea typeface="AR丸ゴシック体M" panose="020F0609000000000000" pitchFamily="49" charset="-128"/>
            </a:endParaRPr>
          </a:p>
          <a:p>
            <a:pPr>
              <a:lnSpc>
                <a:spcPct val="90000"/>
              </a:lnSpc>
              <a:spcBef>
                <a:spcPct val="0"/>
              </a:spcBef>
              <a:spcAft>
                <a:spcPts val="600"/>
              </a:spcAft>
            </a:pPr>
            <a:r>
              <a:rPr lang="ja-JP" altLang="en-US" dirty="0">
                <a:latin typeface="AR丸ゴシック体M" panose="020F0609000000000000" pitchFamily="49" charset="-128"/>
                <a:ea typeface="AR丸ゴシック体M" panose="020F0609000000000000" pitchFamily="49" charset="-128"/>
              </a:rPr>
              <a:t>　第</a:t>
            </a:r>
            <a:r>
              <a:rPr lang="en-US" altLang="ja-JP" dirty="0">
                <a:latin typeface="AR丸ゴシック体M" panose="020F0609000000000000" pitchFamily="49" charset="-128"/>
                <a:ea typeface="AR丸ゴシック体M" panose="020F0609000000000000" pitchFamily="49" charset="-128"/>
              </a:rPr>
              <a:t>3</a:t>
            </a:r>
            <a:r>
              <a:rPr lang="ja-JP" altLang="en-US" dirty="0">
                <a:latin typeface="AR丸ゴシック体M" panose="020F0609000000000000" pitchFamily="49" charset="-128"/>
                <a:ea typeface="AR丸ゴシック体M" panose="020F0609000000000000" pitchFamily="49" charset="-128"/>
              </a:rPr>
              <a:t>回は、もう少し具体的なお話をしていきましょうね。　はい、・・ありがとうございました。</a:t>
            </a:r>
            <a:endParaRPr lang="en-US" altLang="ja-JP" dirty="0">
              <a:latin typeface="AR丸ゴシック体M" panose="020F0609000000000000" pitchFamily="49" charset="-128"/>
              <a:ea typeface="AR丸ゴシック体M" panose="020F0609000000000000" pitchFamily="49" charset="-128"/>
            </a:endParaRPr>
          </a:p>
          <a:p>
            <a:pPr>
              <a:lnSpc>
                <a:spcPct val="90000"/>
              </a:lnSpc>
              <a:spcBef>
                <a:spcPct val="0"/>
              </a:spcBef>
              <a:spcAft>
                <a:spcPts val="600"/>
              </a:spcAft>
            </a:pPr>
            <a:endParaRPr lang="en-US" altLang="ja-JP" dirty="0">
              <a:latin typeface="AR丸ゴシック体M" panose="020F0609000000000000" pitchFamily="49" charset="-128"/>
              <a:ea typeface="AR丸ゴシック体M" panose="020F0609000000000000" pitchFamily="49" charset="-128"/>
            </a:endParaRPr>
          </a:p>
          <a:p>
            <a:pPr>
              <a:lnSpc>
                <a:spcPct val="90000"/>
              </a:lnSpc>
              <a:spcBef>
                <a:spcPct val="0"/>
              </a:spcBef>
              <a:spcAft>
                <a:spcPts val="600"/>
              </a:spcAft>
            </a:pPr>
            <a:endParaRPr kumimoji="1" lang="en-US" altLang="ja-JP" sz="1000" dirty="0"/>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18</a:t>
            </a:fld>
            <a:endParaRPr kumimoji="1" lang="ja-JP" altLang="en-US"/>
          </a:p>
        </p:txBody>
      </p:sp>
    </p:spTree>
    <p:extLst>
      <p:ext uri="{BB962C8B-B14F-4D97-AF65-F5344CB8AC3E}">
        <p14:creationId xmlns:p14="http://schemas.microsoft.com/office/powerpoint/2010/main" val="1247488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59163" y="460375"/>
            <a:ext cx="3101975" cy="2325688"/>
          </a:xfrm>
        </p:spPr>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2</a:t>
            </a:fld>
            <a:endParaRPr kumimoji="1" lang="ja-JP" altLang="en-US"/>
          </a:p>
        </p:txBody>
      </p:sp>
      <p:sp>
        <p:nvSpPr>
          <p:cNvPr id="7" name="テキスト ボックス 6">
            <a:extLst>
              <a:ext uri="{FF2B5EF4-FFF2-40B4-BE49-F238E27FC236}">
                <a16:creationId xmlns:a16="http://schemas.microsoft.com/office/drawing/2014/main" id="{0C038E42-BB1F-45BC-9555-C925731CB63E}"/>
              </a:ext>
            </a:extLst>
          </p:cNvPr>
          <p:cNvSpPr txBox="1"/>
          <p:nvPr/>
        </p:nvSpPr>
        <p:spPr>
          <a:xfrm>
            <a:off x="2354800" y="2976563"/>
            <a:ext cx="6808249" cy="364172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kumimoji="1" lang="ja-JP" altLang="en-US" sz="1500" dirty="0">
                <a:latin typeface="+mj-lt"/>
                <a:ea typeface="+mj-ea"/>
                <a:cs typeface="+mj-cs"/>
              </a:rPr>
              <a:t>皆さんこんにちは。</a:t>
            </a:r>
            <a:endParaRPr kumimoji="1" lang="en-US" altLang="ja-JP" sz="1500" dirty="0">
              <a:latin typeface="+mj-lt"/>
              <a:ea typeface="+mj-ea"/>
              <a:cs typeface="+mj-cs"/>
            </a:endParaRPr>
          </a:p>
          <a:p>
            <a:pPr defTabSz="914400">
              <a:lnSpc>
                <a:spcPct val="90000"/>
              </a:lnSpc>
              <a:spcBef>
                <a:spcPct val="0"/>
              </a:spcBef>
              <a:spcAft>
                <a:spcPts val="600"/>
              </a:spcAft>
            </a:pPr>
            <a:r>
              <a:rPr kumimoji="1" lang="ja-JP" altLang="en-US" sz="1500" dirty="0">
                <a:latin typeface="+mj-lt"/>
                <a:ea typeface="+mj-ea"/>
                <a:cs typeface="+mj-cs"/>
              </a:rPr>
              <a:t>手島利夫です。</a:t>
            </a:r>
            <a:endParaRPr kumimoji="1" lang="en-US" altLang="ja-JP" sz="1500" dirty="0">
              <a:latin typeface="+mj-lt"/>
              <a:ea typeface="+mj-ea"/>
              <a:cs typeface="+mj-cs"/>
            </a:endParaRPr>
          </a:p>
          <a:p>
            <a:pPr defTabSz="914400">
              <a:lnSpc>
                <a:spcPct val="90000"/>
              </a:lnSpc>
              <a:spcBef>
                <a:spcPct val="0"/>
              </a:spcBef>
              <a:spcAft>
                <a:spcPts val="600"/>
              </a:spcAft>
            </a:pPr>
            <a:r>
              <a:rPr kumimoji="1" lang="ja-JP" altLang="en-US" sz="1500" dirty="0">
                <a:latin typeface="+mj-lt"/>
                <a:ea typeface="+mj-ea"/>
                <a:cs typeface="+mj-cs"/>
              </a:rPr>
              <a:t>今日はＥＳＤ，ＳＤＧｓの進め方講座の第２回、</a:t>
            </a:r>
            <a:endParaRPr kumimoji="1" lang="en-US" altLang="ja-JP" sz="1500" dirty="0">
              <a:latin typeface="+mj-lt"/>
              <a:ea typeface="+mj-ea"/>
              <a:cs typeface="+mj-cs"/>
            </a:endParaRPr>
          </a:p>
          <a:p>
            <a:pPr defTabSz="914400">
              <a:lnSpc>
                <a:spcPct val="90000"/>
              </a:lnSpc>
              <a:spcBef>
                <a:spcPct val="0"/>
              </a:spcBef>
              <a:spcAft>
                <a:spcPts val="600"/>
              </a:spcAft>
            </a:pPr>
            <a:r>
              <a:rPr kumimoji="1" lang="ja-JP" altLang="en-US" sz="2000" b="1" dirty="0">
                <a:latin typeface="+mj-lt"/>
                <a:ea typeface="+mj-ea"/>
                <a:cs typeface="+mj-cs"/>
              </a:rPr>
              <a:t>「学習指導要領は、学びをどう進化させるのか」</a:t>
            </a:r>
            <a:endParaRPr kumimoji="1" lang="en-US" altLang="ja-JP" sz="2000" b="1" dirty="0">
              <a:latin typeface="+mj-lt"/>
              <a:ea typeface="+mj-ea"/>
              <a:cs typeface="+mj-cs"/>
            </a:endParaRPr>
          </a:p>
          <a:p>
            <a:pPr defTabSz="914400">
              <a:lnSpc>
                <a:spcPct val="90000"/>
              </a:lnSpc>
              <a:spcBef>
                <a:spcPct val="0"/>
              </a:spcBef>
              <a:spcAft>
                <a:spcPts val="600"/>
              </a:spcAft>
            </a:pPr>
            <a:r>
              <a:rPr kumimoji="1" lang="ja-JP" altLang="en-US" sz="1500" dirty="0">
                <a:latin typeface="+mj-lt"/>
                <a:ea typeface="+mj-ea"/>
                <a:cs typeface="+mj-cs"/>
              </a:rPr>
              <a:t>についてのお話をしましょう。</a:t>
            </a:r>
            <a:endParaRPr kumimoji="1" lang="en-US" altLang="ja-JP" sz="1500" dirty="0">
              <a:latin typeface="+mj-lt"/>
              <a:ea typeface="+mj-ea"/>
              <a:cs typeface="+mj-cs"/>
            </a:endParaRPr>
          </a:p>
          <a:p>
            <a:pPr defTabSz="914400">
              <a:lnSpc>
                <a:spcPct val="90000"/>
              </a:lnSpc>
              <a:spcBef>
                <a:spcPct val="0"/>
              </a:spcBef>
              <a:spcAft>
                <a:spcPts val="600"/>
              </a:spcAft>
            </a:pPr>
            <a:endParaRPr kumimoji="1" lang="en-US" altLang="ja-JP" sz="1500" dirty="0">
              <a:latin typeface="+mj-lt"/>
              <a:ea typeface="+mj-ea"/>
              <a:cs typeface="+mj-cs"/>
            </a:endParaRPr>
          </a:p>
          <a:p>
            <a:pPr defTabSz="914400">
              <a:lnSpc>
                <a:spcPct val="90000"/>
              </a:lnSpc>
              <a:spcBef>
                <a:spcPct val="0"/>
              </a:spcBef>
              <a:spcAft>
                <a:spcPts val="600"/>
              </a:spcAft>
            </a:pPr>
            <a:r>
              <a:rPr kumimoji="1" lang="ja-JP" altLang="en-US" sz="1500" dirty="0">
                <a:latin typeface="+mj-lt"/>
                <a:ea typeface="+mj-ea"/>
                <a:cs typeface="+mj-cs"/>
              </a:rPr>
              <a:t>今回も、お一人でご覧いただいているようでしたら、軽くうなづきながら</a:t>
            </a:r>
            <a:endParaRPr kumimoji="1" lang="en-US" altLang="ja-JP" sz="1500" dirty="0">
              <a:latin typeface="+mj-lt"/>
              <a:ea typeface="+mj-ea"/>
              <a:cs typeface="+mj-cs"/>
            </a:endParaRPr>
          </a:p>
          <a:p>
            <a:pPr defTabSz="914400">
              <a:lnSpc>
                <a:spcPct val="90000"/>
              </a:lnSpc>
              <a:spcBef>
                <a:spcPct val="0"/>
              </a:spcBef>
              <a:spcAft>
                <a:spcPts val="600"/>
              </a:spcAft>
            </a:pPr>
            <a:r>
              <a:rPr kumimoji="1" lang="ja-JP" altLang="en-US" sz="1500" dirty="0">
                <a:latin typeface="+mj-lt"/>
                <a:ea typeface="+mj-ea"/>
                <a:cs typeface="+mj-cs"/>
              </a:rPr>
              <a:t>聞いてくださると、うれしいなと思います。よろしくお願いいたします。</a:t>
            </a:r>
            <a:endParaRPr kumimoji="1" lang="en-US" altLang="ja-JP" sz="1500" dirty="0">
              <a:latin typeface="+mj-lt"/>
              <a:ea typeface="+mj-ea"/>
              <a:cs typeface="+mj-cs"/>
            </a:endParaRPr>
          </a:p>
          <a:p>
            <a:pPr defTabSz="914400">
              <a:lnSpc>
                <a:spcPct val="90000"/>
              </a:lnSpc>
              <a:spcBef>
                <a:spcPct val="0"/>
              </a:spcBef>
              <a:spcAft>
                <a:spcPts val="600"/>
              </a:spcAft>
            </a:pPr>
            <a:r>
              <a:rPr kumimoji="1" lang="ja-JP" altLang="en-US" sz="1500" dirty="0">
                <a:latin typeface="+mj-lt"/>
                <a:ea typeface="+mj-ea"/>
                <a:cs typeface="+mj-cs"/>
              </a:rPr>
              <a:t>★</a:t>
            </a:r>
            <a:endParaRPr kumimoji="1" lang="en-US" altLang="ja-JP" sz="1500" dirty="0">
              <a:latin typeface="+mj-lt"/>
              <a:ea typeface="+mj-ea"/>
              <a:cs typeface="+mj-cs"/>
            </a:endParaRPr>
          </a:p>
          <a:p>
            <a:pPr defTabSz="914400">
              <a:lnSpc>
                <a:spcPct val="90000"/>
              </a:lnSpc>
              <a:spcBef>
                <a:spcPct val="0"/>
              </a:spcBef>
              <a:spcAft>
                <a:spcPts val="600"/>
              </a:spcAft>
            </a:pPr>
            <a:endParaRPr kumimoji="1" lang="en-US" altLang="ja-JP" sz="1500" dirty="0">
              <a:latin typeface="+mj-lt"/>
              <a:ea typeface="+mj-ea"/>
              <a:cs typeface="+mj-cs"/>
            </a:endParaRPr>
          </a:p>
        </p:txBody>
      </p:sp>
    </p:spTree>
    <p:extLst>
      <p:ext uri="{BB962C8B-B14F-4D97-AF65-F5344CB8AC3E}">
        <p14:creationId xmlns:p14="http://schemas.microsoft.com/office/powerpoint/2010/main" val="3561834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2139067" y="3702050"/>
            <a:ext cx="6560433" cy="1698625"/>
          </a:xfrm>
        </p:spPr>
        <p:txBody>
          <a:bodyPr/>
          <a:lstStyle/>
          <a:p>
            <a:r>
              <a:rPr lang="ja-JP" altLang="en-US" sz="1400" dirty="0"/>
              <a:t>前回ご紹介した文部科学省のホームページ「生きる力　学びの、その先へ」は</a:t>
            </a:r>
            <a:endParaRPr lang="en-US" altLang="ja-JP" sz="1400" dirty="0"/>
          </a:p>
          <a:p>
            <a:endParaRPr lang="en-US" altLang="ja-JP" sz="1400" dirty="0"/>
          </a:p>
          <a:p>
            <a:r>
              <a:rPr lang="ja-JP" altLang="en-US" sz="1400" dirty="0"/>
              <a:t>ご覧いただけましたか。</a:t>
            </a:r>
            <a:endParaRPr lang="en-US" altLang="ja-JP" sz="1400" dirty="0"/>
          </a:p>
          <a:p>
            <a:endParaRPr lang="en-US" altLang="ja-JP" sz="1400" dirty="0"/>
          </a:p>
          <a:p>
            <a:r>
              <a:rPr lang="ja-JP" altLang="en-US" sz="1400" dirty="0"/>
              <a:t>今回は、その主な</a:t>
            </a:r>
            <a:r>
              <a:rPr lang="en-US" altLang="ja-JP" sz="1400" dirty="0"/>
              <a:t>3</a:t>
            </a:r>
            <a:r>
              <a:rPr lang="ja-JP" altLang="en-US" sz="1400" dirty="0"/>
              <a:t>つの視点の中から、</a:t>
            </a:r>
            <a:r>
              <a:rPr lang="en-US" altLang="ja-JP" sz="1400" dirty="0"/>
              <a:t>2</a:t>
            </a:r>
            <a:r>
              <a:rPr lang="ja-JP" altLang="en-US" sz="1400" dirty="0"/>
              <a:t>番目の視点について、お伝えしますね。</a:t>
            </a:r>
            <a:endParaRPr lang="en-US" altLang="ja-JP" sz="1400" dirty="0"/>
          </a:p>
          <a:p>
            <a:endParaRPr lang="en-US" altLang="ja-JP" sz="1400" dirty="0"/>
          </a:p>
          <a:p>
            <a:r>
              <a:rPr lang="ja-JP" altLang="en-US" sz="1400" dirty="0"/>
              <a:t>★</a:t>
            </a:r>
          </a:p>
          <a:p>
            <a:endParaRPr kumimoji="1" lang="ja-JP" altLang="en-US" dirty="0"/>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3</a:t>
            </a:fld>
            <a:endParaRPr kumimoji="1" lang="ja-JP" altLang="en-US"/>
          </a:p>
        </p:txBody>
      </p:sp>
    </p:spTree>
    <p:extLst>
      <p:ext uri="{BB962C8B-B14F-4D97-AF65-F5344CB8AC3E}">
        <p14:creationId xmlns:p14="http://schemas.microsoft.com/office/powerpoint/2010/main" val="74428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2166686" y="3752850"/>
            <a:ext cx="6551864" cy="2661415"/>
          </a:xfrm>
        </p:spPr>
        <p:txBody>
          <a:bodyPr/>
          <a:lstStyle/>
          <a:p>
            <a:r>
              <a:rPr kumimoji="1" lang="ja-JP" altLang="en-US" sz="1400" dirty="0"/>
              <a:t>さて、前回は学習指導要領で言う、「</a:t>
            </a:r>
            <a:r>
              <a:rPr kumimoji="1" lang="ja-JP" altLang="en-US" sz="1400" b="1" dirty="0"/>
              <a:t>時代の変化</a:t>
            </a:r>
            <a:r>
              <a:rPr kumimoji="1" lang="ja-JP" altLang="en-US" sz="1400" dirty="0"/>
              <a:t>」に合わせて、学びも変わる</a:t>
            </a:r>
            <a:endParaRPr kumimoji="1" lang="en-US" altLang="ja-JP" sz="1400" dirty="0"/>
          </a:p>
          <a:p>
            <a:r>
              <a:rPr lang="ja-JP" altLang="en-US" sz="1400" dirty="0"/>
              <a:t>ということについてお話しました。</a:t>
            </a:r>
            <a:endParaRPr lang="en-US" altLang="ja-JP" sz="1400" dirty="0"/>
          </a:p>
          <a:p>
            <a:endParaRPr kumimoji="1" lang="en-US" altLang="ja-JP" sz="1400" dirty="0"/>
          </a:p>
          <a:p>
            <a:r>
              <a:rPr kumimoji="1" lang="ja-JP" altLang="en-US" sz="1400" dirty="0"/>
              <a:t>文部科学省は、学習指導要領を通じて</a:t>
            </a:r>
            <a:r>
              <a:rPr kumimoji="1" lang="ja-JP" altLang="en-US" sz="1400" b="1" dirty="0"/>
              <a:t>「学びを進化させる」</a:t>
            </a:r>
            <a:r>
              <a:rPr kumimoji="1" lang="ja-JP" altLang="en-US" sz="1400" dirty="0"/>
              <a:t>といっています。</a:t>
            </a:r>
            <a:endParaRPr kumimoji="1" lang="en-US" altLang="ja-JP" sz="1400" dirty="0"/>
          </a:p>
          <a:p>
            <a:endParaRPr lang="en-US" altLang="ja-JP" sz="1400" dirty="0"/>
          </a:p>
          <a:p>
            <a:r>
              <a:rPr kumimoji="1" lang="ja-JP" altLang="en-US" sz="1400" dirty="0"/>
              <a:t>皆さんは、従来の学校教育の学びをどのように進化させたらいいと思いますか。</a:t>
            </a:r>
            <a:endParaRPr kumimoji="1" lang="en-US" altLang="ja-JP" sz="1400" dirty="0"/>
          </a:p>
          <a:p>
            <a:endParaRPr lang="en-US" altLang="ja-JP" sz="1400" dirty="0"/>
          </a:p>
          <a:p>
            <a:r>
              <a:rPr lang="ja-JP" altLang="en-US" sz="1400" dirty="0"/>
              <a:t>（　楕円が出たら　★）</a:t>
            </a:r>
            <a:endParaRPr lang="en-US" altLang="ja-JP" sz="1400" dirty="0"/>
          </a:p>
          <a:p>
            <a:endParaRPr kumimoji="1" lang="ja-JP" altLang="en-US" sz="1400" dirty="0"/>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4</a:t>
            </a:fld>
            <a:endParaRPr kumimoji="1" lang="ja-JP" altLang="en-US"/>
          </a:p>
        </p:txBody>
      </p:sp>
    </p:spTree>
    <p:extLst>
      <p:ext uri="{BB962C8B-B14F-4D97-AF65-F5344CB8AC3E}">
        <p14:creationId xmlns:p14="http://schemas.microsoft.com/office/powerpoint/2010/main" val="3491354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59163" y="498475"/>
            <a:ext cx="3101975" cy="2325688"/>
          </a:xfrm>
        </p:spPr>
      </p:sp>
      <p:sp>
        <p:nvSpPr>
          <p:cNvPr id="3" name="ノート プレースホルダー 2"/>
          <p:cNvSpPr>
            <a:spLocks noGrp="1"/>
          </p:cNvSpPr>
          <p:nvPr>
            <p:ph type="body" idx="1"/>
          </p:nvPr>
        </p:nvSpPr>
        <p:spPr>
          <a:xfrm>
            <a:off x="1448434" y="3093806"/>
            <a:ext cx="7390765" cy="3621555"/>
          </a:xfrm>
        </p:spPr>
        <p:txBody>
          <a:bodyPr>
            <a:normAutofit/>
          </a:bodyPr>
          <a:lstStyle/>
          <a:p>
            <a:r>
              <a:rPr kumimoji="1" lang="en-US" altLang="ja-JP" sz="1400" dirty="0"/>
              <a:t>※</a:t>
            </a:r>
            <a:r>
              <a:rPr kumimoji="1" lang="ja-JP" altLang="en-US" sz="1400" dirty="0"/>
              <a:t>　画面を読みながら、サラリと進めます。</a:t>
            </a:r>
            <a:endParaRPr kumimoji="1" lang="en-US" altLang="ja-JP" sz="1400" dirty="0"/>
          </a:p>
          <a:p>
            <a:endParaRPr kumimoji="1" lang="en-US" altLang="ja-JP" sz="1400" dirty="0"/>
          </a:p>
          <a:p>
            <a:r>
              <a:rPr lang="ja-JP" altLang="en-US" sz="1400" dirty="0"/>
              <a:t>★　</a:t>
            </a:r>
            <a:r>
              <a:rPr lang="ja-JP" altLang="en-US" sz="1400" dirty="0">
                <a:latin typeface="ＭＳ 明朝" panose="02020609040205080304" pitchFamily="17" charset="-128"/>
                <a:ea typeface="ＭＳ 明朝" panose="02020609040205080304" pitchFamily="17" charset="-128"/>
              </a:rPr>
              <a:t>・</a:t>
            </a:r>
            <a:r>
              <a:rPr lang="ja-JP" altLang="en-US" sz="1800" b="1" u="sng" dirty="0">
                <a:solidFill>
                  <a:srgbClr val="FF0000"/>
                </a:solidFill>
                <a:latin typeface="ＭＳ 明朝" panose="02020609040205080304" pitchFamily="17" charset="-128"/>
                <a:ea typeface="ＭＳ 明朝" panose="02020609040205080304" pitchFamily="17" charset="-128"/>
              </a:rPr>
              <a:t>学びを進化させる</a:t>
            </a:r>
            <a:r>
              <a:rPr lang="ja-JP" altLang="en-US" sz="1400" b="1" u="sng" dirty="0">
                <a:latin typeface="ＭＳ 明朝" panose="02020609040205080304" pitchFamily="17" charset="-128"/>
                <a:ea typeface="ＭＳ 明朝" panose="02020609040205080304" pitchFamily="17" charset="-128"/>
              </a:rPr>
              <a:t>って、</a:t>
            </a:r>
            <a:endParaRPr lang="en-US" altLang="ja-JP" sz="1400" b="1" u="sng" dirty="0">
              <a:latin typeface="ＭＳ 明朝" panose="02020609040205080304" pitchFamily="17" charset="-128"/>
              <a:ea typeface="ＭＳ 明朝" panose="02020609040205080304" pitchFamily="17" charset="-128"/>
            </a:endParaRPr>
          </a:p>
          <a:p>
            <a:endParaRPr lang="en-US" altLang="ja-JP" sz="1400" b="1" u="sng" dirty="0">
              <a:latin typeface="ＭＳ 明朝" panose="02020609040205080304" pitchFamily="17" charset="-128"/>
              <a:ea typeface="ＭＳ 明朝" panose="02020609040205080304" pitchFamily="17" charset="-128"/>
            </a:endParaRPr>
          </a:p>
          <a:p>
            <a:r>
              <a:rPr lang="ja-JP" altLang="en-US" sz="1400" b="1" dirty="0">
                <a:latin typeface="ＭＳ 明朝" panose="02020609040205080304" pitchFamily="17" charset="-128"/>
                <a:ea typeface="ＭＳ 明朝" panose="02020609040205080304" pitchFamily="17" charset="-128"/>
              </a:rPr>
              <a:t>　具体的にはどうすればいいの？</a:t>
            </a:r>
            <a:endParaRPr lang="en-US" altLang="ja-JP" sz="1400" b="1" dirty="0">
              <a:latin typeface="ＭＳ 明朝" panose="02020609040205080304" pitchFamily="17" charset="-128"/>
              <a:ea typeface="ＭＳ 明朝" panose="02020609040205080304" pitchFamily="17" charset="-128"/>
            </a:endParaRPr>
          </a:p>
          <a:p>
            <a:endParaRPr lang="en-US" altLang="ja-JP" sz="1400" b="1" dirty="0">
              <a:latin typeface="ＭＳ 明朝" panose="02020609040205080304" pitchFamily="17" charset="-128"/>
              <a:ea typeface="ＭＳ 明朝" panose="02020609040205080304" pitchFamily="17" charset="-128"/>
            </a:endParaRPr>
          </a:p>
          <a:p>
            <a:r>
              <a:rPr lang="ja-JP" altLang="en-US" sz="1400" b="1" dirty="0">
                <a:latin typeface="ＭＳ 明朝" panose="02020609040205080304" pitchFamily="17" charset="-128"/>
                <a:ea typeface="ＭＳ 明朝" panose="02020609040205080304" pitchFamily="17" charset="-128"/>
              </a:rPr>
              <a:t>　文部科学省の映像では、あまり具体的には示されていませんでした。</a:t>
            </a:r>
            <a:endParaRPr lang="en-US" altLang="ja-JP" sz="1400" b="1" dirty="0">
              <a:latin typeface="ＭＳ 明朝" panose="02020609040205080304" pitchFamily="17" charset="-128"/>
              <a:ea typeface="ＭＳ 明朝" panose="02020609040205080304" pitchFamily="17" charset="-128"/>
            </a:endParaRPr>
          </a:p>
          <a:p>
            <a:endParaRPr lang="en-US" altLang="ja-JP" sz="1400" b="1" dirty="0">
              <a:latin typeface="ＭＳ 明朝" panose="02020609040205080304" pitchFamily="17" charset="-128"/>
              <a:ea typeface="ＭＳ 明朝" panose="02020609040205080304" pitchFamily="17" charset="-128"/>
            </a:endParaRPr>
          </a:p>
          <a:p>
            <a:r>
              <a:rPr lang="ja-JP" altLang="en-US" sz="1400" b="1" dirty="0">
                <a:latin typeface="ＭＳ 明朝" panose="02020609040205080304" pitchFamily="17" charset="-128"/>
                <a:ea typeface="ＭＳ 明朝" panose="02020609040205080304" pitchFamily="17" charset="-128"/>
              </a:rPr>
              <a:t>　激変する、温暖化の進む世界、答えのない時代。　ＡＩとも共存して、生きていく</a:t>
            </a:r>
            <a:r>
              <a:rPr lang="ja-JP" altLang="en-US" sz="1400" b="1" u="sng" dirty="0">
                <a:solidFill>
                  <a:srgbClr val="FF0000"/>
                </a:solidFill>
                <a:latin typeface="ＭＳ 明朝" panose="02020609040205080304" pitchFamily="17" charset="-128"/>
                <a:ea typeface="ＭＳ 明朝" panose="02020609040205080304" pitchFamily="17" charset="-128"/>
              </a:rPr>
              <a:t>人間</a:t>
            </a:r>
            <a:r>
              <a:rPr lang="ja-JP" altLang="en-US" sz="1400" b="1" dirty="0">
                <a:latin typeface="ＭＳ 明朝" panose="02020609040205080304" pitchFamily="17" charset="-128"/>
                <a:ea typeface="ＭＳ 明朝" panose="02020609040205080304" pitchFamily="17" charset="-128"/>
              </a:rPr>
              <a:t>。</a:t>
            </a:r>
            <a:endParaRPr lang="en-US" altLang="ja-JP" sz="1400" b="1" dirty="0">
              <a:latin typeface="ＭＳ 明朝" panose="02020609040205080304" pitchFamily="17" charset="-128"/>
              <a:ea typeface="ＭＳ 明朝" panose="02020609040205080304" pitchFamily="17" charset="-128"/>
            </a:endParaRPr>
          </a:p>
          <a:p>
            <a:endParaRPr lang="en-US" altLang="ja-JP" sz="1400" b="1" dirty="0">
              <a:latin typeface="ＭＳ 明朝" panose="02020609040205080304" pitchFamily="17" charset="-128"/>
              <a:ea typeface="ＭＳ 明朝" panose="02020609040205080304" pitchFamily="17" charset="-128"/>
            </a:endParaRPr>
          </a:p>
          <a:p>
            <a:r>
              <a:rPr lang="ja-JP" altLang="en-US" sz="1400" b="1" dirty="0">
                <a:latin typeface="ＭＳ 明朝" panose="02020609040205080304" pitchFamily="17" charset="-128"/>
                <a:ea typeface="ＭＳ 明朝" panose="02020609040205080304" pitchFamily="17" charset="-128"/>
              </a:rPr>
              <a:t>　（もう、子どもだけの問題ではなくなりますね）</a:t>
            </a:r>
            <a:endParaRPr lang="en-US" altLang="ja-JP" sz="1400" b="1" dirty="0">
              <a:latin typeface="ＭＳ 明朝" panose="02020609040205080304" pitchFamily="17" charset="-128"/>
              <a:ea typeface="ＭＳ 明朝" panose="02020609040205080304" pitchFamily="17" charset="-128"/>
            </a:endParaRPr>
          </a:p>
          <a:p>
            <a:endParaRPr lang="en-US" altLang="ja-JP" sz="1400" b="1" dirty="0">
              <a:latin typeface="ＭＳ 明朝" panose="02020609040205080304" pitchFamily="17" charset="-128"/>
              <a:ea typeface="ＭＳ 明朝" panose="02020609040205080304" pitchFamily="17" charset="-128"/>
            </a:endParaRPr>
          </a:p>
          <a:p>
            <a:r>
              <a:rPr lang="ja-JP" altLang="en-US" sz="1400" b="1" dirty="0">
                <a:latin typeface="ＭＳ 明朝" panose="02020609040205080304" pitchFamily="17" charset="-128"/>
                <a:ea typeface="ＭＳ 明朝" panose="02020609040205080304" pitchFamily="17" charset="-128"/>
              </a:rPr>
              <a:t>・</a:t>
            </a:r>
            <a:r>
              <a:rPr lang="ja-JP" altLang="en-US" sz="1400" b="1" dirty="0">
                <a:solidFill>
                  <a:srgbClr val="FF0000"/>
                </a:solidFill>
                <a:latin typeface="ＭＳ 明朝" panose="02020609040205080304" pitchFamily="17" charset="-128"/>
                <a:ea typeface="ＭＳ 明朝" panose="02020609040205080304" pitchFamily="17" charset="-128"/>
              </a:rPr>
              <a:t>私たち人間</a:t>
            </a:r>
            <a:r>
              <a:rPr lang="ja-JP" altLang="en-US" sz="1400" b="1" dirty="0">
                <a:latin typeface="ＭＳ 明朝" panose="02020609040205080304" pitchFamily="17" charset="-128"/>
                <a:ea typeface="ＭＳ 明朝" panose="02020609040205080304" pitchFamily="17" charset="-128"/>
              </a:rPr>
              <a:t>にはどんな資質・能力が求められているのでしょう。　　★</a:t>
            </a:r>
            <a:endParaRPr lang="en-US" altLang="ja-JP" sz="1400" b="1" dirty="0">
              <a:latin typeface="ＭＳ 明朝" panose="02020609040205080304" pitchFamily="17" charset="-128"/>
              <a:ea typeface="ＭＳ 明朝" panose="02020609040205080304" pitchFamily="17" charset="-128"/>
            </a:endParaRPr>
          </a:p>
          <a:p>
            <a:endParaRPr kumimoji="1" lang="en-US" altLang="ja-JP" sz="1400" dirty="0"/>
          </a:p>
          <a:p>
            <a:endParaRPr lang="en-US" altLang="ja-JP" sz="1400" dirty="0"/>
          </a:p>
          <a:p>
            <a:endParaRPr kumimoji="1" lang="ja-JP" altLang="en-US" sz="1400" dirty="0"/>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5</a:t>
            </a:fld>
            <a:endParaRPr kumimoji="1" lang="ja-JP" altLang="en-US"/>
          </a:p>
        </p:txBody>
      </p:sp>
    </p:spTree>
    <p:extLst>
      <p:ext uri="{BB962C8B-B14F-4D97-AF65-F5344CB8AC3E}">
        <p14:creationId xmlns:p14="http://schemas.microsoft.com/office/powerpoint/2010/main" val="3246649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59163" y="146050"/>
            <a:ext cx="3101975" cy="2325688"/>
          </a:xfrm>
        </p:spPr>
      </p:sp>
      <p:sp>
        <p:nvSpPr>
          <p:cNvPr id="3" name="ノート プレースホルダー 2"/>
          <p:cNvSpPr>
            <a:spLocks noGrp="1"/>
          </p:cNvSpPr>
          <p:nvPr>
            <p:ph type="body" idx="1"/>
          </p:nvPr>
        </p:nvSpPr>
        <p:spPr>
          <a:xfrm>
            <a:off x="1427714" y="2533650"/>
            <a:ext cx="8016240" cy="4354513"/>
          </a:xfrm>
        </p:spPr>
        <p:txBody>
          <a:bodyPr/>
          <a:lstStyle/>
          <a:p>
            <a:pPr>
              <a:defRPr/>
            </a:pPr>
            <a:r>
              <a:rPr lang="ja-JP" altLang="en-US" sz="1400" b="1" dirty="0"/>
              <a:t>世界から大きく立ち遅れた現実を前に</a:t>
            </a:r>
            <a:r>
              <a:rPr lang="ja-JP" altLang="ja-JP" sz="1400" b="1" dirty="0"/>
              <a:t>、</a:t>
            </a:r>
            <a:r>
              <a:rPr lang="ja-JP" altLang="en-US" sz="1400" b="1" dirty="0"/>
              <a:t>日本の</a:t>
            </a:r>
            <a:r>
              <a:rPr lang="ja-JP" altLang="en-US" sz="1400" b="1" dirty="0">
                <a:solidFill>
                  <a:srgbClr val="C00000"/>
                </a:solidFill>
                <a:latin typeface="HGP創英角ﾎﾟｯﾌﾟ体" panose="040B0A00000000000000" pitchFamily="50" charset="-128"/>
                <a:ea typeface="HGP創英角ﾎﾟｯﾌﾟ体" panose="040B0A00000000000000" pitchFamily="50" charset="-128"/>
              </a:rPr>
              <a:t>学校</a:t>
            </a:r>
            <a:r>
              <a:rPr lang="ja-JP" altLang="ja-JP" sz="1400" b="1" dirty="0">
                <a:solidFill>
                  <a:srgbClr val="C00000"/>
                </a:solidFill>
                <a:latin typeface="HGP創英角ﾎﾟｯﾌﾟ体" panose="040B0A00000000000000" pitchFamily="50" charset="-128"/>
                <a:ea typeface="HGP創英角ﾎﾟｯﾌﾟ体" panose="040B0A00000000000000" pitchFamily="50" charset="-128"/>
              </a:rPr>
              <a:t>教育</a:t>
            </a:r>
            <a:r>
              <a:rPr lang="ja-JP" altLang="en-US" sz="1400" b="1" dirty="0"/>
              <a:t>　を変えるとしたら、★</a:t>
            </a:r>
            <a:endParaRPr lang="en-US" altLang="ja-JP" sz="1400" b="1" dirty="0"/>
          </a:p>
          <a:p>
            <a:pPr>
              <a:defRPr/>
            </a:pPr>
            <a:endParaRPr lang="en-US" altLang="ja-JP" sz="1400" b="1" u="sng" dirty="0">
              <a:solidFill>
                <a:schemeClr val="accent1">
                  <a:lumMod val="75000"/>
                </a:schemeClr>
              </a:solidFill>
            </a:endParaRPr>
          </a:p>
          <a:p>
            <a:pPr>
              <a:defRPr/>
            </a:pPr>
            <a:r>
              <a:rPr lang="ja-JP" altLang="en-US" sz="1400" b="1" u="sng" dirty="0">
                <a:solidFill>
                  <a:schemeClr val="accent1">
                    <a:lumMod val="75000"/>
                  </a:schemeClr>
                </a:solidFill>
              </a:rPr>
              <a:t>　</a:t>
            </a:r>
            <a:r>
              <a:rPr lang="ja-JP" altLang="ja-JP" sz="1400" b="1" u="sng" dirty="0"/>
              <a:t>どのように変えていく</a:t>
            </a:r>
            <a:r>
              <a:rPr lang="ja-JP" altLang="ja-JP" sz="1400" b="1" dirty="0"/>
              <a:t>必要があるの</a:t>
            </a:r>
            <a:r>
              <a:rPr lang="ja-JP" altLang="en-US" sz="1400" b="1" dirty="0"/>
              <a:t>でしょう</a:t>
            </a:r>
            <a:r>
              <a:rPr lang="ja-JP" altLang="ja-JP" sz="1400" b="1" dirty="0"/>
              <a:t>か。</a:t>
            </a:r>
            <a:r>
              <a:rPr lang="ja-JP" altLang="en-US" b="1" dirty="0"/>
              <a:t>（ワークショップの時にはこのように進めます。）</a:t>
            </a:r>
            <a:endParaRPr lang="en-US" altLang="ja-JP" b="1" dirty="0"/>
          </a:p>
          <a:p>
            <a:pPr>
              <a:defRPr/>
            </a:pPr>
            <a:endParaRPr lang="en-US" altLang="ja-JP" sz="1400" b="1" dirty="0"/>
          </a:p>
          <a:p>
            <a:pPr algn="ctr">
              <a:defRPr/>
            </a:pPr>
            <a:r>
              <a:rPr lang="ja-JP" altLang="en-US" sz="1400" b="1" dirty="0">
                <a:highlight>
                  <a:srgbClr val="FEFDD3"/>
                </a:highlight>
              </a:rPr>
              <a:t>　</a:t>
            </a:r>
            <a:r>
              <a:rPr lang="en-US" altLang="ja-JP" sz="1400" b="1" dirty="0">
                <a:highlight>
                  <a:srgbClr val="FEFDD3"/>
                </a:highlight>
              </a:rPr>
              <a:t>※</a:t>
            </a:r>
            <a:r>
              <a:rPr lang="ja-JP" altLang="en-US" sz="1400" b="1" dirty="0">
                <a:highlight>
                  <a:srgbClr val="FEFDD3"/>
                </a:highlight>
              </a:rPr>
              <a:t>　中教審の委員さんになったつもりで、　　　</a:t>
            </a:r>
            <a:endParaRPr lang="en-US" altLang="ja-JP" sz="1400" b="1" dirty="0">
              <a:highlight>
                <a:srgbClr val="FEFDD3"/>
              </a:highlight>
            </a:endParaRPr>
          </a:p>
          <a:p>
            <a:pPr algn="ctr">
              <a:defRPr/>
            </a:pPr>
            <a:r>
              <a:rPr lang="ja-JP" altLang="en-US" sz="1400" b="1" dirty="0">
                <a:highlight>
                  <a:srgbClr val="FEFDD3"/>
                </a:highlight>
              </a:rPr>
              <a:t>　　　　　　　「ガツン！」　と書きましょう</a:t>
            </a:r>
            <a:r>
              <a:rPr lang="ja-JP" altLang="en-US" sz="1400" b="1" i="1" dirty="0">
                <a:highlight>
                  <a:srgbClr val="FEFDD3"/>
                </a:highlight>
              </a:rPr>
              <a:t>！！　</a:t>
            </a:r>
            <a:r>
              <a:rPr lang="ja-JP" altLang="en-US" sz="1400" b="1" i="1" dirty="0">
                <a:highlight>
                  <a:srgbClr val="FFFF00"/>
                </a:highlight>
              </a:rPr>
              <a:t>　</a:t>
            </a:r>
            <a:endParaRPr lang="en-US" altLang="ja-JP" sz="1400" b="1" i="1" dirty="0">
              <a:highlight>
                <a:srgbClr val="FFFF00"/>
              </a:highlight>
            </a:endParaRPr>
          </a:p>
          <a:p>
            <a:pPr>
              <a:defRPr/>
            </a:pPr>
            <a:endParaRPr lang="en-US" altLang="ja-JP" sz="1400" b="1" dirty="0"/>
          </a:p>
          <a:p>
            <a:pPr>
              <a:defRPr/>
            </a:pPr>
            <a:r>
              <a:rPr lang="ja-JP" altLang="en-US" sz="1400" b="1" dirty="0"/>
              <a:t>　</a:t>
            </a:r>
            <a:r>
              <a:rPr lang="ja-JP" altLang="en-US" sz="1400" b="1" dirty="0">
                <a:highlight>
                  <a:srgbClr val="FFFF00"/>
                </a:highlight>
              </a:rPr>
              <a:t>これからの時代に皆さんが重要だと思う教育上のキーワードを書いてください。</a:t>
            </a:r>
            <a:endParaRPr lang="en-US" altLang="ja-JP" sz="1400" b="1" dirty="0">
              <a:highlight>
                <a:srgbClr val="FFFF00"/>
              </a:highlight>
            </a:endParaRPr>
          </a:p>
          <a:p>
            <a:pPr>
              <a:defRPr/>
            </a:pPr>
            <a:endParaRPr lang="en-US" altLang="ja-JP" sz="1400" b="1" dirty="0"/>
          </a:p>
          <a:p>
            <a:pPr>
              <a:defRPr/>
            </a:pPr>
            <a:r>
              <a:rPr lang="ja-JP" altLang="en-US" sz="1400" b="1" dirty="0"/>
              <a:t>　</a:t>
            </a:r>
            <a:r>
              <a:rPr lang="ja-JP" altLang="en-US" sz="1400" b="1" dirty="0">
                <a:highlight>
                  <a:srgbClr val="FED2FA"/>
                </a:highlight>
              </a:rPr>
              <a:t>第 </a:t>
            </a:r>
            <a:r>
              <a:rPr lang="en-US" altLang="ja-JP" sz="1400" b="1" dirty="0">
                <a:highlight>
                  <a:srgbClr val="FED2FA"/>
                </a:highlight>
              </a:rPr>
              <a:t>1</a:t>
            </a:r>
            <a:r>
              <a:rPr lang="ja-JP" altLang="en-US" sz="1400" b="1" dirty="0">
                <a:highlight>
                  <a:srgbClr val="FED2FA"/>
                </a:highlight>
              </a:rPr>
              <a:t>回のまとめでお書きくださった方は、それを活かしていきましょう。</a:t>
            </a:r>
            <a:r>
              <a:rPr lang="ja-JP" altLang="en-US" sz="1400" dirty="0"/>
              <a:t>★</a:t>
            </a:r>
            <a:endParaRPr lang="en-US" altLang="ja-JP" sz="1400" b="1" dirty="0"/>
          </a:p>
          <a:p>
            <a:pPr>
              <a:defRPr/>
            </a:pPr>
            <a:endParaRPr lang="en-US" altLang="ja-JP" sz="1400" b="1" dirty="0"/>
          </a:p>
          <a:p>
            <a:pPr>
              <a:defRPr/>
            </a:pPr>
            <a:r>
              <a:rPr lang="ja-JP" altLang="en-US" sz="1400" dirty="0">
                <a:solidFill>
                  <a:srgbClr val="002060"/>
                </a:solidFill>
              </a:rPr>
              <a:t>（ワークショップで進める場合、このような言葉かけをしています。）</a:t>
            </a:r>
            <a:endParaRPr lang="en-US" altLang="ja-JP" sz="1400" dirty="0">
              <a:solidFill>
                <a:srgbClr val="002060"/>
              </a:solidFill>
            </a:endParaRPr>
          </a:p>
          <a:p>
            <a:pPr>
              <a:defRPr/>
            </a:pPr>
            <a:r>
              <a:rPr lang="en-US" altLang="ja-JP" sz="1400" b="1" dirty="0">
                <a:solidFill>
                  <a:srgbClr val="002060"/>
                </a:solidFill>
                <a:latin typeface="+mj-ea"/>
                <a:ea typeface="+mj-ea"/>
              </a:rPr>
              <a:t>※</a:t>
            </a:r>
            <a:r>
              <a:rPr lang="ja-JP" altLang="en-US" sz="1400" b="1" dirty="0">
                <a:solidFill>
                  <a:srgbClr val="002060"/>
                </a:solidFill>
                <a:latin typeface="+mj-ea"/>
                <a:ea typeface="+mj-ea"/>
              </a:rPr>
              <a:t>（ポストイットに、サインペンで横書きしてください。相談なしで、やりましょう。２分間でな</a:t>
            </a:r>
            <a:endParaRPr lang="en-US" altLang="ja-JP" sz="1400" b="1" dirty="0">
              <a:solidFill>
                <a:srgbClr val="002060"/>
              </a:solidFill>
              <a:latin typeface="+mj-ea"/>
              <a:ea typeface="+mj-ea"/>
            </a:endParaRPr>
          </a:p>
          <a:p>
            <a:pPr>
              <a:defRPr/>
            </a:pPr>
            <a:r>
              <a:rPr lang="ja-JP" altLang="en-US" sz="1400" b="1" dirty="0">
                <a:solidFill>
                  <a:srgbClr val="002060"/>
                </a:solidFill>
                <a:latin typeface="+mj-ea"/>
                <a:ea typeface="+mj-ea"/>
              </a:rPr>
              <a:t>　　るべくたくさん書きましょう）</a:t>
            </a:r>
            <a:endParaRPr lang="en-US" altLang="ja-JP" sz="1400" dirty="0">
              <a:solidFill>
                <a:srgbClr val="002060"/>
              </a:solidFill>
              <a:latin typeface="+mj-ea"/>
              <a:ea typeface="+mj-ea"/>
            </a:endParaRPr>
          </a:p>
          <a:p>
            <a:r>
              <a:rPr lang="en-US" altLang="ja-JP" sz="1400" dirty="0">
                <a:solidFill>
                  <a:srgbClr val="002060"/>
                </a:solidFill>
              </a:rPr>
              <a:t>※</a:t>
            </a:r>
            <a:r>
              <a:rPr lang="ja-JP" altLang="en-US" sz="1400" dirty="0">
                <a:solidFill>
                  <a:srgbClr val="002060"/>
                </a:solidFill>
              </a:rPr>
              <a:t>　ワークショップの時間が取れない時には、「レジュメの３番の所に書き出してみましょ</a:t>
            </a:r>
            <a:endParaRPr lang="en-US" altLang="ja-JP" sz="1400" dirty="0">
              <a:solidFill>
                <a:srgbClr val="002060"/>
              </a:solidFill>
            </a:endParaRPr>
          </a:p>
          <a:p>
            <a:r>
              <a:rPr lang="ja-JP" altLang="en-US" sz="1400" dirty="0">
                <a:solidFill>
                  <a:srgbClr val="002060"/>
                </a:solidFill>
              </a:rPr>
              <a:t>　　う。」とします。</a:t>
            </a:r>
            <a:endParaRPr lang="en-US" altLang="ja-JP" sz="1400" dirty="0">
              <a:solidFill>
                <a:srgbClr val="002060"/>
              </a:solidFill>
            </a:endParaRPr>
          </a:p>
          <a:p>
            <a:r>
              <a:rPr lang="ja-JP" altLang="en-US" sz="1400" dirty="0">
                <a:solidFill>
                  <a:srgbClr val="002060"/>
                </a:solidFill>
              </a:rPr>
              <a:t>　　改革案の共有をする時間が十分に取れない時には、グループでの構成をせずに、各自の改革　　</a:t>
            </a:r>
            <a:endParaRPr lang="en-US" altLang="ja-JP" sz="1400" dirty="0">
              <a:solidFill>
                <a:srgbClr val="002060"/>
              </a:solidFill>
            </a:endParaRPr>
          </a:p>
          <a:p>
            <a:r>
              <a:rPr lang="ja-JP" altLang="en-US" sz="1400" dirty="0">
                <a:solidFill>
                  <a:srgbClr val="002060"/>
                </a:solidFill>
              </a:rPr>
              <a:t>　　案のメモをもって</a:t>
            </a:r>
            <a:r>
              <a:rPr kumimoji="1" lang="ja-JP" altLang="en-US" sz="1400" dirty="0">
                <a:solidFill>
                  <a:srgbClr val="002060"/>
                </a:solidFill>
              </a:rPr>
              <a:t>立ち上がって、なるべく多くの方と短時間交流をしていただきます。</a:t>
            </a:r>
            <a:endParaRPr kumimoji="1" lang="en-US" altLang="ja-JP" sz="1400" dirty="0">
              <a:solidFill>
                <a:srgbClr val="002060"/>
              </a:solidFill>
            </a:endParaRPr>
          </a:p>
          <a:p>
            <a:endParaRPr lang="en-US" altLang="ja-JP" sz="1400" dirty="0"/>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6</a:t>
            </a:fld>
            <a:endParaRPr kumimoji="1" lang="ja-JP" altLang="en-US"/>
          </a:p>
        </p:txBody>
      </p:sp>
    </p:spTree>
    <p:extLst>
      <p:ext uri="{BB962C8B-B14F-4D97-AF65-F5344CB8AC3E}">
        <p14:creationId xmlns:p14="http://schemas.microsoft.com/office/powerpoint/2010/main" val="259873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2658175" y="3355829"/>
            <a:ext cx="5619049" cy="3425971"/>
          </a:xfrm>
        </p:spPr>
        <p:txBody>
          <a:bodyPr/>
          <a:lstStyle/>
          <a:p>
            <a:r>
              <a:rPr kumimoji="1" lang="ja-JP" altLang="en-US" sz="1400" dirty="0"/>
              <a:t>グループワークができた時には、この流れで進めました。</a:t>
            </a:r>
            <a:endParaRPr kumimoji="1" lang="en-US" altLang="ja-JP" sz="1400" dirty="0"/>
          </a:p>
          <a:p>
            <a:r>
              <a:rPr lang="ja-JP" altLang="en-US" sz="1400" b="1" dirty="0">
                <a:latin typeface="AR P丸ゴシック体E" panose="020F0900000000000000" pitchFamily="50" charset="-128"/>
                <a:ea typeface="AR P丸ゴシック体E" panose="020F0900000000000000" pitchFamily="50" charset="-128"/>
              </a:rPr>
              <a:t>　ワールドカフェ交流です。★</a:t>
            </a:r>
            <a:endParaRPr lang="en-US" altLang="ja-JP" sz="1400" b="1" dirty="0">
              <a:latin typeface="AR P丸ゴシック体E" panose="020F0900000000000000" pitchFamily="50" charset="-128"/>
              <a:ea typeface="AR P丸ゴシック体E" panose="020F0900000000000000" pitchFamily="50" charset="-128"/>
            </a:endParaRPr>
          </a:p>
          <a:p>
            <a:endParaRPr lang="en-US" altLang="ja-JP" sz="1400" b="1" dirty="0">
              <a:latin typeface="AR P丸ゴシック体E" panose="020F0900000000000000" pitchFamily="50" charset="-128"/>
              <a:ea typeface="AR P丸ゴシック体E" panose="020F0900000000000000" pitchFamily="50" charset="-128"/>
            </a:endParaRPr>
          </a:p>
          <a:p>
            <a:r>
              <a:rPr lang="ja-JP" altLang="en-US" sz="1400" b="1" dirty="0">
                <a:latin typeface="AR P丸ゴシック体E" panose="020F0900000000000000" pitchFamily="50" charset="-128"/>
                <a:ea typeface="AR P丸ゴシック体E" panose="020F0900000000000000" pitchFamily="50" charset="-128"/>
              </a:rPr>
              <a:t>⓵　全員の書いたカードを全部、模造紙上に出して互いに読み合</a:t>
            </a:r>
            <a:endParaRPr lang="en-US" altLang="ja-JP" sz="1400" b="1" dirty="0">
              <a:latin typeface="AR P丸ゴシック体E" panose="020F0900000000000000" pitchFamily="50" charset="-128"/>
              <a:ea typeface="AR P丸ゴシック体E" panose="020F0900000000000000" pitchFamily="50" charset="-128"/>
            </a:endParaRPr>
          </a:p>
          <a:p>
            <a:r>
              <a:rPr lang="ja-JP" altLang="en-US" sz="1400" b="1" dirty="0">
                <a:latin typeface="AR P丸ゴシック体E" panose="020F0900000000000000" pitchFamily="50" charset="-128"/>
                <a:ea typeface="AR P丸ゴシック体E" panose="020F0900000000000000" pitchFamily="50" charset="-128"/>
              </a:rPr>
              <a:t>　　います。同じ仲間のカードはまとめます。★</a:t>
            </a:r>
            <a:endParaRPr lang="en-US" altLang="ja-JP" sz="1400" b="1" dirty="0">
              <a:latin typeface="AR P丸ゴシック体E" panose="020F0900000000000000" pitchFamily="50" charset="-128"/>
              <a:ea typeface="AR P丸ゴシック体E" panose="020F0900000000000000" pitchFamily="50" charset="-128"/>
            </a:endParaRPr>
          </a:p>
          <a:p>
            <a:r>
              <a:rPr lang="ja-JP" altLang="en-US" sz="1400" b="1" dirty="0">
                <a:latin typeface="AR P丸ゴシック体E" panose="020F0900000000000000" pitchFamily="50" charset="-128"/>
                <a:ea typeface="AR P丸ゴシック体E" panose="020F0900000000000000" pitchFamily="50" charset="-128"/>
              </a:rPr>
              <a:t>⓶　線で囲んだり、それをつないだり、見出しをつけたりしながら</a:t>
            </a:r>
            <a:endParaRPr lang="en-US" altLang="ja-JP" sz="1400" b="1" dirty="0">
              <a:latin typeface="AR P丸ゴシック体E" panose="020F0900000000000000" pitchFamily="50" charset="-128"/>
              <a:ea typeface="AR P丸ゴシック体E" panose="020F0900000000000000" pitchFamily="50" charset="-128"/>
            </a:endParaRPr>
          </a:p>
          <a:p>
            <a:r>
              <a:rPr lang="ja-JP" altLang="en-US" sz="1400" b="1" dirty="0">
                <a:latin typeface="AR P丸ゴシック体E" panose="020F0900000000000000" pitchFamily="50" charset="-128"/>
                <a:ea typeface="AR P丸ゴシック体E" panose="020F0900000000000000" pitchFamily="50" charset="-128"/>
              </a:rPr>
              <a:t>　　構造化します。★</a:t>
            </a:r>
            <a:endParaRPr lang="en-US" altLang="ja-JP" sz="1400" b="1" dirty="0">
              <a:latin typeface="AR P丸ゴシック体E" panose="020F0900000000000000" pitchFamily="50" charset="-128"/>
              <a:ea typeface="AR P丸ゴシック体E" panose="020F0900000000000000" pitchFamily="50" charset="-128"/>
            </a:endParaRPr>
          </a:p>
          <a:p>
            <a:r>
              <a:rPr lang="ja-JP" altLang="en-US" sz="1400" b="1" dirty="0">
                <a:latin typeface="AR P丸ゴシック体E" panose="020F0900000000000000" pitchFamily="50" charset="-128"/>
                <a:ea typeface="AR P丸ゴシック体E" panose="020F0900000000000000" pitchFamily="50" charset="-128"/>
              </a:rPr>
              <a:t>⓷　どういう教育を進めたいか、説明の練習をします。　　</a:t>
            </a:r>
            <a:endParaRPr lang="en-US" altLang="ja-JP" sz="1400" b="1" dirty="0">
              <a:latin typeface="AR P丸ゴシック体E" panose="020F0900000000000000" pitchFamily="50" charset="-128"/>
              <a:ea typeface="AR P丸ゴシック体E" panose="020F0900000000000000" pitchFamily="50" charset="-128"/>
            </a:endParaRPr>
          </a:p>
          <a:p>
            <a:endParaRPr lang="en-US" altLang="ja-JP" sz="1400" b="1" dirty="0">
              <a:latin typeface="AR P丸ゴシック体E" panose="020F0900000000000000" pitchFamily="50" charset="-128"/>
              <a:ea typeface="AR P丸ゴシック体E" panose="020F0900000000000000" pitchFamily="50" charset="-128"/>
            </a:endParaRPr>
          </a:p>
          <a:p>
            <a:r>
              <a:rPr lang="ja-JP" altLang="en-US" sz="1400" b="1" dirty="0">
                <a:latin typeface="AR P丸ゴシック体E" panose="020F0900000000000000" pitchFamily="50" charset="-128"/>
                <a:ea typeface="AR P丸ゴシック体E" panose="020F0900000000000000" pitchFamily="50" charset="-128"/>
              </a:rPr>
              <a:t>実際に取り組んでいる様子を</a:t>
            </a:r>
            <a:r>
              <a:rPr lang="en-US" altLang="ja-JP" sz="1400" b="1" dirty="0">
                <a:latin typeface="AR P丸ゴシック体E" panose="020F0900000000000000" pitchFamily="50" charset="-128"/>
                <a:ea typeface="AR P丸ゴシック体E" panose="020F0900000000000000" pitchFamily="50" charset="-128"/>
              </a:rPr>
              <a:t>6</a:t>
            </a:r>
            <a:r>
              <a:rPr lang="ja-JP" altLang="en-US" sz="1400" b="1" dirty="0">
                <a:latin typeface="AR P丸ゴシック体E" panose="020F0900000000000000" pitchFamily="50" charset="-128"/>
                <a:ea typeface="AR P丸ゴシック体E" panose="020F0900000000000000" pitchFamily="50" charset="-128"/>
              </a:rPr>
              <a:t>枚の写真でお見せしましょう。　★　　　　　　　　　　 </a:t>
            </a:r>
            <a:endParaRPr kumimoji="1" lang="en-US" altLang="ja-JP" sz="1400" dirty="0"/>
          </a:p>
          <a:p>
            <a:endParaRPr lang="en-US" altLang="ja-JP" sz="1400" dirty="0"/>
          </a:p>
          <a:p>
            <a:r>
              <a:rPr lang="en-US" altLang="ja-JP" sz="1400" dirty="0"/>
              <a:t>※</a:t>
            </a:r>
            <a:r>
              <a:rPr kumimoji="1" lang="ja-JP" altLang="en-US" sz="1400" dirty="0"/>
              <a:t>　</a:t>
            </a:r>
            <a:r>
              <a:rPr lang="ja-JP" altLang="en-US" sz="1400" dirty="0"/>
              <a:t>改革案の共有をする時間が十分に取れない時には、</a:t>
            </a:r>
            <a:endParaRPr lang="en-US" altLang="ja-JP" sz="1400" dirty="0"/>
          </a:p>
          <a:p>
            <a:r>
              <a:rPr lang="ja-JP" altLang="en-US" sz="1400" dirty="0"/>
              <a:t>　　グループでの構成をせずに、各自の改革案のメモを</a:t>
            </a:r>
            <a:endParaRPr lang="en-US" altLang="ja-JP" sz="1400" dirty="0"/>
          </a:p>
          <a:p>
            <a:r>
              <a:rPr lang="ja-JP" altLang="en-US" sz="1400" dirty="0"/>
              <a:t>　　元に、立ち上がって、なるべく多くの方と短時間交流を</a:t>
            </a:r>
            <a:endParaRPr lang="en-US" altLang="ja-JP" sz="1400" dirty="0"/>
          </a:p>
          <a:p>
            <a:r>
              <a:rPr lang="ja-JP" altLang="en-US" sz="1400" dirty="0"/>
              <a:t>　　していただきます。</a:t>
            </a:r>
          </a:p>
          <a:p>
            <a:endParaRPr kumimoji="1" lang="en-US" altLang="ja-JP" sz="1400" dirty="0"/>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7</a:t>
            </a:fld>
            <a:endParaRPr kumimoji="1" lang="ja-JP" altLang="en-US"/>
          </a:p>
        </p:txBody>
      </p:sp>
    </p:spTree>
    <p:extLst>
      <p:ext uri="{BB962C8B-B14F-4D97-AF65-F5344CB8AC3E}">
        <p14:creationId xmlns:p14="http://schemas.microsoft.com/office/powerpoint/2010/main" val="2378083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2465070" y="3444081"/>
            <a:ext cx="6812280" cy="1648619"/>
          </a:xfrm>
        </p:spPr>
        <p:txBody>
          <a:bodyPr/>
          <a:lstStyle/>
          <a:p>
            <a:r>
              <a:rPr kumimoji="1" lang="ja-JP" altLang="en-US" sz="1400" dirty="0"/>
              <a:t>日米教育委員会の</a:t>
            </a:r>
            <a:r>
              <a:rPr kumimoji="1" lang="en-US" altLang="ja-JP" sz="1400" dirty="0"/>
              <a:t>ESD</a:t>
            </a:r>
            <a:r>
              <a:rPr kumimoji="1" lang="ja-JP" altLang="en-US" sz="1400" dirty="0"/>
              <a:t>研修会で、カード構成をしていただいた時の様子です。</a:t>
            </a:r>
            <a:endParaRPr kumimoji="1" lang="en-US" altLang="ja-JP" sz="1400" dirty="0"/>
          </a:p>
          <a:p>
            <a:endParaRPr lang="en-US" altLang="ja-JP" sz="1400" dirty="0"/>
          </a:p>
          <a:p>
            <a:r>
              <a:rPr kumimoji="1" lang="ja-JP" altLang="en-US" sz="1400" dirty="0"/>
              <a:t>カードを仲間分けして、見出しをつけたり、線で結んだりいています。</a:t>
            </a:r>
            <a:endParaRPr kumimoji="1" lang="en-US" altLang="ja-JP" sz="1400" dirty="0"/>
          </a:p>
          <a:p>
            <a:endParaRPr lang="en-US" altLang="ja-JP" sz="1400" dirty="0"/>
          </a:p>
          <a:p>
            <a:r>
              <a:rPr kumimoji="1" lang="en-US" altLang="ja-JP" sz="1400" dirty="0"/>
              <a:t>※</a:t>
            </a:r>
            <a:r>
              <a:rPr kumimoji="1" lang="ja-JP" altLang="en-US" sz="1400" dirty="0"/>
              <a:t>　画面は、クリックしながら、</a:t>
            </a:r>
            <a:r>
              <a:rPr kumimoji="1" lang="en-US" altLang="ja-JP" sz="1400" dirty="0"/>
              <a:t>6</a:t>
            </a:r>
            <a:r>
              <a:rPr kumimoji="1" lang="ja-JP" altLang="en-US" sz="1400" dirty="0"/>
              <a:t>回変わります。　★</a:t>
            </a:r>
            <a:endParaRPr kumimoji="1" lang="en-US" altLang="ja-JP" sz="1400" dirty="0"/>
          </a:p>
          <a:p>
            <a:endParaRPr lang="en-US" altLang="ja-JP" sz="1400" dirty="0"/>
          </a:p>
          <a:p>
            <a:endParaRPr kumimoji="1" lang="ja-JP" altLang="en-US" sz="1400" dirty="0"/>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8</a:t>
            </a:fld>
            <a:endParaRPr kumimoji="1" lang="ja-JP" altLang="en-US"/>
          </a:p>
        </p:txBody>
      </p:sp>
    </p:spTree>
    <p:extLst>
      <p:ext uri="{BB962C8B-B14F-4D97-AF65-F5344CB8AC3E}">
        <p14:creationId xmlns:p14="http://schemas.microsoft.com/office/powerpoint/2010/main" val="133111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54363" y="79375"/>
            <a:ext cx="3101975" cy="2325688"/>
          </a:xfrm>
        </p:spPr>
      </p:sp>
      <p:sp>
        <p:nvSpPr>
          <p:cNvPr id="3" name="ノート プレースホルダー 2"/>
          <p:cNvSpPr>
            <a:spLocks noGrp="1"/>
          </p:cNvSpPr>
          <p:nvPr>
            <p:ph type="body" idx="1"/>
          </p:nvPr>
        </p:nvSpPr>
        <p:spPr>
          <a:xfrm>
            <a:off x="2275338" y="2473178"/>
            <a:ext cx="6186037" cy="4143522"/>
          </a:xfrm>
        </p:spPr>
        <p:txBody>
          <a:bodyPr/>
          <a:lstStyle/>
          <a:p>
            <a:r>
              <a:rPr kumimoji="1" lang="ja-JP" altLang="en-US" sz="1400" dirty="0"/>
              <a:t>（</a:t>
            </a:r>
            <a:r>
              <a:rPr kumimoji="1" lang="en-US" altLang="ja-JP" sz="1400" dirty="0"/>
              <a:t>※</a:t>
            </a:r>
            <a:r>
              <a:rPr kumimoji="1" lang="ja-JP" altLang="en-US" sz="1400" dirty="0"/>
              <a:t>　これもグループワークの際の説明に使います。</a:t>
            </a:r>
            <a:endParaRPr kumimoji="1" lang="en-US" altLang="ja-JP" sz="1400" dirty="0"/>
          </a:p>
          <a:p>
            <a:r>
              <a:rPr lang="ja-JP" altLang="en-US" sz="1400" dirty="0"/>
              <a:t>　　ワールドカフェ方式での動き方を説明しています。）</a:t>
            </a:r>
            <a:endParaRPr lang="en-US" altLang="ja-JP" sz="1400" dirty="0"/>
          </a:p>
          <a:p>
            <a:endParaRPr kumimoji="1" lang="en-US" altLang="ja-JP" sz="1400" dirty="0"/>
          </a:p>
          <a:p>
            <a:r>
              <a:rPr lang="ja-JP" altLang="en-US" sz="1400" b="1" dirty="0">
                <a:latin typeface="ＭＳ 明朝" panose="02020609040205080304" pitchFamily="17" charset="-128"/>
                <a:ea typeface="ＭＳ 明朝" panose="02020609040205080304" pitchFamily="17" charset="-128"/>
              </a:rPr>
              <a:t>　　④　次にグループの中から</a:t>
            </a:r>
            <a:r>
              <a:rPr lang="ja-JP" altLang="en-US" sz="1400" b="1" dirty="0">
                <a:highlight>
                  <a:srgbClr val="FFFF00"/>
                </a:highlight>
                <a:latin typeface="ＭＳ 明朝" panose="02020609040205080304" pitchFamily="17" charset="-128"/>
                <a:ea typeface="ＭＳ 明朝" panose="02020609040205080304" pitchFamily="17" charset="-128"/>
              </a:rPr>
              <a:t>説明者を選びます</a:t>
            </a:r>
            <a:r>
              <a:rPr lang="ja-JP" altLang="en-US" sz="1400" b="1" dirty="0">
                <a:latin typeface="ＭＳ 明朝" panose="02020609040205080304" pitchFamily="17" charset="-128"/>
                <a:ea typeface="ＭＳ 明朝" panose="02020609040205080304" pitchFamily="17" charset="-128"/>
              </a:rPr>
              <a:t>。</a:t>
            </a:r>
            <a:endParaRPr lang="en-US" altLang="ja-JP" sz="1400" b="1" dirty="0">
              <a:latin typeface="ＭＳ 明朝" panose="02020609040205080304" pitchFamily="17" charset="-128"/>
              <a:ea typeface="ＭＳ 明朝" panose="02020609040205080304" pitchFamily="17" charset="-128"/>
            </a:endParaRPr>
          </a:p>
          <a:p>
            <a:r>
              <a:rPr lang="ja-JP" altLang="en-US" sz="1400" b="1" dirty="0">
                <a:latin typeface="ＭＳ 明朝" panose="02020609040205080304" pitchFamily="17" charset="-128"/>
                <a:ea typeface="ＭＳ 明朝" panose="02020609040205080304" pitchFamily="17" charset="-128"/>
              </a:rPr>
              <a:t>　　　　説明者は、自分たちが創った「教育改革案」</a:t>
            </a:r>
            <a:endParaRPr lang="en-US" altLang="ja-JP" sz="1400" b="1" dirty="0">
              <a:latin typeface="ＭＳ 明朝" panose="02020609040205080304" pitchFamily="17" charset="-128"/>
              <a:ea typeface="ＭＳ 明朝" panose="02020609040205080304" pitchFamily="17" charset="-128"/>
            </a:endParaRPr>
          </a:p>
          <a:p>
            <a:r>
              <a:rPr lang="ja-JP" altLang="en-US" sz="1400" b="1" dirty="0">
                <a:latin typeface="ＭＳ 明朝" panose="02020609040205080304" pitchFamily="17" charset="-128"/>
                <a:ea typeface="ＭＳ 明朝" panose="02020609040205080304" pitchFamily="17" charset="-128"/>
              </a:rPr>
              <a:t>　　　　について、他の班の人に</a:t>
            </a:r>
            <a:r>
              <a:rPr lang="en-US" altLang="ja-JP" sz="1400" b="1" dirty="0">
                <a:latin typeface="ＭＳ 明朝" panose="02020609040205080304" pitchFamily="17" charset="-128"/>
                <a:ea typeface="ＭＳ 明朝" panose="02020609040205080304" pitchFamily="17" charset="-128"/>
              </a:rPr>
              <a:t>1</a:t>
            </a:r>
            <a:r>
              <a:rPr lang="ja-JP" altLang="en-US" sz="1400" b="1" dirty="0">
                <a:latin typeface="ＭＳ 明朝" panose="02020609040205080304" pitchFamily="17" charset="-128"/>
                <a:ea typeface="ＭＳ 明朝" panose="02020609040205080304" pitchFamily="17" charset="-128"/>
              </a:rPr>
              <a:t>分２</a:t>
            </a:r>
            <a:r>
              <a:rPr lang="en-US" altLang="ja-JP" sz="1400" b="1" dirty="0">
                <a:latin typeface="ＭＳ 明朝" panose="02020609040205080304" pitchFamily="17" charset="-128"/>
                <a:ea typeface="ＭＳ 明朝" panose="02020609040205080304" pitchFamily="17" charset="-128"/>
              </a:rPr>
              <a:t>0</a:t>
            </a:r>
            <a:r>
              <a:rPr lang="ja-JP" altLang="en-US" sz="1400" b="1" dirty="0">
                <a:latin typeface="ＭＳ 明朝" panose="02020609040205080304" pitchFamily="17" charset="-128"/>
                <a:ea typeface="ＭＳ 明朝" panose="02020609040205080304" pitchFamily="17" charset="-128"/>
              </a:rPr>
              <a:t>秒で説明をします。</a:t>
            </a:r>
            <a:endParaRPr lang="en-US" altLang="ja-JP" sz="1400" b="1" dirty="0">
              <a:latin typeface="ＭＳ 明朝" panose="02020609040205080304" pitchFamily="17" charset="-128"/>
              <a:ea typeface="ＭＳ 明朝" panose="02020609040205080304" pitchFamily="17" charset="-128"/>
            </a:endParaRPr>
          </a:p>
          <a:p>
            <a:endParaRPr lang="en-US" altLang="ja-JP" sz="1400" b="1" dirty="0">
              <a:latin typeface="ＭＳ 明朝" panose="02020609040205080304" pitchFamily="17" charset="-128"/>
              <a:ea typeface="ＭＳ 明朝" panose="02020609040205080304" pitchFamily="17" charset="-128"/>
            </a:endParaRPr>
          </a:p>
          <a:p>
            <a:r>
              <a:rPr lang="ja-JP" altLang="en-US" sz="1400" b="1" dirty="0">
                <a:latin typeface="ＭＳ 明朝" panose="02020609040205080304" pitchFamily="17" charset="-128"/>
                <a:ea typeface="ＭＳ 明朝" panose="02020609040205080304" pitchFamily="17" charset="-128"/>
              </a:rPr>
              <a:t>　　　　</a:t>
            </a:r>
            <a:r>
              <a:rPr lang="ja-JP" altLang="en-US" sz="1400" b="1" dirty="0">
                <a:highlight>
                  <a:srgbClr val="FFFF00"/>
                </a:highlight>
                <a:latin typeface="ＭＳ 明朝" panose="02020609040205080304" pitchFamily="17" charset="-128"/>
                <a:ea typeface="ＭＳ 明朝" panose="02020609040205080304" pitchFamily="17" charset="-128"/>
              </a:rPr>
              <a:t>説明者以外は、グループを巡る学びの旅に出ます</a:t>
            </a:r>
            <a:r>
              <a:rPr lang="ja-JP" altLang="en-US" sz="1400" b="1" dirty="0">
                <a:latin typeface="ＭＳ 明朝" panose="02020609040205080304" pitchFamily="17" charset="-128"/>
                <a:ea typeface="ＭＳ 明朝" panose="02020609040205080304" pitchFamily="17" charset="-128"/>
              </a:rPr>
              <a:t>。　★</a:t>
            </a:r>
            <a:endParaRPr lang="en-US" altLang="ja-JP" sz="1400" b="1" dirty="0">
              <a:latin typeface="ＭＳ 明朝" panose="02020609040205080304" pitchFamily="17" charset="-128"/>
              <a:ea typeface="ＭＳ 明朝" panose="02020609040205080304" pitchFamily="17" charset="-128"/>
            </a:endParaRPr>
          </a:p>
          <a:p>
            <a:endParaRPr lang="en-US" altLang="ja-JP" sz="1400" b="1" dirty="0">
              <a:latin typeface="ＭＳ 明朝" panose="02020609040205080304" pitchFamily="17" charset="-128"/>
              <a:ea typeface="ＭＳ 明朝" panose="02020609040205080304" pitchFamily="17" charset="-128"/>
            </a:endParaRPr>
          </a:p>
          <a:p>
            <a:r>
              <a:rPr lang="ja-JP" altLang="en-US" sz="1400" b="1" dirty="0">
                <a:latin typeface="ＭＳ 明朝" panose="02020609040205080304" pitchFamily="17" charset="-128"/>
                <a:ea typeface="ＭＳ 明朝" panose="02020609040205080304" pitchFamily="17" charset="-128"/>
              </a:rPr>
              <a:t>　　⑤　聞いていた人たちは、時間があれば質問します。</a:t>
            </a:r>
            <a:endParaRPr lang="en-US" altLang="ja-JP" sz="1400" b="1" dirty="0">
              <a:latin typeface="ＭＳ 明朝" panose="02020609040205080304" pitchFamily="17" charset="-128"/>
              <a:ea typeface="ＭＳ 明朝" panose="02020609040205080304" pitchFamily="17" charset="-128"/>
            </a:endParaRPr>
          </a:p>
          <a:p>
            <a:r>
              <a:rPr lang="ja-JP" altLang="en-US" sz="1400" b="1" dirty="0">
                <a:latin typeface="ＭＳ 明朝" panose="02020609040205080304" pitchFamily="17" charset="-128"/>
                <a:ea typeface="ＭＳ 明朝" panose="02020609040205080304" pitchFamily="17" charset="-128"/>
              </a:rPr>
              <a:t>　　　　合図があったら拍手・挨拶をして、次のグループに</a:t>
            </a:r>
            <a:endParaRPr lang="en-US" altLang="ja-JP" sz="1400" b="1" dirty="0">
              <a:latin typeface="ＭＳ 明朝" panose="02020609040205080304" pitchFamily="17" charset="-128"/>
              <a:ea typeface="ＭＳ 明朝" panose="02020609040205080304" pitchFamily="17" charset="-128"/>
            </a:endParaRPr>
          </a:p>
          <a:p>
            <a:r>
              <a:rPr lang="ja-JP" altLang="en-US" sz="1400" b="1" dirty="0">
                <a:latin typeface="ＭＳ 明朝" panose="02020609040205080304" pitchFamily="17" charset="-128"/>
                <a:ea typeface="ＭＳ 明朝" panose="02020609040205080304" pitchFamily="17" charset="-128"/>
              </a:rPr>
              <a:t>　　　　移動します。</a:t>
            </a:r>
            <a:endParaRPr lang="en-US" altLang="ja-JP" sz="1400" b="1" dirty="0">
              <a:latin typeface="ＭＳ 明朝" panose="02020609040205080304" pitchFamily="17" charset="-128"/>
              <a:ea typeface="ＭＳ 明朝" panose="02020609040205080304" pitchFamily="17" charset="-128"/>
            </a:endParaRPr>
          </a:p>
          <a:p>
            <a:r>
              <a:rPr lang="ja-JP" altLang="en-US" sz="1400" b="1" dirty="0">
                <a:latin typeface="ＭＳ 明朝" panose="02020609040205080304" pitchFamily="17" charset="-128"/>
                <a:ea typeface="ＭＳ 明朝" panose="02020609040205080304" pitchFamily="17" charset="-128"/>
              </a:rPr>
              <a:t>　　　　説明者は，移動せずに、次のグループにも説明を</a:t>
            </a:r>
            <a:endParaRPr lang="en-US" altLang="ja-JP" sz="1400" b="1" dirty="0">
              <a:latin typeface="ＭＳ 明朝" panose="02020609040205080304" pitchFamily="17" charset="-128"/>
              <a:ea typeface="ＭＳ 明朝" panose="02020609040205080304" pitchFamily="17" charset="-128"/>
            </a:endParaRPr>
          </a:p>
          <a:p>
            <a:r>
              <a:rPr lang="ja-JP" altLang="en-US" sz="1400" b="1" dirty="0">
                <a:latin typeface="ＭＳ 明朝" panose="02020609040205080304" pitchFamily="17" charset="-128"/>
                <a:ea typeface="ＭＳ 明朝" panose="02020609040205080304" pitchFamily="17" charset="-128"/>
              </a:rPr>
              <a:t>　　　　します。★</a:t>
            </a:r>
            <a:endParaRPr lang="en-US" altLang="ja-JP" sz="1400" b="1" dirty="0">
              <a:latin typeface="ＭＳ 明朝" panose="02020609040205080304" pitchFamily="17" charset="-128"/>
              <a:ea typeface="ＭＳ 明朝" panose="02020609040205080304" pitchFamily="17" charset="-128"/>
            </a:endParaRPr>
          </a:p>
          <a:p>
            <a:endParaRPr lang="en-US" altLang="ja-JP" sz="1400" b="1" dirty="0">
              <a:latin typeface="ＭＳ 明朝" panose="02020609040205080304" pitchFamily="17" charset="-128"/>
              <a:ea typeface="ＭＳ 明朝" panose="02020609040205080304" pitchFamily="17" charset="-128"/>
            </a:endParaRPr>
          </a:p>
          <a:p>
            <a:r>
              <a:rPr lang="ja-JP" altLang="en-US" sz="1400" b="1" dirty="0">
                <a:latin typeface="ＭＳ 明朝" panose="02020609040205080304" pitchFamily="17" charset="-128"/>
                <a:ea typeface="ＭＳ 明朝" panose="02020609040205080304" pitchFamily="17" charset="-128"/>
              </a:rPr>
              <a:t>　　⑥　聞いていた人たちは、合図があったら次のグルー</a:t>
            </a:r>
            <a:endParaRPr lang="en-US" altLang="ja-JP" sz="1400" b="1" dirty="0">
              <a:latin typeface="ＭＳ 明朝" panose="02020609040205080304" pitchFamily="17" charset="-128"/>
              <a:ea typeface="ＭＳ 明朝" panose="02020609040205080304" pitchFamily="17" charset="-128"/>
            </a:endParaRPr>
          </a:p>
          <a:p>
            <a:r>
              <a:rPr lang="ja-JP" altLang="en-US" sz="1400" b="1" dirty="0">
                <a:latin typeface="ＭＳ 明朝" panose="02020609040205080304" pitchFamily="17" charset="-128"/>
                <a:ea typeface="ＭＳ 明朝" panose="02020609040205080304" pitchFamily="17" charset="-128"/>
              </a:rPr>
              <a:t>　　　　プへ移動します。　　★</a:t>
            </a:r>
          </a:p>
          <a:p>
            <a:endParaRPr kumimoji="1" lang="ja-JP" altLang="en-US" sz="1400" dirty="0"/>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9</a:t>
            </a:fld>
            <a:endParaRPr kumimoji="1" lang="ja-JP" altLang="en-US"/>
          </a:p>
        </p:txBody>
      </p:sp>
    </p:spTree>
    <p:extLst>
      <p:ext uri="{BB962C8B-B14F-4D97-AF65-F5344CB8AC3E}">
        <p14:creationId xmlns:p14="http://schemas.microsoft.com/office/powerpoint/2010/main" val="2447825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C357A4D-3B09-497E-A488-3CA2B77902CC}" type="datetimeFigureOut">
              <a:rPr kumimoji="1" lang="ja-JP" altLang="en-US" smtClean="0"/>
              <a:t>2021/10/8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00CBF3-86E3-4F04-AAFB-8F520660E9FF}" type="slidenum">
              <a:rPr kumimoji="1" lang="ja-JP" altLang="en-US" smtClean="0"/>
              <a:t>‹#›</a:t>
            </a:fld>
            <a:endParaRPr kumimoji="1" lang="ja-JP" altLang="en-US"/>
          </a:p>
        </p:txBody>
      </p:sp>
    </p:spTree>
    <p:extLst>
      <p:ext uri="{BB962C8B-B14F-4D97-AF65-F5344CB8AC3E}">
        <p14:creationId xmlns:p14="http://schemas.microsoft.com/office/powerpoint/2010/main" val="125891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C357A4D-3B09-497E-A488-3CA2B77902CC}" type="datetimeFigureOut">
              <a:rPr kumimoji="1" lang="ja-JP" altLang="en-US" smtClean="0"/>
              <a:t>2021/10/8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00CBF3-86E3-4F04-AAFB-8F520660E9FF}" type="slidenum">
              <a:rPr kumimoji="1" lang="ja-JP" altLang="en-US" smtClean="0"/>
              <a:t>‹#›</a:t>
            </a:fld>
            <a:endParaRPr kumimoji="1" lang="ja-JP" altLang="en-US"/>
          </a:p>
        </p:txBody>
      </p:sp>
    </p:spTree>
    <p:extLst>
      <p:ext uri="{BB962C8B-B14F-4D97-AF65-F5344CB8AC3E}">
        <p14:creationId xmlns:p14="http://schemas.microsoft.com/office/powerpoint/2010/main" val="2860616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C357A4D-3B09-497E-A488-3CA2B77902CC}" type="datetimeFigureOut">
              <a:rPr kumimoji="1" lang="ja-JP" altLang="en-US" smtClean="0"/>
              <a:t>2021/10/8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00CBF3-86E3-4F04-AAFB-8F520660E9FF}" type="slidenum">
              <a:rPr kumimoji="1" lang="ja-JP" altLang="en-US" smtClean="0"/>
              <a:t>‹#›</a:t>
            </a:fld>
            <a:endParaRPr kumimoji="1" lang="ja-JP" altLang="en-US"/>
          </a:p>
        </p:txBody>
      </p:sp>
    </p:spTree>
    <p:extLst>
      <p:ext uri="{BB962C8B-B14F-4D97-AF65-F5344CB8AC3E}">
        <p14:creationId xmlns:p14="http://schemas.microsoft.com/office/powerpoint/2010/main" val="3352468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C357A4D-3B09-497E-A488-3CA2B77902CC}" type="datetimeFigureOut">
              <a:rPr kumimoji="1" lang="ja-JP" altLang="en-US" smtClean="0"/>
              <a:t>2021/10/8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00CBF3-86E3-4F04-AAFB-8F520660E9FF}" type="slidenum">
              <a:rPr kumimoji="1" lang="ja-JP" altLang="en-US" smtClean="0"/>
              <a:t>‹#›</a:t>
            </a:fld>
            <a:endParaRPr kumimoji="1" lang="ja-JP" altLang="en-US"/>
          </a:p>
        </p:txBody>
      </p:sp>
    </p:spTree>
    <p:extLst>
      <p:ext uri="{BB962C8B-B14F-4D97-AF65-F5344CB8AC3E}">
        <p14:creationId xmlns:p14="http://schemas.microsoft.com/office/powerpoint/2010/main" val="1979488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C357A4D-3B09-497E-A488-3CA2B77902CC}" type="datetimeFigureOut">
              <a:rPr kumimoji="1" lang="ja-JP" altLang="en-US" smtClean="0"/>
              <a:t>2021/10/8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00CBF3-86E3-4F04-AAFB-8F520660E9FF}" type="slidenum">
              <a:rPr kumimoji="1" lang="ja-JP" altLang="en-US" smtClean="0"/>
              <a:t>‹#›</a:t>
            </a:fld>
            <a:endParaRPr kumimoji="1" lang="ja-JP" altLang="en-US"/>
          </a:p>
        </p:txBody>
      </p:sp>
    </p:spTree>
    <p:extLst>
      <p:ext uri="{BB962C8B-B14F-4D97-AF65-F5344CB8AC3E}">
        <p14:creationId xmlns:p14="http://schemas.microsoft.com/office/powerpoint/2010/main" val="1009513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C357A4D-3B09-497E-A488-3CA2B77902CC}" type="datetimeFigureOut">
              <a:rPr kumimoji="1" lang="ja-JP" altLang="en-US" smtClean="0"/>
              <a:t>2021/10/8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00CBF3-86E3-4F04-AAFB-8F520660E9FF}" type="slidenum">
              <a:rPr kumimoji="1" lang="ja-JP" altLang="en-US" smtClean="0"/>
              <a:t>‹#›</a:t>
            </a:fld>
            <a:endParaRPr kumimoji="1" lang="ja-JP" altLang="en-US"/>
          </a:p>
        </p:txBody>
      </p:sp>
    </p:spTree>
    <p:extLst>
      <p:ext uri="{BB962C8B-B14F-4D97-AF65-F5344CB8AC3E}">
        <p14:creationId xmlns:p14="http://schemas.microsoft.com/office/powerpoint/2010/main" val="3344962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C357A4D-3B09-497E-A488-3CA2B77902CC}" type="datetimeFigureOut">
              <a:rPr kumimoji="1" lang="ja-JP" altLang="en-US" smtClean="0"/>
              <a:t>2021/10/8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400CBF3-86E3-4F04-AAFB-8F520660E9FF}" type="slidenum">
              <a:rPr kumimoji="1" lang="ja-JP" altLang="en-US" smtClean="0"/>
              <a:t>‹#›</a:t>
            </a:fld>
            <a:endParaRPr kumimoji="1" lang="ja-JP" altLang="en-US"/>
          </a:p>
        </p:txBody>
      </p:sp>
    </p:spTree>
    <p:extLst>
      <p:ext uri="{BB962C8B-B14F-4D97-AF65-F5344CB8AC3E}">
        <p14:creationId xmlns:p14="http://schemas.microsoft.com/office/powerpoint/2010/main" val="528611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C357A4D-3B09-497E-A488-3CA2B77902CC}" type="datetimeFigureOut">
              <a:rPr kumimoji="1" lang="ja-JP" altLang="en-US" smtClean="0"/>
              <a:t>2021/10/8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400CBF3-86E3-4F04-AAFB-8F520660E9FF}" type="slidenum">
              <a:rPr kumimoji="1" lang="ja-JP" altLang="en-US" smtClean="0"/>
              <a:t>‹#›</a:t>
            </a:fld>
            <a:endParaRPr kumimoji="1" lang="ja-JP" altLang="en-US"/>
          </a:p>
        </p:txBody>
      </p:sp>
    </p:spTree>
    <p:extLst>
      <p:ext uri="{BB962C8B-B14F-4D97-AF65-F5344CB8AC3E}">
        <p14:creationId xmlns:p14="http://schemas.microsoft.com/office/powerpoint/2010/main" val="1431840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357A4D-3B09-497E-A488-3CA2B77902CC}" type="datetimeFigureOut">
              <a:rPr kumimoji="1" lang="ja-JP" altLang="en-US" smtClean="0"/>
              <a:t>2021/10/8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400CBF3-86E3-4F04-AAFB-8F520660E9FF}" type="slidenum">
              <a:rPr kumimoji="1" lang="ja-JP" altLang="en-US" smtClean="0"/>
              <a:t>‹#›</a:t>
            </a:fld>
            <a:endParaRPr kumimoji="1" lang="ja-JP" altLang="en-US"/>
          </a:p>
        </p:txBody>
      </p:sp>
    </p:spTree>
    <p:extLst>
      <p:ext uri="{BB962C8B-B14F-4D97-AF65-F5344CB8AC3E}">
        <p14:creationId xmlns:p14="http://schemas.microsoft.com/office/powerpoint/2010/main" val="117784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C357A4D-3B09-497E-A488-3CA2B77902CC}" type="datetimeFigureOut">
              <a:rPr kumimoji="1" lang="ja-JP" altLang="en-US" smtClean="0"/>
              <a:t>2021/10/8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00CBF3-86E3-4F04-AAFB-8F520660E9FF}" type="slidenum">
              <a:rPr kumimoji="1" lang="ja-JP" altLang="en-US" smtClean="0"/>
              <a:t>‹#›</a:t>
            </a:fld>
            <a:endParaRPr kumimoji="1" lang="ja-JP" altLang="en-US"/>
          </a:p>
        </p:txBody>
      </p:sp>
    </p:spTree>
    <p:extLst>
      <p:ext uri="{BB962C8B-B14F-4D97-AF65-F5344CB8AC3E}">
        <p14:creationId xmlns:p14="http://schemas.microsoft.com/office/powerpoint/2010/main" val="569115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C357A4D-3B09-497E-A488-3CA2B77902CC}" type="datetimeFigureOut">
              <a:rPr kumimoji="1" lang="ja-JP" altLang="en-US" smtClean="0"/>
              <a:t>2021/10/8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00CBF3-86E3-4F04-AAFB-8F520660E9FF}" type="slidenum">
              <a:rPr kumimoji="1" lang="ja-JP" altLang="en-US" smtClean="0"/>
              <a:t>‹#›</a:t>
            </a:fld>
            <a:endParaRPr kumimoji="1" lang="ja-JP" altLang="en-US"/>
          </a:p>
        </p:txBody>
      </p:sp>
    </p:spTree>
    <p:extLst>
      <p:ext uri="{BB962C8B-B14F-4D97-AF65-F5344CB8AC3E}">
        <p14:creationId xmlns:p14="http://schemas.microsoft.com/office/powerpoint/2010/main" val="1228052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357A4D-3B09-497E-A488-3CA2B77902CC}" type="datetimeFigureOut">
              <a:rPr kumimoji="1" lang="ja-JP" altLang="en-US" smtClean="0"/>
              <a:t>2021/10/8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00CBF3-86E3-4F04-AAFB-8F520660E9FF}" type="slidenum">
              <a:rPr kumimoji="1" lang="ja-JP" altLang="en-US" smtClean="0"/>
              <a:t>‹#›</a:t>
            </a:fld>
            <a:endParaRPr kumimoji="1" lang="ja-JP" altLang="en-US"/>
          </a:p>
        </p:txBody>
      </p:sp>
    </p:spTree>
    <p:extLst>
      <p:ext uri="{BB962C8B-B14F-4D97-AF65-F5344CB8AC3E}">
        <p14:creationId xmlns:p14="http://schemas.microsoft.com/office/powerpoint/2010/main" val="2006477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367DDB5E-B516-4C69-BE0A-65CD0631D120}"/>
              </a:ext>
            </a:extLst>
          </p:cNvPr>
          <p:cNvGrpSpPr/>
          <p:nvPr/>
        </p:nvGrpSpPr>
        <p:grpSpPr>
          <a:xfrm>
            <a:off x="0" y="5292"/>
            <a:ext cx="9144000" cy="6858000"/>
            <a:chOff x="0" y="0"/>
            <a:chExt cx="9144000" cy="6858000"/>
          </a:xfrm>
        </p:grpSpPr>
        <p:sp>
          <p:nvSpPr>
            <p:cNvPr id="6" name="フレーム 5">
              <a:extLst>
                <a:ext uri="{FF2B5EF4-FFF2-40B4-BE49-F238E27FC236}">
                  <a16:creationId xmlns:a16="http://schemas.microsoft.com/office/drawing/2014/main" id="{5CA2028E-A00D-43B2-9D0A-8341D4898A0F}"/>
                </a:ext>
              </a:extLst>
            </p:cNvPr>
            <p:cNvSpPr/>
            <p:nvPr/>
          </p:nvSpPr>
          <p:spPr>
            <a:xfrm>
              <a:off x="0" y="0"/>
              <a:ext cx="9144000" cy="6858000"/>
            </a:xfrm>
            <a:prstGeom prst="frame">
              <a:avLst>
                <a:gd name="adj1" fmla="val 3056"/>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正方形/長方形 6">
              <a:extLst>
                <a:ext uri="{FF2B5EF4-FFF2-40B4-BE49-F238E27FC236}">
                  <a16:creationId xmlns:a16="http://schemas.microsoft.com/office/drawing/2014/main" id="{C0C64095-46D9-4759-B760-2E4BB6D95E2F}"/>
                </a:ext>
              </a:extLst>
            </p:cNvPr>
            <p:cNvSpPr/>
            <p:nvPr/>
          </p:nvSpPr>
          <p:spPr>
            <a:xfrm>
              <a:off x="190500" y="208915"/>
              <a:ext cx="8734425" cy="64198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2A9A9086-6862-4A15-8F3E-5EF461CA78D0}"/>
                </a:ext>
              </a:extLst>
            </p:cNvPr>
            <p:cNvSpPr txBox="1"/>
            <p:nvPr/>
          </p:nvSpPr>
          <p:spPr>
            <a:xfrm>
              <a:off x="0" y="319666"/>
              <a:ext cx="9020871" cy="6063198"/>
            </a:xfrm>
            <a:prstGeom prst="rect">
              <a:avLst/>
            </a:prstGeom>
            <a:noFill/>
          </p:spPr>
          <p:txBody>
            <a:bodyPr wrap="square" rtlCol="0">
              <a:spAutoFit/>
            </a:bodyPr>
            <a:lstStyle/>
            <a:p>
              <a:r>
                <a:rPr kumimoji="1" lang="ja-JP" altLang="en-US" sz="3200">
                  <a:solidFill>
                    <a:schemeClr val="bg1"/>
                  </a:solidFill>
                  <a:latin typeface="HGP創英角ｺﾞｼｯｸUB" panose="020B0900000000000000" pitchFamily="50" charset="-128"/>
                  <a:ea typeface="HGP創英角ｺﾞｼｯｸUB" panose="020B0900000000000000" pitchFamily="50" charset="-128"/>
                </a:rPr>
                <a:t>　</a:t>
              </a:r>
              <a:endParaRPr kumimoji="1" lang="en-US" altLang="ja-JP" sz="3200" dirty="0">
                <a:solidFill>
                  <a:schemeClr val="bg1"/>
                </a:solidFill>
                <a:latin typeface="HGP創英角ｺﾞｼｯｸUB" panose="020B0900000000000000" pitchFamily="50" charset="-128"/>
                <a:ea typeface="HGP創英角ｺﾞｼｯｸUB" panose="020B0900000000000000" pitchFamily="50" charset="-128"/>
              </a:endParaRPr>
            </a:p>
            <a:p>
              <a:r>
                <a:rPr kumimoji="1" lang="ja-JP" altLang="en-US" sz="3200" dirty="0">
                  <a:solidFill>
                    <a:schemeClr val="bg1"/>
                  </a:solidFill>
                  <a:latin typeface="HGP創英角ｺﾞｼｯｸUB" panose="020B0900000000000000" pitchFamily="50" charset="-128"/>
                  <a:ea typeface="HGP創英角ｺﾞｼｯｸUB" panose="020B0900000000000000" pitchFamily="50" charset="-128"/>
                </a:rPr>
                <a:t>　「ＥＳＤ，ＳＤＧｓの進め方」連続講座</a:t>
              </a:r>
              <a:endParaRPr kumimoji="1" lang="en-US" altLang="ja-JP" sz="3200" dirty="0">
                <a:solidFill>
                  <a:schemeClr val="bg1"/>
                </a:solidFill>
                <a:latin typeface="HGP創英角ｺﾞｼｯｸUB" panose="020B0900000000000000" pitchFamily="50" charset="-128"/>
                <a:ea typeface="HGP創英角ｺﾞｼｯｸUB" panose="020B0900000000000000" pitchFamily="50" charset="-128"/>
              </a:endParaRPr>
            </a:p>
            <a:p>
              <a:endParaRPr kumimoji="1" lang="en-US" altLang="ja-JP" sz="1400" dirty="0">
                <a:solidFill>
                  <a:schemeClr val="bg1"/>
                </a:solidFill>
                <a:latin typeface="HGP創英角ｺﾞｼｯｸUB" panose="020B0900000000000000" pitchFamily="50" charset="-128"/>
                <a:ea typeface="HGP創英角ｺﾞｼｯｸUB" panose="020B0900000000000000" pitchFamily="50" charset="-128"/>
              </a:endParaRPr>
            </a:p>
            <a:p>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　①　社会の変化と求められる「学力」</a:t>
              </a:r>
              <a:endParaRPr kumimoji="1" lang="en-US" altLang="ja-JP" sz="1400" dirty="0">
                <a:solidFill>
                  <a:schemeClr val="bg1"/>
                </a:solidFill>
                <a:latin typeface="HGP創英角ｺﾞｼｯｸUB" panose="020B0900000000000000" pitchFamily="50" charset="-128"/>
                <a:ea typeface="HGP創英角ｺﾞｼｯｸUB" panose="020B0900000000000000" pitchFamily="50" charset="-128"/>
              </a:endParaRPr>
            </a:p>
            <a:p>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　</a:t>
              </a:r>
              <a:r>
                <a:rPr kumimoji="1" lang="ja-JP" altLang="en-US" sz="2800" dirty="0">
                  <a:solidFill>
                    <a:srgbClr val="FFFF00"/>
                  </a:solidFill>
                  <a:latin typeface="HGP創英角ｺﾞｼｯｸUB" panose="020B0900000000000000" pitchFamily="50" charset="-128"/>
                  <a:ea typeface="HGP創英角ｺﾞｼｯｸUB" panose="020B0900000000000000" pitchFamily="50" charset="-128"/>
                </a:rPr>
                <a:t>②　学習指導要領は学びをどう進化させるのか</a:t>
              </a:r>
              <a:endParaRPr kumimoji="1" lang="en-US" altLang="ja-JP" sz="1400" dirty="0">
                <a:solidFill>
                  <a:srgbClr val="FFFF00"/>
                </a:solidFill>
                <a:latin typeface="HGP創英角ｺﾞｼｯｸUB" panose="020B0900000000000000" pitchFamily="50" charset="-128"/>
                <a:ea typeface="HGP創英角ｺﾞｼｯｸUB" panose="020B0900000000000000" pitchFamily="50" charset="-128"/>
              </a:endParaRPr>
            </a:p>
            <a:p>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　③　教科横断的な視点をもって主体的に学ぶ</a:t>
              </a:r>
              <a:endParaRPr kumimoji="1" lang="en-US" altLang="ja-JP" sz="1400" dirty="0">
                <a:solidFill>
                  <a:srgbClr val="FFFF00"/>
                </a:solidFill>
                <a:latin typeface="HGP創英角ｺﾞｼｯｸUB" panose="020B0900000000000000" pitchFamily="50" charset="-128"/>
                <a:ea typeface="HGP創英角ｺﾞｼｯｸUB" panose="020B0900000000000000" pitchFamily="50" charset="-128"/>
              </a:endParaRPr>
            </a:p>
            <a:p>
              <a:r>
                <a:rPr kumimoji="1" lang="ja-JP" altLang="en-US" sz="2800" dirty="0">
                  <a:solidFill>
                    <a:srgbClr val="FFFF00"/>
                  </a:solidFill>
                  <a:latin typeface="HGP創英角ｺﾞｼｯｸUB" panose="020B0900000000000000" pitchFamily="50" charset="-128"/>
                  <a:ea typeface="HGP創英角ｺﾞｼｯｸUB" panose="020B0900000000000000" pitchFamily="50" charset="-128"/>
                </a:rPr>
                <a:t>　</a:t>
              </a:r>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④　「学習まつり」や「学習新聞」等における学びの進化</a:t>
              </a:r>
              <a:endParaRPr kumimoji="1" lang="en-US" altLang="ja-JP" sz="2800" dirty="0">
                <a:solidFill>
                  <a:schemeClr val="bg1"/>
                </a:solidFill>
                <a:latin typeface="HGP創英角ｺﾞｼｯｸUB" panose="020B0900000000000000" pitchFamily="50" charset="-128"/>
                <a:ea typeface="HGP創英角ｺﾞｼｯｸUB" panose="020B0900000000000000" pitchFamily="50" charset="-128"/>
              </a:endParaRPr>
            </a:p>
            <a:p>
              <a:r>
                <a:rPr kumimoji="1" lang="ja-JP" altLang="en-US" dirty="0">
                  <a:solidFill>
                    <a:schemeClr val="bg1"/>
                  </a:solidFill>
                  <a:latin typeface="AR P丸ゴシック体E" panose="020F0900000000000000" pitchFamily="50" charset="-128"/>
                  <a:ea typeface="AR P丸ゴシック体E" panose="020F0900000000000000" pitchFamily="50" charset="-128"/>
                </a:rPr>
                <a:t>　　　　</a:t>
              </a:r>
              <a:r>
                <a:rPr kumimoji="1" lang="en-US" altLang="ja-JP" dirty="0">
                  <a:solidFill>
                    <a:schemeClr val="bg1"/>
                  </a:solidFill>
                  <a:latin typeface="AR P丸ゴシック体E" panose="020F0900000000000000" pitchFamily="50" charset="-128"/>
                  <a:ea typeface="AR P丸ゴシック体E" panose="020F0900000000000000" pitchFamily="50" charset="-128"/>
                </a:rPr>
                <a:t>【</a:t>
              </a:r>
              <a:r>
                <a:rPr kumimoji="1" lang="ja-JP" altLang="en-US" dirty="0">
                  <a:solidFill>
                    <a:schemeClr val="bg1"/>
                  </a:solidFill>
                  <a:latin typeface="AR P丸ゴシック体E" panose="020F0900000000000000" pitchFamily="50" charset="-128"/>
                  <a:ea typeface="AR P丸ゴシック体E" panose="020F0900000000000000" pitchFamily="50" charset="-128"/>
                </a:rPr>
                <a:t>その１ </a:t>
              </a:r>
              <a:r>
                <a:rPr kumimoji="1" lang="en-US" altLang="ja-JP" dirty="0">
                  <a:solidFill>
                    <a:schemeClr val="bg1"/>
                  </a:solidFill>
                  <a:latin typeface="AR P丸ゴシック体E" panose="020F0900000000000000" pitchFamily="50" charset="-128"/>
                  <a:ea typeface="AR P丸ゴシック体E" panose="020F0900000000000000" pitchFamily="50" charset="-128"/>
                </a:rPr>
                <a:t>】</a:t>
              </a:r>
              <a:r>
                <a:rPr kumimoji="1" lang="ja-JP" altLang="en-US" dirty="0">
                  <a:solidFill>
                    <a:schemeClr val="bg1"/>
                  </a:solidFill>
                  <a:latin typeface="AR P丸ゴシック体E" panose="020F0900000000000000" pitchFamily="50" charset="-128"/>
                  <a:ea typeface="AR P丸ゴシック体E" panose="020F0900000000000000" pitchFamily="50" charset="-128"/>
                </a:rPr>
                <a:t>　カリキュラム・マネジメントとその成果</a:t>
              </a:r>
              <a:endParaRPr kumimoji="1" lang="en-US" altLang="ja-JP" dirty="0">
                <a:solidFill>
                  <a:schemeClr val="bg1"/>
                </a:solidFill>
                <a:latin typeface="AR P丸ゴシック体E" panose="020F0900000000000000" pitchFamily="50" charset="-128"/>
                <a:ea typeface="AR P丸ゴシック体E" panose="020F0900000000000000" pitchFamily="50" charset="-128"/>
              </a:endParaRPr>
            </a:p>
            <a:p>
              <a:r>
                <a:rPr kumimoji="1" lang="ja-JP" altLang="en-US" dirty="0">
                  <a:solidFill>
                    <a:srgbClr val="FFFF00"/>
                  </a:solidFill>
                  <a:latin typeface="AR P丸ゴシック体E" panose="020F0900000000000000" pitchFamily="50" charset="-128"/>
                  <a:ea typeface="AR P丸ゴシック体E" panose="020F0900000000000000" pitchFamily="50" charset="-128"/>
                </a:rPr>
                <a:t>　</a:t>
              </a:r>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⑤　「学習まつり」や「学習新聞」等における学びの進化</a:t>
              </a:r>
              <a:endParaRPr kumimoji="1" lang="en-US" altLang="ja-JP" dirty="0">
                <a:solidFill>
                  <a:schemeClr val="bg1"/>
                </a:solidFill>
                <a:latin typeface="AR P丸ゴシック体E" panose="020F0900000000000000" pitchFamily="50" charset="-128"/>
                <a:ea typeface="AR P丸ゴシック体E" panose="020F0900000000000000" pitchFamily="50" charset="-128"/>
              </a:endParaRPr>
            </a:p>
            <a:p>
              <a:r>
                <a:rPr kumimoji="1" lang="ja-JP" altLang="en-US" dirty="0">
                  <a:solidFill>
                    <a:schemeClr val="bg1"/>
                  </a:solidFill>
                  <a:latin typeface="AR P丸ゴシック体E" panose="020F0900000000000000" pitchFamily="50" charset="-128"/>
                  <a:ea typeface="AR P丸ゴシック体E" panose="020F0900000000000000" pitchFamily="50" charset="-128"/>
                </a:rPr>
                <a:t>　　　　</a:t>
              </a:r>
              <a:r>
                <a:rPr kumimoji="1" lang="en-US" altLang="ja-JP" dirty="0">
                  <a:solidFill>
                    <a:schemeClr val="bg1"/>
                  </a:solidFill>
                  <a:latin typeface="AR P丸ゴシック体E" panose="020F0900000000000000" pitchFamily="50" charset="-128"/>
                  <a:ea typeface="AR P丸ゴシック体E" panose="020F0900000000000000" pitchFamily="50" charset="-128"/>
                </a:rPr>
                <a:t>【</a:t>
              </a:r>
              <a:r>
                <a:rPr kumimoji="1" lang="ja-JP" altLang="en-US" dirty="0">
                  <a:solidFill>
                    <a:schemeClr val="bg1"/>
                  </a:solidFill>
                  <a:latin typeface="AR P丸ゴシック体E" panose="020F0900000000000000" pitchFamily="50" charset="-128"/>
                  <a:ea typeface="AR P丸ゴシック体E" panose="020F0900000000000000" pitchFamily="50" charset="-128"/>
                </a:rPr>
                <a:t>その２</a:t>
              </a:r>
              <a:r>
                <a:rPr kumimoji="1" lang="en-US" altLang="ja-JP" dirty="0">
                  <a:solidFill>
                    <a:schemeClr val="bg1"/>
                  </a:solidFill>
                  <a:latin typeface="AR P丸ゴシック体E" panose="020F0900000000000000" pitchFamily="50" charset="-128"/>
                  <a:ea typeface="AR P丸ゴシック体E" panose="020F0900000000000000" pitchFamily="50" charset="-128"/>
                </a:rPr>
                <a:t>】</a:t>
              </a:r>
              <a:r>
                <a:rPr kumimoji="1" lang="ja-JP" altLang="en-US" dirty="0">
                  <a:solidFill>
                    <a:schemeClr val="bg1"/>
                  </a:solidFill>
                  <a:latin typeface="AR P丸ゴシック体E" panose="020F0900000000000000" pitchFamily="50" charset="-128"/>
                  <a:ea typeface="AR P丸ゴシック体E" panose="020F0900000000000000" pitchFamily="50" charset="-128"/>
                </a:rPr>
                <a:t>　中学校での教科書とカリキュラム・マネジメン</a:t>
              </a:r>
              <a:r>
                <a:rPr kumimoji="1" lang="ja-JP" altLang="en-US" sz="2000" dirty="0">
                  <a:solidFill>
                    <a:schemeClr val="bg1"/>
                  </a:solidFill>
                  <a:latin typeface="AR P丸ゴシック体E" panose="020F0900000000000000" pitchFamily="50" charset="-128"/>
                  <a:ea typeface="AR P丸ゴシック体E" panose="020F0900000000000000" pitchFamily="50" charset="-128"/>
                </a:rPr>
                <a:t>トの進め方と</a:t>
              </a:r>
              <a:endParaRPr kumimoji="1" lang="en-US" altLang="ja-JP" sz="2000" dirty="0">
                <a:solidFill>
                  <a:schemeClr val="bg1"/>
                </a:solidFill>
                <a:latin typeface="AR P丸ゴシック体E" panose="020F0900000000000000" pitchFamily="50" charset="-128"/>
                <a:ea typeface="AR P丸ゴシック体E" panose="020F0900000000000000" pitchFamily="50" charset="-128"/>
              </a:endParaRPr>
            </a:p>
            <a:p>
              <a:r>
                <a:rPr kumimoji="1" lang="ja-JP" altLang="en-US" sz="2000" dirty="0">
                  <a:solidFill>
                    <a:schemeClr val="bg1"/>
                  </a:solidFill>
                  <a:latin typeface="AR P丸ゴシック体E" panose="020F0900000000000000" pitchFamily="50" charset="-128"/>
                  <a:ea typeface="AR P丸ゴシック体E" panose="020F0900000000000000" pitchFamily="50" charset="-128"/>
                </a:rPr>
                <a:t>　　　　　　　　　　　　　　　　　　　　　　　作品作りについて</a:t>
              </a:r>
              <a:r>
                <a:rPr kumimoji="1" lang="ja-JP" altLang="en-US" sz="1700" dirty="0">
                  <a:solidFill>
                    <a:schemeClr val="bg1"/>
                  </a:solidFill>
                  <a:latin typeface="AR P丸ゴシック体E" panose="020F0900000000000000" pitchFamily="50" charset="-128"/>
                  <a:ea typeface="AR P丸ゴシック体E" panose="020F0900000000000000" pitchFamily="50" charset="-128"/>
                </a:rPr>
                <a:t>　</a:t>
              </a:r>
              <a:endParaRPr kumimoji="1" lang="en-US" altLang="ja-JP" sz="1700" dirty="0">
                <a:solidFill>
                  <a:schemeClr val="bg1"/>
                </a:solidFill>
                <a:latin typeface="AR P丸ゴシック体E" panose="020F0900000000000000" pitchFamily="50" charset="-128"/>
                <a:ea typeface="AR P丸ゴシック体E" panose="020F0900000000000000" pitchFamily="50" charset="-128"/>
              </a:endParaRPr>
            </a:p>
            <a:p>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  ⑥　「教育課程を簡単にチェックする方法と</a:t>
              </a:r>
              <a:endParaRPr kumimoji="1" lang="en-US" altLang="ja-JP" sz="2800" dirty="0">
                <a:solidFill>
                  <a:schemeClr val="bg1"/>
                </a:solidFill>
                <a:latin typeface="HGP創英角ｺﾞｼｯｸUB" panose="020B0900000000000000" pitchFamily="50" charset="-128"/>
                <a:ea typeface="HGP創英角ｺﾞｼｯｸUB" panose="020B0900000000000000" pitchFamily="50" charset="-128"/>
              </a:endParaRPr>
            </a:p>
            <a:p>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　　　　　　　　　　　　　カリキュラム・マネジメントの本質」</a:t>
              </a:r>
              <a:endParaRPr kumimoji="1" lang="en-US" altLang="ja-JP" sz="2800" dirty="0">
                <a:solidFill>
                  <a:schemeClr val="bg1"/>
                </a:solidFill>
                <a:latin typeface="HGP創英角ｺﾞｼｯｸUB" panose="020B0900000000000000" pitchFamily="50" charset="-128"/>
                <a:ea typeface="HGP創英角ｺﾞｼｯｸUB" panose="020B0900000000000000" pitchFamily="50" charset="-128"/>
              </a:endParaRPr>
            </a:p>
            <a:p>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　⑦　「コロナ時代を生きる」</a:t>
              </a:r>
              <a:endParaRPr kumimoji="1" lang="en-US" altLang="ja-JP" sz="2800" dirty="0">
                <a:solidFill>
                  <a:schemeClr val="bg1"/>
                </a:solidFill>
                <a:latin typeface="HGP創英角ｺﾞｼｯｸUB" panose="020B0900000000000000" pitchFamily="50" charset="-128"/>
                <a:ea typeface="HGP創英角ｺﾞｼｯｸUB" panose="020B0900000000000000" pitchFamily="50" charset="-128"/>
              </a:endParaRPr>
            </a:p>
            <a:p>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　⑧ 「ＳＤＧｓって何だろう」（授業スタイルで）</a:t>
              </a:r>
              <a:r>
                <a:rPr kumimoji="1" lang="ja-JP" altLang="en-US" sz="2800" dirty="0">
                  <a:solidFill>
                    <a:schemeClr val="bg1"/>
                  </a:solidFill>
                  <a:latin typeface="AR P丸ゴシック体E" panose="020F0900000000000000" pitchFamily="50" charset="-128"/>
                  <a:ea typeface="AR P丸ゴシック体E" panose="020F0900000000000000" pitchFamily="50" charset="-128"/>
                </a:rPr>
                <a:t>　　  </a:t>
              </a:r>
            </a:p>
          </p:txBody>
        </p:sp>
        <p:sp>
          <p:nvSpPr>
            <p:cNvPr id="10" name="正方形/長方形 9">
              <a:extLst>
                <a:ext uri="{FF2B5EF4-FFF2-40B4-BE49-F238E27FC236}">
                  <a16:creationId xmlns:a16="http://schemas.microsoft.com/office/drawing/2014/main" id="{1FDB8FCA-7353-40BE-9B06-A4011341D815}"/>
                </a:ext>
              </a:extLst>
            </p:cNvPr>
            <p:cNvSpPr/>
            <p:nvPr/>
          </p:nvSpPr>
          <p:spPr>
            <a:xfrm>
              <a:off x="6299199" y="6561455"/>
              <a:ext cx="47625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91801C1F-EBD0-413A-845A-EAE11A28990D}"/>
                </a:ext>
              </a:extLst>
            </p:cNvPr>
            <p:cNvSpPr/>
            <p:nvPr/>
          </p:nvSpPr>
          <p:spPr>
            <a:xfrm>
              <a:off x="6994524" y="6561455"/>
              <a:ext cx="476250" cy="76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8A2CAE45-791C-48F6-8355-4F8BA67C6625}"/>
                </a:ext>
              </a:extLst>
            </p:cNvPr>
            <p:cNvSpPr/>
            <p:nvPr/>
          </p:nvSpPr>
          <p:spPr>
            <a:xfrm>
              <a:off x="5475287" y="6578118"/>
              <a:ext cx="476250"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EC032357-68DE-4671-B68D-73C7CE670534}"/>
                </a:ext>
              </a:extLst>
            </p:cNvPr>
            <p:cNvPicPr>
              <a:picLocks noChangeAspect="1"/>
            </p:cNvPicPr>
            <p:nvPr/>
          </p:nvPicPr>
          <p:blipFill rotWithShape="1">
            <a:blip r:embed="rId3"/>
            <a:srcRect l="13567" t="15825" r="13653" b="5626"/>
            <a:stretch/>
          </p:blipFill>
          <p:spPr>
            <a:xfrm>
              <a:off x="6848883" y="414959"/>
              <a:ext cx="1961001" cy="1190504"/>
            </a:xfrm>
            <a:prstGeom prst="rect">
              <a:avLst/>
            </a:prstGeom>
          </p:spPr>
        </p:pic>
      </p:grpSp>
      <p:sp>
        <p:nvSpPr>
          <p:cNvPr id="4" name="テキスト ボックス 3">
            <a:extLst>
              <a:ext uri="{FF2B5EF4-FFF2-40B4-BE49-F238E27FC236}">
                <a16:creationId xmlns:a16="http://schemas.microsoft.com/office/drawing/2014/main" id="{A30B0132-6622-4430-BD5C-D1BE5FFFBC6F}"/>
              </a:ext>
            </a:extLst>
          </p:cNvPr>
          <p:cNvSpPr txBox="1"/>
          <p:nvPr/>
        </p:nvSpPr>
        <p:spPr>
          <a:xfrm>
            <a:off x="8123228" y="2091205"/>
            <a:ext cx="760978" cy="4441837"/>
          </a:xfrm>
          <a:prstGeom prst="rect">
            <a:avLst/>
          </a:prstGeom>
          <a:noFill/>
        </p:spPr>
        <p:txBody>
          <a:bodyPr vert="eaVert" wrap="square" rtlCol="0">
            <a:spAutoFit/>
          </a:bodyPr>
          <a:lstStyle/>
          <a:p>
            <a:r>
              <a:rPr kumimoji="1" lang="en-US" altLang="ja-JP" dirty="0">
                <a:solidFill>
                  <a:schemeClr val="bg1"/>
                </a:solidFill>
                <a:latin typeface="HGP創英角ﾎﾟｯﾌﾟ体" panose="040B0A00000000000000" pitchFamily="50" charset="-128"/>
                <a:ea typeface="HGP創英角ﾎﾟｯﾌﾟ体" panose="040B0A00000000000000" pitchFamily="50" charset="-128"/>
              </a:rPr>
              <a:t>7</a:t>
            </a:r>
            <a:r>
              <a:rPr kumimoji="1" lang="ja-JP" altLang="en-US" dirty="0">
                <a:solidFill>
                  <a:schemeClr val="bg1"/>
                </a:solidFill>
                <a:latin typeface="HGP創英角ﾎﾟｯﾌﾟ体" panose="040B0A00000000000000" pitchFamily="50" charset="-128"/>
                <a:ea typeface="HGP創英角ﾎﾟｯﾌﾟ体" panose="040B0A00000000000000" pitchFamily="50" charset="-128"/>
              </a:rPr>
              <a:t>月</a:t>
            </a:r>
            <a:r>
              <a:rPr kumimoji="1" lang="en-US" altLang="ja-JP" dirty="0">
                <a:solidFill>
                  <a:schemeClr val="bg1"/>
                </a:solidFill>
                <a:latin typeface="HGP創英角ﾎﾟｯﾌﾟ体" panose="040B0A00000000000000" pitchFamily="50" charset="-128"/>
                <a:ea typeface="HGP創英角ﾎﾟｯﾌﾟ体" panose="040B0A00000000000000" pitchFamily="50" charset="-128"/>
              </a:rPr>
              <a:t>20</a:t>
            </a:r>
            <a:r>
              <a:rPr kumimoji="1" lang="ja-JP" altLang="en-US" dirty="0">
                <a:solidFill>
                  <a:schemeClr val="bg1"/>
                </a:solidFill>
                <a:latin typeface="HGP創英角ﾎﾟｯﾌﾟ体" panose="040B0A00000000000000" pitchFamily="50" charset="-128"/>
                <a:ea typeface="HGP創英角ﾎﾟｯﾌﾟ体" panose="040B0A00000000000000" pitchFamily="50" charset="-128"/>
              </a:rPr>
              <a:t>日　火曜日　　日直　てじま　としお　</a:t>
            </a:r>
            <a:endParaRPr kumimoji="1" lang="en-US" altLang="ja-JP" dirty="0">
              <a:solidFill>
                <a:schemeClr val="bg1"/>
              </a:solidFill>
              <a:latin typeface="HGP創英角ﾎﾟｯﾌﾟ体" panose="040B0A00000000000000" pitchFamily="50" charset="-128"/>
              <a:ea typeface="HGP創英角ﾎﾟｯﾌﾟ体" panose="040B0A00000000000000" pitchFamily="50" charset="-128"/>
            </a:endParaRPr>
          </a:p>
          <a:p>
            <a:endParaRPr kumimoji="1" lang="ja-JP" altLang="en-US" dirty="0">
              <a:solidFill>
                <a:schemeClr val="bg1"/>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952080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人, 室内, グループ, テーブル が含まれている画像&#10;&#10;自動的に生成された説明">
            <a:extLst>
              <a:ext uri="{FF2B5EF4-FFF2-40B4-BE49-F238E27FC236}">
                <a16:creationId xmlns:a16="http://schemas.microsoft.com/office/drawing/2014/main" id="{A4C63B58-49C6-4E40-B6A7-40244B3730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8" y="371429"/>
            <a:ext cx="9428046" cy="6860860"/>
          </a:xfrm>
          <a:prstGeom prst="rect">
            <a:avLst/>
          </a:prstGeom>
        </p:spPr>
      </p:pic>
      <p:pic>
        <p:nvPicPr>
          <p:cNvPr id="3" name="図 2" descr="人, 室内, テーブル, グループ が含まれている画像&#10;&#10;自動的に生成された説明">
            <a:extLst>
              <a:ext uri="{FF2B5EF4-FFF2-40B4-BE49-F238E27FC236}">
                <a16:creationId xmlns:a16="http://schemas.microsoft.com/office/drawing/2014/main" id="{467B0688-62A1-4BED-A94E-05BC5922CD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9" y="245368"/>
            <a:ext cx="9428046" cy="6860860"/>
          </a:xfrm>
          <a:prstGeom prst="rect">
            <a:avLst/>
          </a:prstGeom>
        </p:spPr>
      </p:pic>
      <p:pic>
        <p:nvPicPr>
          <p:cNvPr id="4" name="図 3" descr="テーブル, 人, 室内, ケーキ が含まれている画像&#10;&#10;自動的に生成された説明">
            <a:extLst>
              <a:ext uri="{FF2B5EF4-FFF2-40B4-BE49-F238E27FC236}">
                <a16:creationId xmlns:a16="http://schemas.microsoft.com/office/drawing/2014/main" id="{3C707AB8-5D79-4D2D-8BBF-81FEC5A5FD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88" y="263769"/>
            <a:ext cx="9428046" cy="6860860"/>
          </a:xfrm>
          <a:prstGeom prst="rect">
            <a:avLst/>
          </a:prstGeom>
        </p:spPr>
      </p:pic>
    </p:spTree>
    <p:extLst>
      <p:ext uri="{BB962C8B-B14F-4D97-AF65-F5344CB8AC3E}">
        <p14:creationId xmlns:p14="http://schemas.microsoft.com/office/powerpoint/2010/main" val="349274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EDA0FCC-92AD-4C8E-B532-C61FB9FC2DCD}"/>
              </a:ext>
            </a:extLst>
          </p:cNvPr>
          <p:cNvSpPr txBox="1"/>
          <p:nvPr/>
        </p:nvSpPr>
        <p:spPr>
          <a:xfrm flipH="1">
            <a:off x="475127" y="1109775"/>
            <a:ext cx="8564098" cy="4799391"/>
          </a:xfrm>
          <a:prstGeom prst="rect">
            <a:avLst/>
          </a:prstGeom>
          <a:noFill/>
        </p:spPr>
        <p:txBody>
          <a:bodyPr wrap="square" rtlCol="0">
            <a:spAutoFit/>
          </a:bodyPr>
          <a:lstStyle/>
          <a:p>
            <a:r>
              <a:rPr lang="ja-JP" altLang="en-US" sz="2954" b="1" dirty="0">
                <a:latin typeface="AR丸ゴシック体E" panose="020F0909000000000000" pitchFamily="49" charset="-128"/>
                <a:ea typeface="AR丸ゴシック体E" panose="020F0909000000000000" pitchFamily="49" charset="-128"/>
              </a:rPr>
              <a:t>皆さんが考えたこと、重要と思ったことが、</a:t>
            </a:r>
            <a:endParaRPr lang="en-US" altLang="ja-JP" sz="2954" b="1" dirty="0">
              <a:latin typeface="AR丸ゴシック体E" panose="020F0909000000000000" pitchFamily="49" charset="-128"/>
              <a:ea typeface="AR丸ゴシック体E" panose="020F0909000000000000" pitchFamily="49" charset="-128"/>
            </a:endParaRPr>
          </a:p>
          <a:p>
            <a:r>
              <a:rPr lang="ja-JP" altLang="en-US" sz="2954" b="1" dirty="0">
                <a:latin typeface="AR丸ゴシック体E" panose="020F0909000000000000" pitchFamily="49" charset="-128"/>
                <a:ea typeface="AR丸ゴシック体E" panose="020F0909000000000000" pitchFamily="49" charset="-128"/>
              </a:rPr>
              <a:t>学習指導要領には、どのように書かれているので</a:t>
            </a:r>
            <a:endParaRPr lang="en-US" altLang="ja-JP" sz="2954" b="1" dirty="0">
              <a:latin typeface="AR丸ゴシック体E" panose="020F0909000000000000" pitchFamily="49" charset="-128"/>
              <a:ea typeface="AR丸ゴシック体E" panose="020F0909000000000000" pitchFamily="49" charset="-128"/>
            </a:endParaRPr>
          </a:p>
          <a:p>
            <a:r>
              <a:rPr lang="ja-JP" altLang="en-US" sz="2954" b="1" dirty="0">
                <a:latin typeface="AR丸ゴシック体E" panose="020F0909000000000000" pitchFamily="49" charset="-128"/>
                <a:ea typeface="AR丸ゴシック体E" panose="020F0909000000000000" pitchFamily="49" charset="-128"/>
              </a:rPr>
              <a:t>しょう。</a:t>
            </a:r>
            <a:r>
              <a:rPr kumimoji="1" lang="ja-JP" altLang="en-US" sz="2954" b="1" dirty="0">
                <a:latin typeface="AR丸ゴシック体E" panose="020F0909000000000000" pitchFamily="49" charset="-128"/>
                <a:ea typeface="AR丸ゴシック体E" panose="020F0909000000000000" pitchFamily="49" charset="-128"/>
              </a:rPr>
              <a:t>それとも、書かれていないのでしょうか。</a:t>
            </a:r>
            <a:endParaRPr kumimoji="1" lang="en-US" altLang="ja-JP" sz="2954" b="1" dirty="0">
              <a:latin typeface="AR丸ゴシック体E" panose="020F0909000000000000" pitchFamily="49" charset="-128"/>
              <a:ea typeface="AR丸ゴシック体E" panose="020F0909000000000000" pitchFamily="49" charset="-128"/>
            </a:endParaRPr>
          </a:p>
          <a:p>
            <a:endParaRPr lang="en-US" altLang="ja-JP" sz="2954" b="1" dirty="0">
              <a:latin typeface="AR丸ゴシック体E" panose="020F0909000000000000" pitchFamily="49" charset="-128"/>
              <a:ea typeface="AR丸ゴシック体E" panose="020F0909000000000000" pitchFamily="49" charset="-128"/>
            </a:endParaRPr>
          </a:p>
          <a:p>
            <a:r>
              <a:rPr kumimoji="1" lang="ja-JP" altLang="en-US" sz="2954" b="1" dirty="0">
                <a:latin typeface="AR丸ゴシック体E" panose="020F0909000000000000" pitchFamily="49" charset="-128"/>
                <a:ea typeface="AR丸ゴシック体E" panose="020F0909000000000000" pitchFamily="49" charset="-128"/>
              </a:rPr>
              <a:t>学習指導要領の前文と総則を</a:t>
            </a:r>
            <a:r>
              <a:rPr lang="ja-JP" altLang="en-US" sz="2954" b="1" dirty="0">
                <a:latin typeface="AR丸ゴシック体E" panose="020F0909000000000000" pitchFamily="49" charset="-128"/>
                <a:ea typeface="AR丸ゴシック体E" panose="020F0909000000000000" pitchFamily="49" charset="-128"/>
              </a:rPr>
              <a:t>読んでみましょう。</a:t>
            </a:r>
            <a:endParaRPr lang="en-US" altLang="ja-JP" sz="2954" b="1" dirty="0">
              <a:latin typeface="AR丸ゴシック体E" panose="020F0909000000000000" pitchFamily="49" charset="-128"/>
              <a:ea typeface="AR丸ゴシック体E" panose="020F0909000000000000" pitchFamily="49" charset="-128"/>
            </a:endParaRPr>
          </a:p>
          <a:p>
            <a:r>
              <a:rPr kumimoji="1" lang="ja-JP" altLang="en-US" sz="2954" b="1" dirty="0">
                <a:latin typeface="AR丸ゴシック体E" panose="020F0909000000000000" pitchFamily="49" charset="-128"/>
                <a:ea typeface="AR丸ゴシック体E" panose="020F0909000000000000" pitchFamily="49" charset="-128"/>
              </a:rPr>
              <a:t>１５～６ページありますが、</a:t>
            </a:r>
            <a:r>
              <a:rPr lang="ja-JP" altLang="en-US" sz="2954" b="1" dirty="0">
                <a:latin typeface="AR丸ゴシック体E" panose="020F0909000000000000" pitchFamily="49" charset="-128"/>
                <a:ea typeface="AR丸ゴシック体E" panose="020F0909000000000000" pitchFamily="49" charset="-128"/>
              </a:rPr>
              <a:t>大事なところにマーカー等で印をつけながら、</a:t>
            </a:r>
            <a:endParaRPr lang="en-US" altLang="ja-JP" sz="2954" b="1" dirty="0">
              <a:latin typeface="AR丸ゴシック体E" panose="020F0909000000000000" pitchFamily="49" charset="-128"/>
              <a:ea typeface="AR丸ゴシック体E" panose="020F0909000000000000" pitchFamily="49" charset="-128"/>
            </a:endParaRPr>
          </a:p>
          <a:p>
            <a:r>
              <a:rPr kumimoji="1" lang="ja-JP" altLang="en-US" sz="2954" b="1" dirty="0">
                <a:latin typeface="AR丸ゴシック体E" panose="020F0909000000000000" pitchFamily="49" charset="-128"/>
                <a:ea typeface="AR丸ゴシック体E" panose="020F0909000000000000" pitchFamily="49" charset="-128"/>
              </a:rPr>
              <a:t>５分間でチェックしてみましょう。</a:t>
            </a:r>
            <a:endParaRPr kumimoji="1" lang="en-US" altLang="ja-JP" sz="2954" b="1" dirty="0">
              <a:latin typeface="AR丸ゴシック体E" panose="020F0909000000000000" pitchFamily="49" charset="-128"/>
              <a:ea typeface="AR丸ゴシック体E" panose="020F0909000000000000" pitchFamily="49" charset="-128"/>
            </a:endParaRPr>
          </a:p>
          <a:p>
            <a:endParaRPr kumimoji="1" lang="en-US" altLang="ja-JP" sz="2954" b="1" dirty="0">
              <a:latin typeface="AR丸ゴシック体E" panose="020F0909000000000000" pitchFamily="49" charset="-128"/>
              <a:ea typeface="AR丸ゴシック体E" panose="020F0909000000000000" pitchFamily="49" charset="-128"/>
            </a:endParaRPr>
          </a:p>
          <a:p>
            <a:r>
              <a:rPr kumimoji="1" lang="en-US" altLang="ja-JP" sz="2000" b="1" dirty="0">
                <a:latin typeface="AR丸ゴシック体E" panose="020F0909000000000000" pitchFamily="49" charset="-128"/>
                <a:ea typeface="AR丸ゴシック体E" panose="020F0909000000000000" pitchFamily="49" charset="-128"/>
              </a:rPr>
              <a:t>※</a:t>
            </a:r>
            <a:r>
              <a:rPr kumimoji="1" lang="ja-JP" altLang="en-US" sz="2000" b="1" dirty="0">
                <a:latin typeface="AR丸ゴシック体E" panose="020F0909000000000000" pitchFamily="49" charset="-128"/>
                <a:ea typeface="AR丸ゴシック体E" panose="020F0909000000000000" pitchFamily="49" charset="-128"/>
              </a:rPr>
              <a:t>　このプレゼンでは</a:t>
            </a:r>
            <a:r>
              <a:rPr kumimoji="1" lang="en-US" altLang="ja-JP" sz="2000" b="1" dirty="0">
                <a:latin typeface="AR丸ゴシック体E" panose="020F0909000000000000" pitchFamily="49" charset="-128"/>
                <a:ea typeface="AR丸ゴシック体E" panose="020F0909000000000000" pitchFamily="49" charset="-128"/>
              </a:rPr>
              <a:t>5</a:t>
            </a:r>
            <a:r>
              <a:rPr kumimoji="1" lang="ja-JP" altLang="en-US" sz="2000" b="1" dirty="0">
                <a:latin typeface="AR丸ゴシック体E" panose="020F0909000000000000" pitchFamily="49" charset="-128"/>
                <a:ea typeface="AR丸ゴシック体E" panose="020F0909000000000000" pitchFamily="49" charset="-128"/>
              </a:rPr>
              <a:t>分間も空白時間をを取れないので、このあと、</a:t>
            </a:r>
            <a:endParaRPr kumimoji="1" lang="en-US" altLang="ja-JP" sz="2000" b="1" dirty="0">
              <a:latin typeface="AR丸ゴシック体E" panose="020F0909000000000000" pitchFamily="49" charset="-128"/>
              <a:ea typeface="AR丸ゴシック体E" panose="020F0909000000000000" pitchFamily="49" charset="-128"/>
            </a:endParaRPr>
          </a:p>
          <a:p>
            <a:r>
              <a:rPr kumimoji="1" lang="ja-JP" altLang="en-US" sz="2000" b="1" dirty="0">
                <a:latin typeface="AR丸ゴシック体E" panose="020F0909000000000000" pitchFamily="49" charset="-128"/>
                <a:ea typeface="AR丸ゴシック体E" panose="020F0909000000000000" pitchFamily="49" charset="-128"/>
              </a:rPr>
              <a:t>　　部分的にご覧いただきながら、進めます。</a:t>
            </a:r>
          </a:p>
        </p:txBody>
      </p:sp>
    </p:spTree>
    <p:extLst>
      <p:ext uri="{BB962C8B-B14F-4D97-AF65-F5344CB8AC3E}">
        <p14:creationId xmlns:p14="http://schemas.microsoft.com/office/powerpoint/2010/main" val="200402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anim calcmode="lin" valueType="num">
                                      <p:cBhvr>
                                        <p:cTn id="2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1000"/>
                                        <p:tgtEl>
                                          <p:spTgt spid="2">
                                            <p:txEl>
                                              <p:pRg st="5" end="5"/>
                                            </p:txEl>
                                          </p:spTgt>
                                        </p:tgtEl>
                                      </p:cBhvr>
                                    </p:animEffect>
                                    <p:anim calcmode="lin" valueType="num">
                                      <p:cBhvr>
                                        <p:cTn id="3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42" presetClass="entr" presetSubtype="0" fill="hold" nodeType="afterEffect">
                                  <p:stCondLst>
                                    <p:cond delay="200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1000"/>
                                        <p:tgtEl>
                                          <p:spTgt spid="2">
                                            <p:txEl>
                                              <p:pRg st="6" end="6"/>
                                            </p:txEl>
                                          </p:spTgt>
                                        </p:tgtEl>
                                      </p:cBhvr>
                                    </p:animEffect>
                                    <p:anim calcmode="lin" valueType="num">
                                      <p:cBhvr>
                                        <p:cTn id="3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1000"/>
                                        <p:tgtEl>
                                          <p:spTgt spid="2">
                                            <p:txEl>
                                              <p:pRg st="8" end="8"/>
                                            </p:txEl>
                                          </p:spTgt>
                                        </p:tgtEl>
                                      </p:cBhvr>
                                    </p:animEffect>
                                    <p:anim calcmode="lin" valueType="num">
                                      <p:cBhvr>
                                        <p:cTn id="4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42" presetClass="entr" presetSubtype="0" fill="hold" nodeType="afterEffect">
                                  <p:stCondLst>
                                    <p:cond delay="0"/>
                                  </p:stCondLst>
                                  <p:childTnLst>
                                    <p:set>
                                      <p:cBhvr>
                                        <p:cTn id="47" dur="1" fill="hold">
                                          <p:stCondLst>
                                            <p:cond delay="0"/>
                                          </p:stCondLst>
                                        </p:cTn>
                                        <p:tgtEl>
                                          <p:spTgt spid="2">
                                            <p:txEl>
                                              <p:pRg st="9" end="9"/>
                                            </p:txEl>
                                          </p:spTgt>
                                        </p:tgtEl>
                                        <p:attrNameLst>
                                          <p:attrName>style.visibility</p:attrName>
                                        </p:attrNameLst>
                                      </p:cBhvr>
                                      <p:to>
                                        <p:strVal val="visible"/>
                                      </p:to>
                                    </p:set>
                                    <p:animEffect transition="in" filter="fade">
                                      <p:cBhvr>
                                        <p:cTn id="48" dur="1000"/>
                                        <p:tgtEl>
                                          <p:spTgt spid="2">
                                            <p:txEl>
                                              <p:pRg st="9" end="9"/>
                                            </p:txEl>
                                          </p:spTgt>
                                        </p:tgtEl>
                                      </p:cBhvr>
                                    </p:animEffect>
                                    <p:anim calcmode="lin" valueType="num">
                                      <p:cBhvr>
                                        <p:cTn id="49"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EDA0FCC-92AD-4C8E-B532-C61FB9FC2DCD}"/>
              </a:ext>
            </a:extLst>
          </p:cNvPr>
          <p:cNvSpPr txBox="1"/>
          <p:nvPr/>
        </p:nvSpPr>
        <p:spPr>
          <a:xfrm flipH="1">
            <a:off x="399168" y="4022720"/>
            <a:ext cx="8473930" cy="2550057"/>
          </a:xfrm>
          <a:prstGeom prst="rect">
            <a:avLst/>
          </a:prstGeom>
          <a:solidFill>
            <a:srgbClr val="FDFDA5"/>
          </a:solidFill>
          <a:ln>
            <a:solidFill>
              <a:srgbClr val="00B0F0"/>
            </a:solidFill>
          </a:ln>
        </p:spPr>
        <p:txBody>
          <a:bodyPr wrap="square" rtlCol="0">
            <a:spAutoFit/>
          </a:bodyPr>
          <a:lstStyle/>
          <a:p>
            <a:endParaRPr lang="en-US" altLang="ja-JP" sz="1200" b="1" dirty="0">
              <a:latin typeface="AR P丸ゴシック体E" panose="020F0900000000000000" pitchFamily="50" charset="-128"/>
              <a:ea typeface="AR P丸ゴシック体E" panose="020F0900000000000000" pitchFamily="50" charset="-128"/>
            </a:endParaRPr>
          </a:p>
          <a:p>
            <a:r>
              <a:rPr lang="ja-JP" altLang="en-US" sz="2954" b="1" dirty="0">
                <a:latin typeface="AR P丸ゴシック体E" panose="020F0900000000000000" pitchFamily="50" charset="-128"/>
                <a:ea typeface="AR P丸ゴシック体E" panose="020F0900000000000000" pitchFamily="50" charset="-128"/>
              </a:rPr>
              <a:t>学習指導要領の</a:t>
            </a:r>
            <a:r>
              <a:rPr lang="ja-JP" altLang="en-US" sz="2954" b="1" dirty="0">
                <a:highlight>
                  <a:srgbClr val="FFFF00"/>
                </a:highlight>
                <a:latin typeface="AR P丸ゴシック体E" panose="020F0900000000000000" pitchFamily="50" charset="-128"/>
                <a:ea typeface="AR P丸ゴシック体E" panose="020F0900000000000000" pitchFamily="50" charset="-128"/>
              </a:rPr>
              <a:t>前文</a:t>
            </a:r>
            <a:r>
              <a:rPr lang="ja-JP" altLang="en-US" sz="2954" b="1" dirty="0">
                <a:latin typeface="AR P丸ゴシック体E" panose="020F0900000000000000" pitchFamily="50" charset="-128"/>
                <a:ea typeface="AR P丸ゴシック体E" panose="020F0900000000000000" pitchFamily="50" charset="-128"/>
              </a:rPr>
              <a:t>と</a:t>
            </a:r>
            <a:r>
              <a:rPr lang="ja-JP" altLang="en-US" sz="2954" b="1" dirty="0">
                <a:highlight>
                  <a:srgbClr val="FFFF00"/>
                </a:highlight>
                <a:latin typeface="AR P丸ゴシック体E" panose="020F0900000000000000" pitchFamily="50" charset="-128"/>
                <a:ea typeface="AR P丸ゴシック体E" panose="020F0900000000000000" pitchFamily="50" charset="-128"/>
              </a:rPr>
              <a:t>総則</a:t>
            </a:r>
            <a:r>
              <a:rPr lang="ja-JP" altLang="en-US" sz="2954" b="1" dirty="0">
                <a:latin typeface="AR P丸ゴシック体E" panose="020F0900000000000000" pitchFamily="50" charset="-128"/>
                <a:ea typeface="AR P丸ゴシック体E" panose="020F0900000000000000" pitchFamily="50" charset="-128"/>
              </a:rPr>
              <a:t>に書かれていることを</a:t>
            </a:r>
            <a:endParaRPr lang="en-US" altLang="ja-JP" sz="2954" b="1" dirty="0">
              <a:latin typeface="AR P丸ゴシック体E" panose="020F0900000000000000" pitchFamily="50" charset="-128"/>
              <a:ea typeface="AR P丸ゴシック体E" panose="020F0900000000000000" pitchFamily="50" charset="-128"/>
            </a:endParaRPr>
          </a:p>
          <a:p>
            <a:r>
              <a:rPr lang="ja-JP" altLang="en-US" sz="2954" b="1" dirty="0">
                <a:latin typeface="AR P丸ゴシック体E" panose="020F0900000000000000" pitchFamily="50" charset="-128"/>
                <a:ea typeface="AR P丸ゴシック体E" panose="020F0900000000000000" pitchFamily="50" charset="-128"/>
              </a:rPr>
              <a:t>しっかり読み込むと、これからの世界に通用する</a:t>
            </a:r>
            <a:endParaRPr lang="en-US" altLang="ja-JP" sz="2954" b="1" dirty="0">
              <a:latin typeface="AR P丸ゴシック体E" panose="020F0900000000000000" pitchFamily="50" charset="-128"/>
              <a:ea typeface="AR P丸ゴシック体E" panose="020F0900000000000000" pitchFamily="50" charset="-128"/>
            </a:endParaRPr>
          </a:p>
          <a:p>
            <a:r>
              <a:rPr lang="ja-JP" altLang="en-US" sz="2954" b="1" dirty="0">
                <a:latin typeface="AR P丸ゴシック体E" panose="020F0900000000000000" pitchFamily="50" charset="-128"/>
                <a:ea typeface="AR P丸ゴシック体E" panose="020F0900000000000000" pitchFamily="50" charset="-128"/>
              </a:rPr>
              <a:t>「人間」や、そこに向かう学びのあり方が見えてきます。</a:t>
            </a:r>
            <a:r>
              <a:rPr lang="ja-JP" altLang="en-US" sz="2954" b="1" dirty="0">
                <a:latin typeface="AR丸ゴシック体E" panose="020F0909000000000000" pitchFamily="49" charset="-128"/>
                <a:ea typeface="AR丸ゴシック体E" panose="020F0909000000000000" pitchFamily="49" charset="-128"/>
              </a:rPr>
              <a:t>皆さんが考えたこと、重要と思ったことが、どのように書かれているでしょうか。</a:t>
            </a:r>
            <a:endParaRPr lang="en-US" altLang="ja-JP" sz="2954" b="1" dirty="0">
              <a:latin typeface="AR丸ゴシック体E" panose="020F0909000000000000" pitchFamily="49" charset="-128"/>
              <a:ea typeface="AR丸ゴシック体E" panose="020F0909000000000000" pitchFamily="49" charset="-128"/>
            </a:endParaRPr>
          </a:p>
        </p:txBody>
      </p:sp>
      <p:sp>
        <p:nvSpPr>
          <p:cNvPr id="3" name="テキスト ボックス 2">
            <a:extLst>
              <a:ext uri="{FF2B5EF4-FFF2-40B4-BE49-F238E27FC236}">
                <a16:creationId xmlns:a16="http://schemas.microsoft.com/office/drawing/2014/main" id="{1D4FA6B8-A8A0-4B92-A585-5D1ADD1E6080}"/>
              </a:ext>
            </a:extLst>
          </p:cNvPr>
          <p:cNvSpPr txBox="1">
            <a:spLocks noChangeArrowheads="1"/>
          </p:cNvSpPr>
          <p:nvPr/>
        </p:nvSpPr>
        <p:spPr bwMode="auto">
          <a:xfrm>
            <a:off x="1363390" y="189776"/>
            <a:ext cx="6248079" cy="111504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3323" b="1" dirty="0">
                <a:latin typeface="AR P楷書体M" panose="03000600000000000000" pitchFamily="66" charset="-128"/>
                <a:ea typeface="AR P楷書体M" panose="03000600000000000000" pitchFamily="66" charset="-128"/>
              </a:rPr>
              <a:t>新しい学習指導要領では</a:t>
            </a:r>
            <a:endParaRPr lang="en-US" altLang="ja-JP" sz="3323" b="1" dirty="0">
              <a:latin typeface="AR P楷書体M" panose="03000600000000000000" pitchFamily="66" charset="-128"/>
              <a:ea typeface="AR P楷書体M" panose="03000600000000000000" pitchFamily="66" charset="-128"/>
            </a:endParaRPr>
          </a:p>
          <a:p>
            <a:pPr algn="ctr"/>
            <a:r>
              <a:rPr lang="ja-JP" altLang="en-US" sz="3323" b="1" dirty="0">
                <a:latin typeface="AR P楷書体M" panose="03000600000000000000" pitchFamily="66" charset="-128"/>
                <a:ea typeface="AR P楷書体M" panose="03000600000000000000" pitchFamily="66" charset="-128"/>
              </a:rPr>
              <a:t>どのように言っているでしょう　</a:t>
            </a:r>
            <a:endParaRPr lang="en-US" altLang="ja-JP" sz="3323" b="1" dirty="0">
              <a:latin typeface="AR P楷書体M" panose="03000600000000000000" pitchFamily="66" charset="-128"/>
              <a:ea typeface="AR P楷書体M" panose="03000600000000000000" pitchFamily="66" charset="-128"/>
            </a:endParaRPr>
          </a:p>
        </p:txBody>
      </p:sp>
      <p:grpSp>
        <p:nvGrpSpPr>
          <p:cNvPr id="7" name="グループ化 6">
            <a:extLst>
              <a:ext uri="{FF2B5EF4-FFF2-40B4-BE49-F238E27FC236}">
                <a16:creationId xmlns:a16="http://schemas.microsoft.com/office/drawing/2014/main" id="{908530C4-F572-4806-8D7B-6305A7F76353}"/>
              </a:ext>
            </a:extLst>
          </p:cNvPr>
          <p:cNvGrpSpPr/>
          <p:nvPr/>
        </p:nvGrpSpPr>
        <p:grpSpPr>
          <a:xfrm>
            <a:off x="399168" y="1560251"/>
            <a:ext cx="8297398" cy="2264085"/>
            <a:chOff x="380118" y="1826951"/>
            <a:chExt cx="8297398" cy="2264085"/>
          </a:xfrm>
        </p:grpSpPr>
        <p:sp>
          <p:nvSpPr>
            <p:cNvPr id="4" name="四角形: メモ 3">
              <a:extLst>
                <a:ext uri="{FF2B5EF4-FFF2-40B4-BE49-F238E27FC236}">
                  <a16:creationId xmlns:a16="http://schemas.microsoft.com/office/drawing/2014/main" id="{DB08BCA2-29DA-494B-82DC-E5B7FD024C1B}"/>
                </a:ext>
              </a:extLst>
            </p:cNvPr>
            <p:cNvSpPr/>
            <p:nvPr/>
          </p:nvSpPr>
          <p:spPr>
            <a:xfrm>
              <a:off x="380118" y="1826951"/>
              <a:ext cx="8297398" cy="2264085"/>
            </a:xfrm>
            <a:prstGeom prst="foldedCorne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5" name="テキスト ボックス 4">
              <a:extLst>
                <a:ext uri="{FF2B5EF4-FFF2-40B4-BE49-F238E27FC236}">
                  <a16:creationId xmlns:a16="http://schemas.microsoft.com/office/drawing/2014/main" id="{147F0368-E95A-4A36-B401-D19FBF077F85}"/>
                </a:ext>
              </a:extLst>
            </p:cNvPr>
            <p:cNvSpPr txBox="1"/>
            <p:nvPr/>
          </p:nvSpPr>
          <p:spPr>
            <a:xfrm>
              <a:off x="670068" y="2081830"/>
              <a:ext cx="7803863" cy="1754326"/>
            </a:xfrm>
            <a:prstGeom prst="rect">
              <a:avLst/>
            </a:prstGeom>
            <a:noFill/>
          </p:spPr>
          <p:txBody>
            <a:bodyPr wrap="square" rtlCol="0">
              <a:spAutoFit/>
            </a:bodyPr>
            <a:lstStyle/>
            <a:p>
              <a:r>
                <a:rPr kumimoji="1" lang="ja-JP" altLang="en-US" sz="2400" b="1" dirty="0">
                  <a:latin typeface="AR丸ゴシック体E" panose="020F0909000000000000" pitchFamily="49" charset="-128"/>
                  <a:ea typeface="AR丸ゴシック体E" panose="020F0909000000000000" pitchFamily="49" charset="-128"/>
                </a:rPr>
                <a:t>今回の改訂では、学習指導要領に前文がつきました。</a:t>
              </a:r>
              <a:endParaRPr kumimoji="1" lang="en-US" altLang="ja-JP" sz="2400" b="1" dirty="0">
                <a:latin typeface="AR丸ゴシック体E" panose="020F0909000000000000" pitchFamily="49" charset="-128"/>
                <a:ea typeface="AR丸ゴシック体E" panose="020F0909000000000000" pitchFamily="49" charset="-128"/>
              </a:endParaRPr>
            </a:p>
            <a:p>
              <a:endParaRPr kumimoji="1" lang="en-US" altLang="ja-JP" sz="1200" b="1" dirty="0">
                <a:latin typeface="AR丸ゴシック体E" panose="020F0909000000000000" pitchFamily="49" charset="-128"/>
                <a:ea typeface="AR丸ゴシック体E" panose="020F0909000000000000" pitchFamily="49" charset="-128"/>
              </a:endParaRPr>
            </a:p>
            <a:p>
              <a:r>
                <a:rPr kumimoji="1" lang="ja-JP" altLang="en-US" sz="2400" b="1" dirty="0">
                  <a:latin typeface="AR丸ゴシック体E" panose="020F0909000000000000" pitchFamily="49" charset="-128"/>
                  <a:ea typeface="AR丸ゴシック体E" panose="020F0909000000000000" pitchFamily="49" charset="-128"/>
                </a:rPr>
                <a:t>法令に前文が加えられるって、前代未聞のことですよ。</a:t>
              </a:r>
              <a:endParaRPr kumimoji="1" lang="en-US" altLang="ja-JP" sz="2400" b="1" dirty="0">
                <a:latin typeface="AR丸ゴシック体E" panose="020F0909000000000000" pitchFamily="49" charset="-128"/>
                <a:ea typeface="AR丸ゴシック体E" panose="020F0909000000000000" pitchFamily="49" charset="-128"/>
              </a:endParaRPr>
            </a:p>
            <a:p>
              <a:r>
                <a:rPr kumimoji="1" lang="ja-JP" altLang="en-US" sz="2400" b="1" dirty="0">
                  <a:latin typeface="AR丸ゴシック体E" panose="020F0909000000000000" pitchFamily="49" charset="-128"/>
                  <a:ea typeface="AR丸ゴシック体E" panose="020F0909000000000000" pitchFamily="49" charset="-128"/>
                </a:rPr>
                <a:t>今回の学習指導要領には、これが書き加えられたのです。</a:t>
              </a:r>
              <a:endParaRPr kumimoji="1" lang="en-US" altLang="ja-JP" sz="2400" b="1" dirty="0">
                <a:latin typeface="AR丸ゴシック体E" panose="020F0909000000000000" pitchFamily="49" charset="-128"/>
                <a:ea typeface="AR丸ゴシック体E" panose="020F0909000000000000" pitchFamily="49" charset="-128"/>
              </a:endParaRPr>
            </a:p>
            <a:p>
              <a:r>
                <a:rPr kumimoji="1" lang="ja-JP" altLang="en-US" sz="2400" b="1" dirty="0">
                  <a:latin typeface="AR丸ゴシック体E" panose="020F0909000000000000" pitchFamily="49" charset="-128"/>
                  <a:ea typeface="AR丸ゴシック体E" panose="020F0909000000000000" pitchFamily="49" charset="-128"/>
                </a:rPr>
                <a:t>改訂の主旨を特に強調するためのものです。</a:t>
              </a:r>
              <a:endParaRPr kumimoji="1" lang="en-US" altLang="ja-JP" sz="2400" b="1" dirty="0">
                <a:latin typeface="AR丸ゴシック体E" panose="020F0909000000000000" pitchFamily="49" charset="-128"/>
                <a:ea typeface="AR丸ゴシック体E" panose="020F0909000000000000" pitchFamily="49" charset="-128"/>
              </a:endParaRPr>
            </a:p>
          </p:txBody>
        </p:sp>
      </p:grpSp>
      <p:cxnSp>
        <p:nvCxnSpPr>
          <p:cNvPr id="9" name="直線コネクタ 8">
            <a:extLst>
              <a:ext uri="{FF2B5EF4-FFF2-40B4-BE49-F238E27FC236}">
                <a16:creationId xmlns:a16="http://schemas.microsoft.com/office/drawing/2014/main" id="{65285F71-F6A7-4547-AE34-A33E16E5349E}"/>
              </a:ext>
            </a:extLst>
          </p:cNvPr>
          <p:cNvCxnSpPr/>
          <p:nvPr/>
        </p:nvCxnSpPr>
        <p:spPr>
          <a:xfrm>
            <a:off x="3168650" y="2311400"/>
            <a:ext cx="464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616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C2A93CE-DBE4-4AE1-B827-1B66D99A93A5}"/>
              </a:ext>
            </a:extLst>
          </p:cNvPr>
          <p:cNvSpPr txBox="1"/>
          <p:nvPr/>
        </p:nvSpPr>
        <p:spPr>
          <a:xfrm>
            <a:off x="209267" y="-4436537"/>
            <a:ext cx="8725466" cy="11449288"/>
          </a:xfrm>
          <a:prstGeom prst="rect">
            <a:avLst/>
          </a:prstGeom>
          <a:noFill/>
        </p:spPr>
        <p:txBody>
          <a:bodyPr wrap="none" rtlCol="0">
            <a:spAutoFit/>
          </a:bodyPr>
          <a:lstStyle/>
          <a:p>
            <a:r>
              <a:rPr kumimoji="1" lang="ja-JP" altLang="en-US" b="1" dirty="0"/>
              <a:t>　　　　　　　　学習指導要領に書き加えられた前文です</a:t>
            </a:r>
          </a:p>
          <a:p>
            <a:r>
              <a:rPr kumimoji="1" lang="ja-JP" altLang="en-US" dirty="0"/>
              <a:t>　</a:t>
            </a:r>
            <a:endParaRPr kumimoji="1" lang="en-US" altLang="ja-JP" dirty="0"/>
          </a:p>
          <a:p>
            <a:r>
              <a:rPr kumimoji="1" lang="ja-JP" altLang="en-US" dirty="0"/>
              <a:t>教育は，教育基本法第１条に定めるとおり，人格の完成を目指し，平和で民主</a:t>
            </a:r>
          </a:p>
          <a:p>
            <a:r>
              <a:rPr kumimoji="1" lang="ja-JP" altLang="en-US" dirty="0"/>
              <a:t>的な国家及び社会の形成者として必要な資質を備えた心身ともに健康な国民の育</a:t>
            </a:r>
          </a:p>
          <a:p>
            <a:r>
              <a:rPr kumimoji="1" lang="ja-JP" altLang="en-US" dirty="0"/>
              <a:t>成を期すという目的のもと，同法第２条に掲げる次の目標を達成するよう行われ</a:t>
            </a:r>
          </a:p>
          <a:p>
            <a:r>
              <a:rPr kumimoji="1" lang="ja-JP" altLang="en-US" dirty="0"/>
              <a:t>なければならない。</a:t>
            </a:r>
          </a:p>
          <a:p>
            <a:r>
              <a:rPr kumimoji="1" lang="ja-JP" altLang="en-US" dirty="0"/>
              <a:t>１　幅広い知識と教養を身に付け，真理を求める態度を養い，豊かな情操と道徳</a:t>
            </a:r>
          </a:p>
          <a:p>
            <a:r>
              <a:rPr kumimoji="1" lang="ja-JP" altLang="en-US" dirty="0"/>
              <a:t>心を培うとともに，健やかな身体を養うこと。</a:t>
            </a:r>
          </a:p>
          <a:p>
            <a:r>
              <a:rPr kumimoji="1" lang="ja-JP" altLang="en-US" dirty="0"/>
              <a:t>２　個人の価値を尊重して，その能力を伸ばし，創造性を培い，自主及び自律の</a:t>
            </a:r>
          </a:p>
          <a:p>
            <a:r>
              <a:rPr kumimoji="1" lang="ja-JP" altLang="en-US" dirty="0"/>
              <a:t>精神を養うとともに，職業及び生活との関連を重視し，勤労を重んずる態度を</a:t>
            </a:r>
          </a:p>
          <a:p>
            <a:r>
              <a:rPr kumimoji="1" lang="ja-JP" altLang="en-US" dirty="0"/>
              <a:t>養うこと。</a:t>
            </a:r>
          </a:p>
          <a:p>
            <a:r>
              <a:rPr kumimoji="1" lang="ja-JP" altLang="en-US" dirty="0"/>
              <a:t>３　正義と責任，男女の平等，自他の敬愛と協力を重んずるとともに，公共の精</a:t>
            </a:r>
          </a:p>
          <a:p>
            <a:r>
              <a:rPr kumimoji="1" lang="ja-JP" altLang="en-US" dirty="0"/>
              <a:t>神に基づき，主体的に社会の形成に参画し，その発展に寄与する態度を養うこと。</a:t>
            </a:r>
            <a:endParaRPr kumimoji="1" lang="en-US" altLang="ja-JP" dirty="0"/>
          </a:p>
          <a:p>
            <a:r>
              <a:rPr kumimoji="1" lang="ja-JP" altLang="en-US" dirty="0"/>
              <a:t>４　生命を尊び，自然を大切にし，環境の保全に寄与する態度を養うこと。</a:t>
            </a:r>
          </a:p>
          <a:p>
            <a:r>
              <a:rPr kumimoji="1" lang="ja-JP" altLang="en-US" dirty="0"/>
              <a:t>５　伝統と文化を尊重し，それらをはぐくんできた我が国と郷土を愛するととも</a:t>
            </a:r>
          </a:p>
          <a:p>
            <a:r>
              <a:rPr kumimoji="1" lang="ja-JP" altLang="en-US" dirty="0"/>
              <a:t>に，他国を尊重し，国際社会の平和と発展に寄与する態度を養うこと。</a:t>
            </a:r>
          </a:p>
          <a:p>
            <a:r>
              <a:rPr kumimoji="1" lang="ja-JP" altLang="en-US" b="1" dirty="0"/>
              <a:t>　</a:t>
            </a:r>
            <a:r>
              <a:rPr kumimoji="1" lang="ja-JP" altLang="en-US" dirty="0"/>
              <a:t>これからの学校には，こうした教育の目的及び目標の達成を目指しつつ，一人</a:t>
            </a:r>
          </a:p>
          <a:p>
            <a:r>
              <a:rPr kumimoji="1" lang="ja-JP" altLang="en-US" dirty="0"/>
              <a:t>一人の児童が，自分のよさや可能性を認識するとともに，あらゆる他者を価値の</a:t>
            </a:r>
          </a:p>
          <a:p>
            <a:r>
              <a:rPr kumimoji="1" lang="ja-JP" altLang="en-US" dirty="0"/>
              <a:t>ある存在として尊重し，多様な人々と協働しながら様々な社会的変化を乗り越</a:t>
            </a:r>
          </a:p>
          <a:p>
            <a:r>
              <a:rPr kumimoji="1" lang="ja-JP" altLang="en-US" dirty="0"/>
              <a:t>え，豊かな人生を切り拓 き，持続可能な社会の創り手となることができるように</a:t>
            </a:r>
          </a:p>
          <a:p>
            <a:r>
              <a:rPr kumimoji="1" lang="ja-JP" altLang="en-US" dirty="0"/>
              <a:t>することが求められる</a:t>
            </a:r>
            <a:r>
              <a:rPr kumimoji="1" lang="ja-JP" altLang="en-US" b="1" dirty="0"/>
              <a:t>。</a:t>
            </a:r>
            <a:r>
              <a:rPr kumimoji="1" lang="ja-JP" altLang="en-US" dirty="0"/>
              <a:t>このために必要な教育の在り方を具体化するのが，各学</a:t>
            </a:r>
          </a:p>
          <a:p>
            <a:r>
              <a:rPr kumimoji="1" lang="ja-JP" altLang="en-US" dirty="0"/>
              <a:t>校において教育の内容等を組織的かつ計画的に組み立てた教育課程である。</a:t>
            </a:r>
          </a:p>
          <a:p>
            <a:r>
              <a:rPr kumimoji="1" lang="ja-JP" altLang="en-US" dirty="0"/>
              <a:t>　教育課程を通して，これからの時代に求められる教育を実現していくために</a:t>
            </a:r>
          </a:p>
          <a:p>
            <a:r>
              <a:rPr kumimoji="1" lang="ja-JP" altLang="en-US" dirty="0"/>
              <a:t>は，よりよい学校教育を通してよりよい社会を創るという理念を学校と社会とが</a:t>
            </a:r>
          </a:p>
          <a:p>
            <a:r>
              <a:rPr kumimoji="1" lang="ja-JP" altLang="en-US" dirty="0"/>
              <a:t>共有し，それぞれの学校において，必要な学習内容をどのように学び，どのよう</a:t>
            </a:r>
          </a:p>
          <a:p>
            <a:r>
              <a:rPr kumimoji="1" lang="ja-JP" altLang="en-US" dirty="0"/>
              <a:t>な資質・能力を身に付けられるようにするのかを教育課程において明確にしなが</a:t>
            </a:r>
          </a:p>
          <a:p>
            <a:r>
              <a:rPr kumimoji="1" lang="ja-JP" altLang="en-US" dirty="0"/>
              <a:t>ら，社会との連携及び協働によりその実現を図っていくという，社会に開かれた</a:t>
            </a:r>
          </a:p>
          <a:p>
            <a:r>
              <a:rPr kumimoji="1" lang="ja-JP" altLang="en-US" dirty="0"/>
              <a:t>教育課程の実現が重要となる。</a:t>
            </a:r>
          </a:p>
          <a:p>
            <a:r>
              <a:rPr kumimoji="1" lang="ja-JP" altLang="en-US" dirty="0"/>
              <a:t>　学習指導要領とは，こうした理念の実現に向けて必要となる教育課程の基準を</a:t>
            </a:r>
          </a:p>
          <a:p>
            <a:r>
              <a:rPr kumimoji="1" lang="ja-JP" altLang="en-US" dirty="0"/>
              <a:t>大綱的に定めるものである。学習指導要領が果たす役割の一つは，公の性質を有</a:t>
            </a:r>
          </a:p>
          <a:p>
            <a:r>
              <a:rPr kumimoji="1" lang="ja-JP" altLang="en-US" dirty="0"/>
              <a:t>する学校における教育水準を全国的に確保することである。また，各学校がその</a:t>
            </a:r>
          </a:p>
          <a:p>
            <a:r>
              <a:rPr kumimoji="1" lang="ja-JP" altLang="en-US" dirty="0"/>
              <a:t>特色を生かして創意工夫を重ね，長年にわたり積み重ねられてきた教育実践や学</a:t>
            </a:r>
          </a:p>
          <a:p>
            <a:r>
              <a:rPr kumimoji="1" lang="ja-JP" altLang="en-US" dirty="0"/>
              <a:t>術研究の蓄積を生かしながら，児童や地域の現状や課題を捉え，家庭や地域社会</a:t>
            </a:r>
          </a:p>
          <a:p>
            <a:r>
              <a:rPr kumimoji="1" lang="ja-JP" altLang="en-US" dirty="0"/>
              <a:t>と協力して，学習指導要領を踏まえた教育活動の更なる充実を図っていくことも</a:t>
            </a:r>
          </a:p>
          <a:p>
            <a:r>
              <a:rPr kumimoji="1" lang="ja-JP" altLang="en-US" dirty="0"/>
              <a:t>重要である。</a:t>
            </a:r>
          </a:p>
          <a:p>
            <a:r>
              <a:rPr kumimoji="1" lang="ja-JP" altLang="en-US" dirty="0"/>
              <a:t>　児童が学ぶことの意義を実感できる環境を整え，一人一人の資質・能力を伸ば</a:t>
            </a:r>
            <a:endParaRPr kumimoji="1" lang="en-US" altLang="ja-JP" dirty="0"/>
          </a:p>
          <a:p>
            <a:r>
              <a:rPr kumimoji="1" lang="ja-JP" altLang="en-US" dirty="0"/>
              <a:t>せるようにしていくことは，教職員をはじめとする学校関係者はもとより，家庭</a:t>
            </a:r>
          </a:p>
          <a:p>
            <a:r>
              <a:rPr kumimoji="1" lang="ja-JP" altLang="en-US" dirty="0"/>
              <a:t>や地域の人々も含め，様々な立場から児童や学校に関わる全ての大人に期待され</a:t>
            </a:r>
          </a:p>
          <a:p>
            <a:r>
              <a:rPr kumimoji="1" lang="ja-JP" altLang="en-US" dirty="0"/>
              <a:t>る役割である。幼児期の教育の基礎の上に，中学校以降の教育や生涯にわたる学</a:t>
            </a:r>
          </a:p>
          <a:p>
            <a:r>
              <a:rPr kumimoji="1" lang="ja-JP" altLang="en-US" dirty="0"/>
              <a:t>習とのつながりを見通しながら，児童の学習の在り方を展望していくために広く</a:t>
            </a:r>
          </a:p>
          <a:p>
            <a:r>
              <a:rPr kumimoji="1" lang="ja-JP" altLang="en-US" dirty="0"/>
              <a:t>活用されるものとなることを期待して，ここに小学校学習指導要領を定める。</a:t>
            </a:r>
          </a:p>
        </p:txBody>
      </p:sp>
    </p:spTree>
    <p:extLst>
      <p:ext uri="{BB962C8B-B14F-4D97-AF65-F5344CB8AC3E}">
        <p14:creationId xmlns:p14="http://schemas.microsoft.com/office/powerpoint/2010/main" val="67435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0" fill="hold"/>
                                        <p:tgtEl>
                                          <p:spTgt spid="4"/>
                                        </p:tgtEl>
                                        <p:attrNameLst>
                                          <p:attrName>ppt_x</p:attrName>
                                        </p:attrNameLst>
                                      </p:cBhvr>
                                      <p:tavLst>
                                        <p:tav tm="0">
                                          <p:val>
                                            <p:strVal val="#ppt_x"/>
                                          </p:val>
                                        </p:tav>
                                        <p:tav tm="100000">
                                          <p:val>
                                            <p:strVal val="#ppt_x"/>
                                          </p:val>
                                        </p:tav>
                                      </p:tavLst>
                                    </p:anim>
                                    <p:anim calcmode="lin" valueType="num">
                                      <p:cBhvr additive="base">
                                        <p:cTn id="8" dur="20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C2A93CE-DBE4-4AE1-B827-1B66D99A93A5}"/>
              </a:ext>
            </a:extLst>
          </p:cNvPr>
          <p:cNvSpPr txBox="1"/>
          <p:nvPr/>
        </p:nvSpPr>
        <p:spPr>
          <a:xfrm>
            <a:off x="209267" y="-4436537"/>
            <a:ext cx="8725466" cy="11449288"/>
          </a:xfrm>
          <a:prstGeom prst="rect">
            <a:avLst/>
          </a:prstGeom>
          <a:noFill/>
        </p:spPr>
        <p:txBody>
          <a:bodyPr wrap="none" rtlCol="0">
            <a:spAutoFit/>
          </a:bodyPr>
          <a:lstStyle/>
          <a:p>
            <a:r>
              <a:rPr kumimoji="1" lang="ja-JP" altLang="en-US" b="1" dirty="0"/>
              <a:t>　　　　　　　　学習指導要領に書き加えられた前文です</a:t>
            </a:r>
          </a:p>
          <a:p>
            <a:r>
              <a:rPr kumimoji="1" lang="ja-JP" altLang="en-US" dirty="0"/>
              <a:t>　</a:t>
            </a:r>
            <a:endParaRPr kumimoji="1" lang="en-US" altLang="ja-JP" dirty="0"/>
          </a:p>
          <a:p>
            <a:r>
              <a:rPr kumimoji="1" lang="ja-JP" altLang="en-US" dirty="0"/>
              <a:t>教育は，教育基本法第１条に定めるとおり，人格の完成を目指し，平和で民主</a:t>
            </a:r>
          </a:p>
          <a:p>
            <a:r>
              <a:rPr kumimoji="1" lang="ja-JP" altLang="en-US" dirty="0"/>
              <a:t>的な国家及び社会の形成者として必要な資質を備えた心身ともに健康な国民の育</a:t>
            </a:r>
          </a:p>
          <a:p>
            <a:r>
              <a:rPr kumimoji="1" lang="ja-JP" altLang="en-US" dirty="0"/>
              <a:t>成を期すという目的のもと，同法第２条に掲げる次の目標を達成するよう行われ</a:t>
            </a:r>
          </a:p>
          <a:p>
            <a:r>
              <a:rPr kumimoji="1" lang="ja-JP" altLang="en-US" dirty="0"/>
              <a:t>なければならない。</a:t>
            </a:r>
          </a:p>
          <a:p>
            <a:r>
              <a:rPr kumimoji="1" lang="ja-JP" altLang="en-US" dirty="0"/>
              <a:t>１　幅広い知識と教養を身に付け，真理を求める態度を養い，豊かな情操と道徳</a:t>
            </a:r>
          </a:p>
          <a:p>
            <a:r>
              <a:rPr kumimoji="1" lang="ja-JP" altLang="en-US" dirty="0"/>
              <a:t>心を培うとともに，健やかな身体を養うこと。</a:t>
            </a:r>
          </a:p>
          <a:p>
            <a:r>
              <a:rPr kumimoji="1" lang="ja-JP" altLang="en-US" dirty="0"/>
              <a:t>２　個人の価値を尊重して，その能力を伸ばし，創造性を培い，自主及び自律の</a:t>
            </a:r>
          </a:p>
          <a:p>
            <a:r>
              <a:rPr kumimoji="1" lang="ja-JP" altLang="en-US" dirty="0"/>
              <a:t>精神を養うとともに，職業及び生活との関連を重視し，勤労を重んずる態度を</a:t>
            </a:r>
          </a:p>
          <a:p>
            <a:r>
              <a:rPr kumimoji="1" lang="ja-JP" altLang="en-US" dirty="0"/>
              <a:t>養うこと。</a:t>
            </a:r>
          </a:p>
          <a:p>
            <a:r>
              <a:rPr kumimoji="1" lang="ja-JP" altLang="en-US" dirty="0"/>
              <a:t>３　正義と責任，男女の平等，自他の敬愛と協力を重んずるとともに，公共の精</a:t>
            </a:r>
          </a:p>
          <a:p>
            <a:r>
              <a:rPr kumimoji="1" lang="ja-JP" altLang="en-US" dirty="0"/>
              <a:t>神に基づき，主体的に社会の形成に参画し，その発展に寄与する態度を養うこと。</a:t>
            </a:r>
            <a:endParaRPr kumimoji="1" lang="en-US" altLang="ja-JP" dirty="0"/>
          </a:p>
          <a:p>
            <a:r>
              <a:rPr kumimoji="1" lang="ja-JP" altLang="en-US" dirty="0"/>
              <a:t>４　生命を尊び，自然を大切にし，環境の保全に寄与する態度を養うこと。</a:t>
            </a:r>
          </a:p>
          <a:p>
            <a:r>
              <a:rPr kumimoji="1" lang="ja-JP" altLang="en-US" dirty="0"/>
              <a:t>５　伝統と文化を尊重し，それらをはぐくんできた我が国と郷土を愛するととも</a:t>
            </a:r>
          </a:p>
          <a:p>
            <a:r>
              <a:rPr kumimoji="1" lang="ja-JP" altLang="en-US" dirty="0"/>
              <a:t>に，他国を尊重し，国際社会の平和と発展に寄与する態度を養うこと。</a:t>
            </a:r>
          </a:p>
          <a:p>
            <a:r>
              <a:rPr kumimoji="1" lang="ja-JP" altLang="en-US" b="1" dirty="0"/>
              <a:t>　これからの学校には，こうした教育の目的及び目標の達成を目指しつつ，一人</a:t>
            </a:r>
          </a:p>
          <a:p>
            <a:r>
              <a:rPr kumimoji="1" lang="ja-JP" altLang="en-US" b="1" dirty="0"/>
              <a:t>一人の児童が，自分のよさや可能性を認識するとともに，あらゆる他者を価値の</a:t>
            </a:r>
          </a:p>
          <a:p>
            <a:r>
              <a:rPr kumimoji="1" lang="ja-JP" altLang="en-US" b="1" dirty="0"/>
              <a:t>ある存在として尊重し，多様な人々と協働しながら様々な社会的変化を乗り越</a:t>
            </a:r>
          </a:p>
          <a:p>
            <a:r>
              <a:rPr kumimoji="1" lang="ja-JP" altLang="en-US" b="1" dirty="0"/>
              <a:t>え，豊かな人生を切り拓 き，持続可能な社会の創り手となることができるように</a:t>
            </a:r>
          </a:p>
          <a:p>
            <a:r>
              <a:rPr kumimoji="1" lang="ja-JP" altLang="en-US" b="1" dirty="0"/>
              <a:t>することが求められる。このために必要な教育の在り方を具体化するのが，各学</a:t>
            </a:r>
          </a:p>
          <a:p>
            <a:r>
              <a:rPr kumimoji="1" lang="ja-JP" altLang="en-US" b="1" dirty="0"/>
              <a:t>校において教育の内容等を組織的かつ計画的に組み立てた教育課程である。</a:t>
            </a:r>
          </a:p>
          <a:p>
            <a:r>
              <a:rPr kumimoji="1" lang="ja-JP" altLang="en-US" b="1" dirty="0"/>
              <a:t>　教育課程を通して，これからの時代に求められる教育を実現していくために</a:t>
            </a:r>
          </a:p>
          <a:p>
            <a:r>
              <a:rPr kumimoji="1" lang="ja-JP" altLang="en-US" b="1" dirty="0"/>
              <a:t>は，よりよい学校教育を通してよりよい社会を創るという理念を学校と社会とが</a:t>
            </a:r>
          </a:p>
          <a:p>
            <a:r>
              <a:rPr kumimoji="1" lang="ja-JP" altLang="en-US" b="1" dirty="0"/>
              <a:t>共有し，それぞれの学校において，必要な学習内容をどのように学び，どのよう</a:t>
            </a:r>
          </a:p>
          <a:p>
            <a:r>
              <a:rPr kumimoji="1" lang="ja-JP" altLang="en-US" b="1" dirty="0"/>
              <a:t>な資質・能力を身に付けられるようにするのかを教育課程において明確にしなが</a:t>
            </a:r>
          </a:p>
          <a:p>
            <a:r>
              <a:rPr kumimoji="1" lang="ja-JP" altLang="en-US" b="1" dirty="0"/>
              <a:t>ら，社会との連携及び協働によりその実現を図っていくという，社会に開かれた</a:t>
            </a:r>
          </a:p>
          <a:p>
            <a:r>
              <a:rPr kumimoji="1" lang="ja-JP" altLang="en-US" b="1" dirty="0"/>
              <a:t>教育課程の実現が重要となる。</a:t>
            </a:r>
          </a:p>
          <a:p>
            <a:r>
              <a:rPr kumimoji="1" lang="ja-JP" altLang="en-US" dirty="0"/>
              <a:t>　学習指導要領とは，こうした理念の実現に向けて必要となる教育課程の基準を</a:t>
            </a:r>
          </a:p>
          <a:p>
            <a:r>
              <a:rPr kumimoji="1" lang="ja-JP" altLang="en-US" dirty="0"/>
              <a:t>大綱的に定めるものである。学習指導要領が果たす役割の一つは，公の性質を有</a:t>
            </a:r>
          </a:p>
          <a:p>
            <a:r>
              <a:rPr kumimoji="1" lang="ja-JP" altLang="en-US" dirty="0"/>
              <a:t>する学校における教育水準を全国的に確保することである。また，各学校がその</a:t>
            </a:r>
          </a:p>
          <a:p>
            <a:r>
              <a:rPr kumimoji="1" lang="ja-JP" altLang="en-US" dirty="0"/>
              <a:t>特色を生かして創意工夫を重ね，長年にわたり積み重ねられてきた教育実践や学</a:t>
            </a:r>
          </a:p>
          <a:p>
            <a:r>
              <a:rPr kumimoji="1" lang="ja-JP" altLang="en-US" dirty="0"/>
              <a:t>術研究の蓄積を生かしながら，児童や地域の現状や課題を捉え，家庭や地域社会</a:t>
            </a:r>
          </a:p>
          <a:p>
            <a:r>
              <a:rPr kumimoji="1" lang="ja-JP" altLang="en-US" dirty="0"/>
              <a:t>と協力して，学習指導要領を踏まえた教育活動の更なる充実を図っていくことも</a:t>
            </a:r>
          </a:p>
          <a:p>
            <a:r>
              <a:rPr kumimoji="1" lang="ja-JP" altLang="en-US" dirty="0"/>
              <a:t>重要である。</a:t>
            </a:r>
          </a:p>
          <a:p>
            <a:r>
              <a:rPr kumimoji="1" lang="ja-JP" altLang="en-US" dirty="0"/>
              <a:t>　児童が学ぶことの意義を実感できる環境を整え，一人一人の資質・能力を伸ば</a:t>
            </a:r>
            <a:endParaRPr kumimoji="1" lang="en-US" altLang="ja-JP" dirty="0"/>
          </a:p>
          <a:p>
            <a:r>
              <a:rPr kumimoji="1" lang="ja-JP" altLang="en-US" dirty="0"/>
              <a:t>せるようにしていくことは，教職員をはじめとする学校関係者はもとより，家庭</a:t>
            </a:r>
          </a:p>
          <a:p>
            <a:r>
              <a:rPr kumimoji="1" lang="ja-JP" altLang="en-US" dirty="0"/>
              <a:t>や地域の人々も含め，様々な立場から児童や学校に関わる全ての大人に期待され</a:t>
            </a:r>
          </a:p>
          <a:p>
            <a:r>
              <a:rPr kumimoji="1" lang="ja-JP" altLang="en-US" dirty="0"/>
              <a:t>る役割である。幼児期の教育の基礎の上に，中学校以降の教育や生涯にわたる学</a:t>
            </a:r>
          </a:p>
          <a:p>
            <a:r>
              <a:rPr kumimoji="1" lang="ja-JP" altLang="en-US" dirty="0"/>
              <a:t>習とのつながりを見通しながら，児童の学習の在り方を展望していくために広く</a:t>
            </a:r>
          </a:p>
          <a:p>
            <a:r>
              <a:rPr kumimoji="1" lang="ja-JP" altLang="en-US" dirty="0"/>
              <a:t>活用されるものとなることを期待して，ここに小学校学習指導要領を定める。</a:t>
            </a:r>
          </a:p>
        </p:txBody>
      </p:sp>
    </p:spTree>
    <p:extLst>
      <p:ext uri="{BB962C8B-B14F-4D97-AF65-F5344CB8AC3E}">
        <p14:creationId xmlns:p14="http://schemas.microsoft.com/office/powerpoint/2010/main" val="617696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7A3431F-F888-47D8-AC65-479BF91A7FED}"/>
              </a:ext>
            </a:extLst>
          </p:cNvPr>
          <p:cNvSpPr txBox="1"/>
          <p:nvPr/>
        </p:nvSpPr>
        <p:spPr>
          <a:xfrm>
            <a:off x="256029" y="-4141433"/>
            <a:ext cx="8547533" cy="11449288"/>
          </a:xfrm>
          <a:prstGeom prst="rect">
            <a:avLst/>
          </a:prstGeom>
          <a:noFill/>
        </p:spPr>
        <p:txBody>
          <a:bodyPr wrap="none" rtlCol="0">
            <a:spAutoFit/>
          </a:bodyPr>
          <a:lstStyle/>
          <a:p>
            <a:r>
              <a:rPr kumimoji="1" lang="ja-JP" altLang="en-US" dirty="0"/>
              <a:t>教育は，教育基本法第１条に定めるとおり，人格の完成を目指し，平和で民主</a:t>
            </a:r>
          </a:p>
          <a:p>
            <a:r>
              <a:rPr kumimoji="1" lang="ja-JP" altLang="en-US" dirty="0"/>
              <a:t>的な国家及び社会の形成者として必要な資質を備えた心身ともに健康な国民の育</a:t>
            </a:r>
          </a:p>
          <a:p>
            <a:r>
              <a:rPr kumimoji="1" lang="ja-JP" altLang="en-US" dirty="0"/>
              <a:t>成を期すという目的のもと，同法第２条に掲げる次の目標を達成するよう行われ</a:t>
            </a:r>
          </a:p>
          <a:p>
            <a:r>
              <a:rPr kumimoji="1" lang="ja-JP" altLang="en-US" dirty="0"/>
              <a:t>なければならない。</a:t>
            </a:r>
          </a:p>
          <a:p>
            <a:r>
              <a:rPr kumimoji="1" lang="ja-JP" altLang="en-US" dirty="0"/>
              <a:t>１　幅広い知識と教養を身に付け，真理を求める態度を養い，豊かな情操と道徳</a:t>
            </a:r>
          </a:p>
          <a:p>
            <a:r>
              <a:rPr kumimoji="1" lang="ja-JP" altLang="en-US" dirty="0"/>
              <a:t>心を培うとともに，健やかな身体を養うこと。</a:t>
            </a:r>
          </a:p>
          <a:p>
            <a:r>
              <a:rPr kumimoji="1" lang="ja-JP" altLang="en-US" dirty="0"/>
              <a:t>２　個人の価値を尊重して，その能力を伸ばし，創造性を培い，自主及び自律の</a:t>
            </a:r>
          </a:p>
          <a:p>
            <a:r>
              <a:rPr kumimoji="1" lang="ja-JP" altLang="en-US" dirty="0"/>
              <a:t>精神を養うとともに，職業及び生活との関連を重視し，勤労を重んずる態度を</a:t>
            </a:r>
          </a:p>
          <a:p>
            <a:r>
              <a:rPr kumimoji="1" lang="ja-JP" altLang="en-US" dirty="0"/>
              <a:t>養うこと。</a:t>
            </a:r>
          </a:p>
          <a:p>
            <a:r>
              <a:rPr kumimoji="1" lang="ja-JP" altLang="en-US" dirty="0"/>
              <a:t>３　正義と責任，男女の平等，自他の敬愛と協力を重んずるとともに，公共の精</a:t>
            </a:r>
          </a:p>
          <a:p>
            <a:r>
              <a:rPr kumimoji="1" lang="ja-JP" altLang="en-US" dirty="0"/>
              <a:t>神に基づき，主体的に社会の形成に参画し，その発展に寄与する態度を養うこ</a:t>
            </a:r>
          </a:p>
          <a:p>
            <a:r>
              <a:rPr kumimoji="1" lang="ja-JP" altLang="en-US" dirty="0"/>
              <a:t>と。</a:t>
            </a:r>
          </a:p>
          <a:p>
            <a:r>
              <a:rPr kumimoji="1" lang="ja-JP" altLang="en-US" dirty="0"/>
              <a:t>４　生命を尊び，自然を大切にし，環境の保全に寄与する態度を養うこと。</a:t>
            </a:r>
          </a:p>
          <a:p>
            <a:r>
              <a:rPr kumimoji="1" lang="ja-JP" altLang="en-US" dirty="0"/>
              <a:t>５　伝統と文化を尊重し，それらをはぐくんできた我が国と郷土を愛するととも</a:t>
            </a:r>
          </a:p>
          <a:p>
            <a:r>
              <a:rPr kumimoji="1" lang="ja-JP" altLang="en-US" dirty="0"/>
              <a:t>に，他国を尊重し，国際社会の平和と発展に寄与する態度を養うこと。</a:t>
            </a:r>
          </a:p>
          <a:p>
            <a:r>
              <a:rPr kumimoji="1" lang="ja-JP" altLang="en-US" b="1" dirty="0"/>
              <a:t>　</a:t>
            </a:r>
            <a:r>
              <a:rPr kumimoji="1" lang="ja-JP" altLang="en-US" dirty="0"/>
              <a:t>これからの学校には，こうした教育の目的及び目標の達成を目指しつつ</a:t>
            </a:r>
            <a:r>
              <a:rPr kumimoji="1" lang="ja-JP" altLang="en-US" b="1" dirty="0"/>
              <a:t>，一人</a:t>
            </a:r>
          </a:p>
          <a:p>
            <a:r>
              <a:rPr kumimoji="1" lang="ja-JP" altLang="en-US" b="1" dirty="0"/>
              <a:t>一人の児童が，自分のよさや可能性を認識する</a:t>
            </a:r>
            <a:r>
              <a:rPr kumimoji="1" lang="ja-JP" altLang="en-US" dirty="0"/>
              <a:t>とともに，あらゆる</a:t>
            </a:r>
            <a:r>
              <a:rPr kumimoji="1" lang="ja-JP" altLang="en-US" b="1" dirty="0"/>
              <a:t>他者を価値の</a:t>
            </a:r>
          </a:p>
          <a:p>
            <a:r>
              <a:rPr kumimoji="1" lang="ja-JP" altLang="en-US" b="1" dirty="0"/>
              <a:t>ある存在として尊重</a:t>
            </a:r>
            <a:r>
              <a:rPr kumimoji="1" lang="ja-JP" altLang="en-US" dirty="0"/>
              <a:t>し，多様な</a:t>
            </a:r>
            <a:r>
              <a:rPr kumimoji="1" lang="ja-JP" altLang="en-US" b="1" dirty="0"/>
              <a:t>人々と協働</a:t>
            </a:r>
            <a:r>
              <a:rPr kumimoji="1" lang="ja-JP" altLang="en-US" dirty="0"/>
              <a:t>しながら様々な</a:t>
            </a:r>
            <a:r>
              <a:rPr kumimoji="1" lang="ja-JP" altLang="en-US" b="1" dirty="0"/>
              <a:t>社会的変化を乗り越</a:t>
            </a:r>
          </a:p>
          <a:p>
            <a:r>
              <a:rPr kumimoji="1" lang="ja-JP" altLang="en-US" b="1" dirty="0"/>
              <a:t>え，</a:t>
            </a:r>
            <a:r>
              <a:rPr kumimoji="1" lang="ja-JP" altLang="en-US" dirty="0"/>
              <a:t>豊かな</a:t>
            </a:r>
            <a:r>
              <a:rPr kumimoji="1" lang="ja-JP" altLang="en-US" b="1" dirty="0"/>
              <a:t>人生を切り拓 き，持続可能な社会の創り手となる</a:t>
            </a:r>
            <a:r>
              <a:rPr kumimoji="1" lang="ja-JP" altLang="en-US" dirty="0"/>
              <a:t>ことができるように</a:t>
            </a:r>
          </a:p>
          <a:p>
            <a:r>
              <a:rPr kumimoji="1" lang="ja-JP" altLang="en-US" dirty="0"/>
              <a:t>することが求められる。このために必要な教育の在り方を具体化するのが，各学</a:t>
            </a:r>
          </a:p>
          <a:p>
            <a:r>
              <a:rPr kumimoji="1" lang="ja-JP" altLang="en-US" dirty="0"/>
              <a:t>校において</a:t>
            </a:r>
            <a:r>
              <a:rPr kumimoji="1" lang="ja-JP" altLang="en-US" b="1" dirty="0"/>
              <a:t>教育の内容等を組織的かつ計画的に組み立てた教育課程</a:t>
            </a:r>
            <a:r>
              <a:rPr kumimoji="1" lang="ja-JP" altLang="en-US" dirty="0"/>
              <a:t>である。</a:t>
            </a:r>
          </a:p>
          <a:p>
            <a:r>
              <a:rPr kumimoji="1" lang="ja-JP" altLang="en-US" b="1" dirty="0"/>
              <a:t>　</a:t>
            </a:r>
            <a:r>
              <a:rPr kumimoji="1" lang="ja-JP" altLang="en-US" dirty="0"/>
              <a:t>教育課程を通して，これからの時代に求められる教育を実現していくために</a:t>
            </a:r>
          </a:p>
          <a:p>
            <a:r>
              <a:rPr kumimoji="1" lang="ja-JP" altLang="en-US" dirty="0"/>
              <a:t>は，よりよい</a:t>
            </a:r>
            <a:r>
              <a:rPr kumimoji="1" lang="ja-JP" altLang="en-US" b="1" dirty="0"/>
              <a:t>学校教育を通してよりよい社会を創る</a:t>
            </a:r>
            <a:r>
              <a:rPr kumimoji="1" lang="ja-JP" altLang="en-US" dirty="0"/>
              <a:t>という理念を学校と社会とが</a:t>
            </a:r>
          </a:p>
          <a:p>
            <a:r>
              <a:rPr kumimoji="1" lang="ja-JP" altLang="en-US" dirty="0"/>
              <a:t>共有し，それぞれの学校において，必要な学習内容を</a:t>
            </a:r>
            <a:r>
              <a:rPr kumimoji="1" lang="ja-JP" altLang="en-US" b="1" dirty="0"/>
              <a:t>どのように学び，どのよう</a:t>
            </a:r>
          </a:p>
          <a:p>
            <a:r>
              <a:rPr kumimoji="1" lang="ja-JP" altLang="en-US" b="1" dirty="0"/>
              <a:t>な資質・能力</a:t>
            </a:r>
            <a:r>
              <a:rPr kumimoji="1" lang="ja-JP" altLang="en-US" dirty="0"/>
              <a:t>を身に付けられるようにするのかを教育課程において明確にしなが</a:t>
            </a:r>
          </a:p>
          <a:p>
            <a:r>
              <a:rPr kumimoji="1" lang="ja-JP" altLang="en-US" dirty="0"/>
              <a:t>ら，社会との連携及び協働によりその実現を図っていくという，</a:t>
            </a:r>
            <a:r>
              <a:rPr kumimoji="1" lang="ja-JP" altLang="en-US" b="1" dirty="0"/>
              <a:t>社会に開かれた</a:t>
            </a:r>
          </a:p>
          <a:p>
            <a:r>
              <a:rPr kumimoji="1" lang="ja-JP" altLang="en-US" b="1" dirty="0"/>
              <a:t>教育課程の実現</a:t>
            </a:r>
            <a:r>
              <a:rPr kumimoji="1" lang="ja-JP" altLang="en-US" dirty="0"/>
              <a:t>が重要となる。</a:t>
            </a:r>
          </a:p>
          <a:p>
            <a:r>
              <a:rPr kumimoji="1" lang="ja-JP" altLang="en-US" dirty="0"/>
              <a:t>　学習指導要領とは，こうした理念の実現に向けて必要となる教育課程の基準を</a:t>
            </a:r>
          </a:p>
          <a:p>
            <a:r>
              <a:rPr kumimoji="1" lang="ja-JP" altLang="en-US" dirty="0"/>
              <a:t>大綱的に定めるものである。学習指導要領が果たす役割の一つは，公の性質を有</a:t>
            </a:r>
          </a:p>
          <a:p>
            <a:r>
              <a:rPr kumimoji="1" lang="ja-JP" altLang="en-US" dirty="0"/>
              <a:t>する学校における教育水準を全国的に確保することである。また，各学校がその</a:t>
            </a:r>
          </a:p>
          <a:p>
            <a:r>
              <a:rPr kumimoji="1" lang="ja-JP" altLang="en-US" dirty="0"/>
              <a:t>特色を生かして創意工夫を重ね，長年にわたり積み重ねられてきた教育実践や学</a:t>
            </a:r>
          </a:p>
          <a:p>
            <a:r>
              <a:rPr kumimoji="1" lang="ja-JP" altLang="en-US" dirty="0"/>
              <a:t>術研究の蓄積を生かしながら，児童や地域の現状や課題を捉え，家庭や地域社会</a:t>
            </a:r>
          </a:p>
          <a:p>
            <a:r>
              <a:rPr kumimoji="1" lang="ja-JP" altLang="en-US" dirty="0"/>
              <a:t>と協力して，学習指導要領を踏まえた教育活動の更なる充実を図っていくことも</a:t>
            </a:r>
          </a:p>
          <a:p>
            <a:r>
              <a:rPr kumimoji="1" lang="ja-JP" altLang="en-US" dirty="0"/>
              <a:t>重要である。</a:t>
            </a:r>
          </a:p>
          <a:p>
            <a:r>
              <a:rPr kumimoji="1" lang="ja-JP" altLang="en-US" dirty="0"/>
              <a:t>　児童が学ぶことの意義を実感できる環境を整え，一人一人の資質・能力を伸ば</a:t>
            </a:r>
            <a:endParaRPr kumimoji="1" lang="en-US" altLang="ja-JP" dirty="0"/>
          </a:p>
          <a:p>
            <a:r>
              <a:rPr kumimoji="1" lang="ja-JP" altLang="en-US" dirty="0"/>
              <a:t>せるようにしていくことは，教職員をはじめとする学校関係者はもとより，家庭</a:t>
            </a:r>
          </a:p>
          <a:p>
            <a:r>
              <a:rPr kumimoji="1" lang="ja-JP" altLang="en-US" dirty="0"/>
              <a:t>や地域の人々も含め，様々な立場から児童や学校に関わる全ての大人に期待され</a:t>
            </a:r>
          </a:p>
          <a:p>
            <a:r>
              <a:rPr kumimoji="1" lang="ja-JP" altLang="en-US" dirty="0"/>
              <a:t>る役割である。幼児期の教育の基礎の上に，中学校以降の教育や生涯にわたる学</a:t>
            </a:r>
          </a:p>
          <a:p>
            <a:r>
              <a:rPr kumimoji="1" lang="ja-JP" altLang="en-US" dirty="0"/>
              <a:t>習とのつながりを見通しながら，児童の学習の在り方を展望していくために広く</a:t>
            </a:r>
          </a:p>
          <a:p>
            <a:r>
              <a:rPr kumimoji="1" lang="ja-JP" altLang="en-US" dirty="0"/>
              <a:t>活用されるものとなることを期待して，ここに小学校学習指導要領を定める。</a:t>
            </a:r>
          </a:p>
          <a:p>
            <a:endParaRPr kumimoji="1" lang="ja-JP" altLang="en-US" dirty="0"/>
          </a:p>
        </p:txBody>
      </p:sp>
    </p:spTree>
    <p:extLst>
      <p:ext uri="{BB962C8B-B14F-4D97-AF65-F5344CB8AC3E}">
        <p14:creationId xmlns:p14="http://schemas.microsoft.com/office/powerpoint/2010/main" val="3526495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7A3431F-F888-47D8-AC65-479BF91A7FED}"/>
              </a:ext>
            </a:extLst>
          </p:cNvPr>
          <p:cNvSpPr txBox="1"/>
          <p:nvPr/>
        </p:nvSpPr>
        <p:spPr>
          <a:xfrm>
            <a:off x="451292" y="-4091643"/>
            <a:ext cx="8547533" cy="11449288"/>
          </a:xfrm>
          <a:prstGeom prst="rect">
            <a:avLst/>
          </a:prstGeom>
          <a:noFill/>
        </p:spPr>
        <p:txBody>
          <a:bodyPr wrap="none" rtlCol="0">
            <a:spAutoFit/>
          </a:bodyPr>
          <a:lstStyle/>
          <a:p>
            <a:r>
              <a:rPr kumimoji="1" lang="ja-JP" altLang="en-US" dirty="0"/>
              <a:t>教育は，教育基本法第１条に定めるとおり，人格の完成を目指し，平和で民主</a:t>
            </a:r>
          </a:p>
          <a:p>
            <a:r>
              <a:rPr kumimoji="1" lang="ja-JP" altLang="en-US" dirty="0"/>
              <a:t>的な国家及び社会の形成者として必要な資質を備えた心身ともに健康な国民の育</a:t>
            </a:r>
          </a:p>
          <a:p>
            <a:r>
              <a:rPr kumimoji="1" lang="ja-JP" altLang="en-US" dirty="0"/>
              <a:t>成を期すという目的のもと，同法第２条に掲げる次の目標を達成するよう行われ</a:t>
            </a:r>
          </a:p>
          <a:p>
            <a:r>
              <a:rPr kumimoji="1" lang="ja-JP" altLang="en-US" dirty="0"/>
              <a:t>なければならない。</a:t>
            </a:r>
          </a:p>
          <a:p>
            <a:r>
              <a:rPr kumimoji="1" lang="ja-JP" altLang="en-US" dirty="0"/>
              <a:t>１　幅広い知識と教養を身に付け，真理を求める態度を養い，豊かな情操と道徳</a:t>
            </a:r>
          </a:p>
          <a:p>
            <a:r>
              <a:rPr kumimoji="1" lang="ja-JP" altLang="en-US" dirty="0"/>
              <a:t>心を培うとともに，健やかな身体を養うこと。</a:t>
            </a:r>
          </a:p>
          <a:p>
            <a:r>
              <a:rPr kumimoji="1" lang="ja-JP" altLang="en-US" dirty="0"/>
              <a:t>２　個人の価値を尊重して，その能力を伸ばし，創造性を培い，自主及び自律の</a:t>
            </a:r>
          </a:p>
          <a:p>
            <a:r>
              <a:rPr kumimoji="1" lang="ja-JP" altLang="en-US" dirty="0"/>
              <a:t>精神を養うとともに，職業及び生活との関連を重視し，勤労を重んずる態度を</a:t>
            </a:r>
          </a:p>
          <a:p>
            <a:r>
              <a:rPr kumimoji="1" lang="ja-JP" altLang="en-US" dirty="0"/>
              <a:t>養うこと。</a:t>
            </a:r>
          </a:p>
          <a:p>
            <a:r>
              <a:rPr kumimoji="1" lang="ja-JP" altLang="en-US" dirty="0"/>
              <a:t>３　正義と責任，男女の平等，自他の敬愛と協力を重んずるとともに，公共の精</a:t>
            </a:r>
          </a:p>
          <a:p>
            <a:r>
              <a:rPr kumimoji="1" lang="ja-JP" altLang="en-US" dirty="0"/>
              <a:t>神に基づき，主体的に社会の形成に参画し，その発展に寄与する態度を養うこ</a:t>
            </a:r>
          </a:p>
          <a:p>
            <a:r>
              <a:rPr kumimoji="1" lang="ja-JP" altLang="en-US" dirty="0"/>
              <a:t>と。</a:t>
            </a:r>
          </a:p>
          <a:p>
            <a:r>
              <a:rPr kumimoji="1" lang="ja-JP" altLang="en-US" dirty="0"/>
              <a:t>４　生命を尊び，自然を大切にし，環境の保全に寄与する態度を養うこと。</a:t>
            </a:r>
          </a:p>
          <a:p>
            <a:r>
              <a:rPr kumimoji="1" lang="ja-JP" altLang="en-US" dirty="0"/>
              <a:t>５　伝統と文化を尊重し，それらをはぐくんできた我が国と郷土を愛するととも</a:t>
            </a:r>
          </a:p>
          <a:p>
            <a:r>
              <a:rPr kumimoji="1" lang="ja-JP" altLang="en-US" dirty="0"/>
              <a:t>に，他国を尊重し，国際社会の平和と発展に寄与する態度を養うこと。</a:t>
            </a:r>
          </a:p>
          <a:p>
            <a:r>
              <a:rPr kumimoji="1" lang="ja-JP" altLang="en-US" b="1" dirty="0"/>
              <a:t>　</a:t>
            </a:r>
            <a:r>
              <a:rPr kumimoji="1" lang="ja-JP" altLang="en-US" dirty="0"/>
              <a:t>これからの学校には，こうした教育の目的及び目標の達成を目指しつつ，</a:t>
            </a:r>
            <a:r>
              <a:rPr kumimoji="1" lang="ja-JP" altLang="en-US" b="1" dirty="0">
                <a:solidFill>
                  <a:srgbClr val="FF0000"/>
                </a:solidFill>
              </a:rPr>
              <a:t>一人</a:t>
            </a:r>
          </a:p>
          <a:p>
            <a:r>
              <a:rPr kumimoji="1" lang="ja-JP" altLang="en-US" b="1" dirty="0">
                <a:solidFill>
                  <a:srgbClr val="FF0000"/>
                </a:solidFill>
              </a:rPr>
              <a:t>一人の児童が，自分のよさや可能性を認識する</a:t>
            </a:r>
            <a:r>
              <a:rPr kumimoji="1" lang="ja-JP" altLang="en-US" dirty="0"/>
              <a:t>とともに</a:t>
            </a:r>
            <a:r>
              <a:rPr kumimoji="1" lang="ja-JP" altLang="en-US" b="1" dirty="0"/>
              <a:t>，</a:t>
            </a:r>
            <a:r>
              <a:rPr kumimoji="1" lang="ja-JP" altLang="en-US" b="1" dirty="0">
                <a:solidFill>
                  <a:schemeClr val="accent5">
                    <a:lumMod val="50000"/>
                  </a:schemeClr>
                </a:solidFill>
              </a:rPr>
              <a:t>あらゆる他者を価値の</a:t>
            </a:r>
          </a:p>
          <a:p>
            <a:r>
              <a:rPr kumimoji="1" lang="ja-JP" altLang="en-US" b="1" dirty="0">
                <a:solidFill>
                  <a:schemeClr val="accent5">
                    <a:lumMod val="50000"/>
                  </a:schemeClr>
                </a:solidFill>
              </a:rPr>
              <a:t>ある存在として尊重し，多様な人々と協働しながら様々な社会的変化を乗り越</a:t>
            </a:r>
          </a:p>
          <a:p>
            <a:r>
              <a:rPr kumimoji="1" lang="ja-JP" altLang="en-US" b="1" dirty="0">
                <a:solidFill>
                  <a:schemeClr val="accent5">
                    <a:lumMod val="50000"/>
                  </a:schemeClr>
                </a:solidFill>
              </a:rPr>
              <a:t>え，</a:t>
            </a:r>
            <a:r>
              <a:rPr kumimoji="1" lang="ja-JP" altLang="en-US" b="1" dirty="0">
                <a:solidFill>
                  <a:srgbClr val="FF0000"/>
                </a:solidFill>
              </a:rPr>
              <a:t>豊かな人生を切り拓 き，</a:t>
            </a:r>
            <a:r>
              <a:rPr kumimoji="1" lang="ja-JP" altLang="en-US" b="1" dirty="0">
                <a:solidFill>
                  <a:schemeClr val="accent5">
                    <a:lumMod val="50000"/>
                  </a:schemeClr>
                </a:solidFill>
              </a:rPr>
              <a:t>持続可能な社会の創り手となる</a:t>
            </a:r>
            <a:r>
              <a:rPr kumimoji="1" lang="ja-JP" altLang="en-US" dirty="0">
                <a:solidFill>
                  <a:schemeClr val="accent5">
                    <a:lumMod val="50000"/>
                  </a:schemeClr>
                </a:solidFill>
              </a:rPr>
              <a:t>ことができるように</a:t>
            </a:r>
          </a:p>
          <a:p>
            <a:r>
              <a:rPr kumimoji="1" lang="ja-JP" altLang="en-US" dirty="0">
                <a:solidFill>
                  <a:schemeClr val="accent5">
                    <a:lumMod val="50000"/>
                  </a:schemeClr>
                </a:solidFill>
              </a:rPr>
              <a:t>する</a:t>
            </a:r>
            <a:r>
              <a:rPr kumimoji="1" lang="ja-JP" altLang="en-US" dirty="0"/>
              <a:t>ことが求められる</a:t>
            </a:r>
            <a:r>
              <a:rPr kumimoji="1" lang="ja-JP" altLang="en-US" dirty="0">
                <a:solidFill>
                  <a:srgbClr val="FF0000"/>
                </a:solidFill>
              </a:rPr>
              <a:t>。</a:t>
            </a:r>
            <a:r>
              <a:rPr kumimoji="1" lang="ja-JP" altLang="en-US" dirty="0"/>
              <a:t>このために必要な教育の在り方を具体化するのが，各学</a:t>
            </a:r>
          </a:p>
          <a:p>
            <a:r>
              <a:rPr kumimoji="1" lang="ja-JP" altLang="en-US" dirty="0"/>
              <a:t>校において教育の内容等を組織的かつ計画的に組み立てた教育課程である。</a:t>
            </a:r>
          </a:p>
          <a:p>
            <a:r>
              <a:rPr kumimoji="1" lang="ja-JP" altLang="en-US" dirty="0"/>
              <a:t>　教育課程を通して，これからの時代に求められる教育を実現していくために</a:t>
            </a:r>
          </a:p>
          <a:p>
            <a:r>
              <a:rPr kumimoji="1" lang="ja-JP" altLang="en-US" dirty="0"/>
              <a:t>は，よりよい学校教育を通してよりよい社会を創るという理念を学校と社会とが</a:t>
            </a:r>
          </a:p>
          <a:p>
            <a:r>
              <a:rPr kumimoji="1" lang="ja-JP" altLang="en-US" dirty="0"/>
              <a:t>共有し，それぞれの学校において，必要な学習内容をどのように学び，どのよう</a:t>
            </a:r>
          </a:p>
          <a:p>
            <a:r>
              <a:rPr kumimoji="1" lang="ja-JP" altLang="en-US" dirty="0"/>
              <a:t>な資質・能力を身に付けられるようにするのかを教育課程において明確にしなが</a:t>
            </a:r>
          </a:p>
          <a:p>
            <a:r>
              <a:rPr kumimoji="1" lang="ja-JP" altLang="en-US" dirty="0"/>
              <a:t>ら，社会との連携及び協働によりその実現を図っていくという，社会に開かれた</a:t>
            </a:r>
          </a:p>
          <a:p>
            <a:r>
              <a:rPr kumimoji="1" lang="ja-JP" altLang="en-US" dirty="0"/>
              <a:t>教育課程の実現が重要となる。</a:t>
            </a:r>
          </a:p>
          <a:p>
            <a:r>
              <a:rPr kumimoji="1" lang="ja-JP" altLang="en-US" dirty="0"/>
              <a:t>　学習指導要領とは，こうした理念の実現に向けて必要となる教育課程の基準を</a:t>
            </a:r>
          </a:p>
          <a:p>
            <a:r>
              <a:rPr kumimoji="1" lang="ja-JP" altLang="en-US" dirty="0"/>
              <a:t>大綱的に定めるものである。学習指導要領が果たす役割の一つは，公の性質を有</a:t>
            </a:r>
          </a:p>
          <a:p>
            <a:r>
              <a:rPr kumimoji="1" lang="ja-JP" altLang="en-US" dirty="0"/>
              <a:t>する学校における教育水準を全国的に確保することである。また，各学校がその</a:t>
            </a:r>
          </a:p>
          <a:p>
            <a:r>
              <a:rPr kumimoji="1" lang="ja-JP" altLang="en-US" dirty="0"/>
              <a:t>特色を生かして創意工夫を重ね，長年にわたり積み重ねられてきた教育実践や学</a:t>
            </a:r>
          </a:p>
          <a:p>
            <a:r>
              <a:rPr kumimoji="1" lang="ja-JP" altLang="en-US" dirty="0"/>
              <a:t>術研究の蓄積を生かしながら，児童や地域の現状や課題を捉え，家庭や地域社会</a:t>
            </a:r>
          </a:p>
          <a:p>
            <a:r>
              <a:rPr kumimoji="1" lang="ja-JP" altLang="en-US" dirty="0"/>
              <a:t>と協力して，学習指導要領を踏まえた教育活動の更なる充実を図っていくことも</a:t>
            </a:r>
          </a:p>
          <a:p>
            <a:r>
              <a:rPr kumimoji="1" lang="ja-JP" altLang="en-US" dirty="0"/>
              <a:t>重要である。</a:t>
            </a:r>
          </a:p>
          <a:p>
            <a:r>
              <a:rPr kumimoji="1" lang="ja-JP" altLang="en-US" dirty="0"/>
              <a:t>　児童が学ぶことの意義を実感できる環境を整え，一人一人の資質・能力を伸ば</a:t>
            </a:r>
            <a:endParaRPr kumimoji="1" lang="en-US" altLang="ja-JP" dirty="0"/>
          </a:p>
          <a:p>
            <a:r>
              <a:rPr kumimoji="1" lang="ja-JP" altLang="en-US" dirty="0"/>
              <a:t>せるようにしていくことは，教職員をはじめとする学校関係者はもとより，家庭</a:t>
            </a:r>
          </a:p>
          <a:p>
            <a:r>
              <a:rPr kumimoji="1" lang="ja-JP" altLang="en-US" dirty="0"/>
              <a:t>や地域の人々も含め，様々な立場から児童や学校に関わる全ての大人に期待され</a:t>
            </a:r>
          </a:p>
          <a:p>
            <a:r>
              <a:rPr kumimoji="1" lang="ja-JP" altLang="en-US" dirty="0"/>
              <a:t>る役割である。幼児期の教育の基礎の上に，中学校以降の教育や生涯にわたる学</a:t>
            </a:r>
          </a:p>
          <a:p>
            <a:r>
              <a:rPr kumimoji="1" lang="ja-JP" altLang="en-US" dirty="0"/>
              <a:t>習とのつながりを見通しながら，児童の学習の在り方を展望していくために広く</a:t>
            </a:r>
          </a:p>
          <a:p>
            <a:r>
              <a:rPr kumimoji="1" lang="ja-JP" altLang="en-US" dirty="0"/>
              <a:t>活用されるものとなることを期待して，ここに小学校学習指導要領を定める。</a:t>
            </a:r>
          </a:p>
          <a:p>
            <a:endParaRPr kumimoji="1" lang="ja-JP" altLang="en-US" dirty="0"/>
          </a:p>
        </p:txBody>
      </p:sp>
    </p:spTree>
    <p:extLst>
      <p:ext uri="{BB962C8B-B14F-4D97-AF65-F5344CB8AC3E}">
        <p14:creationId xmlns:p14="http://schemas.microsoft.com/office/powerpoint/2010/main" val="2645289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1626EAF1-E08F-4F4E-9EF0-FE3BE51D3B3F}"/>
              </a:ext>
            </a:extLst>
          </p:cNvPr>
          <p:cNvSpPr/>
          <p:nvPr/>
        </p:nvSpPr>
        <p:spPr>
          <a:xfrm>
            <a:off x="9822" y="531380"/>
            <a:ext cx="8440615" cy="633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b="1"/>
          </a:p>
        </p:txBody>
      </p:sp>
      <p:sp>
        <p:nvSpPr>
          <p:cNvPr id="22" name="正方形/長方形 21">
            <a:extLst>
              <a:ext uri="{FF2B5EF4-FFF2-40B4-BE49-F238E27FC236}">
                <a16:creationId xmlns:a16="http://schemas.microsoft.com/office/drawing/2014/main" id="{7DEA1C66-BDAC-4372-984A-7FE3A3857E57}"/>
              </a:ext>
            </a:extLst>
          </p:cNvPr>
          <p:cNvSpPr/>
          <p:nvPr/>
        </p:nvSpPr>
        <p:spPr>
          <a:xfrm>
            <a:off x="0" y="2498435"/>
            <a:ext cx="9144000" cy="4095772"/>
          </a:xfrm>
          <a:prstGeom prst="rect">
            <a:avLst/>
          </a:prstGeom>
          <a:solidFill>
            <a:srgbClr val="F7FC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a:p>
        </p:txBody>
      </p:sp>
      <p:cxnSp>
        <p:nvCxnSpPr>
          <p:cNvPr id="8" name="直線コネクタ 7">
            <a:extLst>
              <a:ext uri="{FF2B5EF4-FFF2-40B4-BE49-F238E27FC236}">
                <a16:creationId xmlns:a16="http://schemas.microsoft.com/office/drawing/2014/main" id="{889C8149-9C69-471E-B204-872A0524D3D1}"/>
              </a:ext>
            </a:extLst>
          </p:cNvPr>
          <p:cNvCxnSpPr/>
          <p:nvPr/>
        </p:nvCxnSpPr>
        <p:spPr>
          <a:xfrm>
            <a:off x="0" y="2498435"/>
            <a:ext cx="914400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605326" y="1412776"/>
            <a:ext cx="3890809" cy="616836"/>
          </a:xfrm>
          <a:prstGeom prst="rect">
            <a:avLst/>
          </a:prstGeom>
          <a:noFill/>
        </p:spPr>
        <p:txBody>
          <a:bodyPr wrap="none" rtlCol="0">
            <a:spAutoFit/>
          </a:bodyPr>
          <a:lstStyle/>
          <a:p>
            <a:r>
              <a:rPr lang="ja-JP" altLang="en-US" sz="1704" b="1" dirty="0">
                <a:solidFill>
                  <a:srgbClr val="FF0000"/>
                </a:solidFill>
              </a:rPr>
              <a:t>児童の人間として調和のとれた</a:t>
            </a:r>
            <a:endParaRPr lang="en-US" altLang="ja-JP" sz="1704" b="1" dirty="0">
              <a:solidFill>
                <a:srgbClr val="FF0000"/>
              </a:solidFill>
            </a:endParaRPr>
          </a:p>
          <a:p>
            <a:r>
              <a:rPr lang="ja-JP" altLang="en-US" sz="1704" b="1" dirty="0">
                <a:solidFill>
                  <a:srgbClr val="FF0000"/>
                </a:solidFill>
              </a:rPr>
              <a:t>育成を目指し・・・（個性を生かす）</a:t>
            </a:r>
          </a:p>
        </p:txBody>
      </p:sp>
      <p:sp>
        <p:nvSpPr>
          <p:cNvPr id="11" name="正方形/長方形 10"/>
          <p:cNvSpPr/>
          <p:nvPr/>
        </p:nvSpPr>
        <p:spPr>
          <a:xfrm>
            <a:off x="4756070" y="3646933"/>
            <a:ext cx="4003048" cy="1684103"/>
          </a:xfrm>
          <a:prstGeom prst="rect">
            <a:avLst/>
          </a:prstGeom>
          <a:solidFill>
            <a:schemeClr val="bg1"/>
          </a:solidFill>
          <a:ln w="66675" cmpd="thickThi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b="1"/>
          </a:p>
        </p:txBody>
      </p:sp>
      <p:sp>
        <p:nvSpPr>
          <p:cNvPr id="10" name="正方形/長方形 9"/>
          <p:cNvSpPr/>
          <p:nvPr/>
        </p:nvSpPr>
        <p:spPr>
          <a:xfrm>
            <a:off x="262174" y="3646933"/>
            <a:ext cx="3619998" cy="1684103"/>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b="1"/>
          </a:p>
        </p:txBody>
      </p:sp>
      <p:sp>
        <p:nvSpPr>
          <p:cNvPr id="4" name="テキスト ボックス 3"/>
          <p:cNvSpPr txBox="1"/>
          <p:nvPr/>
        </p:nvSpPr>
        <p:spPr>
          <a:xfrm>
            <a:off x="251520" y="3773742"/>
            <a:ext cx="8540787" cy="2767168"/>
          </a:xfrm>
          <a:prstGeom prst="rect">
            <a:avLst/>
          </a:prstGeom>
          <a:noFill/>
        </p:spPr>
        <p:txBody>
          <a:bodyPr wrap="square" rtlCol="0">
            <a:spAutoFit/>
          </a:bodyPr>
          <a:lstStyle/>
          <a:p>
            <a:r>
              <a:rPr lang="ja-JP" altLang="en-US" sz="2045" b="1" dirty="0">
                <a:solidFill>
                  <a:srgbClr val="FF0000"/>
                </a:solidFill>
              </a:rPr>
              <a:t>自分のよさや可能性を認識</a:t>
            </a:r>
            <a:r>
              <a:rPr lang="ja-JP" altLang="en-US" sz="1704" b="1" dirty="0">
                <a:solidFill>
                  <a:srgbClr val="FF0000"/>
                </a:solidFill>
              </a:rPr>
              <a:t>する </a:t>
            </a:r>
            <a:r>
              <a:rPr lang="ja-JP" altLang="en-US" sz="1363" b="1" dirty="0"/>
              <a:t>とともに      </a:t>
            </a:r>
            <a:r>
              <a:rPr lang="ja-JP" altLang="en-US" sz="1704" b="1" dirty="0">
                <a:solidFill>
                  <a:schemeClr val="accent5">
                    <a:lumMod val="75000"/>
                  </a:schemeClr>
                </a:solidFill>
              </a:rPr>
              <a:t>あらゆる他者を価値のある存在として　　　　　　　　　　　　　　　　　　　　　　　　　　　</a:t>
            </a:r>
            <a:endParaRPr lang="en-US" altLang="ja-JP" sz="1704" b="1" dirty="0">
              <a:solidFill>
                <a:schemeClr val="accent5">
                  <a:lumMod val="75000"/>
                </a:schemeClr>
              </a:solidFill>
            </a:endParaRPr>
          </a:p>
          <a:p>
            <a:r>
              <a:rPr lang="ja-JP" altLang="en-US" sz="1704" b="1" dirty="0">
                <a:solidFill>
                  <a:schemeClr val="accent5">
                    <a:lumMod val="75000"/>
                  </a:schemeClr>
                </a:solidFill>
              </a:rPr>
              <a:t>　　　　　　　　　　　　　　　　　　　   　 尊重し、</a:t>
            </a:r>
            <a:r>
              <a:rPr lang="ja-JP" altLang="en-US" sz="2045" b="1" dirty="0">
                <a:solidFill>
                  <a:schemeClr val="accent5">
                    <a:lumMod val="75000"/>
                  </a:schemeClr>
                </a:solidFill>
              </a:rPr>
              <a:t>多様な人々と協議</a:t>
            </a:r>
            <a:r>
              <a:rPr lang="ja-JP" altLang="en-US" sz="1704" b="1" dirty="0">
                <a:solidFill>
                  <a:schemeClr val="accent5">
                    <a:lumMod val="75000"/>
                  </a:schemeClr>
                </a:solidFill>
              </a:rPr>
              <a:t>しながら</a:t>
            </a:r>
            <a:endParaRPr lang="en-US" altLang="ja-JP" sz="1704" b="1" dirty="0">
              <a:solidFill>
                <a:schemeClr val="accent5">
                  <a:lumMod val="75000"/>
                </a:schemeClr>
              </a:solidFill>
            </a:endParaRPr>
          </a:p>
          <a:p>
            <a:r>
              <a:rPr lang="ja-JP" altLang="en-US" sz="1704" b="1" dirty="0">
                <a:solidFill>
                  <a:schemeClr val="accent5">
                    <a:lumMod val="75000"/>
                  </a:schemeClr>
                </a:solidFill>
              </a:rPr>
              <a:t>　　　　　　　　　　　　　　　　　　　　　様々な</a:t>
            </a:r>
            <a:r>
              <a:rPr lang="ja-JP" altLang="en-US" sz="2045" b="1" dirty="0">
                <a:solidFill>
                  <a:schemeClr val="accent5">
                    <a:lumMod val="75000"/>
                  </a:schemeClr>
                </a:solidFill>
              </a:rPr>
              <a:t>社会的変化を乗り越え、</a:t>
            </a:r>
            <a:endParaRPr lang="en-US" altLang="ja-JP" sz="2045" b="1" dirty="0">
              <a:solidFill>
                <a:schemeClr val="accent5">
                  <a:lumMod val="75000"/>
                </a:schemeClr>
              </a:solidFill>
            </a:endParaRPr>
          </a:p>
          <a:p>
            <a:endParaRPr lang="en-US" altLang="ja-JP" sz="681" b="1" dirty="0">
              <a:solidFill>
                <a:schemeClr val="accent5">
                  <a:lumMod val="75000"/>
                </a:schemeClr>
              </a:solidFill>
            </a:endParaRPr>
          </a:p>
          <a:p>
            <a:r>
              <a:rPr lang="ja-JP" altLang="en-US" sz="2045" b="1" dirty="0">
                <a:solidFill>
                  <a:srgbClr val="FF0000"/>
                </a:solidFill>
              </a:rPr>
              <a:t>豊かな人生を切り拓き、</a:t>
            </a:r>
            <a:r>
              <a:rPr lang="ja-JP" altLang="en-US" sz="1704" b="1" dirty="0"/>
              <a:t>　　　　　　       </a:t>
            </a:r>
            <a:r>
              <a:rPr lang="ja-JP" altLang="en-US" sz="2045" b="1" dirty="0">
                <a:solidFill>
                  <a:schemeClr val="accent1">
                    <a:lumMod val="50000"/>
                  </a:schemeClr>
                </a:solidFill>
              </a:rPr>
              <a:t>持続可能な社会の創り手となる</a:t>
            </a:r>
            <a:endParaRPr lang="en-US" altLang="ja-JP" sz="2045" b="1" dirty="0">
              <a:solidFill>
                <a:schemeClr val="accent1">
                  <a:lumMod val="50000"/>
                </a:schemeClr>
              </a:solidFill>
            </a:endParaRPr>
          </a:p>
          <a:p>
            <a:endParaRPr lang="en-US" altLang="ja-JP" sz="1704" b="1" dirty="0">
              <a:solidFill>
                <a:schemeClr val="accent1">
                  <a:lumMod val="50000"/>
                </a:schemeClr>
              </a:solidFill>
            </a:endParaRPr>
          </a:p>
          <a:p>
            <a:endParaRPr lang="en-US" altLang="ja-JP" sz="1704" b="1" dirty="0">
              <a:solidFill>
                <a:schemeClr val="accent1">
                  <a:lumMod val="50000"/>
                </a:schemeClr>
              </a:solidFill>
            </a:endParaRPr>
          </a:p>
          <a:p>
            <a:r>
              <a:rPr lang="ja-JP" altLang="en-US" sz="1704" b="1" dirty="0"/>
              <a:t>ことができるようにすることが求められる</a:t>
            </a:r>
            <a:endParaRPr lang="en-US" altLang="ja-JP" sz="1704" b="1" dirty="0"/>
          </a:p>
          <a:p>
            <a:endParaRPr lang="en-US" altLang="ja-JP" sz="1704" b="1" dirty="0"/>
          </a:p>
          <a:p>
            <a:r>
              <a:rPr lang="ja-JP" altLang="en-US" sz="1704" b="1" dirty="0"/>
              <a:t>　　　　　　　　　　　　　　　　　　　　</a:t>
            </a:r>
          </a:p>
        </p:txBody>
      </p:sp>
      <p:sp>
        <p:nvSpPr>
          <p:cNvPr id="5" name="テキスト ボックス 4"/>
          <p:cNvSpPr txBox="1"/>
          <p:nvPr/>
        </p:nvSpPr>
        <p:spPr>
          <a:xfrm>
            <a:off x="3348783" y="350240"/>
            <a:ext cx="2432076" cy="362279"/>
          </a:xfrm>
          <a:prstGeom prst="rect">
            <a:avLst/>
          </a:prstGeom>
          <a:noFill/>
        </p:spPr>
        <p:txBody>
          <a:bodyPr wrap="none" rtlCol="0">
            <a:spAutoFit/>
          </a:bodyPr>
          <a:lstStyle/>
          <a:p>
            <a:r>
              <a:rPr lang="en-US" altLang="ja-JP" sz="1754" b="1" dirty="0"/>
              <a:t>10</a:t>
            </a:r>
            <a:r>
              <a:rPr lang="ja-JP" altLang="en-US" sz="1754" b="1" dirty="0"/>
              <a:t>年前の学習指導要領</a:t>
            </a:r>
          </a:p>
        </p:txBody>
      </p:sp>
      <p:sp>
        <p:nvSpPr>
          <p:cNvPr id="6" name="テキスト ボックス 5"/>
          <p:cNvSpPr txBox="1"/>
          <p:nvPr/>
        </p:nvSpPr>
        <p:spPr>
          <a:xfrm>
            <a:off x="3148408" y="2985899"/>
            <a:ext cx="3102131" cy="362279"/>
          </a:xfrm>
          <a:prstGeom prst="rect">
            <a:avLst/>
          </a:prstGeom>
          <a:noFill/>
        </p:spPr>
        <p:txBody>
          <a:bodyPr wrap="none" rtlCol="0">
            <a:spAutoFit/>
          </a:bodyPr>
          <a:lstStyle/>
          <a:p>
            <a:r>
              <a:rPr lang="ja-JP" altLang="en-US" sz="1754" b="1" dirty="0"/>
              <a:t>新しい学習指導要領（前文）</a:t>
            </a:r>
          </a:p>
        </p:txBody>
      </p:sp>
      <p:sp>
        <p:nvSpPr>
          <p:cNvPr id="7" name="下矢印 6"/>
          <p:cNvSpPr/>
          <p:nvPr/>
        </p:nvSpPr>
        <p:spPr>
          <a:xfrm>
            <a:off x="4030824" y="2235351"/>
            <a:ext cx="676256" cy="636918"/>
          </a:xfrm>
          <a:prstGeom prst="downArrow">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b="1"/>
          </a:p>
        </p:txBody>
      </p:sp>
      <p:sp>
        <p:nvSpPr>
          <p:cNvPr id="9" name="正方形/長方形 8"/>
          <p:cNvSpPr/>
          <p:nvPr/>
        </p:nvSpPr>
        <p:spPr>
          <a:xfrm>
            <a:off x="2481212" y="1274501"/>
            <a:ext cx="3818980" cy="8310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b="1"/>
          </a:p>
        </p:txBody>
      </p:sp>
      <p:cxnSp>
        <p:nvCxnSpPr>
          <p:cNvPr id="14" name="直線コネクタ 13"/>
          <p:cNvCxnSpPr>
            <a:cxnSpLocks/>
          </p:cNvCxnSpPr>
          <p:nvPr/>
        </p:nvCxnSpPr>
        <p:spPr>
          <a:xfrm>
            <a:off x="4853878" y="5157192"/>
            <a:ext cx="3599242" cy="14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円/楕円 15"/>
          <p:cNvSpPr/>
          <p:nvPr/>
        </p:nvSpPr>
        <p:spPr>
          <a:xfrm>
            <a:off x="706577" y="2876798"/>
            <a:ext cx="1559298" cy="613559"/>
          </a:xfrm>
          <a:prstGeom prst="ellipse">
            <a:avLst/>
          </a:prstGeom>
          <a:solidFill>
            <a:srgbClr val="FAD2F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b="1"/>
          </a:p>
        </p:txBody>
      </p:sp>
      <p:sp>
        <p:nvSpPr>
          <p:cNvPr id="12" name="角丸四角形吹き出し 11"/>
          <p:cNvSpPr/>
          <p:nvPr/>
        </p:nvSpPr>
        <p:spPr>
          <a:xfrm>
            <a:off x="4718950" y="5811333"/>
            <a:ext cx="4077288" cy="552203"/>
          </a:xfrm>
          <a:prstGeom prst="wedgeRoundRectCallout">
            <a:avLst>
              <a:gd name="adj1" fmla="val -36404"/>
              <a:gd name="adj2" fmla="val -16183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75" b="1" dirty="0">
                <a:solidFill>
                  <a:schemeClr val="tx1"/>
                </a:solidFill>
                <a:latin typeface="AR丸ゴシック体E" panose="020F0909000000000000" pitchFamily="49" charset="-128"/>
                <a:ea typeface="AR丸ゴシック体E" panose="020F0909000000000000" pitchFamily="49" charset="-128"/>
              </a:rPr>
              <a:t>この考え方</a:t>
            </a:r>
            <a:r>
              <a:rPr lang="ja-JP" altLang="en-US" sz="1875" b="1">
                <a:solidFill>
                  <a:schemeClr val="tx1"/>
                </a:solidFill>
                <a:latin typeface="AR丸ゴシック体E" panose="020F0909000000000000" pitchFamily="49" charset="-128"/>
                <a:ea typeface="AR丸ゴシック体E" panose="020F0909000000000000" pitchFamily="49" charset="-128"/>
              </a:rPr>
              <a:t>は、ＥＳＤそのもの</a:t>
            </a:r>
            <a:r>
              <a:rPr lang="ja-JP" altLang="en-US" sz="1875" b="1" dirty="0">
                <a:solidFill>
                  <a:schemeClr val="tx1"/>
                </a:solidFill>
                <a:latin typeface="AR丸ゴシック体E" panose="020F0909000000000000" pitchFamily="49" charset="-128"/>
                <a:ea typeface="AR丸ゴシック体E" panose="020F0909000000000000" pitchFamily="49" charset="-128"/>
              </a:rPr>
              <a:t>です</a:t>
            </a:r>
          </a:p>
        </p:txBody>
      </p:sp>
      <p:sp>
        <p:nvSpPr>
          <p:cNvPr id="13" name="テキスト ボックス 12"/>
          <p:cNvSpPr txBox="1"/>
          <p:nvPr/>
        </p:nvSpPr>
        <p:spPr>
          <a:xfrm>
            <a:off x="869608" y="3019673"/>
            <a:ext cx="1314784" cy="362279"/>
          </a:xfrm>
          <a:prstGeom prst="rect">
            <a:avLst/>
          </a:prstGeom>
          <a:noFill/>
        </p:spPr>
        <p:txBody>
          <a:bodyPr wrap="none" rtlCol="0">
            <a:spAutoFit/>
          </a:bodyPr>
          <a:lstStyle/>
          <a:p>
            <a:r>
              <a:rPr lang="ja-JP" altLang="en-US" sz="1754" b="1" dirty="0"/>
              <a:t>個人の成長</a:t>
            </a:r>
          </a:p>
        </p:txBody>
      </p:sp>
      <p:sp>
        <p:nvSpPr>
          <p:cNvPr id="17" name="円/楕円 16"/>
          <p:cNvSpPr/>
          <p:nvPr/>
        </p:nvSpPr>
        <p:spPr>
          <a:xfrm>
            <a:off x="6167254" y="2815442"/>
            <a:ext cx="2625053" cy="613559"/>
          </a:xfrm>
          <a:prstGeom prst="ellipse">
            <a:avLst/>
          </a:prstGeom>
          <a:solidFill>
            <a:schemeClr val="accent1">
              <a:lumMod val="40000"/>
              <a:lumOff val="6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b="1"/>
          </a:p>
        </p:txBody>
      </p:sp>
      <p:sp>
        <p:nvSpPr>
          <p:cNvPr id="15" name="テキスト ボックス 14"/>
          <p:cNvSpPr txBox="1"/>
          <p:nvPr/>
        </p:nvSpPr>
        <p:spPr>
          <a:xfrm>
            <a:off x="6321426" y="2978938"/>
            <a:ext cx="2204450" cy="362279"/>
          </a:xfrm>
          <a:prstGeom prst="rect">
            <a:avLst/>
          </a:prstGeom>
          <a:noFill/>
        </p:spPr>
        <p:txBody>
          <a:bodyPr wrap="none" rtlCol="0">
            <a:spAutoFit/>
          </a:bodyPr>
          <a:lstStyle/>
          <a:p>
            <a:r>
              <a:rPr lang="ja-JP" altLang="en-US" sz="1754" b="1" dirty="0"/>
              <a:t>社会人としての役割</a:t>
            </a:r>
          </a:p>
        </p:txBody>
      </p:sp>
      <p:grpSp>
        <p:nvGrpSpPr>
          <p:cNvPr id="18" name="グループ化 17">
            <a:extLst>
              <a:ext uri="{FF2B5EF4-FFF2-40B4-BE49-F238E27FC236}">
                <a16:creationId xmlns:a16="http://schemas.microsoft.com/office/drawing/2014/main" id="{B76746F6-AB17-45FB-B7B7-E602416BABE4}"/>
              </a:ext>
            </a:extLst>
          </p:cNvPr>
          <p:cNvGrpSpPr/>
          <p:nvPr/>
        </p:nvGrpSpPr>
        <p:grpSpPr>
          <a:xfrm>
            <a:off x="1701563" y="604127"/>
            <a:ext cx="1559298" cy="613559"/>
            <a:chOff x="128464" y="1084700"/>
            <a:chExt cx="1830009" cy="720080"/>
          </a:xfrm>
        </p:grpSpPr>
        <p:sp>
          <p:nvSpPr>
            <p:cNvPr id="20" name="円/楕円 19"/>
            <p:cNvSpPr/>
            <p:nvPr/>
          </p:nvSpPr>
          <p:spPr>
            <a:xfrm>
              <a:off x="128464" y="1084700"/>
              <a:ext cx="1830009" cy="720080"/>
            </a:xfrm>
            <a:prstGeom prst="ellipse">
              <a:avLst/>
            </a:prstGeom>
            <a:solidFill>
              <a:srgbClr val="FAD2F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b="1"/>
            </a:p>
          </p:txBody>
        </p:sp>
        <p:sp>
          <p:nvSpPr>
            <p:cNvPr id="21" name="テキスト ボックス 20"/>
            <p:cNvSpPr txBox="1"/>
            <p:nvPr/>
          </p:nvSpPr>
          <p:spPr>
            <a:xfrm>
              <a:off x="341994" y="1252379"/>
              <a:ext cx="1543045" cy="425175"/>
            </a:xfrm>
            <a:prstGeom prst="rect">
              <a:avLst/>
            </a:prstGeom>
            <a:noFill/>
          </p:spPr>
          <p:txBody>
            <a:bodyPr wrap="none" rtlCol="0">
              <a:spAutoFit/>
            </a:bodyPr>
            <a:lstStyle/>
            <a:p>
              <a:r>
                <a:rPr lang="ja-JP" altLang="en-US" sz="1754" b="1" dirty="0"/>
                <a:t>個人の成長</a:t>
              </a:r>
            </a:p>
          </p:txBody>
        </p:sp>
      </p:grpSp>
    </p:spTree>
    <p:extLst>
      <p:ext uri="{BB962C8B-B14F-4D97-AF65-F5344CB8AC3E}">
        <p14:creationId xmlns:p14="http://schemas.microsoft.com/office/powerpoint/2010/main" val="385070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0-#ppt_h/2"/>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1000"/>
                                        <p:tgtEl>
                                          <p:spTgt spid="4">
                                            <p:txEl>
                                              <p:pRg st="0" end="0"/>
                                            </p:txEl>
                                          </p:spTgt>
                                        </p:tgtEl>
                                      </p:cBhvr>
                                    </p:animEffect>
                                    <p:anim calcmode="lin" valueType="num">
                                      <p:cBhvr>
                                        <p:cTn id="3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fade">
                                      <p:cBhvr>
                                        <p:cTn id="42" dur="1000"/>
                                        <p:tgtEl>
                                          <p:spTgt spid="4">
                                            <p:txEl>
                                              <p:pRg st="1" end="1"/>
                                            </p:txEl>
                                          </p:spTgt>
                                        </p:tgtEl>
                                      </p:cBhvr>
                                    </p:animEffect>
                                    <p:anim calcmode="lin" valueType="num">
                                      <p:cBhvr>
                                        <p:cTn id="4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1000"/>
                                        <p:tgtEl>
                                          <p:spTgt spid="4">
                                            <p:txEl>
                                              <p:pRg st="2" end="2"/>
                                            </p:txEl>
                                          </p:spTgt>
                                        </p:tgtEl>
                                      </p:cBhvr>
                                    </p:animEffect>
                                    <p:anim calcmode="lin" valueType="num">
                                      <p:cBhvr>
                                        <p:cTn id="4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fade">
                                      <p:cBhvr>
                                        <p:cTn id="52" dur="1000"/>
                                        <p:tgtEl>
                                          <p:spTgt spid="4">
                                            <p:txEl>
                                              <p:pRg st="4" end="4"/>
                                            </p:txEl>
                                          </p:spTgt>
                                        </p:tgtEl>
                                      </p:cBhvr>
                                    </p:animEffect>
                                    <p:anim calcmode="lin" valueType="num">
                                      <p:cBhvr>
                                        <p:cTn id="5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1000"/>
                            </p:stCondLst>
                            <p:childTnLst>
                              <p:par>
                                <p:cTn id="56" presetID="42" presetClass="entr" presetSubtype="0" fill="hold" nodeType="afterEffect">
                                  <p:stCondLst>
                                    <p:cond delay="0"/>
                                  </p:stCondLst>
                                  <p:childTnLst>
                                    <p:set>
                                      <p:cBhvr>
                                        <p:cTn id="57" dur="1" fill="hold">
                                          <p:stCondLst>
                                            <p:cond delay="0"/>
                                          </p:stCondLst>
                                        </p:cTn>
                                        <p:tgtEl>
                                          <p:spTgt spid="4">
                                            <p:txEl>
                                              <p:pRg st="7" end="7"/>
                                            </p:txEl>
                                          </p:spTgt>
                                        </p:tgtEl>
                                        <p:attrNameLst>
                                          <p:attrName>style.visibility</p:attrName>
                                        </p:attrNameLst>
                                      </p:cBhvr>
                                      <p:to>
                                        <p:strVal val="visible"/>
                                      </p:to>
                                    </p:set>
                                    <p:animEffect transition="in" filter="fade">
                                      <p:cBhvr>
                                        <p:cTn id="58" dur="1000"/>
                                        <p:tgtEl>
                                          <p:spTgt spid="4">
                                            <p:txEl>
                                              <p:pRg st="7" end="7"/>
                                            </p:txEl>
                                          </p:spTgt>
                                        </p:tgtEl>
                                      </p:cBhvr>
                                    </p:animEffect>
                                    <p:anim calcmode="lin" valueType="num">
                                      <p:cBhvr>
                                        <p:cTn id="5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barn(inVertical)">
                                      <p:cBhvr>
                                        <p:cTn id="65" dur="500"/>
                                        <p:tgtEl>
                                          <p:spTgt spid="16"/>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barn(inVertical)">
                                      <p:cBhvr>
                                        <p:cTn id="68" dur="5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barn(inVertical)">
                                      <p:cBhvr>
                                        <p:cTn id="73" dur="500"/>
                                        <p:tgtEl>
                                          <p:spTgt spid="17"/>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barn(inVertical)">
                                      <p:cBhvr>
                                        <p:cTn id="76" dur="500"/>
                                        <p:tgtEl>
                                          <p:spTgt spid="15"/>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additive="base">
                                        <p:cTn id="81" dur="500" fill="hold"/>
                                        <p:tgtEl>
                                          <p:spTgt spid="14"/>
                                        </p:tgtEl>
                                        <p:attrNameLst>
                                          <p:attrName>ppt_x</p:attrName>
                                        </p:attrNameLst>
                                      </p:cBhvr>
                                      <p:tavLst>
                                        <p:tav tm="0">
                                          <p:val>
                                            <p:strVal val="#ppt_x"/>
                                          </p:val>
                                        </p:tav>
                                        <p:tav tm="100000">
                                          <p:val>
                                            <p:strVal val="#ppt_x"/>
                                          </p:val>
                                        </p:tav>
                                      </p:tavLst>
                                    </p:anim>
                                    <p:anim calcmode="lin" valueType="num">
                                      <p:cBhvr additive="base">
                                        <p:cTn id="8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fade">
                                      <p:cBhvr>
                                        <p:cTn id="87" dur="1000"/>
                                        <p:tgtEl>
                                          <p:spTgt spid="12"/>
                                        </p:tgtEl>
                                      </p:cBhvr>
                                    </p:animEffect>
                                    <p:anim calcmode="lin" valueType="num">
                                      <p:cBhvr>
                                        <p:cTn id="88" dur="1000" fill="hold"/>
                                        <p:tgtEl>
                                          <p:spTgt spid="12"/>
                                        </p:tgtEl>
                                        <p:attrNameLst>
                                          <p:attrName>ppt_x</p:attrName>
                                        </p:attrNameLst>
                                      </p:cBhvr>
                                      <p:tavLst>
                                        <p:tav tm="0">
                                          <p:val>
                                            <p:strVal val="#ppt_x"/>
                                          </p:val>
                                        </p:tav>
                                        <p:tav tm="100000">
                                          <p:val>
                                            <p:strVal val="#ppt_x"/>
                                          </p:val>
                                        </p:tav>
                                      </p:tavLst>
                                    </p:anim>
                                    <p:anim calcmode="lin" valueType="num">
                                      <p:cBhvr>
                                        <p:cTn id="8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2" fill="hold" nodeType="clickEffect">
                                  <p:stCondLst>
                                    <p:cond delay="0"/>
                                  </p:stCondLst>
                                  <p:childTnLst>
                                    <p:set>
                                      <p:cBhvr>
                                        <p:cTn id="93" dur="1" fill="hold">
                                          <p:stCondLst>
                                            <p:cond delay="0"/>
                                          </p:stCondLst>
                                        </p:cTn>
                                        <p:tgtEl>
                                          <p:spTgt spid="4">
                                            <p:txEl>
                                              <p:pRg st="9" end="9"/>
                                            </p:txEl>
                                          </p:spTgt>
                                        </p:tgtEl>
                                        <p:attrNameLst>
                                          <p:attrName>style.visibility</p:attrName>
                                        </p:attrNameLst>
                                      </p:cBhvr>
                                      <p:to>
                                        <p:strVal val="visible"/>
                                      </p:to>
                                    </p:set>
                                    <p:anim calcmode="lin" valueType="num">
                                      <p:cBhvr additive="base">
                                        <p:cTn id="94" dur="500" fill="hold"/>
                                        <p:tgtEl>
                                          <p:spTgt spid="4">
                                            <p:txEl>
                                              <p:pRg st="9" end="9"/>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4">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4" grpId="0"/>
      <p:bldP spid="6" grpId="0"/>
      <p:bldP spid="7" grpId="0" animBg="1"/>
      <p:bldP spid="16" grpId="0" animBg="1"/>
      <p:bldP spid="12" grpId="0" animBg="1"/>
      <p:bldP spid="13" grpId="0"/>
      <p:bldP spid="17"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A29AECDA-733F-4A49-924B-656C2FB616A3}"/>
              </a:ext>
            </a:extLst>
          </p:cNvPr>
          <p:cNvSpPr/>
          <p:nvPr/>
        </p:nvSpPr>
        <p:spPr>
          <a:xfrm>
            <a:off x="0" y="0"/>
            <a:ext cx="9226193"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descr="スーツを着た男性&#10;&#10;自動的に生成された説明">
            <a:extLst>
              <a:ext uri="{FF2B5EF4-FFF2-40B4-BE49-F238E27FC236}">
                <a16:creationId xmlns:a16="http://schemas.microsoft.com/office/drawing/2014/main" id="{4FA981C4-4F95-4EDE-BEC6-99B1E455E0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81973">
            <a:off x="575291" y="739738"/>
            <a:ext cx="3722444" cy="4512585"/>
          </a:xfrm>
          <a:prstGeom prst="rect">
            <a:avLst/>
          </a:prstGeom>
          <a:ln>
            <a:noFill/>
          </a:ln>
          <a:effectLst>
            <a:softEdge rad="112500"/>
          </a:effectLst>
        </p:spPr>
      </p:pic>
      <p:sp>
        <p:nvSpPr>
          <p:cNvPr id="13" name="テキスト ボックス 12">
            <a:extLst>
              <a:ext uri="{FF2B5EF4-FFF2-40B4-BE49-F238E27FC236}">
                <a16:creationId xmlns:a16="http://schemas.microsoft.com/office/drawing/2014/main" id="{4B752748-B79D-4045-85AF-89BD85DA4131}"/>
              </a:ext>
            </a:extLst>
          </p:cNvPr>
          <p:cNvSpPr txBox="1"/>
          <p:nvPr/>
        </p:nvSpPr>
        <p:spPr>
          <a:xfrm>
            <a:off x="4961608" y="1053548"/>
            <a:ext cx="4079650" cy="5398622"/>
          </a:xfrm>
          <a:prstGeom prst="rect">
            <a:avLst/>
          </a:prstGeom>
        </p:spPr>
        <p:txBody>
          <a:bodyPr vert="horz" lIns="91440" tIns="45720" rIns="91440" bIns="45720" rtlCol="0" anchor="b">
            <a:normAutofit fontScale="85000" lnSpcReduction="20000"/>
          </a:bodyPr>
          <a:lstStyle/>
          <a:p>
            <a:pPr defTabSz="914400">
              <a:lnSpc>
                <a:spcPct val="90000"/>
              </a:lnSpc>
              <a:spcBef>
                <a:spcPct val="0"/>
              </a:spcBef>
              <a:spcAft>
                <a:spcPts val="600"/>
              </a:spcAft>
            </a:pPr>
            <a:endParaRPr kumimoji="1" lang="en-US" altLang="ja-JP" sz="1500" dirty="0">
              <a:solidFill>
                <a:schemeClr val="bg1"/>
              </a:solidFill>
              <a:latin typeface="+mj-lt"/>
              <a:ea typeface="+mj-ea"/>
              <a:cs typeface="+mj-cs"/>
            </a:endParaRPr>
          </a:p>
          <a:p>
            <a:pPr defTabSz="914400">
              <a:lnSpc>
                <a:spcPct val="90000"/>
              </a:lnSpc>
              <a:spcBef>
                <a:spcPct val="0"/>
              </a:spcBef>
              <a:spcAft>
                <a:spcPts val="600"/>
              </a:spcAft>
            </a:pPr>
            <a:r>
              <a:rPr kumimoji="1" lang="ja-JP" altLang="en-US" sz="1600" dirty="0">
                <a:solidFill>
                  <a:schemeClr val="bg1"/>
                </a:solidFill>
                <a:latin typeface="AR丸ゴシック体M" panose="020F0609000000000000" pitchFamily="49" charset="-128"/>
                <a:ea typeface="AR丸ゴシック体M" panose="020F0609000000000000" pitchFamily="49" charset="-128"/>
                <a:cs typeface="+mj-cs"/>
              </a:rPr>
              <a:t>学習指導要領で目指している日本の教育が</a:t>
            </a:r>
            <a:endParaRPr kumimoji="1" lang="en-US" altLang="ja-JP" sz="1600" dirty="0">
              <a:solidFill>
                <a:schemeClr val="bg1"/>
              </a:solidFill>
              <a:latin typeface="AR丸ゴシック体M" panose="020F0609000000000000" pitchFamily="49" charset="-128"/>
              <a:ea typeface="AR丸ゴシック体M" panose="020F0609000000000000" pitchFamily="49" charset="-128"/>
              <a:cs typeface="+mj-cs"/>
            </a:endParaRPr>
          </a:p>
          <a:p>
            <a:pPr defTabSz="914400">
              <a:lnSpc>
                <a:spcPct val="90000"/>
              </a:lnSpc>
              <a:spcBef>
                <a:spcPct val="0"/>
              </a:spcBef>
              <a:spcAft>
                <a:spcPts val="600"/>
              </a:spcAft>
            </a:pPr>
            <a:endParaRPr kumimoji="1" lang="en-US" altLang="ja-JP" sz="1600" dirty="0">
              <a:solidFill>
                <a:schemeClr val="bg1"/>
              </a:solidFill>
              <a:latin typeface="AR丸ゴシック体M" panose="020F0609000000000000" pitchFamily="49" charset="-128"/>
              <a:ea typeface="AR丸ゴシック体M" panose="020F0609000000000000" pitchFamily="49" charset="-128"/>
              <a:cs typeface="+mj-cs"/>
            </a:endParaRPr>
          </a:p>
          <a:p>
            <a:pPr defTabSz="914400">
              <a:lnSpc>
                <a:spcPct val="90000"/>
              </a:lnSpc>
              <a:spcBef>
                <a:spcPct val="0"/>
              </a:spcBef>
              <a:spcAft>
                <a:spcPts val="600"/>
              </a:spcAft>
            </a:pPr>
            <a:r>
              <a:rPr kumimoji="1" lang="ja-JP" altLang="en-US" sz="1600" dirty="0">
                <a:solidFill>
                  <a:schemeClr val="bg1"/>
                </a:solidFill>
                <a:latin typeface="AR丸ゴシック体M" panose="020F0609000000000000" pitchFamily="49" charset="-128"/>
                <a:ea typeface="AR丸ゴシック体M" panose="020F0609000000000000" pitchFamily="49" charset="-128"/>
                <a:cs typeface="+mj-cs"/>
              </a:rPr>
              <a:t>ＥＳＤを基本的な理念として、従来の教育</a:t>
            </a:r>
            <a:endParaRPr kumimoji="1" lang="en-US" altLang="ja-JP" sz="1600" dirty="0">
              <a:solidFill>
                <a:schemeClr val="bg1"/>
              </a:solidFill>
              <a:latin typeface="AR丸ゴシック体M" panose="020F0609000000000000" pitchFamily="49" charset="-128"/>
              <a:ea typeface="AR丸ゴシック体M" panose="020F0609000000000000" pitchFamily="49" charset="-128"/>
              <a:cs typeface="+mj-cs"/>
            </a:endParaRPr>
          </a:p>
          <a:p>
            <a:pPr defTabSz="914400">
              <a:lnSpc>
                <a:spcPct val="90000"/>
              </a:lnSpc>
              <a:spcBef>
                <a:spcPct val="0"/>
              </a:spcBef>
              <a:spcAft>
                <a:spcPts val="600"/>
              </a:spcAft>
            </a:pPr>
            <a:endParaRPr kumimoji="1" lang="en-US" altLang="ja-JP" sz="1600" dirty="0">
              <a:solidFill>
                <a:schemeClr val="bg1"/>
              </a:solidFill>
              <a:latin typeface="AR丸ゴシック体M" panose="020F0609000000000000" pitchFamily="49" charset="-128"/>
              <a:ea typeface="AR丸ゴシック体M" panose="020F0609000000000000" pitchFamily="49" charset="-128"/>
              <a:cs typeface="+mj-cs"/>
            </a:endParaRPr>
          </a:p>
          <a:p>
            <a:pPr defTabSz="914400">
              <a:lnSpc>
                <a:spcPct val="90000"/>
              </a:lnSpc>
              <a:spcBef>
                <a:spcPct val="0"/>
              </a:spcBef>
              <a:spcAft>
                <a:spcPts val="600"/>
              </a:spcAft>
            </a:pPr>
            <a:r>
              <a:rPr kumimoji="1" lang="ja-JP" altLang="en-US" sz="1600" dirty="0">
                <a:solidFill>
                  <a:schemeClr val="bg1"/>
                </a:solidFill>
                <a:latin typeface="AR丸ゴシック体M" panose="020F0609000000000000" pitchFamily="49" charset="-128"/>
                <a:ea typeface="AR丸ゴシック体M" panose="020F0609000000000000" pitchFamily="49" charset="-128"/>
                <a:cs typeface="+mj-cs"/>
              </a:rPr>
              <a:t>と大きく変わろうとしている点を、ご理解い</a:t>
            </a:r>
            <a:endParaRPr kumimoji="1" lang="en-US" altLang="ja-JP" sz="1600" dirty="0">
              <a:solidFill>
                <a:schemeClr val="bg1"/>
              </a:solidFill>
              <a:latin typeface="AR丸ゴシック体M" panose="020F0609000000000000" pitchFamily="49" charset="-128"/>
              <a:ea typeface="AR丸ゴシック体M" panose="020F0609000000000000" pitchFamily="49" charset="-128"/>
              <a:cs typeface="+mj-cs"/>
            </a:endParaRPr>
          </a:p>
          <a:p>
            <a:pPr defTabSz="914400">
              <a:lnSpc>
                <a:spcPct val="90000"/>
              </a:lnSpc>
              <a:spcBef>
                <a:spcPct val="0"/>
              </a:spcBef>
              <a:spcAft>
                <a:spcPts val="600"/>
              </a:spcAft>
            </a:pPr>
            <a:endParaRPr kumimoji="1" lang="en-US" altLang="ja-JP" sz="1600" dirty="0">
              <a:solidFill>
                <a:schemeClr val="bg1"/>
              </a:solidFill>
              <a:latin typeface="AR丸ゴシック体M" panose="020F0609000000000000" pitchFamily="49" charset="-128"/>
              <a:ea typeface="AR丸ゴシック体M" panose="020F0609000000000000" pitchFamily="49" charset="-128"/>
              <a:cs typeface="+mj-cs"/>
            </a:endParaRPr>
          </a:p>
          <a:p>
            <a:pPr defTabSz="914400">
              <a:lnSpc>
                <a:spcPct val="90000"/>
              </a:lnSpc>
              <a:spcBef>
                <a:spcPct val="0"/>
              </a:spcBef>
              <a:spcAft>
                <a:spcPts val="600"/>
              </a:spcAft>
            </a:pPr>
            <a:r>
              <a:rPr kumimoji="1" lang="ja-JP" altLang="en-US" sz="1600" dirty="0">
                <a:solidFill>
                  <a:schemeClr val="bg1"/>
                </a:solidFill>
                <a:latin typeface="AR丸ゴシック体M" panose="020F0609000000000000" pitchFamily="49" charset="-128"/>
                <a:ea typeface="AR丸ゴシック体M" panose="020F0609000000000000" pitchFamily="49" charset="-128"/>
                <a:cs typeface="+mj-cs"/>
              </a:rPr>
              <a:t>ただけたかと思います。</a:t>
            </a:r>
            <a:endParaRPr kumimoji="1" lang="en-US" altLang="ja-JP" sz="1600" dirty="0">
              <a:solidFill>
                <a:schemeClr val="bg1"/>
              </a:solidFill>
              <a:latin typeface="AR丸ゴシック体M" panose="020F0609000000000000" pitchFamily="49" charset="-128"/>
              <a:ea typeface="AR丸ゴシック体M" panose="020F0609000000000000" pitchFamily="49" charset="-128"/>
              <a:cs typeface="+mj-cs"/>
            </a:endParaRPr>
          </a:p>
          <a:p>
            <a:pPr defTabSz="914400">
              <a:lnSpc>
                <a:spcPct val="90000"/>
              </a:lnSpc>
              <a:spcBef>
                <a:spcPct val="0"/>
              </a:spcBef>
              <a:spcAft>
                <a:spcPts val="600"/>
              </a:spcAft>
            </a:pPr>
            <a:endParaRPr kumimoji="1" lang="en-US" altLang="ja-JP" sz="1600" dirty="0">
              <a:solidFill>
                <a:schemeClr val="bg1"/>
              </a:solidFill>
              <a:latin typeface="AR丸ゴシック体M" panose="020F0609000000000000" pitchFamily="49" charset="-128"/>
              <a:ea typeface="AR丸ゴシック体M" panose="020F0609000000000000" pitchFamily="49" charset="-128"/>
              <a:cs typeface="+mj-cs"/>
            </a:endParaRPr>
          </a:p>
          <a:p>
            <a:pPr defTabSz="914400">
              <a:lnSpc>
                <a:spcPct val="90000"/>
              </a:lnSpc>
              <a:spcBef>
                <a:spcPct val="0"/>
              </a:spcBef>
              <a:spcAft>
                <a:spcPts val="600"/>
              </a:spcAft>
            </a:pPr>
            <a:r>
              <a:rPr kumimoji="1" lang="ja-JP" altLang="en-US" sz="1600" dirty="0">
                <a:solidFill>
                  <a:schemeClr val="bg1"/>
                </a:solidFill>
                <a:latin typeface="AR丸ゴシック体M" panose="020F0609000000000000" pitchFamily="49" charset="-128"/>
                <a:ea typeface="AR丸ゴシック体M" panose="020F0609000000000000" pitchFamily="49" charset="-128"/>
                <a:cs typeface="+mj-cs"/>
              </a:rPr>
              <a:t>第 ３</a:t>
            </a:r>
            <a:r>
              <a:rPr kumimoji="1" lang="en-US" altLang="ja-JP" sz="1600" dirty="0">
                <a:solidFill>
                  <a:schemeClr val="bg1"/>
                </a:solidFill>
                <a:latin typeface="AR丸ゴシック体M" panose="020F0609000000000000" pitchFamily="49" charset="-128"/>
                <a:ea typeface="AR丸ゴシック体M" panose="020F0609000000000000" pitchFamily="49" charset="-128"/>
                <a:cs typeface="+mj-cs"/>
              </a:rPr>
              <a:t> </a:t>
            </a:r>
            <a:r>
              <a:rPr kumimoji="1" lang="ja-JP" altLang="en-US" sz="1600" dirty="0">
                <a:solidFill>
                  <a:schemeClr val="bg1"/>
                </a:solidFill>
                <a:latin typeface="AR丸ゴシック体M" panose="020F0609000000000000" pitchFamily="49" charset="-128"/>
                <a:ea typeface="AR丸ゴシック体M" panose="020F0609000000000000" pitchFamily="49" charset="-128"/>
                <a:cs typeface="+mj-cs"/>
              </a:rPr>
              <a:t>回では、ＥＳＤを踏まえた教育の</a:t>
            </a:r>
            <a:r>
              <a:rPr kumimoji="1" lang="en-US" altLang="ja-JP" sz="1600" dirty="0">
                <a:solidFill>
                  <a:schemeClr val="bg1"/>
                </a:solidFill>
                <a:latin typeface="AR丸ゴシック体M" panose="020F0609000000000000" pitchFamily="49" charset="-128"/>
                <a:ea typeface="AR丸ゴシック体M" panose="020F0609000000000000" pitchFamily="49" charset="-128"/>
                <a:cs typeface="+mj-cs"/>
              </a:rPr>
              <a:t>2</a:t>
            </a:r>
            <a:r>
              <a:rPr kumimoji="1" lang="ja-JP" altLang="en-US" sz="1600" dirty="0">
                <a:solidFill>
                  <a:schemeClr val="bg1"/>
                </a:solidFill>
                <a:latin typeface="AR丸ゴシック体M" panose="020F0609000000000000" pitchFamily="49" charset="-128"/>
                <a:ea typeface="AR丸ゴシック体M" panose="020F0609000000000000" pitchFamily="49" charset="-128"/>
                <a:cs typeface="+mj-cs"/>
              </a:rPr>
              <a:t>つ</a:t>
            </a:r>
            <a:endParaRPr kumimoji="1" lang="en-US" altLang="ja-JP" sz="1600" dirty="0">
              <a:solidFill>
                <a:schemeClr val="bg1"/>
              </a:solidFill>
              <a:latin typeface="AR丸ゴシック体M" panose="020F0609000000000000" pitchFamily="49" charset="-128"/>
              <a:ea typeface="AR丸ゴシック体M" panose="020F0609000000000000" pitchFamily="49" charset="-128"/>
              <a:cs typeface="+mj-cs"/>
            </a:endParaRPr>
          </a:p>
          <a:p>
            <a:pPr defTabSz="914400">
              <a:lnSpc>
                <a:spcPct val="90000"/>
              </a:lnSpc>
              <a:spcBef>
                <a:spcPct val="0"/>
              </a:spcBef>
              <a:spcAft>
                <a:spcPts val="600"/>
              </a:spcAft>
            </a:pPr>
            <a:endParaRPr kumimoji="1" lang="en-US" altLang="ja-JP" sz="1600" dirty="0">
              <a:solidFill>
                <a:schemeClr val="bg1"/>
              </a:solidFill>
              <a:latin typeface="AR丸ゴシック体M" panose="020F0609000000000000" pitchFamily="49" charset="-128"/>
              <a:ea typeface="AR丸ゴシック体M" panose="020F0609000000000000" pitchFamily="49" charset="-128"/>
              <a:cs typeface="+mj-cs"/>
            </a:endParaRPr>
          </a:p>
          <a:p>
            <a:pPr defTabSz="914400">
              <a:lnSpc>
                <a:spcPct val="90000"/>
              </a:lnSpc>
              <a:spcBef>
                <a:spcPct val="0"/>
              </a:spcBef>
              <a:spcAft>
                <a:spcPts val="600"/>
              </a:spcAft>
            </a:pPr>
            <a:r>
              <a:rPr kumimoji="1" lang="ja-JP" altLang="en-US" sz="1600" dirty="0">
                <a:solidFill>
                  <a:schemeClr val="bg1"/>
                </a:solidFill>
                <a:latin typeface="AR丸ゴシック体M" panose="020F0609000000000000" pitchFamily="49" charset="-128"/>
                <a:ea typeface="AR丸ゴシック体M" panose="020F0609000000000000" pitchFamily="49" charset="-128"/>
                <a:cs typeface="+mj-cs"/>
              </a:rPr>
              <a:t>の要点、</a:t>
            </a:r>
            <a:endParaRPr kumimoji="1" lang="en-US" altLang="ja-JP" sz="1600" dirty="0">
              <a:solidFill>
                <a:schemeClr val="bg1"/>
              </a:solidFill>
              <a:latin typeface="AR丸ゴシック体M" panose="020F0609000000000000" pitchFamily="49" charset="-128"/>
              <a:ea typeface="AR丸ゴシック体M" panose="020F0609000000000000" pitchFamily="49" charset="-128"/>
              <a:cs typeface="+mj-cs"/>
            </a:endParaRPr>
          </a:p>
          <a:p>
            <a:pPr defTabSz="914400">
              <a:lnSpc>
                <a:spcPct val="90000"/>
              </a:lnSpc>
              <a:spcBef>
                <a:spcPct val="0"/>
              </a:spcBef>
              <a:spcAft>
                <a:spcPts val="600"/>
              </a:spcAft>
            </a:pPr>
            <a:endParaRPr kumimoji="1" lang="en-US" altLang="ja-JP" sz="1600" dirty="0">
              <a:solidFill>
                <a:schemeClr val="bg1"/>
              </a:solidFill>
              <a:latin typeface="AR丸ゴシック体M" panose="020F0609000000000000" pitchFamily="49" charset="-128"/>
              <a:ea typeface="AR丸ゴシック体M" panose="020F0609000000000000" pitchFamily="49" charset="-128"/>
              <a:cs typeface="+mj-cs"/>
            </a:endParaRPr>
          </a:p>
          <a:p>
            <a:pPr defTabSz="914400">
              <a:lnSpc>
                <a:spcPct val="90000"/>
              </a:lnSpc>
              <a:spcBef>
                <a:spcPct val="0"/>
              </a:spcBef>
              <a:spcAft>
                <a:spcPts val="600"/>
              </a:spcAft>
            </a:pPr>
            <a:r>
              <a:rPr kumimoji="1" lang="ja-JP" altLang="en-US" sz="1600" dirty="0">
                <a:solidFill>
                  <a:schemeClr val="bg1"/>
                </a:solidFill>
                <a:latin typeface="AR丸ゴシック体M" panose="020F0609000000000000" pitchFamily="49" charset="-128"/>
                <a:ea typeface="AR丸ゴシック体M" panose="020F0609000000000000" pitchFamily="49" charset="-128"/>
                <a:cs typeface="+mj-cs"/>
              </a:rPr>
              <a:t>①　カリキュラム・マネジメント</a:t>
            </a:r>
            <a:endParaRPr kumimoji="1" lang="en-US" altLang="ja-JP" sz="1600" dirty="0">
              <a:solidFill>
                <a:schemeClr val="bg1"/>
              </a:solidFill>
              <a:latin typeface="AR丸ゴシック体M" panose="020F0609000000000000" pitchFamily="49" charset="-128"/>
              <a:ea typeface="AR丸ゴシック体M" panose="020F0609000000000000" pitchFamily="49" charset="-128"/>
              <a:cs typeface="+mj-cs"/>
            </a:endParaRPr>
          </a:p>
          <a:p>
            <a:pPr defTabSz="914400">
              <a:lnSpc>
                <a:spcPct val="90000"/>
              </a:lnSpc>
              <a:spcBef>
                <a:spcPct val="0"/>
              </a:spcBef>
              <a:spcAft>
                <a:spcPts val="600"/>
              </a:spcAft>
            </a:pPr>
            <a:endParaRPr kumimoji="1" lang="en-US" altLang="ja-JP" sz="1600" dirty="0">
              <a:solidFill>
                <a:schemeClr val="bg1"/>
              </a:solidFill>
              <a:latin typeface="AR丸ゴシック体M" panose="020F0609000000000000" pitchFamily="49" charset="-128"/>
              <a:ea typeface="AR丸ゴシック体M" panose="020F0609000000000000" pitchFamily="49" charset="-128"/>
              <a:cs typeface="+mj-cs"/>
            </a:endParaRPr>
          </a:p>
          <a:p>
            <a:pPr defTabSz="914400">
              <a:lnSpc>
                <a:spcPct val="90000"/>
              </a:lnSpc>
              <a:spcBef>
                <a:spcPct val="0"/>
              </a:spcBef>
              <a:spcAft>
                <a:spcPts val="600"/>
              </a:spcAft>
            </a:pPr>
            <a:r>
              <a:rPr kumimoji="1" lang="ja-JP" altLang="en-US" sz="1600" dirty="0">
                <a:solidFill>
                  <a:schemeClr val="bg1"/>
                </a:solidFill>
                <a:latin typeface="AR丸ゴシック体M" panose="020F0609000000000000" pitchFamily="49" charset="-128"/>
                <a:ea typeface="AR丸ゴシック体M" panose="020F0609000000000000" pitchFamily="49" charset="-128"/>
                <a:cs typeface="+mj-cs"/>
              </a:rPr>
              <a:t>②　主体的・対話的で深い学び</a:t>
            </a:r>
            <a:endParaRPr kumimoji="1" lang="en-US" altLang="ja-JP" sz="1600" dirty="0">
              <a:solidFill>
                <a:schemeClr val="bg1"/>
              </a:solidFill>
              <a:latin typeface="AR丸ゴシック体M" panose="020F0609000000000000" pitchFamily="49" charset="-128"/>
              <a:ea typeface="AR丸ゴシック体M" panose="020F0609000000000000" pitchFamily="49" charset="-128"/>
              <a:cs typeface="+mj-cs"/>
            </a:endParaRPr>
          </a:p>
          <a:p>
            <a:pPr defTabSz="914400">
              <a:lnSpc>
                <a:spcPct val="90000"/>
              </a:lnSpc>
              <a:spcBef>
                <a:spcPct val="0"/>
              </a:spcBef>
              <a:spcAft>
                <a:spcPts val="600"/>
              </a:spcAft>
            </a:pPr>
            <a:endParaRPr kumimoji="1" lang="en-US" altLang="ja-JP" sz="1600" dirty="0">
              <a:solidFill>
                <a:schemeClr val="bg1"/>
              </a:solidFill>
              <a:latin typeface="AR丸ゴシック体M" panose="020F0609000000000000" pitchFamily="49" charset="-128"/>
              <a:ea typeface="AR丸ゴシック体M" panose="020F0609000000000000" pitchFamily="49" charset="-128"/>
              <a:cs typeface="+mj-cs"/>
            </a:endParaRPr>
          </a:p>
          <a:p>
            <a:pPr defTabSz="914400">
              <a:lnSpc>
                <a:spcPct val="90000"/>
              </a:lnSpc>
              <a:spcBef>
                <a:spcPct val="0"/>
              </a:spcBef>
              <a:spcAft>
                <a:spcPts val="600"/>
              </a:spcAft>
            </a:pPr>
            <a:r>
              <a:rPr kumimoji="1" lang="ja-JP" altLang="en-US" sz="1600" dirty="0">
                <a:solidFill>
                  <a:schemeClr val="bg1"/>
                </a:solidFill>
                <a:latin typeface="AR丸ゴシック体M" panose="020F0609000000000000" pitchFamily="49" charset="-128"/>
                <a:ea typeface="AR丸ゴシック体M" panose="020F0609000000000000" pitchFamily="49" charset="-128"/>
                <a:cs typeface="+mj-cs"/>
              </a:rPr>
              <a:t>の創り方について、わかりやすくお伝えしたい</a:t>
            </a:r>
            <a:endParaRPr kumimoji="1" lang="en-US" altLang="ja-JP" sz="1600" dirty="0">
              <a:solidFill>
                <a:schemeClr val="bg1"/>
              </a:solidFill>
              <a:latin typeface="AR丸ゴシック体M" panose="020F0609000000000000" pitchFamily="49" charset="-128"/>
              <a:ea typeface="AR丸ゴシック体M" panose="020F0609000000000000" pitchFamily="49" charset="-128"/>
              <a:cs typeface="+mj-cs"/>
            </a:endParaRPr>
          </a:p>
          <a:p>
            <a:pPr defTabSz="914400">
              <a:lnSpc>
                <a:spcPct val="90000"/>
              </a:lnSpc>
              <a:spcBef>
                <a:spcPct val="0"/>
              </a:spcBef>
              <a:spcAft>
                <a:spcPts val="600"/>
              </a:spcAft>
            </a:pPr>
            <a:endParaRPr kumimoji="1" lang="en-US" altLang="ja-JP" sz="1600" dirty="0">
              <a:solidFill>
                <a:schemeClr val="bg1"/>
              </a:solidFill>
              <a:latin typeface="AR丸ゴシック体M" panose="020F0609000000000000" pitchFamily="49" charset="-128"/>
              <a:ea typeface="AR丸ゴシック体M" panose="020F0609000000000000" pitchFamily="49" charset="-128"/>
              <a:cs typeface="+mj-cs"/>
            </a:endParaRPr>
          </a:p>
          <a:p>
            <a:pPr defTabSz="914400">
              <a:lnSpc>
                <a:spcPct val="90000"/>
              </a:lnSpc>
              <a:spcBef>
                <a:spcPct val="0"/>
              </a:spcBef>
              <a:spcAft>
                <a:spcPts val="600"/>
              </a:spcAft>
            </a:pPr>
            <a:r>
              <a:rPr kumimoji="1" lang="ja-JP" altLang="en-US" sz="1600" dirty="0">
                <a:solidFill>
                  <a:schemeClr val="bg1"/>
                </a:solidFill>
                <a:latin typeface="AR丸ゴシック体M" panose="020F0609000000000000" pitchFamily="49" charset="-128"/>
                <a:ea typeface="AR丸ゴシック体M" panose="020F0609000000000000" pitchFamily="49" charset="-128"/>
                <a:cs typeface="+mj-cs"/>
              </a:rPr>
              <a:t>と思います。次回もお楽しみに！</a:t>
            </a:r>
            <a:endParaRPr kumimoji="1" lang="en-US" altLang="ja-JP" sz="1600" dirty="0">
              <a:solidFill>
                <a:schemeClr val="bg1"/>
              </a:solidFill>
              <a:latin typeface="AR丸ゴシック体M" panose="020F0609000000000000" pitchFamily="49" charset="-128"/>
              <a:ea typeface="AR丸ゴシック体M" panose="020F0609000000000000" pitchFamily="49" charset="-128"/>
              <a:cs typeface="+mj-cs"/>
            </a:endParaRPr>
          </a:p>
          <a:p>
            <a:pPr defTabSz="914400">
              <a:lnSpc>
                <a:spcPct val="90000"/>
              </a:lnSpc>
              <a:spcBef>
                <a:spcPct val="0"/>
              </a:spcBef>
              <a:spcAft>
                <a:spcPts val="600"/>
              </a:spcAft>
            </a:pPr>
            <a:endParaRPr kumimoji="1" lang="en-US" altLang="ja-JP" sz="1600" dirty="0">
              <a:solidFill>
                <a:schemeClr val="bg1"/>
              </a:solidFill>
              <a:latin typeface="AR丸ゴシック体M" panose="020F0609000000000000" pitchFamily="49" charset="-128"/>
              <a:ea typeface="AR丸ゴシック体M" panose="020F0609000000000000" pitchFamily="49" charset="-128"/>
              <a:cs typeface="+mj-cs"/>
            </a:endParaRPr>
          </a:p>
          <a:p>
            <a:pPr defTabSz="914400">
              <a:lnSpc>
                <a:spcPct val="90000"/>
              </a:lnSpc>
              <a:spcBef>
                <a:spcPct val="0"/>
              </a:spcBef>
              <a:spcAft>
                <a:spcPts val="600"/>
              </a:spcAft>
            </a:pPr>
            <a:r>
              <a:rPr kumimoji="1" lang="ja-JP" altLang="en-US" sz="1600" dirty="0">
                <a:solidFill>
                  <a:schemeClr val="bg1"/>
                </a:solidFill>
                <a:latin typeface="AR丸ゴシック体M" panose="020F0609000000000000" pitchFamily="49" charset="-128"/>
                <a:ea typeface="AR丸ゴシック体M" panose="020F0609000000000000" pitchFamily="49" charset="-128"/>
                <a:cs typeface="+mj-cs"/>
              </a:rPr>
              <a:t>ご参加、ありがとうございました。</a:t>
            </a:r>
            <a:endParaRPr kumimoji="1" lang="en-US" altLang="ja-JP" sz="1600" dirty="0">
              <a:solidFill>
                <a:schemeClr val="bg1"/>
              </a:solidFill>
              <a:latin typeface="AR丸ゴシック体M" panose="020F0609000000000000" pitchFamily="49" charset="-128"/>
              <a:ea typeface="AR丸ゴシック体M" panose="020F0609000000000000" pitchFamily="49" charset="-128"/>
              <a:cs typeface="+mj-cs"/>
            </a:endParaRPr>
          </a:p>
          <a:p>
            <a:pPr defTabSz="914400">
              <a:lnSpc>
                <a:spcPct val="90000"/>
              </a:lnSpc>
              <a:spcBef>
                <a:spcPct val="0"/>
              </a:spcBef>
              <a:spcAft>
                <a:spcPts val="600"/>
              </a:spcAft>
            </a:pPr>
            <a:endParaRPr kumimoji="1" lang="en-US" altLang="ja-JP" sz="1500" dirty="0">
              <a:solidFill>
                <a:schemeClr val="bg1"/>
              </a:solidFill>
              <a:latin typeface="+mj-lt"/>
              <a:ea typeface="+mj-ea"/>
              <a:cs typeface="+mj-cs"/>
            </a:endParaRPr>
          </a:p>
        </p:txBody>
      </p:sp>
    </p:spTree>
    <p:extLst>
      <p:ext uri="{BB962C8B-B14F-4D97-AF65-F5344CB8AC3E}">
        <p14:creationId xmlns:p14="http://schemas.microsoft.com/office/powerpoint/2010/main" val="3949009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B67BB27-44EC-4693-9F9D-7C2F207CEC09}"/>
              </a:ext>
            </a:extLst>
          </p:cNvPr>
          <p:cNvSpPr txBox="1"/>
          <p:nvPr/>
        </p:nvSpPr>
        <p:spPr>
          <a:xfrm>
            <a:off x="4037744" y="3195262"/>
            <a:ext cx="5106236" cy="3662738"/>
          </a:xfrm>
          <a:prstGeom prst="rect">
            <a:avLst/>
          </a:prstGeom>
        </p:spPr>
        <p:txBody>
          <a:bodyPr vert="horz" lIns="91440" tIns="45720" rIns="91440" bIns="45720" rtlCol="0" anchor="b">
            <a:noAutofit/>
          </a:bodyPr>
          <a:lstStyle/>
          <a:p>
            <a:pPr defTabSz="914400">
              <a:lnSpc>
                <a:spcPct val="90000"/>
              </a:lnSpc>
              <a:spcBef>
                <a:spcPct val="0"/>
              </a:spcBef>
              <a:spcAft>
                <a:spcPts val="600"/>
              </a:spcAft>
            </a:pPr>
            <a:r>
              <a:rPr kumimoji="1" lang="ja-JP" altLang="en-US" sz="2400" dirty="0">
                <a:latin typeface="AR丸ゴシック体E" panose="020F0909000000000000" pitchFamily="49" charset="-128"/>
                <a:ea typeface="AR丸ゴシック体E" panose="020F0909000000000000" pitchFamily="49" charset="-128"/>
                <a:cs typeface="+mj-cs"/>
              </a:rPr>
              <a:t>　皆さんこんにちは。手島利夫です。</a:t>
            </a:r>
            <a:endParaRPr kumimoji="1" lang="en-US" altLang="ja-JP" sz="2400" dirty="0">
              <a:latin typeface="AR丸ゴシック体E" panose="020F0909000000000000" pitchFamily="49" charset="-128"/>
              <a:ea typeface="AR丸ゴシック体E" panose="020F0909000000000000" pitchFamily="49" charset="-128"/>
              <a:cs typeface="+mj-cs"/>
            </a:endParaRPr>
          </a:p>
          <a:p>
            <a:pPr defTabSz="914400">
              <a:lnSpc>
                <a:spcPct val="90000"/>
              </a:lnSpc>
              <a:spcBef>
                <a:spcPct val="0"/>
              </a:spcBef>
              <a:spcAft>
                <a:spcPts val="600"/>
              </a:spcAft>
            </a:pPr>
            <a:r>
              <a:rPr kumimoji="1" lang="ja-JP" altLang="en-US" sz="2400" dirty="0">
                <a:latin typeface="HGP創英角ｺﾞｼｯｸUB" panose="020B0900000000000000" pitchFamily="50" charset="-128"/>
                <a:ea typeface="HGP創英角ｺﾞｼｯｸUB" panose="020B0900000000000000" pitchFamily="50" charset="-128"/>
              </a:rPr>
              <a:t>　「ＥＳＤ，ＳＤＧｓの進め方」連続講座　</a:t>
            </a:r>
            <a:endParaRPr kumimoji="1" lang="en-US" altLang="ja-JP" sz="2400" dirty="0">
              <a:latin typeface="HGP創英角ｺﾞｼｯｸUB" panose="020B0900000000000000" pitchFamily="50" charset="-128"/>
              <a:ea typeface="HGP創英角ｺﾞｼｯｸUB" panose="020B0900000000000000" pitchFamily="50" charset="-128"/>
            </a:endParaRPr>
          </a:p>
          <a:p>
            <a:pPr defTabSz="914400">
              <a:lnSpc>
                <a:spcPct val="90000"/>
              </a:lnSpc>
              <a:spcBef>
                <a:spcPct val="0"/>
              </a:spcBef>
              <a:spcAft>
                <a:spcPts val="600"/>
              </a:spcAft>
            </a:pPr>
            <a:r>
              <a:rPr kumimoji="1" lang="ja-JP" altLang="en-US" sz="2400" dirty="0">
                <a:latin typeface="AR丸ゴシック体E" panose="020F0909000000000000" pitchFamily="49" charset="-128"/>
                <a:ea typeface="AR丸ゴシック体E" panose="020F0909000000000000" pitchFamily="49" charset="-128"/>
                <a:cs typeface="+mj-cs"/>
              </a:rPr>
              <a:t>　第２回は、</a:t>
            </a:r>
            <a:endParaRPr kumimoji="1" lang="en-US" altLang="ja-JP" sz="2400" dirty="0">
              <a:latin typeface="AR丸ゴシック体E" panose="020F0909000000000000" pitchFamily="49" charset="-128"/>
              <a:ea typeface="AR丸ゴシック体E" panose="020F0909000000000000" pitchFamily="49" charset="-128"/>
              <a:cs typeface="+mj-cs"/>
            </a:endParaRPr>
          </a:p>
          <a:p>
            <a:pPr defTabSz="914400">
              <a:lnSpc>
                <a:spcPct val="90000"/>
              </a:lnSpc>
              <a:spcBef>
                <a:spcPct val="0"/>
              </a:spcBef>
              <a:spcAft>
                <a:spcPts val="600"/>
              </a:spcAft>
            </a:pPr>
            <a:endParaRPr kumimoji="1" lang="en-US" altLang="ja-JP" sz="1000" dirty="0">
              <a:latin typeface="AR丸ゴシック体E" panose="020F0909000000000000" pitchFamily="49" charset="-128"/>
              <a:ea typeface="AR丸ゴシック体E" panose="020F0909000000000000" pitchFamily="49" charset="-128"/>
              <a:cs typeface="+mj-cs"/>
            </a:endParaRPr>
          </a:p>
          <a:p>
            <a:pPr defTabSz="914400">
              <a:lnSpc>
                <a:spcPct val="90000"/>
              </a:lnSpc>
              <a:spcBef>
                <a:spcPct val="0"/>
              </a:spcBef>
              <a:spcAft>
                <a:spcPts val="600"/>
              </a:spcAft>
            </a:pPr>
            <a:r>
              <a:rPr kumimoji="1" lang="ja-JP" altLang="en-US" sz="2400" b="1" dirty="0">
                <a:latin typeface="AR丸ゴシック体E" panose="020F0909000000000000" pitchFamily="49" charset="-128"/>
                <a:ea typeface="AR丸ゴシック体E" panose="020F0909000000000000" pitchFamily="49" charset="-128"/>
                <a:cs typeface="+mj-cs"/>
              </a:rPr>
              <a:t>「学習指導要領は、学びをどう進化　</a:t>
            </a:r>
            <a:endParaRPr kumimoji="1" lang="en-US" altLang="ja-JP" sz="2400" b="1" dirty="0">
              <a:latin typeface="AR丸ゴシック体E" panose="020F0909000000000000" pitchFamily="49" charset="-128"/>
              <a:ea typeface="AR丸ゴシック体E" panose="020F0909000000000000" pitchFamily="49" charset="-128"/>
              <a:cs typeface="+mj-cs"/>
            </a:endParaRPr>
          </a:p>
          <a:p>
            <a:pPr defTabSz="914400">
              <a:lnSpc>
                <a:spcPct val="90000"/>
              </a:lnSpc>
              <a:spcBef>
                <a:spcPct val="0"/>
              </a:spcBef>
              <a:spcAft>
                <a:spcPts val="600"/>
              </a:spcAft>
            </a:pPr>
            <a:r>
              <a:rPr kumimoji="1" lang="ja-JP" altLang="en-US" sz="2400" b="1" dirty="0">
                <a:latin typeface="AR丸ゴシック体E" panose="020F0909000000000000" pitchFamily="49" charset="-128"/>
                <a:ea typeface="AR丸ゴシック体E" panose="020F0909000000000000" pitchFamily="49" charset="-128"/>
                <a:cs typeface="+mj-cs"/>
              </a:rPr>
              <a:t>　させるのか」</a:t>
            </a:r>
            <a:endParaRPr kumimoji="1" lang="en-US" altLang="ja-JP" sz="2400" b="1" dirty="0">
              <a:latin typeface="AR丸ゴシック体E" panose="020F0909000000000000" pitchFamily="49" charset="-128"/>
              <a:ea typeface="AR丸ゴシック体E" panose="020F0909000000000000" pitchFamily="49" charset="-128"/>
              <a:cs typeface="+mj-cs"/>
            </a:endParaRPr>
          </a:p>
          <a:p>
            <a:pPr defTabSz="914400">
              <a:lnSpc>
                <a:spcPct val="90000"/>
              </a:lnSpc>
              <a:spcBef>
                <a:spcPct val="0"/>
              </a:spcBef>
              <a:spcAft>
                <a:spcPts val="600"/>
              </a:spcAft>
            </a:pPr>
            <a:endParaRPr kumimoji="1" lang="en-US" altLang="ja-JP" sz="1000" dirty="0">
              <a:latin typeface="AR丸ゴシック体E" panose="020F0909000000000000" pitchFamily="49" charset="-128"/>
              <a:ea typeface="AR丸ゴシック体E" panose="020F0909000000000000" pitchFamily="49" charset="-128"/>
              <a:cs typeface="+mj-cs"/>
            </a:endParaRPr>
          </a:p>
          <a:p>
            <a:pPr defTabSz="914400">
              <a:lnSpc>
                <a:spcPct val="90000"/>
              </a:lnSpc>
              <a:spcBef>
                <a:spcPct val="0"/>
              </a:spcBef>
              <a:spcAft>
                <a:spcPts val="600"/>
              </a:spcAft>
            </a:pPr>
            <a:r>
              <a:rPr kumimoji="1" lang="ja-JP" altLang="en-US" sz="2400" dirty="0">
                <a:latin typeface="AR丸ゴシック体E" panose="020F0909000000000000" pitchFamily="49" charset="-128"/>
                <a:ea typeface="AR丸ゴシック体E" panose="020F0909000000000000" pitchFamily="49" charset="-128"/>
                <a:cs typeface="+mj-cs"/>
              </a:rPr>
              <a:t>についてお話をしましょう。今回もよろしくお願いいたします。</a:t>
            </a:r>
            <a:endParaRPr kumimoji="1" lang="en-US" altLang="ja-JP" sz="2400" dirty="0">
              <a:latin typeface="AR丸ゴシック体E" panose="020F0909000000000000" pitchFamily="49" charset="-128"/>
              <a:ea typeface="AR丸ゴシック体E" panose="020F0909000000000000" pitchFamily="49" charset="-128"/>
              <a:cs typeface="+mj-cs"/>
            </a:endParaRPr>
          </a:p>
          <a:p>
            <a:pPr defTabSz="914400">
              <a:lnSpc>
                <a:spcPct val="90000"/>
              </a:lnSpc>
              <a:spcBef>
                <a:spcPct val="0"/>
              </a:spcBef>
              <a:spcAft>
                <a:spcPts val="600"/>
              </a:spcAft>
            </a:pPr>
            <a:endParaRPr kumimoji="1" lang="en-US" altLang="ja-JP" sz="2400" dirty="0">
              <a:latin typeface="AR丸ゴシック体E" panose="020F0909000000000000" pitchFamily="49" charset="-128"/>
              <a:ea typeface="AR丸ゴシック体E" panose="020F0909000000000000" pitchFamily="49" charset="-128"/>
              <a:cs typeface="+mj-cs"/>
            </a:endParaRPr>
          </a:p>
        </p:txBody>
      </p:sp>
      <p:pic>
        <p:nvPicPr>
          <p:cNvPr id="3" name="図 2" descr="スーツを着た男性&#10;&#10;自動的に生成された説明">
            <a:extLst>
              <a:ext uri="{FF2B5EF4-FFF2-40B4-BE49-F238E27FC236}">
                <a16:creationId xmlns:a16="http://schemas.microsoft.com/office/drawing/2014/main" id="{434DCDE8-52FA-4984-9E76-195D41DA96E3}"/>
              </a:ext>
            </a:extLst>
          </p:cNvPr>
          <p:cNvPicPr>
            <a:picLocks noChangeAspect="1"/>
          </p:cNvPicPr>
          <p:nvPr/>
        </p:nvPicPr>
        <p:blipFill rotWithShape="1">
          <a:blip r:embed="rId3">
            <a:extLst>
              <a:ext uri="{28A0092B-C50C-407E-A947-70E740481C1C}">
                <a14:useLocalDpi xmlns:a14="http://schemas.microsoft.com/office/drawing/2010/main" val="0"/>
              </a:ext>
            </a:extLst>
          </a:blip>
          <a:srcRect l="15537"/>
          <a:stretch/>
        </p:blipFill>
        <p:spPr>
          <a:xfrm>
            <a:off x="20" y="0"/>
            <a:ext cx="4518102" cy="685800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546280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CAA7CD4-094D-4DDB-85CB-203A06D8EAB6}"/>
              </a:ext>
            </a:extLst>
          </p:cNvPr>
          <p:cNvPicPr>
            <a:picLocks noChangeAspect="1"/>
          </p:cNvPicPr>
          <p:nvPr/>
        </p:nvPicPr>
        <p:blipFill rotWithShape="1">
          <a:blip r:embed="rId3"/>
          <a:srcRect l="12364" r="12364"/>
          <a:stretch/>
        </p:blipFill>
        <p:spPr>
          <a:xfrm>
            <a:off x="0" y="0"/>
            <a:ext cx="9144000" cy="6833152"/>
          </a:xfrm>
          <a:prstGeom prst="rect">
            <a:avLst/>
          </a:prstGeom>
        </p:spPr>
      </p:pic>
      <p:sp>
        <p:nvSpPr>
          <p:cNvPr id="3" name="テキスト ボックス 2">
            <a:extLst>
              <a:ext uri="{FF2B5EF4-FFF2-40B4-BE49-F238E27FC236}">
                <a16:creationId xmlns:a16="http://schemas.microsoft.com/office/drawing/2014/main" id="{07E0D320-9FC0-4BD0-94AF-6959CEEEE95E}"/>
              </a:ext>
            </a:extLst>
          </p:cNvPr>
          <p:cNvSpPr txBox="1"/>
          <p:nvPr/>
        </p:nvSpPr>
        <p:spPr>
          <a:xfrm>
            <a:off x="421419" y="6035040"/>
            <a:ext cx="7802136" cy="646331"/>
          </a:xfrm>
          <a:prstGeom prst="rect">
            <a:avLst/>
          </a:prstGeom>
          <a:noFill/>
        </p:spPr>
        <p:txBody>
          <a:bodyPr wrap="none" rtlCol="0">
            <a:spAutoFit/>
          </a:bodyPr>
          <a:lstStyle/>
          <a:p>
            <a:r>
              <a:rPr kumimoji="1" lang="ja-JP" altLang="en-US" dirty="0"/>
              <a:t>動画データは削除し、この画面だけご覧いただいています。</a:t>
            </a:r>
            <a:endParaRPr kumimoji="1" lang="en-US" altLang="ja-JP" dirty="0"/>
          </a:p>
          <a:p>
            <a:r>
              <a:rPr kumimoji="1" lang="ja-JP" altLang="en-US" dirty="0"/>
              <a:t>必要な方は、「生きる力　学びの、その先へ」で検索してご覧ください。</a:t>
            </a:r>
          </a:p>
        </p:txBody>
      </p:sp>
    </p:spTree>
    <p:extLst>
      <p:ext uri="{BB962C8B-B14F-4D97-AF65-F5344CB8AC3E}">
        <p14:creationId xmlns:p14="http://schemas.microsoft.com/office/powerpoint/2010/main" val="854971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E8AFF8-90BE-4BDB-8E7D-4FEADCFB1F9A}"/>
              </a:ext>
            </a:extLst>
          </p:cNvPr>
          <p:cNvSpPr/>
          <p:nvPr/>
        </p:nvSpPr>
        <p:spPr>
          <a:xfrm>
            <a:off x="0" y="0"/>
            <a:ext cx="9160933" cy="6858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9BE8970F-1773-4514-8D8D-6914AC54863C}"/>
              </a:ext>
            </a:extLst>
          </p:cNvPr>
          <p:cNvSpPr txBox="1"/>
          <p:nvPr/>
        </p:nvSpPr>
        <p:spPr>
          <a:xfrm>
            <a:off x="357187" y="1518285"/>
            <a:ext cx="8429625" cy="4832092"/>
          </a:xfrm>
          <a:prstGeom prst="rect">
            <a:avLst/>
          </a:prstGeom>
          <a:solidFill>
            <a:schemeClr val="bg1"/>
          </a:solidFill>
        </p:spPr>
        <p:txBody>
          <a:bodyPr wrap="square" rtlCol="0">
            <a:spAutoFit/>
          </a:bodyPr>
          <a:lstStyle/>
          <a:p>
            <a:endParaRPr kumimoji="1" lang="en-US" altLang="ja-JP" sz="2800" b="1" dirty="0">
              <a:latin typeface="AR丸ゴシック体E" panose="020F0909000000000000" pitchFamily="49" charset="-128"/>
              <a:ea typeface="AR丸ゴシック体E" panose="020F0909000000000000" pitchFamily="49" charset="-128"/>
            </a:endParaRPr>
          </a:p>
          <a:p>
            <a:r>
              <a:rPr kumimoji="1" lang="ja-JP" altLang="en-US" sz="2800" b="1" dirty="0">
                <a:latin typeface="AR丸ゴシック体E" panose="020F0909000000000000" pitchFamily="49" charset="-128"/>
                <a:ea typeface="AR丸ゴシック体E" panose="020F0909000000000000" pitchFamily="49" charset="-128"/>
              </a:rPr>
              <a:t>①変わりゆく</a:t>
            </a:r>
            <a:r>
              <a:rPr kumimoji="1" lang="ja-JP" altLang="en-US" sz="2800" b="1" u="sng" dirty="0">
                <a:solidFill>
                  <a:srgbClr val="FF0000"/>
                </a:solidFill>
                <a:latin typeface="AR丸ゴシック体E" panose="020F0909000000000000" pitchFamily="49" charset="-128"/>
                <a:ea typeface="AR丸ゴシック体E" panose="020F0909000000000000" pitchFamily="49" charset="-128"/>
              </a:rPr>
              <a:t>時代の変化</a:t>
            </a:r>
            <a:r>
              <a:rPr kumimoji="1" lang="ja-JP" altLang="en-US" sz="2800" b="1" dirty="0">
                <a:latin typeface="AR丸ゴシック体E" panose="020F0909000000000000" pitchFamily="49" charset="-128"/>
                <a:ea typeface="AR丸ゴシック体E" panose="020F0909000000000000" pitchFamily="49" charset="-128"/>
              </a:rPr>
              <a:t>に合わせて、子どもたちの</a:t>
            </a:r>
            <a:endParaRPr kumimoji="1" lang="en-US" altLang="ja-JP" sz="2800" b="1" dirty="0">
              <a:latin typeface="AR丸ゴシック体E" panose="020F0909000000000000" pitchFamily="49" charset="-128"/>
              <a:ea typeface="AR丸ゴシック体E" panose="020F0909000000000000" pitchFamily="49" charset="-128"/>
            </a:endParaRPr>
          </a:p>
          <a:p>
            <a:endParaRPr kumimoji="1" lang="en-US" altLang="ja-JP" sz="2800" b="1" dirty="0">
              <a:latin typeface="AR丸ゴシック体E" panose="020F0909000000000000" pitchFamily="49" charset="-128"/>
              <a:ea typeface="AR丸ゴシック体E" panose="020F0909000000000000" pitchFamily="49" charset="-128"/>
            </a:endParaRPr>
          </a:p>
          <a:p>
            <a:r>
              <a:rPr kumimoji="1" lang="ja-JP" altLang="en-US" sz="2800" b="1" dirty="0">
                <a:latin typeface="AR丸ゴシック体E" panose="020F0909000000000000" pitchFamily="49" charset="-128"/>
                <a:ea typeface="AR丸ゴシック体E" panose="020F0909000000000000" pitchFamily="49" charset="-128"/>
              </a:rPr>
              <a:t>　学びも変わっていく</a:t>
            </a:r>
            <a:endParaRPr kumimoji="1" lang="en-US" altLang="ja-JP" sz="2800" b="1" dirty="0">
              <a:latin typeface="AR丸ゴシック体E" panose="020F0909000000000000" pitchFamily="49" charset="-128"/>
              <a:ea typeface="AR丸ゴシック体E" panose="020F0909000000000000" pitchFamily="49" charset="-128"/>
            </a:endParaRPr>
          </a:p>
          <a:p>
            <a:endParaRPr kumimoji="1" lang="en-US" altLang="ja-JP" sz="2800" b="1" dirty="0">
              <a:latin typeface="AR丸ゴシック体E" panose="020F0909000000000000" pitchFamily="49" charset="-128"/>
              <a:ea typeface="AR丸ゴシック体E" panose="020F0909000000000000" pitchFamily="49" charset="-128"/>
            </a:endParaRPr>
          </a:p>
          <a:p>
            <a:r>
              <a:rPr kumimoji="1" lang="ja-JP" altLang="en-US" sz="2800" b="1" dirty="0">
                <a:latin typeface="AR丸ゴシック体E" panose="020F0909000000000000" pitchFamily="49" charset="-128"/>
                <a:ea typeface="AR丸ゴシック体E" panose="020F0909000000000000" pitchFamily="49" charset="-128"/>
              </a:rPr>
              <a:t>②学習指導要領が改訂された・・</a:t>
            </a:r>
            <a:r>
              <a:rPr kumimoji="1" lang="ja-JP" altLang="en-US" sz="2800" b="1" u="sng" dirty="0">
                <a:solidFill>
                  <a:srgbClr val="FF0000"/>
                </a:solidFill>
                <a:latin typeface="AR丸ゴシック体E" panose="020F0909000000000000" pitchFamily="49" charset="-128"/>
                <a:ea typeface="AR丸ゴシック体E" panose="020F0909000000000000" pitchFamily="49" charset="-128"/>
              </a:rPr>
              <a:t>学びを進化させる</a:t>
            </a:r>
            <a:endParaRPr kumimoji="1" lang="en-US" altLang="ja-JP" sz="2800" b="1" u="sng" dirty="0">
              <a:solidFill>
                <a:srgbClr val="FF0000"/>
              </a:solidFill>
              <a:latin typeface="AR丸ゴシック体E" panose="020F0909000000000000" pitchFamily="49" charset="-128"/>
              <a:ea typeface="AR丸ゴシック体E" panose="020F0909000000000000" pitchFamily="49" charset="-128"/>
            </a:endParaRPr>
          </a:p>
          <a:p>
            <a:endParaRPr kumimoji="1" lang="en-US" altLang="ja-JP" sz="2800" b="1" dirty="0">
              <a:latin typeface="AR丸ゴシック体E" panose="020F0909000000000000" pitchFamily="49" charset="-128"/>
              <a:ea typeface="AR丸ゴシック体E" panose="020F0909000000000000" pitchFamily="49" charset="-128"/>
            </a:endParaRPr>
          </a:p>
          <a:p>
            <a:r>
              <a:rPr kumimoji="1" lang="ja-JP" altLang="en-US" sz="2800" b="1" dirty="0">
                <a:latin typeface="AR丸ゴシック体E" panose="020F0909000000000000" pitchFamily="49" charset="-128"/>
                <a:ea typeface="AR丸ゴシック体E" panose="020F0909000000000000" pitchFamily="49" charset="-128"/>
              </a:rPr>
              <a:t>③保護者・地域の方も一緒に加わって、社会全体で</a:t>
            </a:r>
            <a:endParaRPr kumimoji="1" lang="en-US" altLang="ja-JP" sz="2800" b="1" dirty="0">
              <a:latin typeface="AR丸ゴシック体E" panose="020F0909000000000000" pitchFamily="49" charset="-128"/>
              <a:ea typeface="AR丸ゴシック体E" panose="020F0909000000000000" pitchFamily="49" charset="-128"/>
            </a:endParaRPr>
          </a:p>
          <a:p>
            <a:r>
              <a:rPr kumimoji="1" lang="ja-JP" altLang="en-US" sz="2800" b="1" dirty="0">
                <a:latin typeface="AR丸ゴシック体E" panose="020F0909000000000000" pitchFamily="49" charset="-128"/>
                <a:ea typeface="AR丸ゴシック体E" panose="020F0909000000000000" pitchFamily="49" charset="-128"/>
              </a:rPr>
              <a:t>　　　　　　　　　　</a:t>
            </a:r>
            <a:endParaRPr kumimoji="1" lang="en-US" altLang="ja-JP" sz="2800" b="1" dirty="0">
              <a:latin typeface="AR丸ゴシック体E" panose="020F0909000000000000" pitchFamily="49" charset="-128"/>
              <a:ea typeface="AR丸ゴシック体E" panose="020F0909000000000000" pitchFamily="49" charset="-128"/>
            </a:endParaRPr>
          </a:p>
          <a:p>
            <a:r>
              <a:rPr kumimoji="1" lang="ja-JP" altLang="en-US" sz="2800" b="1" dirty="0">
                <a:latin typeface="AR丸ゴシック体E" panose="020F0909000000000000" pitchFamily="49" charset="-128"/>
                <a:ea typeface="AR丸ゴシック体E" panose="020F0909000000000000" pitchFamily="49" charset="-128"/>
              </a:rPr>
              <a:t>　応援してほしい・・</a:t>
            </a:r>
            <a:r>
              <a:rPr kumimoji="1" lang="ja-JP" altLang="en-US" sz="2800" b="1" u="sng" dirty="0">
                <a:solidFill>
                  <a:srgbClr val="FF0000"/>
                </a:solidFill>
                <a:latin typeface="AR丸ゴシック体E" panose="020F0909000000000000" pitchFamily="49" charset="-128"/>
                <a:ea typeface="AR丸ゴシック体E" panose="020F0909000000000000" pitchFamily="49" charset="-128"/>
              </a:rPr>
              <a:t>社会に開かれた教育課程</a:t>
            </a:r>
            <a:r>
              <a:rPr kumimoji="1" lang="ja-JP" altLang="en-US" sz="2800" b="1" dirty="0">
                <a:latin typeface="AR丸ゴシック体E" panose="020F0909000000000000" pitchFamily="49" charset="-128"/>
                <a:ea typeface="AR丸ゴシック体E" panose="020F0909000000000000" pitchFamily="49" charset="-128"/>
              </a:rPr>
              <a:t>　　　</a:t>
            </a:r>
            <a:endParaRPr kumimoji="1" lang="en-US" altLang="ja-JP" sz="2800" b="1" dirty="0">
              <a:latin typeface="AR丸ゴシック体E" panose="020F0909000000000000" pitchFamily="49" charset="-128"/>
              <a:ea typeface="AR丸ゴシック体E" panose="020F0909000000000000" pitchFamily="49" charset="-128"/>
            </a:endParaRPr>
          </a:p>
          <a:p>
            <a:r>
              <a:rPr kumimoji="1" lang="ja-JP" altLang="en-US" sz="2800" b="1" dirty="0">
                <a:latin typeface="AR丸ゴシック体E" panose="020F0909000000000000" pitchFamily="49" charset="-128"/>
                <a:ea typeface="AR丸ゴシック体E" panose="020F0909000000000000" pitchFamily="49" charset="-128"/>
              </a:rPr>
              <a:t>　　　　　　　　　　　</a:t>
            </a:r>
          </a:p>
        </p:txBody>
      </p:sp>
      <p:sp>
        <p:nvSpPr>
          <p:cNvPr id="2" name="楕円 1">
            <a:extLst>
              <a:ext uri="{FF2B5EF4-FFF2-40B4-BE49-F238E27FC236}">
                <a16:creationId xmlns:a16="http://schemas.microsoft.com/office/drawing/2014/main" id="{79285733-C853-4F0F-94CF-66F2017F350B}"/>
              </a:ext>
            </a:extLst>
          </p:cNvPr>
          <p:cNvSpPr/>
          <p:nvPr/>
        </p:nvSpPr>
        <p:spPr>
          <a:xfrm>
            <a:off x="5623400" y="3489960"/>
            <a:ext cx="3163412"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0D228811-76D2-47B3-BC19-BB7A3279B9DF}"/>
              </a:ext>
            </a:extLst>
          </p:cNvPr>
          <p:cNvPicPr>
            <a:picLocks noChangeAspect="1"/>
          </p:cNvPicPr>
          <p:nvPr/>
        </p:nvPicPr>
        <p:blipFill rotWithShape="1">
          <a:blip r:embed="rId3"/>
          <a:srcRect l="45195" t="38845" r="34862" b="20080"/>
          <a:stretch/>
        </p:blipFill>
        <p:spPr>
          <a:xfrm>
            <a:off x="2714626" y="880626"/>
            <a:ext cx="876300" cy="893183"/>
          </a:xfrm>
          <a:prstGeom prst="rect">
            <a:avLst/>
          </a:prstGeom>
        </p:spPr>
      </p:pic>
      <p:pic>
        <p:nvPicPr>
          <p:cNvPr id="8" name="図 7">
            <a:extLst>
              <a:ext uri="{FF2B5EF4-FFF2-40B4-BE49-F238E27FC236}">
                <a16:creationId xmlns:a16="http://schemas.microsoft.com/office/drawing/2014/main" id="{D8CE5791-EB4B-4413-BD68-24427318AD6E}"/>
              </a:ext>
            </a:extLst>
          </p:cNvPr>
          <p:cNvPicPr>
            <a:picLocks noChangeAspect="1"/>
          </p:cNvPicPr>
          <p:nvPr/>
        </p:nvPicPr>
        <p:blipFill rotWithShape="1">
          <a:blip r:embed="rId3"/>
          <a:srcRect l="69726" b="46304"/>
          <a:stretch/>
        </p:blipFill>
        <p:spPr>
          <a:xfrm>
            <a:off x="6565900" y="286095"/>
            <a:ext cx="1330325" cy="1328186"/>
          </a:xfrm>
          <a:prstGeom prst="rect">
            <a:avLst/>
          </a:prstGeom>
        </p:spPr>
      </p:pic>
    </p:spTree>
    <p:extLst>
      <p:ext uri="{BB962C8B-B14F-4D97-AF65-F5344CB8AC3E}">
        <p14:creationId xmlns:p14="http://schemas.microsoft.com/office/powerpoint/2010/main" val="274759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000"/>
                                        <p:tgtEl>
                                          <p:spTgt spid="4">
                                            <p:txEl>
                                              <p:pRg st="5" end="5"/>
                                            </p:txEl>
                                          </p:spTgt>
                                        </p:tgtEl>
                                      </p:cBhvr>
                                    </p:animEffect>
                                    <p:anim calcmode="lin" valueType="num">
                                      <p:cBhvr>
                                        <p:cTn id="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animEffect transition="in" filter="fade">
                                      <p:cBhvr>
                                        <p:cTn id="13" dur="1000"/>
                                        <p:tgtEl>
                                          <p:spTgt spid="4">
                                            <p:txEl>
                                              <p:pRg st="7" end="7"/>
                                            </p:txEl>
                                          </p:spTgt>
                                        </p:tgtEl>
                                      </p:cBhvr>
                                    </p:animEffect>
                                    <p:anim calcmode="lin" valueType="num">
                                      <p:cBhvr>
                                        <p:cTn id="14"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7" end="7"/>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
                                            <p:txEl>
                                              <p:pRg st="9" end="9"/>
                                            </p:txEl>
                                          </p:spTgt>
                                        </p:tgtEl>
                                        <p:attrNameLst>
                                          <p:attrName>style.visibility</p:attrName>
                                        </p:attrNameLst>
                                      </p:cBhvr>
                                      <p:to>
                                        <p:strVal val="visible"/>
                                      </p:to>
                                    </p:set>
                                    <p:animEffect transition="in" filter="fade">
                                      <p:cBhvr>
                                        <p:cTn id="18" dur="1000"/>
                                        <p:tgtEl>
                                          <p:spTgt spid="4">
                                            <p:txEl>
                                              <p:pRg st="9" end="9"/>
                                            </p:txEl>
                                          </p:spTgt>
                                        </p:tgtEl>
                                      </p:cBhvr>
                                    </p:animEffect>
                                    <p:anim calcmode="lin" valueType="num">
                                      <p:cBhvr>
                                        <p:cTn id="19"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grpId="0" nodeType="afterEffect">
                                  <p:stCondLst>
                                    <p:cond delay="200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fltVal val="0"/>
                                          </p:val>
                                        </p:tav>
                                        <p:tav tm="100000">
                                          <p:val>
                                            <p:strVal val="#ppt_w"/>
                                          </p:val>
                                        </p:tav>
                                      </p:tavLst>
                                    </p:anim>
                                    <p:anim calcmode="lin" valueType="num">
                                      <p:cBhvr>
                                        <p:cTn id="25" dur="1000" fill="hold"/>
                                        <p:tgtEl>
                                          <p:spTgt spid="2"/>
                                        </p:tgtEl>
                                        <p:attrNameLst>
                                          <p:attrName>ppt_h</p:attrName>
                                        </p:attrNameLst>
                                      </p:cBhvr>
                                      <p:tavLst>
                                        <p:tav tm="0">
                                          <p:val>
                                            <p:fltVal val="0"/>
                                          </p:val>
                                        </p:tav>
                                        <p:tav tm="100000">
                                          <p:val>
                                            <p:strVal val="#ppt_h"/>
                                          </p:val>
                                        </p:tav>
                                      </p:tavLst>
                                    </p:anim>
                                    <p:anim calcmode="lin" valueType="num">
                                      <p:cBhvr>
                                        <p:cTn id="26" dur="1000" fill="hold"/>
                                        <p:tgtEl>
                                          <p:spTgt spid="2"/>
                                        </p:tgtEl>
                                        <p:attrNameLst>
                                          <p:attrName>style.rotation</p:attrName>
                                        </p:attrNameLst>
                                      </p:cBhvr>
                                      <p:tavLst>
                                        <p:tav tm="0">
                                          <p:val>
                                            <p:fltVal val="90"/>
                                          </p:val>
                                        </p:tav>
                                        <p:tav tm="100000">
                                          <p:val>
                                            <p:fltVal val="0"/>
                                          </p:val>
                                        </p:tav>
                                      </p:tavLst>
                                    </p:anim>
                                    <p:animEffect transition="in" filter="fade">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7DD61C9-97AB-43E2-855D-0316B077C988}"/>
              </a:ext>
            </a:extLst>
          </p:cNvPr>
          <p:cNvSpPr txBox="1"/>
          <p:nvPr/>
        </p:nvSpPr>
        <p:spPr>
          <a:xfrm>
            <a:off x="465721" y="533400"/>
            <a:ext cx="8486775" cy="6678751"/>
          </a:xfrm>
          <a:prstGeom prst="rect">
            <a:avLst/>
          </a:prstGeom>
          <a:noFill/>
        </p:spPr>
        <p:txBody>
          <a:bodyPr wrap="square" rtlCol="0">
            <a:spAutoFit/>
          </a:bodyPr>
          <a:lstStyle/>
          <a:p>
            <a:r>
              <a:rPr kumimoji="1" lang="ja-JP" altLang="en-US" sz="2800" dirty="0">
                <a:latin typeface="AR丸ゴシック体E" panose="020F0909000000000000" pitchFamily="49" charset="-128"/>
                <a:ea typeface="AR丸ゴシック体E" panose="020F0909000000000000" pitchFamily="49" charset="-128"/>
              </a:rPr>
              <a:t>・</a:t>
            </a:r>
            <a:r>
              <a:rPr kumimoji="1" lang="ja-JP" altLang="en-US" sz="3600" b="1" u="sng" dirty="0">
                <a:solidFill>
                  <a:srgbClr val="FF0000"/>
                </a:solidFill>
                <a:latin typeface="AR丸ゴシック体E" panose="020F0909000000000000" pitchFamily="49" charset="-128"/>
                <a:ea typeface="AR丸ゴシック体E" panose="020F0909000000000000" pitchFamily="49" charset="-128"/>
              </a:rPr>
              <a:t>学びを進化させる</a:t>
            </a:r>
            <a:r>
              <a:rPr kumimoji="1" lang="ja-JP" altLang="en-US" sz="2800" b="1" u="sng" dirty="0">
                <a:latin typeface="AR丸ゴシック体E" panose="020F0909000000000000" pitchFamily="49" charset="-128"/>
                <a:ea typeface="AR丸ゴシック体E" panose="020F0909000000000000" pitchFamily="49" charset="-128"/>
              </a:rPr>
              <a:t>って、</a:t>
            </a:r>
            <a:endParaRPr kumimoji="1" lang="en-US" altLang="ja-JP" sz="2800" b="1" u="sng" dirty="0">
              <a:latin typeface="AR丸ゴシック体E" panose="020F0909000000000000" pitchFamily="49" charset="-128"/>
              <a:ea typeface="AR丸ゴシック体E" panose="020F0909000000000000" pitchFamily="49" charset="-128"/>
            </a:endParaRPr>
          </a:p>
          <a:p>
            <a:endParaRPr kumimoji="1" lang="en-US" altLang="ja-JP" sz="2800" b="1" u="sng" dirty="0">
              <a:latin typeface="AR丸ゴシック体E" panose="020F0909000000000000" pitchFamily="49" charset="-128"/>
              <a:ea typeface="AR丸ゴシック体E" panose="020F0909000000000000" pitchFamily="49" charset="-128"/>
            </a:endParaRPr>
          </a:p>
          <a:p>
            <a:r>
              <a:rPr kumimoji="1" lang="ja-JP" altLang="en-US" sz="2800" b="1" dirty="0">
                <a:latin typeface="AR丸ゴシック体E" panose="020F0909000000000000" pitchFamily="49" charset="-128"/>
                <a:ea typeface="AR丸ゴシック体E" panose="020F0909000000000000" pitchFamily="49" charset="-128"/>
              </a:rPr>
              <a:t>　具体的にはどうすればいいの？さっきの映像では</a:t>
            </a:r>
            <a:endParaRPr kumimoji="1" lang="en-US" altLang="ja-JP" sz="2800" b="1" dirty="0">
              <a:latin typeface="AR丸ゴシック体E" panose="020F0909000000000000" pitchFamily="49" charset="-128"/>
              <a:ea typeface="AR丸ゴシック体E" panose="020F0909000000000000" pitchFamily="49" charset="-128"/>
            </a:endParaRPr>
          </a:p>
          <a:p>
            <a:r>
              <a:rPr kumimoji="1" lang="ja-JP" altLang="en-US" sz="2800" b="1" dirty="0">
                <a:latin typeface="AR丸ゴシック体E" panose="020F0909000000000000" pitchFamily="49" charset="-128"/>
                <a:ea typeface="AR丸ゴシック体E" panose="020F0909000000000000" pitchFamily="49" charset="-128"/>
              </a:rPr>
              <a:t>　あまり明確には示されていませんでした。</a:t>
            </a:r>
            <a:endParaRPr kumimoji="1" lang="en-US" altLang="ja-JP" sz="2800" b="1" dirty="0">
              <a:latin typeface="AR丸ゴシック体E" panose="020F0909000000000000" pitchFamily="49" charset="-128"/>
              <a:ea typeface="AR丸ゴシック体E" panose="020F0909000000000000" pitchFamily="49" charset="-128"/>
            </a:endParaRPr>
          </a:p>
          <a:p>
            <a:endParaRPr kumimoji="1" lang="en-US" altLang="ja-JP" sz="2800" b="1" dirty="0">
              <a:latin typeface="AR丸ゴシック体E" panose="020F0909000000000000" pitchFamily="49" charset="-128"/>
              <a:ea typeface="AR丸ゴシック体E" panose="020F0909000000000000" pitchFamily="49" charset="-128"/>
            </a:endParaRPr>
          </a:p>
          <a:p>
            <a:r>
              <a:rPr kumimoji="1" lang="ja-JP" altLang="en-US" sz="2800" b="1" dirty="0">
                <a:latin typeface="AR丸ゴシック体E" panose="020F0909000000000000" pitchFamily="49" charset="-128"/>
                <a:ea typeface="AR丸ゴシック体E" panose="020F0909000000000000" pitchFamily="49" charset="-128"/>
              </a:rPr>
              <a:t>　激変する、温暖化の進む世界、答えのない時代。</a:t>
            </a:r>
            <a:endParaRPr kumimoji="1" lang="en-US" altLang="ja-JP" sz="2800" b="1" dirty="0">
              <a:latin typeface="AR丸ゴシック体E" panose="020F0909000000000000" pitchFamily="49" charset="-128"/>
              <a:ea typeface="AR丸ゴシック体E" panose="020F0909000000000000" pitchFamily="49" charset="-128"/>
            </a:endParaRPr>
          </a:p>
          <a:p>
            <a:r>
              <a:rPr kumimoji="1" lang="ja-JP" altLang="en-US" sz="2800" b="1" dirty="0">
                <a:latin typeface="AR丸ゴシック体E" panose="020F0909000000000000" pitchFamily="49" charset="-128"/>
                <a:ea typeface="AR丸ゴシック体E" panose="020F0909000000000000" pitchFamily="49" charset="-128"/>
              </a:rPr>
              <a:t>　ＡＩとも共存して、生きていく</a:t>
            </a:r>
            <a:r>
              <a:rPr kumimoji="1" lang="ja-JP" altLang="en-US" sz="2800" b="1" u="sng" dirty="0">
                <a:solidFill>
                  <a:srgbClr val="FF0000"/>
                </a:solidFill>
                <a:latin typeface="AR丸ゴシック体E" panose="020F0909000000000000" pitchFamily="49" charset="-128"/>
                <a:ea typeface="AR丸ゴシック体E" panose="020F0909000000000000" pitchFamily="49" charset="-128"/>
              </a:rPr>
              <a:t>人間</a:t>
            </a:r>
            <a:r>
              <a:rPr kumimoji="1" lang="ja-JP" altLang="en-US" sz="2800" b="1" dirty="0">
                <a:latin typeface="AR丸ゴシック体E" panose="020F0909000000000000" pitchFamily="49" charset="-128"/>
                <a:ea typeface="AR丸ゴシック体E" panose="020F0909000000000000" pitchFamily="49" charset="-128"/>
              </a:rPr>
              <a:t>。</a:t>
            </a:r>
            <a:endParaRPr kumimoji="1" lang="en-US" altLang="ja-JP" sz="2800" b="1" dirty="0">
              <a:latin typeface="AR丸ゴシック体E" panose="020F0909000000000000" pitchFamily="49" charset="-128"/>
              <a:ea typeface="AR丸ゴシック体E" panose="020F0909000000000000" pitchFamily="49" charset="-128"/>
            </a:endParaRPr>
          </a:p>
          <a:p>
            <a:endParaRPr kumimoji="1" lang="en-US" altLang="ja-JP" sz="2800" b="1" dirty="0">
              <a:latin typeface="AR丸ゴシック体E" panose="020F0909000000000000" pitchFamily="49" charset="-128"/>
              <a:ea typeface="AR丸ゴシック体E" panose="020F0909000000000000" pitchFamily="49" charset="-128"/>
            </a:endParaRPr>
          </a:p>
          <a:p>
            <a:r>
              <a:rPr kumimoji="1" lang="ja-JP" altLang="en-US" sz="2800" b="1" dirty="0">
                <a:latin typeface="AR丸ゴシック体E" panose="020F0909000000000000" pitchFamily="49" charset="-128"/>
                <a:ea typeface="AR丸ゴシック体E" panose="020F0909000000000000" pitchFamily="49" charset="-128"/>
              </a:rPr>
              <a:t>　（もう、子どもだけの問題ではなくなりますね）</a:t>
            </a:r>
            <a:endParaRPr kumimoji="1" lang="en-US" altLang="ja-JP" sz="2800" b="1" dirty="0">
              <a:latin typeface="AR丸ゴシック体E" panose="020F0909000000000000" pitchFamily="49" charset="-128"/>
              <a:ea typeface="AR丸ゴシック体E" panose="020F0909000000000000" pitchFamily="49" charset="-128"/>
            </a:endParaRPr>
          </a:p>
          <a:p>
            <a:endParaRPr kumimoji="1" lang="en-US" altLang="ja-JP" sz="2800" b="1" dirty="0">
              <a:latin typeface="AR丸ゴシック体E" panose="020F0909000000000000" pitchFamily="49" charset="-128"/>
              <a:ea typeface="AR丸ゴシック体E" panose="020F0909000000000000" pitchFamily="49" charset="-128"/>
            </a:endParaRPr>
          </a:p>
          <a:p>
            <a:r>
              <a:rPr kumimoji="1" lang="ja-JP" altLang="en-US" sz="2800" b="1" dirty="0">
                <a:latin typeface="AR丸ゴシック体E" panose="020F0909000000000000" pitchFamily="49" charset="-128"/>
                <a:ea typeface="AR丸ゴシック体E" panose="020F0909000000000000" pitchFamily="49" charset="-128"/>
              </a:rPr>
              <a:t>・</a:t>
            </a:r>
            <a:r>
              <a:rPr kumimoji="1" lang="ja-JP" altLang="en-US" sz="2800" b="1" dirty="0">
                <a:solidFill>
                  <a:srgbClr val="FF0000"/>
                </a:solidFill>
                <a:latin typeface="AR丸ゴシック体E" panose="020F0909000000000000" pitchFamily="49" charset="-128"/>
                <a:ea typeface="AR丸ゴシック体E" panose="020F0909000000000000" pitchFamily="49" charset="-128"/>
              </a:rPr>
              <a:t>私たち人間</a:t>
            </a:r>
            <a:r>
              <a:rPr kumimoji="1" lang="ja-JP" altLang="en-US" sz="2800" b="1" dirty="0">
                <a:latin typeface="AR丸ゴシック体E" panose="020F0909000000000000" pitchFamily="49" charset="-128"/>
                <a:ea typeface="AR丸ゴシック体E" panose="020F0909000000000000" pitchFamily="49" charset="-128"/>
              </a:rPr>
              <a:t>にはどんな資質・能力が求められてい</a:t>
            </a:r>
            <a:endParaRPr kumimoji="1" lang="en-US" altLang="ja-JP" sz="2800" b="1" dirty="0">
              <a:latin typeface="AR丸ゴシック体E" panose="020F0909000000000000" pitchFamily="49" charset="-128"/>
              <a:ea typeface="AR丸ゴシック体E" panose="020F0909000000000000" pitchFamily="49" charset="-128"/>
            </a:endParaRPr>
          </a:p>
          <a:p>
            <a:r>
              <a:rPr kumimoji="1" lang="ja-JP" altLang="en-US" sz="2800" b="1" dirty="0">
                <a:latin typeface="AR丸ゴシック体E" panose="020F0909000000000000" pitchFamily="49" charset="-128"/>
                <a:ea typeface="AR丸ゴシック体E" panose="020F0909000000000000" pitchFamily="49" charset="-128"/>
              </a:rPr>
              <a:t>　るのでしょう。</a:t>
            </a:r>
            <a:endParaRPr kumimoji="1" lang="en-US" altLang="ja-JP" sz="2800" b="1" dirty="0">
              <a:latin typeface="AR丸ゴシック体E" panose="020F0909000000000000" pitchFamily="49" charset="-128"/>
              <a:ea typeface="AR丸ゴシック体E" panose="020F0909000000000000" pitchFamily="49" charset="-128"/>
            </a:endParaRPr>
          </a:p>
          <a:p>
            <a:endParaRPr kumimoji="1" lang="en-US" altLang="ja-JP" sz="2800" b="1" u="sng" dirty="0">
              <a:latin typeface="AR丸ゴシック体E" panose="020F0909000000000000" pitchFamily="49" charset="-128"/>
              <a:ea typeface="AR丸ゴシック体E" panose="020F0909000000000000" pitchFamily="49" charset="-128"/>
            </a:endParaRPr>
          </a:p>
          <a:p>
            <a:endParaRPr kumimoji="1" lang="en-US" altLang="ja-JP" sz="2800" b="1" u="sng" dirty="0">
              <a:latin typeface="AR丸ゴシック体E" panose="020F0909000000000000" pitchFamily="49" charset="-128"/>
              <a:ea typeface="AR丸ゴシック体E" panose="020F0909000000000000" pitchFamily="49" charset="-128"/>
            </a:endParaRPr>
          </a:p>
          <a:p>
            <a:endParaRPr kumimoji="1" lang="ja-JP" altLang="en-US" sz="2800" dirty="0">
              <a:latin typeface="AR丸ゴシック体E" panose="020F0909000000000000" pitchFamily="49" charset="-128"/>
              <a:ea typeface="AR丸ゴシック体E" panose="020F0909000000000000" pitchFamily="49" charset="-128"/>
            </a:endParaRPr>
          </a:p>
        </p:txBody>
      </p:sp>
    </p:spTree>
    <p:extLst>
      <p:ext uri="{BB962C8B-B14F-4D97-AF65-F5344CB8AC3E}">
        <p14:creationId xmlns:p14="http://schemas.microsoft.com/office/powerpoint/2010/main" val="1490034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51693" y="263769"/>
            <a:ext cx="8440615" cy="633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754"/>
          </a:p>
        </p:txBody>
      </p:sp>
      <p:sp>
        <p:nvSpPr>
          <p:cNvPr id="4" name="正方形/長方形 3">
            <a:extLst>
              <a:ext uri="{FF2B5EF4-FFF2-40B4-BE49-F238E27FC236}">
                <a16:creationId xmlns:a16="http://schemas.microsoft.com/office/drawing/2014/main" id="{8E870437-8F9D-4230-B983-C3FF9012EE20}"/>
              </a:ext>
            </a:extLst>
          </p:cNvPr>
          <p:cNvSpPr/>
          <p:nvPr/>
        </p:nvSpPr>
        <p:spPr>
          <a:xfrm>
            <a:off x="351693" y="4532243"/>
            <a:ext cx="8585573" cy="1606164"/>
          </a:xfrm>
          <a:prstGeom prst="rect">
            <a:avLst/>
          </a:prstGeom>
          <a:solidFill>
            <a:srgbClr val="FFFF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a:spLocks noChangeArrowheads="1"/>
          </p:cNvSpPr>
          <p:nvPr/>
        </p:nvSpPr>
        <p:spPr bwMode="auto">
          <a:xfrm>
            <a:off x="583223" y="455661"/>
            <a:ext cx="8354043" cy="648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3692" b="1" dirty="0"/>
              <a:t>世界から大きく立ち遅れた現実を前に</a:t>
            </a:r>
            <a:r>
              <a:rPr lang="ja-JP" altLang="ja-JP" sz="3692" b="1" dirty="0"/>
              <a:t>、</a:t>
            </a:r>
            <a:endParaRPr lang="en-US" altLang="ja-JP" sz="3692" b="1" dirty="0"/>
          </a:p>
          <a:p>
            <a:pPr>
              <a:defRPr/>
            </a:pPr>
            <a:r>
              <a:rPr lang="ja-JP" altLang="en-US" sz="3692" b="1" dirty="0"/>
              <a:t>新型コロナを前になす術のなかった</a:t>
            </a:r>
            <a:endParaRPr lang="en-US" altLang="ja-JP" sz="3692" b="1" dirty="0"/>
          </a:p>
          <a:p>
            <a:pPr>
              <a:defRPr/>
            </a:pPr>
            <a:r>
              <a:rPr lang="ja-JP" altLang="en-US" sz="3692" b="1" dirty="0"/>
              <a:t>日本の</a:t>
            </a:r>
            <a:r>
              <a:rPr lang="ja-JP" altLang="en-US" sz="3692" b="1" dirty="0">
                <a:solidFill>
                  <a:srgbClr val="C00000"/>
                </a:solidFill>
                <a:latin typeface="HGP創英角ﾎﾟｯﾌﾟ体" panose="040B0A00000000000000" pitchFamily="50" charset="-128"/>
                <a:ea typeface="HGP創英角ﾎﾟｯﾌﾟ体" panose="040B0A00000000000000" pitchFamily="50" charset="-128"/>
              </a:rPr>
              <a:t>学校</a:t>
            </a:r>
            <a:r>
              <a:rPr lang="ja-JP" altLang="ja-JP" sz="3692" b="1" dirty="0">
                <a:solidFill>
                  <a:srgbClr val="C00000"/>
                </a:solidFill>
                <a:latin typeface="HGP創英角ﾎﾟｯﾌﾟ体" panose="040B0A00000000000000" pitchFamily="50" charset="-128"/>
                <a:ea typeface="HGP創英角ﾎﾟｯﾌﾟ体" panose="040B0A00000000000000" pitchFamily="50" charset="-128"/>
              </a:rPr>
              <a:t>教育</a:t>
            </a:r>
            <a:r>
              <a:rPr lang="ja-JP" altLang="en-US" sz="1477" b="1" dirty="0"/>
              <a:t>　</a:t>
            </a:r>
            <a:r>
              <a:rPr lang="ja-JP" altLang="en-US" sz="3692" b="1" dirty="0"/>
              <a:t>を変えるとしたら、</a:t>
            </a:r>
            <a:endParaRPr lang="en-US" altLang="ja-JP" sz="3692" b="1" dirty="0"/>
          </a:p>
          <a:p>
            <a:pPr>
              <a:defRPr/>
            </a:pPr>
            <a:r>
              <a:rPr lang="ja-JP" altLang="en-US" sz="1477" b="1" dirty="0"/>
              <a:t>　　</a:t>
            </a:r>
            <a:endParaRPr lang="en-US" altLang="ja-JP" sz="1477" b="1" dirty="0"/>
          </a:p>
          <a:p>
            <a:pPr>
              <a:defRPr/>
            </a:pPr>
            <a:r>
              <a:rPr lang="ja-JP" altLang="ja-JP" sz="3692" b="1" u="sng" dirty="0">
                <a:solidFill>
                  <a:schemeClr val="accent1">
                    <a:lumMod val="75000"/>
                  </a:schemeClr>
                </a:solidFill>
              </a:rPr>
              <a:t>どのように変えていく</a:t>
            </a:r>
            <a:endParaRPr lang="en-US" altLang="ja-JP" sz="3692" b="1" u="sng" dirty="0">
              <a:solidFill>
                <a:schemeClr val="accent1">
                  <a:lumMod val="75000"/>
                </a:schemeClr>
              </a:solidFill>
            </a:endParaRPr>
          </a:p>
          <a:p>
            <a:pPr>
              <a:defRPr/>
            </a:pPr>
            <a:r>
              <a:rPr lang="ja-JP" altLang="en-US" sz="3692" b="1" dirty="0"/>
              <a:t>　　　　　　</a:t>
            </a:r>
            <a:r>
              <a:rPr lang="ja-JP" altLang="ja-JP" sz="3692" b="1" dirty="0"/>
              <a:t>必要があるの</a:t>
            </a:r>
            <a:r>
              <a:rPr lang="ja-JP" altLang="en-US" sz="3692" b="1" dirty="0"/>
              <a:t>でしょう</a:t>
            </a:r>
            <a:r>
              <a:rPr lang="ja-JP" altLang="ja-JP" sz="3692" b="1" dirty="0"/>
              <a:t>か。</a:t>
            </a:r>
            <a:endParaRPr lang="en-US" altLang="ja-JP" sz="3692" b="1" dirty="0"/>
          </a:p>
          <a:p>
            <a:pPr algn="ctr">
              <a:defRPr/>
            </a:pPr>
            <a:r>
              <a:rPr lang="ja-JP" altLang="en-US" sz="2400" b="1" dirty="0">
                <a:highlight>
                  <a:srgbClr val="FFFF00"/>
                </a:highlight>
              </a:rPr>
              <a:t>　</a:t>
            </a:r>
            <a:r>
              <a:rPr lang="en-US" altLang="ja-JP" sz="2400" b="1" dirty="0">
                <a:highlight>
                  <a:srgbClr val="FFFF00"/>
                </a:highlight>
              </a:rPr>
              <a:t>※</a:t>
            </a:r>
            <a:r>
              <a:rPr lang="ja-JP" altLang="en-US" sz="2400" b="1" dirty="0">
                <a:highlight>
                  <a:srgbClr val="FFFF00"/>
                </a:highlight>
              </a:rPr>
              <a:t>　中教審の委員さんにでもなったつもりで、　　　</a:t>
            </a:r>
            <a:endParaRPr lang="en-US" altLang="ja-JP" sz="2400" b="1" dirty="0">
              <a:highlight>
                <a:srgbClr val="FFFF00"/>
              </a:highlight>
            </a:endParaRPr>
          </a:p>
          <a:p>
            <a:pPr algn="ctr">
              <a:defRPr/>
            </a:pPr>
            <a:r>
              <a:rPr lang="ja-JP" altLang="en-US" sz="2400" b="1" dirty="0">
                <a:highlight>
                  <a:srgbClr val="FFFF00"/>
                </a:highlight>
              </a:rPr>
              <a:t>　　　　　　　「ガツン！」　と書きましょう</a:t>
            </a:r>
            <a:r>
              <a:rPr lang="ja-JP" altLang="en-US" sz="2400" b="1" i="1" dirty="0">
                <a:highlight>
                  <a:srgbClr val="FFFF00"/>
                </a:highlight>
              </a:rPr>
              <a:t>！！　　</a:t>
            </a:r>
            <a:endParaRPr lang="en-US" altLang="ja-JP" sz="2400" b="1" i="1" dirty="0">
              <a:highlight>
                <a:srgbClr val="FFFF00"/>
              </a:highlight>
            </a:endParaRPr>
          </a:p>
          <a:p>
            <a:pPr>
              <a:defRPr/>
            </a:pPr>
            <a:endParaRPr lang="en-US" altLang="ja-JP" sz="1477" b="1" dirty="0"/>
          </a:p>
          <a:p>
            <a:pPr>
              <a:defRPr/>
            </a:pPr>
            <a:endParaRPr lang="en-US" altLang="ja-JP" sz="1477" b="1" dirty="0"/>
          </a:p>
          <a:p>
            <a:pPr>
              <a:defRPr/>
            </a:pPr>
            <a:r>
              <a:rPr lang="ja-JP" altLang="en-US" sz="3692" b="1" dirty="0"/>
              <a:t>これからの時代に皆さんが重要だと思う</a:t>
            </a:r>
            <a:endParaRPr lang="en-US" altLang="ja-JP" sz="3692" b="1" dirty="0"/>
          </a:p>
          <a:p>
            <a:pPr>
              <a:defRPr/>
            </a:pPr>
            <a:r>
              <a:rPr lang="ja-JP" altLang="en-US" sz="3692" b="1" dirty="0"/>
              <a:t>教育上のキーワードを書いてください。</a:t>
            </a:r>
            <a:endParaRPr lang="en-US" altLang="ja-JP" sz="3692" b="1" dirty="0"/>
          </a:p>
          <a:p>
            <a:pPr>
              <a:defRPr/>
            </a:pPr>
            <a:endParaRPr lang="en-US" altLang="ja-JP" sz="2585" b="1" dirty="0"/>
          </a:p>
          <a:p>
            <a:pPr>
              <a:defRPr/>
            </a:pPr>
            <a:r>
              <a:rPr lang="en-US" altLang="ja-JP" sz="2400" dirty="0">
                <a:highlight>
                  <a:srgbClr val="FED2FA"/>
                </a:highlight>
              </a:rPr>
              <a:t>※</a:t>
            </a:r>
            <a:r>
              <a:rPr lang="ja-JP" altLang="en-US" sz="2400" dirty="0">
                <a:highlight>
                  <a:srgbClr val="FED2FA"/>
                </a:highlight>
              </a:rPr>
              <a:t>　第</a:t>
            </a:r>
            <a:r>
              <a:rPr lang="en-US" altLang="ja-JP" sz="2400" dirty="0">
                <a:highlight>
                  <a:srgbClr val="FED2FA"/>
                </a:highlight>
              </a:rPr>
              <a:t>1</a:t>
            </a:r>
            <a:r>
              <a:rPr lang="ja-JP" altLang="en-US" sz="2400" dirty="0">
                <a:highlight>
                  <a:srgbClr val="FED2FA"/>
                </a:highlight>
              </a:rPr>
              <a:t>回のまとめでお書きくださったことを活かしていきましょう。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3000"/>
                                  </p:stCondLst>
                                  <p:childTnLst>
                                    <p:set>
                                      <p:cBhvr>
                                        <p:cTn id="15" dur="1" fill="hold">
                                          <p:stCondLst>
                                            <p:cond delay="0"/>
                                          </p:stCondLst>
                                        </p:cTn>
                                        <p:tgtEl>
                                          <p:spTgt spid="3">
                                            <p:txEl>
                                              <p:pRg st="6" end="6"/>
                                            </p:txEl>
                                          </p:spTgt>
                                        </p:tgtEl>
                                        <p:attrNameLst>
                                          <p:attrName>style.visibility</p:attrName>
                                        </p:attrNameLst>
                                      </p:cBhvr>
                                      <p:to>
                                        <p:strVal val="visible"/>
                                      </p:to>
                                    </p:set>
                                    <p:anim calcmode="lin" valueType="num">
                                      <p:cBhvr additive="base">
                                        <p:cTn id="1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18" fill="hold">
                            <p:stCondLst>
                              <p:cond delay="4000"/>
                            </p:stCondLst>
                            <p:childTnLst>
                              <p:par>
                                <p:cTn id="19" presetID="2" presetClass="entr" presetSubtype="4" fill="hold" nodeType="after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23" fill="hold">
                            <p:stCondLst>
                              <p:cond delay="4500"/>
                            </p:stCondLst>
                            <p:childTnLst>
                              <p:par>
                                <p:cTn id="24" presetID="2" presetClass="entr" presetSubtype="4" fill="hold" nodeType="afterEffect">
                                  <p:stCondLst>
                                    <p:cond delay="3000"/>
                                  </p:stCondLst>
                                  <p:childTnLst>
                                    <p:set>
                                      <p:cBhvr>
                                        <p:cTn id="25" dur="1" fill="hold">
                                          <p:stCondLst>
                                            <p:cond delay="0"/>
                                          </p:stCondLst>
                                        </p:cTn>
                                        <p:tgtEl>
                                          <p:spTgt spid="3">
                                            <p:txEl>
                                              <p:pRg st="10" end="10"/>
                                            </p:txEl>
                                          </p:spTgt>
                                        </p:tgtEl>
                                        <p:attrNameLst>
                                          <p:attrName>style.visibility</p:attrName>
                                        </p:attrNameLst>
                                      </p:cBhvr>
                                      <p:to>
                                        <p:strVal val="visible"/>
                                      </p:to>
                                    </p:set>
                                    <p:anim calcmode="lin" valueType="num">
                                      <p:cBhvr additive="base">
                                        <p:cTn id="26"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8000"/>
                            </p:stCondLst>
                            <p:childTnLst>
                              <p:par>
                                <p:cTn id="29" presetID="2" presetClass="entr" presetSubtype="4" fill="hold" nodeType="after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 calcmode="lin" valueType="num">
                                      <p:cBhvr additive="base">
                                        <p:cTn id="3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par>
                          <p:cTn id="38" fill="hold">
                            <p:stCondLst>
                              <p:cond delay="9000"/>
                            </p:stCondLst>
                            <p:childTnLst>
                              <p:par>
                                <p:cTn id="39" presetID="2" presetClass="entr" presetSubtype="4" fill="hold" nodeType="afterEffect">
                                  <p:stCondLst>
                                    <p:cond delay="2500"/>
                                  </p:stCondLst>
                                  <p:childTnLst>
                                    <p:set>
                                      <p:cBhvr>
                                        <p:cTn id="40" dur="1" fill="hold">
                                          <p:stCondLst>
                                            <p:cond delay="0"/>
                                          </p:stCondLst>
                                        </p:cTn>
                                        <p:tgtEl>
                                          <p:spTgt spid="3">
                                            <p:txEl>
                                              <p:pRg st="13" end="13"/>
                                            </p:txEl>
                                          </p:spTgt>
                                        </p:tgtEl>
                                        <p:attrNameLst>
                                          <p:attrName>style.visibility</p:attrName>
                                        </p:attrNameLst>
                                      </p:cBhvr>
                                      <p:to>
                                        <p:strVal val="visible"/>
                                      </p:to>
                                    </p:set>
                                    <p:anim calcmode="lin" valueType="num">
                                      <p:cBhvr additive="base">
                                        <p:cTn id="4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EDA0FCC-92AD-4C8E-B532-C61FB9FC2DCD}"/>
              </a:ext>
            </a:extLst>
          </p:cNvPr>
          <p:cNvSpPr txBox="1"/>
          <p:nvPr/>
        </p:nvSpPr>
        <p:spPr>
          <a:xfrm flipH="1">
            <a:off x="197768" y="396598"/>
            <a:ext cx="8748464" cy="6854697"/>
          </a:xfrm>
          <a:prstGeom prst="rect">
            <a:avLst/>
          </a:prstGeom>
          <a:noFill/>
        </p:spPr>
        <p:txBody>
          <a:bodyPr wrap="square" rtlCol="0">
            <a:spAutoFit/>
          </a:bodyPr>
          <a:lstStyle/>
          <a:p>
            <a:r>
              <a:rPr lang="ja-JP" altLang="en-US" sz="2954" b="1" dirty="0">
                <a:highlight>
                  <a:srgbClr val="FFFF00"/>
                </a:highlight>
                <a:latin typeface="AR P丸ゴシック体E" panose="020F0900000000000000" pitchFamily="50" charset="-128"/>
                <a:ea typeface="AR P丸ゴシック体E" panose="020F0900000000000000" pitchFamily="50" charset="-128"/>
              </a:rPr>
              <a:t>グループワークが可能な頃には</a:t>
            </a:r>
            <a:endParaRPr lang="en-US" altLang="ja-JP" sz="2954" b="1" dirty="0">
              <a:highlight>
                <a:srgbClr val="FFFF00"/>
              </a:highlight>
              <a:latin typeface="AR P丸ゴシック体E" panose="020F0900000000000000" pitchFamily="50" charset="-128"/>
              <a:ea typeface="AR P丸ゴシック体E" panose="020F0900000000000000" pitchFamily="50" charset="-128"/>
            </a:endParaRPr>
          </a:p>
          <a:p>
            <a:pPr algn="ctr"/>
            <a:r>
              <a:rPr lang="ja-JP" altLang="en-US" sz="2954" b="1" dirty="0">
                <a:highlight>
                  <a:srgbClr val="FFFF00"/>
                </a:highlight>
                <a:latin typeface="AR P丸ゴシック体E" panose="020F0900000000000000" pitchFamily="50" charset="-128"/>
                <a:ea typeface="AR P丸ゴシック体E" panose="020F0900000000000000" pitchFamily="50" charset="-128"/>
              </a:rPr>
              <a:t>このように「共有」を進めました　</a:t>
            </a:r>
            <a:endParaRPr lang="en-US" altLang="ja-JP" sz="2954" b="1" dirty="0">
              <a:highlight>
                <a:srgbClr val="FFFF00"/>
              </a:highlight>
              <a:latin typeface="AR P丸ゴシック体E" panose="020F0900000000000000" pitchFamily="50" charset="-128"/>
              <a:ea typeface="AR P丸ゴシック体E" panose="020F0900000000000000" pitchFamily="50" charset="-128"/>
            </a:endParaRPr>
          </a:p>
          <a:p>
            <a:endParaRPr lang="en-US" altLang="ja-JP" sz="2954" b="1" dirty="0">
              <a:highlight>
                <a:srgbClr val="FFFF00"/>
              </a:highlight>
              <a:latin typeface="AR P丸ゴシック体E" panose="020F0900000000000000" pitchFamily="50" charset="-128"/>
              <a:ea typeface="AR P丸ゴシック体E" panose="020F0900000000000000" pitchFamily="50" charset="-128"/>
            </a:endParaRPr>
          </a:p>
          <a:p>
            <a:r>
              <a:rPr lang="ja-JP" altLang="en-US" sz="2954" b="1" dirty="0">
                <a:latin typeface="AR P丸ゴシック体E" panose="020F0900000000000000" pitchFamily="50" charset="-128"/>
                <a:ea typeface="AR P丸ゴシック体E" panose="020F0900000000000000" pitchFamily="50" charset="-128"/>
              </a:rPr>
              <a:t>　　　ワールドカフェ交流です。準備しましょう</a:t>
            </a:r>
            <a:endParaRPr lang="en-US" altLang="ja-JP" sz="2954" b="1" dirty="0">
              <a:latin typeface="AR P丸ゴシック体E" panose="020F0900000000000000" pitchFamily="50" charset="-128"/>
              <a:ea typeface="AR P丸ゴシック体E" panose="020F0900000000000000" pitchFamily="50" charset="-128"/>
            </a:endParaRPr>
          </a:p>
          <a:p>
            <a:endParaRPr lang="en-US" altLang="ja-JP" sz="2954" b="1" dirty="0">
              <a:latin typeface="AR P丸ゴシック体E" panose="020F0900000000000000" pitchFamily="50" charset="-128"/>
              <a:ea typeface="AR P丸ゴシック体E" panose="020F0900000000000000" pitchFamily="50" charset="-128"/>
            </a:endParaRPr>
          </a:p>
          <a:p>
            <a:r>
              <a:rPr lang="ja-JP" altLang="en-US" sz="2954" b="1" dirty="0">
                <a:latin typeface="AR P丸ゴシック体E" panose="020F0900000000000000" pitchFamily="50" charset="-128"/>
                <a:ea typeface="AR P丸ゴシック体E" panose="020F0900000000000000" pitchFamily="50" charset="-128"/>
              </a:rPr>
              <a:t>⓵　全員の書いたカードを全部、模造紙上に</a:t>
            </a:r>
            <a:endParaRPr lang="en-US" altLang="ja-JP" sz="2954" b="1" dirty="0">
              <a:latin typeface="AR P丸ゴシック体E" panose="020F0900000000000000" pitchFamily="50" charset="-128"/>
              <a:ea typeface="AR P丸ゴシック体E" panose="020F0900000000000000" pitchFamily="50" charset="-128"/>
            </a:endParaRPr>
          </a:p>
          <a:p>
            <a:r>
              <a:rPr lang="ja-JP" altLang="en-US" sz="2954" b="1" dirty="0">
                <a:latin typeface="AR P丸ゴシック体E" panose="020F0900000000000000" pitchFamily="50" charset="-128"/>
                <a:ea typeface="AR P丸ゴシック体E" panose="020F0900000000000000" pitchFamily="50" charset="-128"/>
              </a:rPr>
              <a:t>　　出して互いに読み合います。</a:t>
            </a:r>
            <a:endParaRPr lang="en-US" altLang="ja-JP" sz="2954" b="1" dirty="0">
              <a:latin typeface="AR P丸ゴシック体E" panose="020F0900000000000000" pitchFamily="50" charset="-128"/>
              <a:ea typeface="AR P丸ゴシック体E" panose="020F0900000000000000" pitchFamily="50" charset="-128"/>
            </a:endParaRPr>
          </a:p>
          <a:p>
            <a:r>
              <a:rPr lang="ja-JP" altLang="en-US" sz="2954" b="1" dirty="0">
                <a:latin typeface="AR P丸ゴシック体E" panose="020F0900000000000000" pitchFamily="50" charset="-128"/>
                <a:ea typeface="AR P丸ゴシック体E" panose="020F0900000000000000" pitchFamily="50" charset="-128"/>
              </a:rPr>
              <a:t>　　同じ仲間のカードはまとめます。</a:t>
            </a:r>
            <a:endParaRPr lang="en-US" altLang="ja-JP" sz="2954" b="1" dirty="0">
              <a:latin typeface="AR P丸ゴシック体E" panose="020F0900000000000000" pitchFamily="50" charset="-128"/>
              <a:ea typeface="AR P丸ゴシック体E" panose="020F0900000000000000" pitchFamily="50" charset="-128"/>
            </a:endParaRPr>
          </a:p>
          <a:p>
            <a:r>
              <a:rPr lang="ja-JP" altLang="en-US" sz="2954" b="1" dirty="0">
                <a:latin typeface="AR P丸ゴシック体E" panose="020F0900000000000000" pitchFamily="50" charset="-128"/>
                <a:ea typeface="AR P丸ゴシック体E" panose="020F0900000000000000" pitchFamily="50" charset="-128"/>
              </a:rPr>
              <a:t>　　　　　　　　　　　　　　　　　（１</a:t>
            </a:r>
            <a:r>
              <a:rPr lang="en-US" altLang="ja-JP" sz="2954" b="1" dirty="0">
                <a:latin typeface="AR P丸ゴシック体E" panose="020F0900000000000000" pitchFamily="50" charset="-128"/>
                <a:ea typeface="AR P丸ゴシック体E" panose="020F0900000000000000" pitchFamily="50" charset="-128"/>
              </a:rPr>
              <a:t>.5</a:t>
            </a:r>
            <a:r>
              <a:rPr lang="ja-JP" altLang="en-US" sz="2954" b="1" dirty="0">
                <a:latin typeface="AR P丸ゴシック体E" panose="020F0900000000000000" pitchFamily="50" charset="-128"/>
                <a:ea typeface="AR P丸ゴシック体E" panose="020F0900000000000000" pitchFamily="50" charset="-128"/>
              </a:rPr>
              <a:t>分）</a:t>
            </a:r>
            <a:endParaRPr lang="en-US" altLang="ja-JP" sz="2954" b="1" dirty="0">
              <a:latin typeface="AR P丸ゴシック体E" panose="020F0900000000000000" pitchFamily="50" charset="-128"/>
              <a:ea typeface="AR P丸ゴシック体E" panose="020F0900000000000000" pitchFamily="50" charset="-128"/>
            </a:endParaRPr>
          </a:p>
          <a:p>
            <a:r>
              <a:rPr lang="ja-JP" altLang="en-US" sz="2954" b="1" dirty="0">
                <a:latin typeface="AR P丸ゴシック体E" panose="020F0900000000000000" pitchFamily="50" charset="-128"/>
                <a:ea typeface="AR P丸ゴシック体E" panose="020F0900000000000000" pitchFamily="50" charset="-128"/>
              </a:rPr>
              <a:t>⓶　線で囲んだり、それをつないだり、</a:t>
            </a:r>
            <a:endParaRPr lang="en-US" altLang="ja-JP" sz="2954" b="1" dirty="0">
              <a:latin typeface="AR P丸ゴシック体E" panose="020F0900000000000000" pitchFamily="50" charset="-128"/>
              <a:ea typeface="AR P丸ゴシック体E" panose="020F0900000000000000" pitchFamily="50" charset="-128"/>
            </a:endParaRPr>
          </a:p>
          <a:p>
            <a:r>
              <a:rPr lang="ja-JP" altLang="en-US" sz="2954" b="1" dirty="0">
                <a:latin typeface="AR P丸ゴシック体E" panose="020F0900000000000000" pitchFamily="50" charset="-128"/>
                <a:ea typeface="AR P丸ゴシック体E" panose="020F0900000000000000" pitchFamily="50" charset="-128"/>
              </a:rPr>
              <a:t>　　見出しをつけたりしながら構造化します。</a:t>
            </a:r>
            <a:endParaRPr lang="en-US" altLang="ja-JP" sz="2954" b="1" dirty="0">
              <a:latin typeface="AR P丸ゴシック体E" panose="020F0900000000000000" pitchFamily="50" charset="-128"/>
              <a:ea typeface="AR P丸ゴシック体E" panose="020F0900000000000000" pitchFamily="50" charset="-128"/>
            </a:endParaRPr>
          </a:p>
          <a:p>
            <a:r>
              <a:rPr lang="ja-JP" altLang="en-US" sz="2954" b="1" dirty="0">
                <a:latin typeface="AR P丸ゴシック体E" panose="020F0900000000000000" pitchFamily="50" charset="-128"/>
                <a:ea typeface="AR P丸ゴシック体E" panose="020F0900000000000000" pitchFamily="50" charset="-128"/>
              </a:rPr>
              <a:t>　　　　　　　　　　　　　　　　　（</a:t>
            </a:r>
            <a:r>
              <a:rPr lang="en-US" altLang="ja-JP" sz="2954" b="1" dirty="0">
                <a:latin typeface="AR P丸ゴシック体E" panose="020F0900000000000000" pitchFamily="50" charset="-128"/>
                <a:ea typeface="AR P丸ゴシック体E" panose="020F0900000000000000" pitchFamily="50" charset="-128"/>
              </a:rPr>
              <a:t>1.5</a:t>
            </a:r>
            <a:r>
              <a:rPr lang="ja-JP" altLang="en-US" sz="2954" b="1" dirty="0">
                <a:latin typeface="AR P丸ゴシック体E" panose="020F0900000000000000" pitchFamily="50" charset="-128"/>
                <a:ea typeface="AR P丸ゴシック体E" panose="020F0900000000000000" pitchFamily="50" charset="-128"/>
              </a:rPr>
              <a:t>分）</a:t>
            </a:r>
            <a:endParaRPr lang="en-US" altLang="ja-JP" sz="2954" b="1" dirty="0">
              <a:latin typeface="AR P丸ゴシック体E" panose="020F0900000000000000" pitchFamily="50" charset="-128"/>
              <a:ea typeface="AR P丸ゴシック体E" panose="020F0900000000000000" pitchFamily="50" charset="-128"/>
            </a:endParaRPr>
          </a:p>
          <a:p>
            <a:r>
              <a:rPr lang="ja-JP" altLang="en-US" sz="2954" b="1" dirty="0">
                <a:latin typeface="AR P丸ゴシック体E" panose="020F0900000000000000" pitchFamily="50" charset="-128"/>
                <a:ea typeface="AR P丸ゴシック体E" panose="020F0900000000000000" pitchFamily="50" charset="-128"/>
              </a:rPr>
              <a:t>⓷　どういう教育を進めたいか説明の練習をし　　</a:t>
            </a:r>
            <a:endParaRPr lang="en-US" altLang="ja-JP" sz="2954" b="1" dirty="0">
              <a:latin typeface="AR P丸ゴシック体E" panose="020F0900000000000000" pitchFamily="50" charset="-128"/>
              <a:ea typeface="AR P丸ゴシック体E" panose="020F0900000000000000" pitchFamily="50" charset="-128"/>
            </a:endParaRPr>
          </a:p>
          <a:p>
            <a:r>
              <a:rPr lang="ja-JP" altLang="en-US" sz="2954" b="1" dirty="0">
                <a:latin typeface="AR P丸ゴシック体E" panose="020F0900000000000000" pitchFamily="50" charset="-128"/>
                <a:ea typeface="AR P丸ゴシック体E" panose="020F0900000000000000" pitchFamily="50" charset="-128"/>
              </a:rPr>
              <a:t>　　ます。　　　　　　　　　　　　　 （</a:t>
            </a:r>
            <a:r>
              <a:rPr lang="en-US" altLang="ja-JP" sz="2954" b="1" dirty="0">
                <a:latin typeface="AR P丸ゴシック体E" panose="020F0900000000000000" pitchFamily="50" charset="-128"/>
                <a:ea typeface="AR P丸ゴシック体E" panose="020F0900000000000000" pitchFamily="50" charset="-128"/>
              </a:rPr>
              <a:t>2</a:t>
            </a:r>
            <a:r>
              <a:rPr lang="ja-JP" altLang="en-US" sz="2954" b="1" dirty="0">
                <a:latin typeface="AR P丸ゴシック体E" panose="020F0900000000000000" pitchFamily="50" charset="-128"/>
                <a:ea typeface="AR P丸ゴシック体E" panose="020F0900000000000000" pitchFamily="50" charset="-128"/>
              </a:rPr>
              <a:t>分）</a:t>
            </a:r>
            <a:endParaRPr lang="en-US" altLang="ja-JP" sz="2954" b="1" dirty="0">
              <a:latin typeface="AR P丸ゴシック体E" panose="020F0900000000000000" pitchFamily="50" charset="-128"/>
              <a:ea typeface="AR P丸ゴシック体E" panose="020F0900000000000000" pitchFamily="50" charset="-128"/>
            </a:endParaRPr>
          </a:p>
          <a:p>
            <a:endParaRPr lang="ja-JP" altLang="en-US" sz="2585" b="1" dirty="0">
              <a:latin typeface="AR P丸ゴシック体E" panose="020F0900000000000000" pitchFamily="50" charset="-128"/>
              <a:ea typeface="AR P丸ゴシック体E" panose="020F0900000000000000" pitchFamily="50" charset="-128"/>
            </a:endParaRPr>
          </a:p>
        </p:txBody>
      </p:sp>
      <p:sp>
        <p:nvSpPr>
          <p:cNvPr id="3" name="矢印: 下 2">
            <a:extLst>
              <a:ext uri="{FF2B5EF4-FFF2-40B4-BE49-F238E27FC236}">
                <a16:creationId xmlns:a16="http://schemas.microsoft.com/office/drawing/2014/main" id="{F72DC034-BDC0-4365-888B-96EB3E6A56FE}"/>
              </a:ext>
            </a:extLst>
          </p:cNvPr>
          <p:cNvSpPr/>
          <p:nvPr/>
        </p:nvSpPr>
        <p:spPr>
          <a:xfrm>
            <a:off x="8188960" y="2227435"/>
            <a:ext cx="312244" cy="14173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矢印: 下 3">
            <a:extLst>
              <a:ext uri="{FF2B5EF4-FFF2-40B4-BE49-F238E27FC236}">
                <a16:creationId xmlns:a16="http://schemas.microsoft.com/office/drawing/2014/main" id="{D546D0F2-7058-439D-9144-0091AD6934E8}"/>
              </a:ext>
            </a:extLst>
          </p:cNvPr>
          <p:cNvSpPr/>
          <p:nvPr/>
        </p:nvSpPr>
        <p:spPr>
          <a:xfrm>
            <a:off x="8191676" y="3812395"/>
            <a:ext cx="312244" cy="11582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矢印: 下 4">
            <a:extLst>
              <a:ext uri="{FF2B5EF4-FFF2-40B4-BE49-F238E27FC236}">
                <a16:creationId xmlns:a16="http://schemas.microsoft.com/office/drawing/2014/main" id="{83583D02-7FC8-498C-84BD-8A6AFCB4D8BB}"/>
              </a:ext>
            </a:extLst>
          </p:cNvPr>
          <p:cNvSpPr/>
          <p:nvPr/>
        </p:nvSpPr>
        <p:spPr>
          <a:xfrm>
            <a:off x="8188960" y="5138275"/>
            <a:ext cx="312244" cy="13867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3021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1000"/>
                                        <p:tgtEl>
                                          <p:spTgt spid="2">
                                            <p:txEl>
                                              <p:pRg st="5" end="5"/>
                                            </p:txEl>
                                          </p:spTgt>
                                        </p:tgtEl>
                                      </p:cBhvr>
                                    </p:animEffect>
                                    <p:anim calcmode="lin" valueType="num">
                                      <p:cBhvr>
                                        <p:cTn id="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1000"/>
                                        <p:tgtEl>
                                          <p:spTgt spid="2">
                                            <p:txEl>
                                              <p:pRg st="6" end="6"/>
                                            </p:txEl>
                                          </p:spTgt>
                                        </p:tgtEl>
                                      </p:cBhvr>
                                    </p:animEffect>
                                    <p:anim calcmode="lin" valueType="num">
                                      <p:cBhvr>
                                        <p:cTn id="1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1000"/>
                                        <p:tgtEl>
                                          <p:spTgt spid="2">
                                            <p:txEl>
                                              <p:pRg st="7" end="7"/>
                                            </p:txEl>
                                          </p:spTgt>
                                        </p:tgtEl>
                                      </p:cBhvr>
                                    </p:animEffect>
                                    <p:anim calcmode="lin" valueType="num">
                                      <p:cBhvr>
                                        <p:cTn id="1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1000"/>
                                        <p:tgtEl>
                                          <p:spTgt spid="2">
                                            <p:txEl>
                                              <p:pRg st="8" end="8"/>
                                            </p:txEl>
                                          </p:spTgt>
                                        </p:tgtEl>
                                      </p:cBhvr>
                                    </p:animEffect>
                                    <p:anim calcmode="lin" valueType="num">
                                      <p:cBhvr>
                                        <p:cTn id="2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 presetClass="entr" presetSubtype="1"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fade">
                                      <p:cBhvr>
                                        <p:cTn id="34" dur="1000"/>
                                        <p:tgtEl>
                                          <p:spTgt spid="2">
                                            <p:txEl>
                                              <p:pRg st="9" end="9"/>
                                            </p:txEl>
                                          </p:spTgt>
                                        </p:tgtEl>
                                      </p:cBhvr>
                                    </p:animEffect>
                                    <p:anim calcmode="lin" valueType="num">
                                      <p:cBhvr>
                                        <p:cTn id="35"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9" end="9"/>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animEffect transition="in" filter="fade">
                                      <p:cBhvr>
                                        <p:cTn id="39" dur="1000"/>
                                        <p:tgtEl>
                                          <p:spTgt spid="2">
                                            <p:txEl>
                                              <p:pRg st="10" end="10"/>
                                            </p:txEl>
                                          </p:spTgt>
                                        </p:tgtEl>
                                      </p:cBhvr>
                                    </p:animEffect>
                                    <p:anim calcmode="lin" valueType="num">
                                      <p:cBhvr>
                                        <p:cTn id="40"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42" presetID="2" presetClass="entr" presetSubtype="1"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ppt_x"/>
                                          </p:val>
                                        </p:tav>
                                        <p:tav tm="100000">
                                          <p:val>
                                            <p:strVal val="#ppt_x"/>
                                          </p:val>
                                        </p:tav>
                                      </p:tavLst>
                                    </p:anim>
                                    <p:anim calcmode="lin" valueType="num">
                                      <p:cBhvr additive="base">
                                        <p:cTn id="45" dur="500" fill="hold"/>
                                        <p:tgtEl>
                                          <p:spTgt spid="4"/>
                                        </p:tgtEl>
                                        <p:attrNameLst>
                                          <p:attrName>ppt_y</p:attrName>
                                        </p:attrNameLst>
                                      </p:cBhvr>
                                      <p:tavLst>
                                        <p:tav tm="0">
                                          <p:val>
                                            <p:strVal val="0-#ppt_h/2"/>
                                          </p:val>
                                        </p:tav>
                                        <p:tav tm="100000">
                                          <p:val>
                                            <p:strVal val="#ppt_y"/>
                                          </p:val>
                                        </p:tav>
                                      </p:tavLst>
                                    </p:anim>
                                  </p:childTnLst>
                                </p:cTn>
                              </p:par>
                            </p:childTnLst>
                          </p:cTn>
                        </p:par>
                        <p:par>
                          <p:cTn id="46" fill="hold">
                            <p:stCondLst>
                              <p:cond delay="1000"/>
                            </p:stCondLst>
                            <p:childTnLst>
                              <p:par>
                                <p:cTn id="47" presetID="42" presetClass="entr" presetSubtype="0" fill="hold" nodeType="afterEffect">
                                  <p:stCondLst>
                                    <p:cond delay="0"/>
                                  </p:stCondLst>
                                  <p:childTnLst>
                                    <p:set>
                                      <p:cBhvr>
                                        <p:cTn id="48" dur="1" fill="hold">
                                          <p:stCondLst>
                                            <p:cond delay="0"/>
                                          </p:stCondLst>
                                        </p:cTn>
                                        <p:tgtEl>
                                          <p:spTgt spid="2">
                                            <p:txEl>
                                              <p:pRg st="11" end="11"/>
                                            </p:txEl>
                                          </p:spTgt>
                                        </p:tgtEl>
                                        <p:attrNameLst>
                                          <p:attrName>style.visibility</p:attrName>
                                        </p:attrNameLst>
                                      </p:cBhvr>
                                      <p:to>
                                        <p:strVal val="visible"/>
                                      </p:to>
                                    </p:set>
                                    <p:animEffect transition="in" filter="fade">
                                      <p:cBhvr>
                                        <p:cTn id="49" dur="1000"/>
                                        <p:tgtEl>
                                          <p:spTgt spid="2">
                                            <p:txEl>
                                              <p:pRg st="11" end="11"/>
                                            </p:txEl>
                                          </p:spTgt>
                                        </p:tgtEl>
                                      </p:cBhvr>
                                    </p:animEffect>
                                    <p:anim calcmode="lin" valueType="num">
                                      <p:cBhvr>
                                        <p:cTn id="50"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12" end="12"/>
                                            </p:txEl>
                                          </p:spTgt>
                                        </p:tgtEl>
                                        <p:attrNameLst>
                                          <p:attrName>style.visibility</p:attrName>
                                        </p:attrNameLst>
                                      </p:cBhvr>
                                      <p:to>
                                        <p:strVal val="visible"/>
                                      </p:to>
                                    </p:set>
                                    <p:animEffect transition="in" filter="fade">
                                      <p:cBhvr>
                                        <p:cTn id="56" dur="1000"/>
                                        <p:tgtEl>
                                          <p:spTgt spid="2">
                                            <p:txEl>
                                              <p:pRg st="12" end="12"/>
                                            </p:txEl>
                                          </p:spTgt>
                                        </p:tgtEl>
                                      </p:cBhvr>
                                    </p:animEffect>
                                    <p:anim calcmode="lin" valueType="num">
                                      <p:cBhvr>
                                        <p:cTn id="57"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12" end="12"/>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
                                            <p:txEl>
                                              <p:pRg st="13" end="13"/>
                                            </p:txEl>
                                          </p:spTgt>
                                        </p:tgtEl>
                                        <p:attrNameLst>
                                          <p:attrName>style.visibility</p:attrName>
                                        </p:attrNameLst>
                                      </p:cBhvr>
                                      <p:to>
                                        <p:strVal val="visible"/>
                                      </p:to>
                                    </p:set>
                                    <p:animEffect transition="in" filter="fade">
                                      <p:cBhvr>
                                        <p:cTn id="61" dur="1000"/>
                                        <p:tgtEl>
                                          <p:spTgt spid="2">
                                            <p:txEl>
                                              <p:pRg st="13" end="13"/>
                                            </p:txEl>
                                          </p:spTgt>
                                        </p:tgtEl>
                                      </p:cBhvr>
                                    </p:animEffect>
                                    <p:anim calcmode="lin" valueType="num">
                                      <p:cBhvr>
                                        <p:cTn id="62"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63"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par>
                          <p:cTn id="64" fill="hold">
                            <p:stCondLst>
                              <p:cond delay="1000"/>
                            </p:stCondLst>
                            <p:childTnLst>
                              <p:par>
                                <p:cTn id="65" presetID="2" presetClass="entr" presetSubtype="1" fill="hold" grpId="0" nodeType="after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ppt_x"/>
                                          </p:val>
                                        </p:tav>
                                        <p:tav tm="100000">
                                          <p:val>
                                            <p:strVal val="#ppt_x"/>
                                          </p:val>
                                        </p:tav>
                                      </p:tavLst>
                                    </p:anim>
                                    <p:anim calcmode="lin" valueType="num">
                                      <p:cBhvr additive="base">
                                        <p:cTn id="6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人, 室内, グループ, テーブル が含まれている画像&#10;&#10;自動的に生成された説明">
            <a:extLst>
              <a:ext uri="{FF2B5EF4-FFF2-40B4-BE49-F238E27FC236}">
                <a16:creationId xmlns:a16="http://schemas.microsoft.com/office/drawing/2014/main" id="{808D0EDB-3512-4E78-A6E3-C4D1C337D0CC}"/>
              </a:ext>
            </a:extLst>
          </p:cNvPr>
          <p:cNvPicPr>
            <a:picLocks noChangeAspect="1"/>
          </p:cNvPicPr>
          <p:nvPr/>
        </p:nvPicPr>
        <p:blipFill rotWithShape="1">
          <a:blip r:embed="rId3">
            <a:extLst>
              <a:ext uri="{28A0092B-C50C-407E-A947-70E740481C1C}">
                <a14:useLocalDpi xmlns:a14="http://schemas.microsoft.com/office/drawing/2010/main" val="0"/>
              </a:ext>
            </a:extLst>
          </a:blip>
          <a:srcRect l="8144" t="5493"/>
          <a:stretch/>
        </p:blipFill>
        <p:spPr>
          <a:xfrm>
            <a:off x="-58562" y="0"/>
            <a:ext cx="9543380" cy="7145132"/>
          </a:xfrm>
          <a:prstGeom prst="rect">
            <a:avLst/>
          </a:prstGeom>
        </p:spPr>
      </p:pic>
      <p:pic>
        <p:nvPicPr>
          <p:cNvPr id="5" name="図 4" descr="人, 室内, ケーキ, 男性 が含まれている画像&#10;&#10;自動的に生成された説明">
            <a:extLst>
              <a:ext uri="{FF2B5EF4-FFF2-40B4-BE49-F238E27FC236}">
                <a16:creationId xmlns:a16="http://schemas.microsoft.com/office/drawing/2014/main" id="{1941CFA6-8AFD-4641-BD76-044F4A73EE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62" y="15328"/>
            <a:ext cx="9428046" cy="6860860"/>
          </a:xfrm>
          <a:prstGeom prst="rect">
            <a:avLst/>
          </a:prstGeom>
        </p:spPr>
      </p:pic>
      <p:pic>
        <p:nvPicPr>
          <p:cNvPr id="7" name="図 6" descr="テーブル, 座っている が含まれている画像&#10;&#10;自動的に生成された説明">
            <a:extLst>
              <a:ext uri="{FF2B5EF4-FFF2-40B4-BE49-F238E27FC236}">
                <a16:creationId xmlns:a16="http://schemas.microsoft.com/office/drawing/2014/main" id="{7E0A8DA3-82AB-426D-B7F6-F63E25E637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62" y="-51704"/>
            <a:ext cx="9428046" cy="6860860"/>
          </a:xfrm>
          <a:prstGeom prst="rect">
            <a:avLst/>
          </a:prstGeom>
        </p:spPr>
      </p:pic>
      <p:pic>
        <p:nvPicPr>
          <p:cNvPr id="9" name="図 8" descr="人, 室内, グループ が含まれている画像&#10;&#10;自動的に生成された説明">
            <a:extLst>
              <a:ext uri="{FF2B5EF4-FFF2-40B4-BE49-F238E27FC236}">
                <a16:creationId xmlns:a16="http://schemas.microsoft.com/office/drawing/2014/main" id="{217259DC-E5CE-47A8-BE66-B221041FF3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62" y="-18188"/>
            <a:ext cx="9428046" cy="6860860"/>
          </a:xfrm>
          <a:prstGeom prst="rect">
            <a:avLst/>
          </a:prstGeom>
        </p:spPr>
      </p:pic>
      <p:pic>
        <p:nvPicPr>
          <p:cNvPr id="11" name="図 10" descr="人, 男性, 室内, テーブル が含まれている画像&#10;&#10;自動的に生成された説明">
            <a:extLst>
              <a:ext uri="{FF2B5EF4-FFF2-40B4-BE49-F238E27FC236}">
                <a16:creationId xmlns:a16="http://schemas.microsoft.com/office/drawing/2014/main" id="{2554C5D8-1D03-4057-B975-3B5951D1C4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562" y="-51704"/>
            <a:ext cx="9428046" cy="6860860"/>
          </a:xfrm>
          <a:prstGeom prst="rect">
            <a:avLst/>
          </a:prstGeom>
        </p:spPr>
      </p:pic>
      <p:pic>
        <p:nvPicPr>
          <p:cNvPr id="13" name="図 12" descr="テーブル が含まれている画像&#10;&#10;自動的に生成された説明">
            <a:extLst>
              <a:ext uri="{FF2B5EF4-FFF2-40B4-BE49-F238E27FC236}">
                <a16:creationId xmlns:a16="http://schemas.microsoft.com/office/drawing/2014/main" id="{99DACAC5-4E1A-48BD-A59E-D0089222DB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562" y="-51704"/>
            <a:ext cx="9428046" cy="6860860"/>
          </a:xfrm>
          <a:prstGeom prst="rect">
            <a:avLst/>
          </a:prstGeom>
        </p:spPr>
      </p:pic>
      <p:sp>
        <p:nvSpPr>
          <p:cNvPr id="2" name="テキスト ボックス 1">
            <a:extLst>
              <a:ext uri="{FF2B5EF4-FFF2-40B4-BE49-F238E27FC236}">
                <a16:creationId xmlns:a16="http://schemas.microsoft.com/office/drawing/2014/main" id="{7F644803-DEFF-484F-9006-7E8AEAD98F5D}"/>
              </a:ext>
            </a:extLst>
          </p:cNvPr>
          <p:cNvSpPr txBox="1"/>
          <p:nvPr/>
        </p:nvSpPr>
        <p:spPr>
          <a:xfrm>
            <a:off x="218598" y="6316353"/>
            <a:ext cx="3438762" cy="369332"/>
          </a:xfrm>
          <a:prstGeom prst="rect">
            <a:avLst/>
          </a:prstGeom>
          <a:noFill/>
        </p:spPr>
        <p:txBody>
          <a:bodyPr wrap="none" rtlCol="0">
            <a:spAutoFit/>
          </a:bodyPr>
          <a:lstStyle/>
          <a:p>
            <a:r>
              <a:rPr kumimoji="1" lang="ja-JP" altLang="en-US" b="1" dirty="0">
                <a:highlight>
                  <a:srgbClr val="FFFF00"/>
                </a:highlight>
                <a:latin typeface="ＭＳ ゴシック" panose="020B0609070205080204" pitchFamily="49" charset="-128"/>
                <a:ea typeface="ＭＳ ゴシック" panose="020B0609070205080204" pitchFamily="49" charset="-128"/>
              </a:rPr>
              <a:t>日米教育委員会での研修の様子</a:t>
            </a:r>
          </a:p>
        </p:txBody>
      </p:sp>
    </p:spTree>
    <p:extLst>
      <p:ext uri="{BB962C8B-B14F-4D97-AF65-F5344CB8AC3E}">
        <p14:creationId xmlns:p14="http://schemas.microsoft.com/office/powerpoint/2010/main" val="354931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EDA0FCC-92AD-4C8E-B532-C61FB9FC2DCD}"/>
              </a:ext>
            </a:extLst>
          </p:cNvPr>
          <p:cNvSpPr txBox="1"/>
          <p:nvPr/>
        </p:nvSpPr>
        <p:spPr>
          <a:xfrm flipH="1">
            <a:off x="99195" y="368759"/>
            <a:ext cx="8945609" cy="6124754"/>
          </a:xfrm>
          <a:prstGeom prst="rect">
            <a:avLst/>
          </a:prstGeom>
          <a:noFill/>
        </p:spPr>
        <p:txBody>
          <a:bodyPr wrap="square" rtlCol="0">
            <a:spAutoFit/>
          </a:bodyPr>
          <a:lstStyle/>
          <a:p>
            <a:r>
              <a:rPr lang="ja-JP" altLang="en-US" sz="2800" b="1" dirty="0">
                <a:latin typeface="AR P丸ゴシック体E" panose="020F0900000000000000" pitchFamily="50" charset="-128"/>
                <a:ea typeface="AR P丸ゴシック体E" panose="020F0900000000000000" pitchFamily="50" charset="-128"/>
              </a:rPr>
              <a:t>④　次にグループの中から</a:t>
            </a:r>
            <a:r>
              <a:rPr lang="ja-JP" altLang="en-US" sz="2800" b="1" dirty="0">
                <a:highlight>
                  <a:srgbClr val="FFFF00"/>
                </a:highlight>
                <a:latin typeface="AR P丸ゴシック体E" panose="020F0900000000000000" pitchFamily="50" charset="-128"/>
                <a:ea typeface="AR P丸ゴシック体E" panose="020F0900000000000000" pitchFamily="50" charset="-128"/>
              </a:rPr>
              <a:t>説明者を選びます</a:t>
            </a:r>
            <a:r>
              <a:rPr lang="ja-JP" altLang="en-US" sz="2800" b="1" dirty="0">
                <a:latin typeface="AR P丸ゴシック体E" panose="020F0900000000000000" pitchFamily="50" charset="-128"/>
                <a:ea typeface="AR P丸ゴシック体E" panose="020F0900000000000000" pitchFamily="50" charset="-128"/>
              </a:rPr>
              <a:t>。</a:t>
            </a:r>
            <a:endParaRPr lang="en-US" altLang="ja-JP" sz="2800" b="1" dirty="0">
              <a:latin typeface="AR P丸ゴシック体E" panose="020F0900000000000000" pitchFamily="50" charset="-128"/>
              <a:ea typeface="AR P丸ゴシック体E" panose="020F0900000000000000" pitchFamily="50" charset="-128"/>
            </a:endParaRPr>
          </a:p>
          <a:p>
            <a:r>
              <a:rPr lang="ja-JP" altLang="en-US" sz="2800" b="1" dirty="0">
                <a:latin typeface="AR P丸ゴシック体E" panose="020F0900000000000000" pitchFamily="50" charset="-128"/>
                <a:ea typeface="AR P丸ゴシック体E" panose="020F0900000000000000" pitchFamily="50" charset="-128"/>
              </a:rPr>
              <a:t>　　説明者は、自分たちが創った「教育改革案」</a:t>
            </a:r>
            <a:endParaRPr lang="en-US" altLang="ja-JP" sz="2800" b="1" dirty="0">
              <a:latin typeface="AR P丸ゴシック体E" panose="020F0900000000000000" pitchFamily="50" charset="-128"/>
              <a:ea typeface="AR P丸ゴシック体E" panose="020F0900000000000000" pitchFamily="50" charset="-128"/>
            </a:endParaRPr>
          </a:p>
          <a:p>
            <a:r>
              <a:rPr lang="ja-JP" altLang="en-US" sz="2800" b="1" dirty="0">
                <a:latin typeface="AR P丸ゴシック体E" panose="020F0900000000000000" pitchFamily="50" charset="-128"/>
                <a:ea typeface="AR P丸ゴシック体E" panose="020F0900000000000000" pitchFamily="50" charset="-128"/>
              </a:rPr>
              <a:t>　　について、他の班の人に</a:t>
            </a:r>
            <a:r>
              <a:rPr lang="en-US" altLang="ja-JP" sz="2800" b="1" dirty="0">
                <a:latin typeface="AR P丸ゴシック体E" panose="020F0900000000000000" pitchFamily="50" charset="-128"/>
                <a:ea typeface="AR P丸ゴシック体E" panose="020F0900000000000000" pitchFamily="50" charset="-128"/>
              </a:rPr>
              <a:t>1</a:t>
            </a:r>
            <a:r>
              <a:rPr lang="ja-JP" altLang="en-US" sz="2800" b="1" dirty="0">
                <a:latin typeface="AR P丸ゴシック体E" panose="020F0900000000000000" pitchFamily="50" charset="-128"/>
                <a:ea typeface="AR P丸ゴシック体E" panose="020F0900000000000000" pitchFamily="50" charset="-128"/>
              </a:rPr>
              <a:t>分２</a:t>
            </a:r>
            <a:r>
              <a:rPr lang="en-US" altLang="ja-JP" sz="2800" b="1" dirty="0">
                <a:latin typeface="AR P丸ゴシック体E" panose="020F0900000000000000" pitchFamily="50" charset="-128"/>
                <a:ea typeface="AR P丸ゴシック体E" panose="020F0900000000000000" pitchFamily="50" charset="-128"/>
              </a:rPr>
              <a:t>0</a:t>
            </a:r>
            <a:r>
              <a:rPr lang="ja-JP" altLang="en-US" sz="2800" b="1" dirty="0">
                <a:latin typeface="AR P丸ゴシック体E" panose="020F0900000000000000" pitchFamily="50" charset="-128"/>
                <a:ea typeface="AR P丸ゴシック体E" panose="020F0900000000000000" pitchFamily="50" charset="-128"/>
              </a:rPr>
              <a:t>秒で説明をします。</a:t>
            </a:r>
            <a:endParaRPr lang="en-US" altLang="ja-JP" sz="2800" b="1" dirty="0">
              <a:latin typeface="AR P丸ゴシック体E" panose="020F0900000000000000" pitchFamily="50" charset="-128"/>
              <a:ea typeface="AR P丸ゴシック体E" panose="020F0900000000000000" pitchFamily="50" charset="-128"/>
            </a:endParaRPr>
          </a:p>
          <a:p>
            <a:endParaRPr lang="en-US" altLang="ja-JP" sz="2800" b="1" dirty="0">
              <a:latin typeface="AR P丸ゴシック体E" panose="020F0900000000000000" pitchFamily="50" charset="-128"/>
              <a:ea typeface="AR P丸ゴシック体E" panose="020F0900000000000000" pitchFamily="50" charset="-128"/>
            </a:endParaRPr>
          </a:p>
          <a:p>
            <a:r>
              <a:rPr lang="ja-JP" altLang="en-US" sz="2800" b="1" dirty="0">
                <a:latin typeface="AR P丸ゴシック体E" panose="020F0900000000000000" pitchFamily="50" charset="-128"/>
                <a:ea typeface="AR P丸ゴシック体E" panose="020F0900000000000000" pitchFamily="50" charset="-128"/>
              </a:rPr>
              <a:t>　　</a:t>
            </a:r>
            <a:r>
              <a:rPr lang="ja-JP" altLang="en-US" sz="2800" b="1" dirty="0">
                <a:highlight>
                  <a:srgbClr val="FFFF00"/>
                </a:highlight>
                <a:latin typeface="AR P丸ゴシック体E" panose="020F0900000000000000" pitchFamily="50" charset="-128"/>
                <a:ea typeface="AR P丸ゴシック体E" panose="020F0900000000000000" pitchFamily="50" charset="-128"/>
              </a:rPr>
              <a:t>説明者以外は、グループを巡る学びの旅に出ます。</a:t>
            </a:r>
            <a:endParaRPr lang="en-US" altLang="ja-JP" sz="2800" b="1" dirty="0">
              <a:highlight>
                <a:srgbClr val="FFFF00"/>
              </a:highlight>
              <a:latin typeface="AR P丸ゴシック体E" panose="020F0900000000000000" pitchFamily="50" charset="-128"/>
              <a:ea typeface="AR P丸ゴシック体E" panose="020F0900000000000000" pitchFamily="50" charset="-128"/>
            </a:endParaRPr>
          </a:p>
          <a:p>
            <a:endParaRPr lang="en-US" altLang="ja-JP" sz="2800" b="1" dirty="0">
              <a:latin typeface="AR P丸ゴシック体E" panose="020F0900000000000000" pitchFamily="50" charset="-128"/>
              <a:ea typeface="AR P丸ゴシック体E" panose="020F0900000000000000" pitchFamily="50" charset="-128"/>
            </a:endParaRPr>
          </a:p>
          <a:p>
            <a:r>
              <a:rPr lang="ja-JP" altLang="en-US" sz="2800" b="1" dirty="0">
                <a:latin typeface="AR P丸ゴシック体E" panose="020F0900000000000000" pitchFamily="50" charset="-128"/>
                <a:ea typeface="AR P丸ゴシック体E" panose="020F0900000000000000" pitchFamily="50" charset="-128"/>
              </a:rPr>
              <a:t>⑤　聞いていた人たちは、時間があれば質問します。</a:t>
            </a:r>
            <a:endParaRPr lang="en-US" altLang="ja-JP" sz="2800" b="1" dirty="0">
              <a:latin typeface="AR P丸ゴシック体E" panose="020F0900000000000000" pitchFamily="50" charset="-128"/>
              <a:ea typeface="AR P丸ゴシック体E" panose="020F0900000000000000" pitchFamily="50" charset="-128"/>
            </a:endParaRPr>
          </a:p>
          <a:p>
            <a:r>
              <a:rPr lang="ja-JP" altLang="en-US" sz="2800" b="1" dirty="0">
                <a:latin typeface="AR P丸ゴシック体E" panose="020F0900000000000000" pitchFamily="50" charset="-128"/>
                <a:ea typeface="AR P丸ゴシック体E" panose="020F0900000000000000" pitchFamily="50" charset="-128"/>
              </a:rPr>
              <a:t>　　合図があったら拍手・挨拶をして、次のグループ</a:t>
            </a:r>
            <a:endParaRPr lang="en-US" altLang="ja-JP" sz="2800" b="1" dirty="0">
              <a:latin typeface="AR P丸ゴシック体E" panose="020F0900000000000000" pitchFamily="50" charset="-128"/>
              <a:ea typeface="AR P丸ゴシック体E" panose="020F0900000000000000" pitchFamily="50" charset="-128"/>
            </a:endParaRPr>
          </a:p>
          <a:p>
            <a:r>
              <a:rPr lang="ja-JP" altLang="en-US" sz="2800" b="1" dirty="0">
                <a:latin typeface="AR P丸ゴシック体E" panose="020F0900000000000000" pitchFamily="50" charset="-128"/>
                <a:ea typeface="AR P丸ゴシック体E" panose="020F0900000000000000" pitchFamily="50" charset="-128"/>
              </a:rPr>
              <a:t>　　に移動します。</a:t>
            </a:r>
            <a:endParaRPr lang="en-US" altLang="ja-JP" sz="2800" b="1" dirty="0">
              <a:latin typeface="AR P丸ゴシック体E" panose="020F0900000000000000" pitchFamily="50" charset="-128"/>
              <a:ea typeface="AR P丸ゴシック体E" panose="020F0900000000000000" pitchFamily="50" charset="-128"/>
            </a:endParaRPr>
          </a:p>
          <a:p>
            <a:r>
              <a:rPr lang="ja-JP" altLang="en-US" sz="2800" b="1" dirty="0">
                <a:latin typeface="AR P丸ゴシック体E" panose="020F0900000000000000" pitchFamily="50" charset="-128"/>
                <a:ea typeface="AR P丸ゴシック体E" panose="020F0900000000000000" pitchFamily="50" charset="-128"/>
              </a:rPr>
              <a:t>　　説明者は，移動せずに、次のグループにも説明を</a:t>
            </a:r>
            <a:endParaRPr lang="en-US" altLang="ja-JP" sz="2800" b="1" dirty="0">
              <a:latin typeface="AR P丸ゴシック体E" panose="020F0900000000000000" pitchFamily="50" charset="-128"/>
              <a:ea typeface="AR P丸ゴシック体E" panose="020F0900000000000000" pitchFamily="50" charset="-128"/>
            </a:endParaRPr>
          </a:p>
          <a:p>
            <a:r>
              <a:rPr lang="ja-JP" altLang="en-US" sz="2800" b="1" dirty="0">
                <a:latin typeface="AR P丸ゴシック体E" panose="020F0900000000000000" pitchFamily="50" charset="-128"/>
                <a:ea typeface="AR P丸ゴシック体E" panose="020F0900000000000000" pitchFamily="50" charset="-128"/>
              </a:rPr>
              <a:t>　　します。</a:t>
            </a:r>
            <a:endParaRPr lang="en-US" altLang="ja-JP" sz="2800" b="1" dirty="0">
              <a:latin typeface="AR P丸ゴシック体E" panose="020F0900000000000000" pitchFamily="50" charset="-128"/>
              <a:ea typeface="AR P丸ゴシック体E" panose="020F0900000000000000" pitchFamily="50" charset="-128"/>
            </a:endParaRPr>
          </a:p>
          <a:p>
            <a:endParaRPr lang="en-US" altLang="ja-JP" sz="2800" b="1" dirty="0">
              <a:latin typeface="AR P丸ゴシック体E" panose="020F0900000000000000" pitchFamily="50" charset="-128"/>
              <a:ea typeface="AR P丸ゴシック体E" panose="020F0900000000000000" pitchFamily="50" charset="-128"/>
            </a:endParaRPr>
          </a:p>
          <a:p>
            <a:r>
              <a:rPr lang="ja-JP" altLang="en-US" sz="2800" b="1" dirty="0">
                <a:latin typeface="AR P丸ゴシック体E" panose="020F0900000000000000" pitchFamily="50" charset="-128"/>
                <a:ea typeface="AR P丸ゴシック体E" panose="020F0900000000000000" pitchFamily="50" charset="-128"/>
              </a:rPr>
              <a:t>⑥　聞いていた人たちは、合図があったら次のグルー</a:t>
            </a:r>
            <a:endParaRPr lang="en-US" altLang="ja-JP" sz="2800" b="1" dirty="0">
              <a:latin typeface="AR P丸ゴシック体E" panose="020F0900000000000000" pitchFamily="50" charset="-128"/>
              <a:ea typeface="AR P丸ゴシック体E" panose="020F0900000000000000" pitchFamily="50" charset="-128"/>
            </a:endParaRPr>
          </a:p>
          <a:p>
            <a:r>
              <a:rPr lang="ja-JP" altLang="en-US" sz="2800" b="1" dirty="0">
                <a:latin typeface="AR P丸ゴシック体E" panose="020F0900000000000000" pitchFamily="50" charset="-128"/>
                <a:ea typeface="AR P丸ゴシック体E" panose="020F0900000000000000" pitchFamily="50" charset="-128"/>
              </a:rPr>
              <a:t>　　プへ移動します。</a:t>
            </a:r>
          </a:p>
        </p:txBody>
      </p:sp>
    </p:spTree>
    <p:extLst>
      <p:ext uri="{BB962C8B-B14F-4D97-AF65-F5344CB8AC3E}">
        <p14:creationId xmlns:p14="http://schemas.microsoft.com/office/powerpoint/2010/main" val="321213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1000"/>
                                        <p:tgtEl>
                                          <p:spTgt spid="2">
                                            <p:txEl>
                                              <p:pRg st="6" end="6"/>
                                            </p:txEl>
                                          </p:spTgt>
                                        </p:tgtEl>
                                      </p:cBhvr>
                                    </p:animEffect>
                                    <p:anim calcmode="lin" valueType="num">
                                      <p:cBhvr>
                                        <p:cTn id="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fade">
                                      <p:cBhvr>
                                        <p:cTn id="12" dur="1000"/>
                                        <p:tgtEl>
                                          <p:spTgt spid="2">
                                            <p:txEl>
                                              <p:pRg st="7" end="7"/>
                                            </p:txEl>
                                          </p:spTgt>
                                        </p:tgtEl>
                                      </p:cBhvr>
                                    </p:animEffect>
                                    <p:anim calcmode="lin" valueType="num">
                                      <p:cBhvr>
                                        <p:cTn id="1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fade">
                                      <p:cBhvr>
                                        <p:cTn id="17" dur="1000"/>
                                        <p:tgtEl>
                                          <p:spTgt spid="2">
                                            <p:txEl>
                                              <p:pRg st="8" end="8"/>
                                            </p:txEl>
                                          </p:spTgt>
                                        </p:tgtEl>
                                      </p:cBhvr>
                                    </p:animEffect>
                                    <p:anim calcmode="lin" valueType="num">
                                      <p:cBhvr>
                                        <p:cTn id="1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animEffect transition="in" filter="fade">
                                      <p:cBhvr>
                                        <p:cTn id="23" dur="1000"/>
                                        <p:tgtEl>
                                          <p:spTgt spid="2">
                                            <p:txEl>
                                              <p:pRg st="9" end="9"/>
                                            </p:txEl>
                                          </p:spTgt>
                                        </p:tgtEl>
                                      </p:cBhvr>
                                    </p:animEffect>
                                    <p:anim calcmode="lin" valueType="num">
                                      <p:cBhvr>
                                        <p:cTn id="24"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9" end="9"/>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
                                            <p:txEl>
                                              <p:pRg st="10" end="10"/>
                                            </p:txEl>
                                          </p:spTgt>
                                        </p:tgtEl>
                                        <p:attrNameLst>
                                          <p:attrName>style.visibility</p:attrName>
                                        </p:attrNameLst>
                                      </p:cBhvr>
                                      <p:to>
                                        <p:strVal val="visible"/>
                                      </p:to>
                                    </p:set>
                                    <p:animEffect transition="in" filter="fade">
                                      <p:cBhvr>
                                        <p:cTn id="28" dur="1000"/>
                                        <p:tgtEl>
                                          <p:spTgt spid="2">
                                            <p:txEl>
                                              <p:pRg st="10" end="10"/>
                                            </p:txEl>
                                          </p:spTgt>
                                        </p:tgtEl>
                                      </p:cBhvr>
                                    </p:animEffect>
                                    <p:anim calcmode="lin" valueType="num">
                                      <p:cBhvr>
                                        <p:cTn id="29"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animEffect transition="in" filter="fade">
                                      <p:cBhvr>
                                        <p:cTn id="35" dur="1000"/>
                                        <p:tgtEl>
                                          <p:spTgt spid="2">
                                            <p:txEl>
                                              <p:pRg st="12" end="12"/>
                                            </p:txEl>
                                          </p:spTgt>
                                        </p:tgtEl>
                                      </p:cBhvr>
                                    </p:animEffect>
                                    <p:anim calcmode="lin" valueType="num">
                                      <p:cBhvr>
                                        <p:cTn id="36"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12" end="12"/>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
                                            <p:txEl>
                                              <p:pRg st="13" end="13"/>
                                            </p:txEl>
                                          </p:spTgt>
                                        </p:tgtEl>
                                        <p:attrNameLst>
                                          <p:attrName>style.visibility</p:attrName>
                                        </p:attrNameLst>
                                      </p:cBhvr>
                                      <p:to>
                                        <p:strVal val="visible"/>
                                      </p:to>
                                    </p:set>
                                    <p:animEffect transition="in" filter="fade">
                                      <p:cBhvr>
                                        <p:cTn id="40" dur="1000"/>
                                        <p:tgtEl>
                                          <p:spTgt spid="2">
                                            <p:txEl>
                                              <p:pRg st="13" end="13"/>
                                            </p:txEl>
                                          </p:spTgt>
                                        </p:tgtEl>
                                      </p:cBhvr>
                                    </p:animEffect>
                                    <p:anim calcmode="lin" valueType="num">
                                      <p:cBhvr>
                                        <p:cTn id="41"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3575</TotalTime>
  <Words>6110</Words>
  <Application>Microsoft Office PowerPoint</Application>
  <PresentationFormat>画面に合わせる (4:3)</PresentationFormat>
  <Paragraphs>527</Paragraphs>
  <Slides>18</Slides>
  <Notes>18</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18</vt:i4>
      </vt:variant>
    </vt:vector>
  </HeadingPairs>
  <TitlesOfParts>
    <vt:vector size="32" baseType="lpstr">
      <vt:lpstr>AR P丸ゴシック体E</vt:lpstr>
      <vt:lpstr>AR P楷書体M</vt:lpstr>
      <vt:lpstr>AR丸ゴシック体E</vt:lpstr>
      <vt:lpstr>AR丸ゴシック体M</vt:lpstr>
      <vt:lpstr>HGP創英角ｺﾞｼｯｸUB</vt:lpstr>
      <vt:lpstr>HGP創英角ﾎﾟｯﾌﾟ体</vt:lpstr>
      <vt:lpstr>ＭＳ ゴシック</vt:lpstr>
      <vt:lpstr>ＭＳ 明朝</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利夫 手島</dc:creator>
  <cp:lastModifiedBy>手島 利夫</cp:lastModifiedBy>
  <cp:revision>143</cp:revision>
  <cp:lastPrinted>2020-04-18T08:09:43Z</cp:lastPrinted>
  <dcterms:created xsi:type="dcterms:W3CDTF">2020-04-04T12:53:36Z</dcterms:created>
  <dcterms:modified xsi:type="dcterms:W3CDTF">2021-10-08T08:57:37Z</dcterms:modified>
</cp:coreProperties>
</file>