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191" r:id="rId2"/>
    <p:sldId id="2172" r:id="rId3"/>
    <p:sldId id="2132" r:id="rId4"/>
    <p:sldId id="1711" r:id="rId5"/>
    <p:sldId id="1797" r:id="rId6"/>
    <p:sldId id="1703" r:id="rId7"/>
    <p:sldId id="1699" r:id="rId8"/>
    <p:sldId id="1968" r:id="rId9"/>
    <p:sldId id="1969" r:id="rId10"/>
    <p:sldId id="1701" r:id="rId11"/>
    <p:sldId id="1702" r:id="rId12"/>
    <p:sldId id="2163" r:id="rId13"/>
  </p:sldIdLst>
  <p:sldSz cx="9144000" cy="6858000" type="screen4x3"/>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9"/>
    <a:srgbClr val="FED2FA"/>
    <a:srgbClr val="FEFDD3"/>
    <a:srgbClr val="FF9999"/>
    <a:srgbClr val="CCCCFF"/>
    <a:srgbClr val="FDC3F7"/>
    <a:srgbClr val="FCEEE4"/>
    <a:srgbClr val="407E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3784" autoAdjust="0"/>
  </p:normalViewPr>
  <p:slideViewPr>
    <p:cSldViewPr snapToGrid="0">
      <p:cViewPr varScale="1">
        <p:scale>
          <a:sx n="80" d="100"/>
          <a:sy n="80" d="100"/>
        </p:scale>
        <p:origin x="1152" y="78"/>
      </p:cViewPr>
      <p:guideLst/>
    </p:cSldViewPr>
  </p:slideViewPr>
  <p:notesTextViewPr>
    <p:cViewPr>
      <p:scale>
        <a:sx n="1" d="1"/>
        <a:sy n="1" d="1"/>
      </p:scale>
      <p:origin x="0" y="0"/>
    </p:cViewPr>
  </p:notesTextViewPr>
  <p:notesViewPr>
    <p:cSldViewPr snapToGrid="0">
      <p:cViewPr varScale="1">
        <p:scale>
          <a:sx n="68" d="100"/>
          <a:sy n="68" d="100"/>
        </p:scale>
        <p:origin x="170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342130" cy="345604"/>
          </a:xfrm>
          <a:prstGeom prst="rect">
            <a:avLst/>
          </a:prstGeom>
        </p:spPr>
        <p:txBody>
          <a:bodyPr vert="horz" lIns="96599" tIns="48300" rIns="96599" bIns="4830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5853" y="2"/>
            <a:ext cx="4342130" cy="345604"/>
          </a:xfrm>
          <a:prstGeom prst="rect">
            <a:avLst/>
          </a:prstGeom>
        </p:spPr>
        <p:txBody>
          <a:bodyPr vert="horz" lIns="96599" tIns="48300" rIns="96599" bIns="48300" rtlCol="0"/>
          <a:lstStyle>
            <a:lvl1pPr algn="r">
              <a:defRPr sz="1200"/>
            </a:lvl1pPr>
          </a:lstStyle>
          <a:p>
            <a:fld id="{10BC20B0-9C02-4CE7-8733-7F6C6565C455}" type="datetimeFigureOut">
              <a:rPr kumimoji="1" lang="ja-JP" altLang="en-US" smtClean="0"/>
              <a:t>2021/10/8</a:t>
            </a:fld>
            <a:endParaRPr kumimoji="1" lang="ja-JP" altLang="en-US"/>
          </a:p>
        </p:txBody>
      </p:sp>
      <p:sp>
        <p:nvSpPr>
          <p:cNvPr id="4" name="スライド イメージ プレースホルダー 3"/>
          <p:cNvSpPr>
            <a:spLocks noGrp="1" noRot="1" noChangeAspect="1"/>
          </p:cNvSpPr>
          <p:nvPr>
            <p:ph type="sldImg" idx="2"/>
          </p:nvPr>
        </p:nvSpPr>
        <p:spPr>
          <a:xfrm>
            <a:off x="3460750" y="860425"/>
            <a:ext cx="3098800" cy="2325688"/>
          </a:xfrm>
          <a:prstGeom prst="rect">
            <a:avLst/>
          </a:prstGeom>
          <a:noFill/>
          <a:ln w="12700">
            <a:solidFill>
              <a:prstClr val="black"/>
            </a:solidFill>
          </a:ln>
        </p:spPr>
        <p:txBody>
          <a:bodyPr vert="horz" lIns="96599" tIns="48300" rIns="96599" bIns="48300" rtlCol="0" anchor="ctr"/>
          <a:lstStyle/>
          <a:p>
            <a:endParaRPr lang="ja-JP" altLang="en-US"/>
          </a:p>
        </p:txBody>
      </p:sp>
      <p:sp>
        <p:nvSpPr>
          <p:cNvPr id="5" name="ノート プレースホルダー 4"/>
          <p:cNvSpPr>
            <a:spLocks noGrp="1"/>
          </p:cNvSpPr>
          <p:nvPr>
            <p:ph type="body" sz="quarter" idx="3"/>
          </p:nvPr>
        </p:nvSpPr>
        <p:spPr>
          <a:xfrm>
            <a:off x="1002031" y="3314929"/>
            <a:ext cx="8016239" cy="2712214"/>
          </a:xfrm>
          <a:prstGeom prst="rect">
            <a:avLst/>
          </a:prstGeom>
        </p:spPr>
        <p:txBody>
          <a:bodyPr vert="horz" lIns="96599" tIns="48300" rIns="96599" bIns="483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42560"/>
            <a:ext cx="4342130" cy="345604"/>
          </a:xfrm>
          <a:prstGeom prst="rect">
            <a:avLst/>
          </a:prstGeom>
        </p:spPr>
        <p:txBody>
          <a:bodyPr vert="horz" lIns="96599" tIns="48300" rIns="96599" bIns="483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5853" y="6542560"/>
            <a:ext cx="4342130" cy="345604"/>
          </a:xfrm>
          <a:prstGeom prst="rect">
            <a:avLst/>
          </a:prstGeom>
        </p:spPr>
        <p:txBody>
          <a:bodyPr vert="horz" lIns="96599" tIns="48300" rIns="96599" bIns="48300" rtlCol="0" anchor="b"/>
          <a:lstStyle>
            <a:lvl1pPr algn="r">
              <a:defRPr sz="1200"/>
            </a:lvl1pPr>
          </a:lstStyle>
          <a:p>
            <a:fld id="{9D4F7A05-CD05-487B-AE20-5CDBB3273D2A}" type="slidenum">
              <a:rPr kumimoji="1" lang="ja-JP" altLang="en-US" smtClean="0"/>
              <a:t>‹#›</a:t>
            </a:fld>
            <a:endParaRPr kumimoji="1" lang="ja-JP" altLang="en-US"/>
          </a:p>
        </p:txBody>
      </p:sp>
    </p:spTree>
    <p:extLst>
      <p:ext uri="{BB962C8B-B14F-4D97-AF65-F5344CB8AC3E}">
        <p14:creationId xmlns:p14="http://schemas.microsoft.com/office/powerpoint/2010/main" val="1212910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650992" y="3554613"/>
            <a:ext cx="6283070" cy="2034161"/>
          </a:xfrm>
        </p:spPr>
        <p:txBody>
          <a:bodyPr/>
          <a:lstStyle/>
          <a:p>
            <a:r>
              <a:rPr lang="en-US" altLang="ja-JP" sz="1400" dirty="0"/>
              <a:t>※</a:t>
            </a:r>
            <a:r>
              <a:rPr lang="ja-JP" altLang="en-US" sz="1400" dirty="0"/>
              <a:t>　イントロの音楽など</a:t>
            </a:r>
            <a:endParaRPr lang="en-US" altLang="ja-JP" sz="1400" dirty="0"/>
          </a:p>
          <a:p>
            <a:r>
              <a:rPr lang="ja-JP" altLang="en-US" sz="1400" dirty="0"/>
              <a:t>　　（手島の発言は、次のページから始まります。）</a:t>
            </a:r>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a:t>
            </a:fld>
            <a:endParaRPr kumimoji="1" lang="ja-JP" altLang="en-US"/>
          </a:p>
        </p:txBody>
      </p:sp>
    </p:spTree>
    <p:extLst>
      <p:ext uri="{BB962C8B-B14F-4D97-AF65-F5344CB8AC3E}">
        <p14:creationId xmlns:p14="http://schemas.microsoft.com/office/powerpoint/2010/main" val="212095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79725" y="384175"/>
            <a:ext cx="4143375" cy="3108325"/>
          </a:xfrm>
        </p:spPr>
      </p:sp>
      <p:sp>
        <p:nvSpPr>
          <p:cNvPr id="3" name="ノート プレースホルダー 2"/>
          <p:cNvSpPr>
            <a:spLocks noGrp="1"/>
          </p:cNvSpPr>
          <p:nvPr>
            <p:ph type="body" idx="1"/>
          </p:nvPr>
        </p:nvSpPr>
        <p:spPr>
          <a:xfrm>
            <a:off x="1256030" y="3987802"/>
            <a:ext cx="8016239" cy="1671043"/>
          </a:xfrm>
        </p:spPr>
        <p:txBody>
          <a:bodyPr/>
          <a:lstStyle/>
          <a:p>
            <a:r>
              <a:rPr lang="ja-JP" altLang="en-US" sz="1400" dirty="0"/>
              <a:t>★　ＥＳＤカレンダーは学びをつなぐイメージマップです。</a:t>
            </a:r>
            <a:endParaRPr lang="en-US" altLang="ja-JP" sz="1400" dirty="0"/>
          </a:p>
          <a:p>
            <a:r>
              <a:rPr lang="ja-JP" altLang="en-US" sz="1400" dirty="0"/>
              <a:t>　　これがあると、どんなつながりで学習を進めるといいのか、年間の見通しが付きます。</a:t>
            </a:r>
            <a:endParaRPr lang="en-US" altLang="ja-JP" sz="1400" dirty="0"/>
          </a:p>
          <a:p>
            <a:r>
              <a:rPr lang="ja-JP" altLang="en-US" sz="1400" dirty="0"/>
              <a:t>　　でも、それだけでは、年間指導計画にはなっていません。</a:t>
            </a:r>
            <a:endParaRPr lang="en-US" altLang="ja-JP" sz="1400" dirty="0"/>
          </a:p>
          <a:p>
            <a:endParaRPr lang="en-US" altLang="ja-JP" sz="1400" dirty="0"/>
          </a:p>
          <a:p>
            <a:r>
              <a:rPr lang="ja-JP" altLang="en-US" sz="1400" dirty="0"/>
              <a:t>そこで例えば次のような総合的な学習（探究）の時間の指導計画を作り、セットとして用意することが重要です。★</a:t>
            </a:r>
            <a:endParaRPr lang="en-US" altLang="ja-JP" sz="1400" dirty="0"/>
          </a:p>
          <a:p>
            <a:r>
              <a:rPr lang="ja-JP" altLang="en-US" sz="1400" dirty="0"/>
              <a:t>　</a:t>
            </a:r>
            <a:endParaRPr lang="en-US" altLang="ja-JP" sz="1400" dirty="0"/>
          </a:p>
          <a:p>
            <a:endParaRPr lang="en-US" altLang="ja-JP" sz="1400" dirty="0"/>
          </a:p>
          <a:p>
            <a:endParaRPr lang="en-US" altLang="ja-JP" sz="1400" dirty="0"/>
          </a:p>
          <a:p>
            <a:endParaRPr lang="ja-JP" altLang="en-US" sz="1400"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10</a:t>
            </a:fld>
            <a:endParaRPr lang="en-US" altLang="ja-JP"/>
          </a:p>
        </p:txBody>
      </p:sp>
    </p:spTree>
    <p:extLst>
      <p:ext uri="{BB962C8B-B14F-4D97-AF65-F5344CB8AC3E}">
        <p14:creationId xmlns:p14="http://schemas.microsoft.com/office/powerpoint/2010/main" val="422541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4413" y="66675"/>
            <a:ext cx="4117975" cy="3089275"/>
          </a:xfrm>
        </p:spPr>
      </p:sp>
      <p:sp>
        <p:nvSpPr>
          <p:cNvPr id="3" name="ノート プレースホルダー 2"/>
          <p:cNvSpPr>
            <a:spLocks noGrp="1"/>
          </p:cNvSpPr>
          <p:nvPr>
            <p:ph type="body" idx="1"/>
          </p:nvPr>
        </p:nvSpPr>
        <p:spPr>
          <a:xfrm>
            <a:off x="1519783" y="3343291"/>
            <a:ext cx="7392987" cy="3476611"/>
          </a:xfrm>
        </p:spPr>
        <p:txBody>
          <a:bodyPr/>
          <a:lstStyle/>
          <a:p>
            <a:r>
              <a:rPr lang="ja-JP" altLang="en-US" sz="1400" dirty="0"/>
              <a:t>★これが指導計画の部分です。先ほどのイメージマップと対にして使います。</a:t>
            </a:r>
            <a:endParaRPr lang="en-US" altLang="ja-JP" sz="1400" dirty="0"/>
          </a:p>
          <a:p>
            <a:r>
              <a:rPr lang="ja-JP" altLang="en-US" sz="1400" dirty="0"/>
              <a:t>ＥＳＤカレンダーがイメージマップなら、こちらは旅行の行程表のようなものです。</a:t>
            </a:r>
            <a:endParaRPr lang="en-US" altLang="ja-JP" sz="1400" dirty="0"/>
          </a:p>
          <a:p>
            <a:r>
              <a:rPr lang="ja-JP" altLang="en-US" sz="1400" dirty="0"/>
              <a:t>楽しい学びの旅になるような工夫がしてあります。</a:t>
            </a:r>
            <a:endParaRPr lang="en-US" altLang="ja-JP" sz="1400" dirty="0"/>
          </a:p>
          <a:p>
            <a:endParaRPr lang="en-US" altLang="ja-JP" sz="1100" dirty="0"/>
          </a:p>
          <a:p>
            <a:r>
              <a:rPr lang="ja-JP" altLang="en-US" sz="1400" dirty="0"/>
              <a:t>単元名、時間数、ねらい、だけでなく、★　問題解決的な学習過程を通して、★子どもの学びに火をつけるアイデアを書き出しておきます。　★　そして、地域人材や外部機関などを連携したい地域人材や、外部機関が書き込まれています。</a:t>
            </a:r>
            <a:endParaRPr lang="en-US" altLang="ja-JP" sz="1400" dirty="0"/>
          </a:p>
          <a:p>
            <a:r>
              <a:rPr lang="ja-JP" altLang="en-US" sz="1400" dirty="0"/>
              <a:t>これで年間指導計画になります。　</a:t>
            </a:r>
            <a:r>
              <a:rPr lang="en-US" altLang="ja-JP" sz="1400" dirty="0"/>
              <a:t>ESD</a:t>
            </a:r>
            <a:r>
              <a:rPr lang="ja-JP" altLang="en-US" sz="1400" dirty="0"/>
              <a:t>カレンダーにこれをつけて、カリキュラムとして完成させたのが、江東区立八名川小学校です。</a:t>
            </a:r>
            <a:r>
              <a:rPr lang="en-US" altLang="ja-JP" sz="1400" dirty="0"/>
              <a:t>2010</a:t>
            </a:r>
            <a:r>
              <a:rPr lang="ja-JP" altLang="en-US" sz="1400" dirty="0"/>
              <a:t>年度のことでした。</a:t>
            </a:r>
            <a:endParaRPr lang="en-US" altLang="ja-JP" sz="1400" dirty="0"/>
          </a:p>
          <a:p>
            <a:endParaRPr lang="en-US" altLang="ja-JP" sz="1100" dirty="0"/>
          </a:p>
          <a:p>
            <a:r>
              <a:rPr lang="ja-JP" altLang="en-US" sz="1400" dirty="0"/>
              <a:t>また、校内ネットワークの中に学年毎、単元ごとのフォルダーを作り、そこに指導計画やワークシート、関係機関への依頼状・お礼状、保護者へのお知らせ等を入れておくことで</a:t>
            </a:r>
            <a:endParaRPr lang="en-US" altLang="ja-JP" sz="1400" dirty="0"/>
          </a:p>
          <a:p>
            <a:r>
              <a:rPr lang="ja-JP" altLang="en-US" sz="1400" dirty="0"/>
              <a:t>前年度の取り組みを越えた展開や指導を進めることができるようになります。</a:t>
            </a:r>
            <a:endParaRPr lang="en-US" altLang="ja-JP" sz="1400" dirty="0"/>
          </a:p>
          <a:p>
            <a:endParaRPr lang="en-US" altLang="ja-JP" sz="1100" dirty="0"/>
          </a:p>
          <a:p>
            <a:r>
              <a:rPr lang="ja-JP" altLang="en-US" sz="1400" dirty="0"/>
              <a:t>そのようにして年度ごとに学びを</a:t>
            </a:r>
            <a:r>
              <a:rPr lang="ja-JP" altLang="en-US" sz="1400" b="1" u="sng" dirty="0"/>
              <a:t>進化させていくのが、カリキュラム・マネジメント</a:t>
            </a:r>
            <a:r>
              <a:rPr lang="ja-JP" altLang="en-US" sz="1400" dirty="0"/>
              <a:t>です。</a:t>
            </a:r>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11</a:t>
            </a:fld>
            <a:endParaRPr lang="en-US" altLang="ja-JP"/>
          </a:p>
        </p:txBody>
      </p:sp>
    </p:spTree>
    <p:extLst>
      <p:ext uri="{BB962C8B-B14F-4D97-AF65-F5344CB8AC3E}">
        <p14:creationId xmlns:p14="http://schemas.microsoft.com/office/powerpoint/2010/main" val="25168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30575" y="134938"/>
            <a:ext cx="3040063" cy="2281237"/>
          </a:xfrm>
        </p:spPr>
      </p:sp>
      <p:sp>
        <p:nvSpPr>
          <p:cNvPr id="3" name="ノート プレースホルダー 2"/>
          <p:cNvSpPr>
            <a:spLocks noGrp="1"/>
          </p:cNvSpPr>
          <p:nvPr>
            <p:ph type="body" idx="1"/>
          </p:nvPr>
        </p:nvSpPr>
        <p:spPr>
          <a:xfrm>
            <a:off x="1604282" y="2580831"/>
            <a:ext cx="7191375" cy="4139283"/>
          </a:xfrm>
        </p:spPr>
        <p:txBody>
          <a:bodyPr/>
          <a:lstStyle/>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今回の新型コロナウイルス対応でも、国民一人一人が、政府の施策の意図を批判的な視点を持ちながらもしっかりと理解し、あるいは専門家の意見をきちんと受け止めて、行動の変容につなげていかれているということは、素晴らしいことだと思います。</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しかし、子どもたちの生きていく世界は、さらに、さらに激変を続ける世界に違いありません。</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平成の</a:t>
            </a:r>
            <a:r>
              <a:rPr lang="en-US" altLang="ja-JP" dirty="0">
                <a:latin typeface="AR丸ゴシック体M" panose="020F0609000000000000" pitchFamily="49" charset="-128"/>
                <a:ea typeface="AR丸ゴシック体M" panose="020F0609000000000000" pitchFamily="49" charset="-128"/>
              </a:rPr>
              <a:t>30</a:t>
            </a:r>
            <a:r>
              <a:rPr lang="ja-JP" altLang="en-US" dirty="0">
                <a:latin typeface="AR丸ゴシック体M" panose="020F0609000000000000" pitchFamily="49" charset="-128"/>
                <a:ea typeface="AR丸ゴシック体M" panose="020F0609000000000000" pitchFamily="49" charset="-128"/>
              </a:rPr>
              <a:t>年間も「学力」に偏った教育を続けきたおかげで、我が国の教育は、世界から</a:t>
            </a:r>
            <a:r>
              <a:rPr lang="en-US" altLang="ja-JP" dirty="0">
                <a:latin typeface="AR丸ゴシック体M" panose="020F0609000000000000" pitchFamily="49" charset="-128"/>
                <a:ea typeface="AR丸ゴシック体M" panose="020F0609000000000000" pitchFamily="49" charset="-128"/>
              </a:rPr>
              <a:t>20</a:t>
            </a:r>
            <a:r>
              <a:rPr lang="ja-JP" altLang="en-US" dirty="0">
                <a:latin typeface="AR丸ゴシック体M" panose="020F0609000000000000" pitchFamily="49" charset="-128"/>
                <a:ea typeface="AR丸ゴシック体M" panose="020F0609000000000000" pitchFamily="49" charset="-128"/>
              </a:rPr>
              <a:t>～</a:t>
            </a:r>
            <a:r>
              <a:rPr lang="en-US" altLang="ja-JP" dirty="0">
                <a:latin typeface="AR丸ゴシック体M" panose="020F0609000000000000" pitchFamily="49" charset="-128"/>
                <a:ea typeface="AR丸ゴシック体M" panose="020F0609000000000000" pitchFamily="49" charset="-128"/>
              </a:rPr>
              <a:t>30</a:t>
            </a:r>
            <a:r>
              <a:rPr lang="ja-JP" altLang="en-US" dirty="0">
                <a:latin typeface="AR丸ゴシック体M" panose="020F0609000000000000" pitchFamily="49" charset="-128"/>
                <a:ea typeface="AR丸ゴシック体M" panose="020F0609000000000000" pitchFamily="49" charset="-128"/>
              </a:rPr>
              <a:t>年の遅れをとっています。</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「日本の教育は素晴らしい」と言えたのは、江戸時代までの教育を基盤に頑張ってきた、昭和までなんじゃないでしょうか。</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　今でも、確かに素晴らしい部分もあります。でも、学力向上だけでは、世界に大きく後れを取っていることは、お判りいただけたのではないでしょうか。</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そしてね、新型コロナウイルスが猛威を振るう中で、この</a:t>
            </a:r>
            <a:r>
              <a:rPr lang="en-US" altLang="ja-JP" dirty="0">
                <a:latin typeface="AR丸ゴシック体M" panose="020F0609000000000000" pitchFamily="49" charset="-128"/>
                <a:ea typeface="AR丸ゴシック体M" panose="020F0609000000000000" pitchFamily="49" charset="-128"/>
              </a:rPr>
              <a:t>4</a:t>
            </a:r>
            <a:r>
              <a:rPr lang="ja-JP" altLang="en-US" dirty="0">
                <a:latin typeface="AR丸ゴシック体M" panose="020F0609000000000000" pitchFamily="49" charset="-128"/>
                <a:ea typeface="AR丸ゴシック体M" panose="020F0609000000000000" pitchFamily="49" charset="-128"/>
              </a:rPr>
              <a:t>月を迎え、新しい時代の「持続可能な社会の作り手」を育てる教育を今から始めようとしている学校に対しては、「そういうのを泥縄っていうんじゃない？　世界は壊れ始めているよ。」</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って思うわけですが、そういってばかりでは何も進みません。</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　日本の教育力を挙げて、この世界やこの厳しい時代に生き抜く力をもった子どもたちを育てていきましょう。それが、今回の教育改革であり、連続講座、第</a:t>
            </a:r>
            <a:r>
              <a:rPr lang="en-US" altLang="ja-JP" dirty="0">
                <a:latin typeface="AR丸ゴシック体M" panose="020F0609000000000000" pitchFamily="49" charset="-128"/>
                <a:ea typeface="AR丸ゴシック体M" panose="020F0609000000000000" pitchFamily="49" charset="-128"/>
              </a:rPr>
              <a:t>2</a:t>
            </a:r>
            <a:r>
              <a:rPr lang="ja-JP" altLang="en-US" dirty="0">
                <a:latin typeface="AR丸ゴシック体M" panose="020F0609000000000000" pitchFamily="49" charset="-128"/>
                <a:ea typeface="AR丸ゴシック体M" panose="020F0609000000000000" pitchFamily="49" charset="-128"/>
              </a:rPr>
              <a:t>回の私のメッセージです。</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r>
              <a:rPr lang="ja-JP" altLang="en-US" dirty="0">
                <a:latin typeface="AR丸ゴシック体M" panose="020F0609000000000000" pitchFamily="49" charset="-128"/>
                <a:ea typeface="AR丸ゴシック体M" panose="020F0609000000000000" pitchFamily="49" charset="-128"/>
              </a:rPr>
              <a:t>　第</a:t>
            </a:r>
            <a:r>
              <a:rPr lang="en-US" altLang="ja-JP" dirty="0">
                <a:latin typeface="AR丸ゴシック体M" panose="020F0609000000000000" pitchFamily="49" charset="-128"/>
                <a:ea typeface="AR丸ゴシック体M" panose="020F0609000000000000" pitchFamily="49" charset="-128"/>
              </a:rPr>
              <a:t>3</a:t>
            </a:r>
            <a:r>
              <a:rPr lang="ja-JP" altLang="en-US" dirty="0">
                <a:latin typeface="AR丸ゴシック体M" panose="020F0609000000000000" pitchFamily="49" charset="-128"/>
                <a:ea typeface="AR丸ゴシック体M" panose="020F0609000000000000" pitchFamily="49" charset="-128"/>
              </a:rPr>
              <a:t>回は、もう少し具体的なお話をしていきましょうね。　はい、・・ありがとうございました。</a:t>
            </a: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lang="en-US" altLang="ja-JP" dirty="0">
              <a:latin typeface="AR丸ゴシック体M" panose="020F0609000000000000" pitchFamily="49" charset="-128"/>
              <a:ea typeface="AR丸ゴシック体M" panose="020F0609000000000000" pitchFamily="49" charset="-128"/>
            </a:endParaRPr>
          </a:p>
          <a:p>
            <a:pPr>
              <a:lnSpc>
                <a:spcPct val="90000"/>
              </a:lnSpc>
              <a:spcBef>
                <a:spcPct val="0"/>
              </a:spcBef>
              <a:spcAft>
                <a:spcPts val="600"/>
              </a:spcAft>
            </a:pPr>
            <a:endParaRPr lang="en-US" altLang="ja-JP" sz="11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12</a:t>
            </a:fld>
            <a:endParaRPr kumimoji="1" lang="ja-JP" altLang="en-US"/>
          </a:p>
        </p:txBody>
      </p:sp>
    </p:spTree>
    <p:extLst>
      <p:ext uri="{BB962C8B-B14F-4D97-AF65-F5344CB8AC3E}">
        <p14:creationId xmlns:p14="http://schemas.microsoft.com/office/powerpoint/2010/main" val="291530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60750" y="460375"/>
            <a:ext cx="3098800" cy="2325688"/>
          </a:xfrm>
        </p:spPr>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a:t>
            </a:fld>
            <a:endParaRPr kumimoji="1" lang="ja-JP" altLang="en-US"/>
          </a:p>
        </p:txBody>
      </p:sp>
      <p:sp>
        <p:nvSpPr>
          <p:cNvPr id="7" name="テキスト ボックス 6">
            <a:extLst>
              <a:ext uri="{FF2B5EF4-FFF2-40B4-BE49-F238E27FC236}">
                <a16:creationId xmlns:a16="http://schemas.microsoft.com/office/drawing/2014/main" id="{0C038E42-BB1F-45BC-9555-C925731CB63E}"/>
              </a:ext>
            </a:extLst>
          </p:cNvPr>
          <p:cNvSpPr txBox="1"/>
          <p:nvPr/>
        </p:nvSpPr>
        <p:spPr>
          <a:xfrm>
            <a:off x="2354800" y="2976564"/>
            <a:ext cx="6808249" cy="3641726"/>
          </a:xfrm>
          <a:prstGeom prst="rect">
            <a:avLst/>
          </a:prstGeom>
        </p:spPr>
        <p:txBody>
          <a:bodyPr vert="horz" lIns="91425" tIns="45713" rIns="91425" bIns="45713" rtlCol="0" anchor="b">
            <a:normAutofit/>
          </a:bodyPr>
          <a:lstStyle/>
          <a:p>
            <a:pPr defTabSz="914248">
              <a:lnSpc>
                <a:spcPct val="90000"/>
              </a:lnSpc>
              <a:spcBef>
                <a:spcPct val="0"/>
              </a:spcBef>
              <a:spcAft>
                <a:spcPts val="600"/>
              </a:spcAft>
            </a:pPr>
            <a:r>
              <a:rPr kumimoji="1" lang="ja-JP" altLang="en-US" sz="1600" dirty="0">
                <a:latin typeface="+mj-lt"/>
                <a:ea typeface="+mj-ea"/>
                <a:cs typeface="+mj-cs"/>
              </a:rPr>
              <a:t>皆さんこんにちは。</a:t>
            </a:r>
            <a:endParaRPr kumimoji="1" lang="en-US" altLang="ja-JP" sz="1600" dirty="0">
              <a:latin typeface="+mj-lt"/>
              <a:ea typeface="+mj-ea"/>
              <a:cs typeface="+mj-cs"/>
            </a:endParaRPr>
          </a:p>
          <a:p>
            <a:pPr defTabSz="914248">
              <a:lnSpc>
                <a:spcPct val="90000"/>
              </a:lnSpc>
              <a:spcBef>
                <a:spcPct val="0"/>
              </a:spcBef>
              <a:spcAft>
                <a:spcPts val="600"/>
              </a:spcAft>
            </a:pPr>
            <a:r>
              <a:rPr kumimoji="1" lang="ja-JP" altLang="en-US" sz="1600" dirty="0">
                <a:latin typeface="+mj-lt"/>
                <a:ea typeface="+mj-ea"/>
                <a:cs typeface="+mj-cs"/>
              </a:rPr>
              <a:t>手島利夫です。</a:t>
            </a:r>
            <a:endParaRPr kumimoji="1" lang="en-US" altLang="ja-JP" sz="1600" dirty="0">
              <a:latin typeface="+mj-lt"/>
              <a:ea typeface="+mj-ea"/>
              <a:cs typeface="+mj-cs"/>
            </a:endParaRPr>
          </a:p>
          <a:p>
            <a:pPr defTabSz="914248">
              <a:lnSpc>
                <a:spcPct val="90000"/>
              </a:lnSpc>
              <a:spcBef>
                <a:spcPct val="0"/>
              </a:spcBef>
              <a:spcAft>
                <a:spcPts val="600"/>
              </a:spcAft>
            </a:pPr>
            <a:r>
              <a:rPr kumimoji="1" lang="ja-JP" altLang="en-US" sz="1600" dirty="0">
                <a:latin typeface="+mj-lt"/>
                <a:ea typeface="+mj-ea"/>
                <a:cs typeface="+mj-cs"/>
              </a:rPr>
              <a:t>今日はＥＳＤ，ＳＤＧｓの進め方講座の第２回、</a:t>
            </a:r>
            <a:endParaRPr kumimoji="1" lang="en-US" altLang="ja-JP" sz="1600" dirty="0">
              <a:latin typeface="+mj-lt"/>
              <a:ea typeface="+mj-ea"/>
              <a:cs typeface="+mj-cs"/>
            </a:endParaRPr>
          </a:p>
          <a:p>
            <a:pPr defTabSz="914248">
              <a:lnSpc>
                <a:spcPct val="90000"/>
              </a:lnSpc>
              <a:spcBef>
                <a:spcPct val="0"/>
              </a:spcBef>
              <a:spcAft>
                <a:spcPts val="600"/>
              </a:spcAft>
            </a:pPr>
            <a:r>
              <a:rPr kumimoji="1" lang="ja-JP" altLang="en-US" sz="1900" b="1" dirty="0">
                <a:latin typeface="+mj-lt"/>
                <a:ea typeface="+mj-ea"/>
                <a:cs typeface="+mj-cs"/>
              </a:rPr>
              <a:t>「教科等横断的な視点をもって、主体的・対話的に学ぶ」</a:t>
            </a:r>
            <a:endParaRPr kumimoji="1" lang="en-US" altLang="ja-JP" sz="1900" b="1" dirty="0">
              <a:latin typeface="+mj-lt"/>
              <a:ea typeface="+mj-ea"/>
              <a:cs typeface="+mj-cs"/>
            </a:endParaRPr>
          </a:p>
          <a:p>
            <a:pPr defTabSz="914248">
              <a:lnSpc>
                <a:spcPct val="90000"/>
              </a:lnSpc>
              <a:spcBef>
                <a:spcPct val="0"/>
              </a:spcBef>
              <a:spcAft>
                <a:spcPts val="600"/>
              </a:spcAft>
            </a:pPr>
            <a:r>
              <a:rPr kumimoji="1" lang="ja-JP" altLang="en-US" sz="1600" dirty="0">
                <a:latin typeface="+mj-lt"/>
                <a:ea typeface="+mj-ea"/>
                <a:cs typeface="+mj-cs"/>
              </a:rPr>
              <a:t>というタイトルでお話をしましょう。</a:t>
            </a:r>
            <a:endParaRPr kumimoji="1" lang="en-US" altLang="ja-JP" sz="1600" dirty="0">
              <a:latin typeface="+mj-lt"/>
              <a:ea typeface="+mj-ea"/>
              <a:cs typeface="+mj-cs"/>
            </a:endParaRPr>
          </a:p>
          <a:p>
            <a:pPr defTabSz="914248">
              <a:lnSpc>
                <a:spcPct val="90000"/>
              </a:lnSpc>
              <a:spcBef>
                <a:spcPct val="0"/>
              </a:spcBef>
              <a:spcAft>
                <a:spcPts val="600"/>
              </a:spcAft>
            </a:pPr>
            <a:endParaRPr kumimoji="1" lang="en-US" altLang="ja-JP" sz="1600" dirty="0">
              <a:latin typeface="+mj-lt"/>
              <a:ea typeface="+mj-ea"/>
              <a:cs typeface="+mj-cs"/>
            </a:endParaRPr>
          </a:p>
          <a:p>
            <a:pPr defTabSz="914248">
              <a:lnSpc>
                <a:spcPct val="90000"/>
              </a:lnSpc>
              <a:spcBef>
                <a:spcPct val="0"/>
              </a:spcBef>
              <a:spcAft>
                <a:spcPts val="600"/>
              </a:spcAft>
            </a:pPr>
            <a:r>
              <a:rPr kumimoji="1" lang="ja-JP" altLang="en-US" sz="1600" dirty="0">
                <a:latin typeface="+mj-lt"/>
                <a:ea typeface="+mj-ea"/>
                <a:cs typeface="+mj-cs"/>
              </a:rPr>
              <a:t>今回も、共感的なうなづきをしながら</a:t>
            </a:r>
            <a:endParaRPr kumimoji="1" lang="en-US" altLang="ja-JP" sz="1600" dirty="0">
              <a:latin typeface="+mj-lt"/>
              <a:ea typeface="+mj-ea"/>
              <a:cs typeface="+mj-cs"/>
            </a:endParaRPr>
          </a:p>
          <a:p>
            <a:pPr defTabSz="914248">
              <a:lnSpc>
                <a:spcPct val="90000"/>
              </a:lnSpc>
              <a:spcBef>
                <a:spcPct val="0"/>
              </a:spcBef>
              <a:spcAft>
                <a:spcPts val="600"/>
              </a:spcAft>
            </a:pPr>
            <a:r>
              <a:rPr kumimoji="1" lang="ja-JP" altLang="en-US" sz="1600" dirty="0">
                <a:latin typeface="+mj-lt"/>
                <a:ea typeface="+mj-ea"/>
                <a:cs typeface="+mj-cs"/>
              </a:rPr>
              <a:t>聞いてくださると、うれしいなと思います。よろしくお願いいたします。</a:t>
            </a:r>
            <a:endParaRPr kumimoji="1" lang="en-US" altLang="ja-JP" sz="1600" dirty="0">
              <a:latin typeface="+mj-lt"/>
              <a:ea typeface="+mj-ea"/>
              <a:cs typeface="+mj-cs"/>
            </a:endParaRPr>
          </a:p>
          <a:p>
            <a:pPr defTabSz="914248">
              <a:lnSpc>
                <a:spcPct val="90000"/>
              </a:lnSpc>
              <a:spcBef>
                <a:spcPct val="0"/>
              </a:spcBef>
              <a:spcAft>
                <a:spcPts val="600"/>
              </a:spcAft>
            </a:pPr>
            <a:r>
              <a:rPr kumimoji="1" lang="ja-JP" altLang="en-US" sz="1600" dirty="0">
                <a:latin typeface="+mj-lt"/>
                <a:ea typeface="+mj-ea"/>
                <a:cs typeface="+mj-cs"/>
              </a:rPr>
              <a:t>★</a:t>
            </a:r>
            <a:endParaRPr kumimoji="1" lang="en-US" altLang="ja-JP" sz="1600" dirty="0">
              <a:latin typeface="+mj-lt"/>
              <a:ea typeface="+mj-ea"/>
              <a:cs typeface="+mj-cs"/>
            </a:endParaRPr>
          </a:p>
          <a:p>
            <a:pPr defTabSz="914248">
              <a:lnSpc>
                <a:spcPct val="90000"/>
              </a:lnSpc>
              <a:spcBef>
                <a:spcPct val="0"/>
              </a:spcBef>
              <a:spcAft>
                <a:spcPts val="600"/>
              </a:spcAft>
            </a:pPr>
            <a:endParaRPr kumimoji="1" lang="en-US" altLang="ja-JP" sz="1600" dirty="0">
              <a:latin typeface="+mj-lt"/>
              <a:ea typeface="+mj-ea"/>
              <a:cs typeface="+mj-cs"/>
            </a:endParaRPr>
          </a:p>
        </p:txBody>
      </p:sp>
    </p:spTree>
    <p:extLst>
      <p:ext uri="{BB962C8B-B14F-4D97-AF65-F5344CB8AC3E}">
        <p14:creationId xmlns:p14="http://schemas.microsoft.com/office/powerpoint/2010/main" val="16818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25850" y="207963"/>
            <a:ext cx="2773363" cy="2081212"/>
          </a:xfrm>
        </p:spPr>
      </p:sp>
      <p:sp>
        <p:nvSpPr>
          <p:cNvPr id="3" name="ノート プレースホルダー 2"/>
          <p:cNvSpPr>
            <a:spLocks noGrp="1"/>
          </p:cNvSpPr>
          <p:nvPr>
            <p:ph type="body" idx="1"/>
          </p:nvPr>
        </p:nvSpPr>
        <p:spPr>
          <a:xfrm>
            <a:off x="1400620" y="2432779"/>
            <a:ext cx="7419531" cy="4332416"/>
          </a:xfrm>
        </p:spPr>
        <p:txBody>
          <a:bodyPr/>
          <a:lstStyle/>
          <a:p>
            <a:r>
              <a:rPr lang="ja-JP" altLang="en-US" sz="1400" dirty="0"/>
              <a:t>最近は、ＥＳＤだけでなく、ＳＤＧｓ（エスディージーズ）も始まりました。だから</a:t>
            </a:r>
            <a:endParaRPr lang="en-US" altLang="ja-JP" sz="1400" dirty="0"/>
          </a:p>
          <a:p>
            <a:r>
              <a:rPr lang="ja-JP" altLang="en-US" sz="1400" dirty="0"/>
              <a:t>「ＥＳＤ、ＳＤＧｓ、どちらを進めたらいいのか」といった混乱もあります。</a:t>
            </a:r>
            <a:endParaRPr lang="en-US" altLang="ja-JP" sz="1400" dirty="0"/>
          </a:p>
          <a:p>
            <a:r>
              <a:rPr lang="ja-JP" altLang="en-US" sz="1400" dirty="0"/>
              <a:t>★　ＥＳＤは持続可能な社会の創り手を育むための教育のことです。</a:t>
            </a:r>
            <a:endParaRPr lang="en-US" altLang="ja-JP" sz="1400" dirty="0"/>
          </a:p>
          <a:p>
            <a:r>
              <a:rPr lang="ja-JP" altLang="en-US" sz="1400" dirty="0"/>
              <a:t>★　ＳＤＧｓ（エスディージーズ）は、持続可能な社会を実現するために取り組むべ</a:t>
            </a:r>
            <a:endParaRPr lang="en-US" altLang="ja-JP" sz="1400" dirty="0"/>
          </a:p>
          <a:p>
            <a:r>
              <a:rPr lang="ja-JP" altLang="en-US" sz="1400" dirty="0"/>
              <a:t>　　き１７の目標やそのための、取り組みのことです。これが示されて、何に取り組んだらいいのか、とても分かりやすくなりました。</a:t>
            </a:r>
            <a:endParaRPr lang="en-US" altLang="ja-JP" sz="1400" dirty="0"/>
          </a:p>
          <a:p>
            <a:endParaRPr lang="en-US" altLang="ja-JP" sz="1400" dirty="0"/>
          </a:p>
          <a:p>
            <a:r>
              <a:rPr lang="ja-JP" altLang="en-US" sz="1400" dirty="0"/>
              <a:t>　どちらも持続可能な社会をめざしていますから、同じ目標にとりくむためのものです。</a:t>
            </a:r>
            <a:endParaRPr lang="en-US" altLang="ja-JP" sz="1400" dirty="0"/>
          </a:p>
          <a:p>
            <a:r>
              <a:rPr lang="ja-JP" altLang="en-US" sz="1400" dirty="0"/>
              <a:t>　　</a:t>
            </a:r>
            <a:endParaRPr lang="en-US" altLang="ja-JP" sz="1100" dirty="0"/>
          </a:p>
          <a:p>
            <a:r>
              <a:rPr lang="ja-JP" altLang="en-US" sz="1400" dirty="0"/>
              <a:t>★　しかし、ＳＤＧｓで示された目標を実現していくために、どうしたらいいのかを考えるときに、とかく、企業や市町村、あるいは関係機関は・・、イベントで盛り上げようとか、コンクールにして成果を競わせようとか、といったネ、安直な方法がとられがちです。</a:t>
            </a:r>
            <a:endParaRPr lang="en-US" altLang="ja-JP" sz="1400" dirty="0"/>
          </a:p>
          <a:p>
            <a:r>
              <a:rPr lang="ja-JP" altLang="en-US" sz="1400" dirty="0"/>
              <a:t>でもね、イベントや競争で、物事を深く考え、自分たちの生き方を見つめ直そうという人間が育つでしょうか。・・・そういう人間が育つには、深い学びが欠かせないのです。</a:t>
            </a:r>
            <a:endParaRPr lang="en-US" altLang="ja-JP" sz="1400" dirty="0"/>
          </a:p>
          <a:p>
            <a:endParaRPr lang="en-US" altLang="ja-JP" sz="1400" dirty="0"/>
          </a:p>
          <a:p>
            <a:r>
              <a:rPr lang="ja-JP" altLang="en-US" sz="1400" dirty="0"/>
              <a:t>だから、</a:t>
            </a:r>
            <a:r>
              <a:rPr lang="en-US" altLang="ja-JP" sz="1400" dirty="0"/>
              <a:t>ESD</a:t>
            </a:r>
            <a:r>
              <a:rPr lang="ja-JP" altLang="en-US" sz="1400" dirty="0"/>
              <a:t>を通じて、主体的・対話的な学習を進めることが大事なんです。また、あらゆる分野の人々と連携・協働し、問題解決能力を鍛える、社会に開かれた教育課程が重要なのです。そのためには学校教育のあり方も、社会教育のあり方もＥＳＤの理念を踏まえて大きく変えていく必要があります。学習指導要領の変更はその一環なのです。　　★</a:t>
            </a:r>
            <a:endParaRPr lang="en-US" altLang="ja-JP" sz="1400" dirty="0"/>
          </a:p>
          <a:p>
            <a:endParaRPr lang="en-US" altLang="ja-JP"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3</a:t>
            </a:fld>
            <a:endParaRPr kumimoji="1" lang="ja-JP" altLang="en-US"/>
          </a:p>
        </p:txBody>
      </p:sp>
    </p:spTree>
    <p:extLst>
      <p:ext uri="{BB962C8B-B14F-4D97-AF65-F5344CB8AC3E}">
        <p14:creationId xmlns:p14="http://schemas.microsoft.com/office/powerpoint/2010/main" val="128178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xfrm>
            <a:off x="3314700" y="109538"/>
            <a:ext cx="3773488" cy="2830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 2"/>
          <p:cNvSpPr>
            <a:spLocks noGrp="1"/>
          </p:cNvSpPr>
          <p:nvPr>
            <p:ph type="body" idx="1"/>
          </p:nvPr>
        </p:nvSpPr>
        <p:spPr bwMode="auto">
          <a:xfrm>
            <a:off x="1863161" y="3319226"/>
            <a:ext cx="7328465" cy="34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　学習指導要領では、知識や理解だけでなく生きる力を育むといっています、</a:t>
            </a:r>
            <a:endParaRPr lang="en-US" altLang="ja-JP" sz="1400" dirty="0"/>
          </a:p>
          <a:p>
            <a:r>
              <a:rPr lang="ja-JP" altLang="en-US" sz="1400" dirty="0"/>
              <a:t>　　思考力、判断力、表現力の育成です</a:t>
            </a:r>
            <a:endParaRPr lang="en-US" altLang="ja-JP" sz="1400" dirty="0"/>
          </a:p>
          <a:p>
            <a:r>
              <a:rPr lang="ja-JP" altLang="en-US" sz="1400" dirty="0"/>
              <a:t>★「厳しい時代をたくましくですから、　★ボーッと生きているだけではいけません。</a:t>
            </a:r>
            <a:endParaRPr lang="en-US" altLang="ja-JP" sz="1400" dirty="0"/>
          </a:p>
          <a:p>
            <a:r>
              <a:rPr lang="ja-JP" altLang="en-US" sz="1400" dirty="0"/>
              <a:t>　５歳の女の子、チコちゃんからも、叱られますよ。</a:t>
            </a:r>
            <a:endParaRPr lang="en-US" altLang="ja-JP" sz="1400" dirty="0"/>
          </a:p>
          <a:p>
            <a:endParaRPr lang="en-US" altLang="ja-JP" sz="1400" dirty="0"/>
          </a:p>
          <a:p>
            <a:r>
              <a:rPr lang="ja-JP" altLang="en-US" sz="1400" dirty="0"/>
              <a:t>　その中身としては、</a:t>
            </a:r>
            <a:endParaRPr lang="en-US" altLang="ja-JP" sz="1400" dirty="0"/>
          </a:p>
          <a:p>
            <a:r>
              <a:rPr lang="ja-JP" altLang="en-US" sz="1400" dirty="0"/>
              <a:t>★　課題解決に必要な、主体的に学習に取り組む態度や、人々との協働です。　</a:t>
            </a:r>
            <a:endParaRPr lang="en-US" altLang="ja-JP" sz="1400" dirty="0"/>
          </a:p>
          <a:p>
            <a:r>
              <a:rPr lang="ja-JP" altLang="en-US" sz="1400" dirty="0"/>
              <a:t>★　そのような学びを通じて豊かな心や創造性を育みます。</a:t>
            </a:r>
            <a:endParaRPr lang="en-US" altLang="ja-JP" sz="1400" dirty="0"/>
          </a:p>
          <a:p>
            <a:endParaRPr lang="en-US" altLang="ja-JP" sz="1400" dirty="0"/>
          </a:p>
          <a:p>
            <a:r>
              <a:rPr lang="ja-JP" altLang="en-US" sz="1400" dirty="0"/>
              <a:t>★　また、それらを支える健康で安全な生活と豊かなスポーツライフを掲げています。</a:t>
            </a:r>
            <a:endParaRPr lang="en-US" altLang="ja-JP" sz="1400" dirty="0"/>
          </a:p>
          <a:p>
            <a:endParaRPr lang="en-US" altLang="ja-JP" sz="1400" dirty="0"/>
          </a:p>
          <a:p>
            <a:r>
              <a:rPr lang="ja-JP" altLang="en-US" sz="1400" dirty="0"/>
              <a:t>そういうわけで、今回の学習指導要領は、題して！</a:t>
            </a:r>
            <a:endParaRPr lang="en-US" altLang="ja-JP" sz="1400" dirty="0"/>
          </a:p>
          <a:p>
            <a:r>
              <a:rPr lang="ja-JP" altLang="en-US" sz="1400" b="1" dirty="0"/>
              <a:t>「ボーッと生きてんじゃないよ指導要領」</a:t>
            </a:r>
            <a:r>
              <a:rPr lang="ja-JP" altLang="en-US" sz="1400" dirty="0"/>
              <a:t>と呼ぶと、いいんじゃあ、ないかな。　★</a:t>
            </a:r>
            <a:endParaRPr lang="en-US" altLang="ja-JP" sz="1400" dirty="0"/>
          </a:p>
          <a:p>
            <a:endParaRPr lang="en-US" altLang="ja-JP" sz="1400" dirty="0"/>
          </a:p>
          <a:p>
            <a:endParaRPr lang="ja-JP" altLang="en-US" dirty="0"/>
          </a:p>
        </p:txBody>
      </p:sp>
      <p:sp>
        <p:nvSpPr>
          <p:cNvPr id="512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6272">
              <a:defRPr kumimoji="1" sz="1900">
                <a:solidFill>
                  <a:schemeClr val="tx1"/>
                </a:solidFill>
                <a:latin typeface="Arial" panose="020B0604020202020204" pitchFamily="34" charset="0"/>
                <a:ea typeface="ＭＳ Ｐゴシック" panose="020B0600070205080204" pitchFamily="50" charset="-128"/>
              </a:defRPr>
            </a:lvl1pPr>
            <a:lvl2pPr marL="799126" indent="-307355" defTabSz="1376272">
              <a:defRPr kumimoji="1" sz="1900">
                <a:solidFill>
                  <a:schemeClr val="tx1"/>
                </a:solidFill>
                <a:latin typeface="Arial" panose="020B0604020202020204" pitchFamily="34" charset="0"/>
                <a:ea typeface="ＭＳ Ｐゴシック" panose="020B0600070205080204" pitchFamily="50" charset="-128"/>
              </a:defRPr>
            </a:lvl2pPr>
            <a:lvl3pPr marL="1229424" indent="-245884" defTabSz="1376272">
              <a:defRPr kumimoji="1" sz="1900">
                <a:solidFill>
                  <a:schemeClr val="tx1"/>
                </a:solidFill>
                <a:latin typeface="Arial" panose="020B0604020202020204" pitchFamily="34" charset="0"/>
                <a:ea typeface="ＭＳ Ｐゴシック" panose="020B0600070205080204" pitchFamily="50" charset="-128"/>
              </a:defRPr>
            </a:lvl3pPr>
            <a:lvl4pPr marL="1721194" indent="-245884" defTabSz="1376272">
              <a:defRPr kumimoji="1" sz="1900">
                <a:solidFill>
                  <a:schemeClr val="tx1"/>
                </a:solidFill>
                <a:latin typeface="Arial" panose="020B0604020202020204" pitchFamily="34" charset="0"/>
                <a:ea typeface="ＭＳ Ｐゴシック" panose="020B0600070205080204" pitchFamily="50" charset="-128"/>
              </a:defRPr>
            </a:lvl4pPr>
            <a:lvl5pPr marL="2212963" indent="-245884" defTabSz="1376272">
              <a:defRPr kumimoji="1" sz="1900">
                <a:solidFill>
                  <a:schemeClr val="tx1"/>
                </a:solidFill>
                <a:latin typeface="Arial" panose="020B0604020202020204" pitchFamily="34" charset="0"/>
                <a:ea typeface="ＭＳ Ｐゴシック" panose="020B0600070205080204" pitchFamily="50" charset="-128"/>
              </a:defRPr>
            </a:lvl5pPr>
            <a:lvl6pPr marL="2704734" indent="-245884"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196503" indent="-245884"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688273" indent="-245884"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180042" indent="-245884"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6DFB1E70-55DD-47BF-A83A-7F8F719E733A}" type="slidenum">
              <a:rPr lang="ja-JP" altLang="en-US" sz="1200">
                <a:latin typeface="Calibri" panose="020F0502020204030204" pitchFamily="34" charset="0"/>
              </a:rPr>
              <a:pPr/>
              <a:t>4</a:t>
            </a:fld>
            <a:endParaRPr lang="ja-JP" altLang="en-US" sz="1200">
              <a:latin typeface="Calibri" panose="020F0502020204030204" pitchFamily="34" charset="0"/>
            </a:endParaRPr>
          </a:p>
        </p:txBody>
      </p:sp>
    </p:spTree>
    <p:extLst>
      <p:ext uri="{BB962C8B-B14F-4D97-AF65-F5344CB8AC3E}">
        <p14:creationId xmlns:p14="http://schemas.microsoft.com/office/powerpoint/2010/main" val="9491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3557588" y="552450"/>
            <a:ext cx="2597150" cy="1947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xfrm>
            <a:off x="1782813" y="2785562"/>
            <a:ext cx="7332613" cy="389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学校教育を進めるにあたっては、</a:t>
            </a:r>
            <a:r>
              <a:rPr lang="ja-JP" altLang="en-US" sz="1400" b="1" dirty="0"/>
              <a:t>教育課程が重要</a:t>
            </a:r>
            <a:r>
              <a:rPr lang="ja-JP" altLang="en-US" sz="1400" dirty="0"/>
              <a:t>です。その編成と実施において、</a:t>
            </a:r>
            <a:endParaRPr lang="en-US" altLang="ja-JP" sz="1400" dirty="0"/>
          </a:p>
          <a:p>
            <a:r>
              <a:rPr lang="ja-JP" altLang="en-US" sz="1400" dirty="0"/>
              <a:t>大事なことが</a:t>
            </a:r>
            <a:r>
              <a:rPr lang="ja-JP" altLang="en-US" sz="1400" b="1" dirty="0"/>
              <a:t>、「総則」</a:t>
            </a:r>
            <a:r>
              <a:rPr lang="ja-JP" altLang="en-US" sz="1400" dirty="0"/>
              <a:t>に示されています。総則、しっかりと読み込んでいますか？</a:t>
            </a:r>
            <a:endParaRPr lang="en-US" altLang="ja-JP" sz="1400" dirty="0"/>
          </a:p>
          <a:p>
            <a:endParaRPr lang="en-US" altLang="ja-JP" sz="1400" dirty="0"/>
          </a:p>
          <a:p>
            <a:r>
              <a:rPr lang="ja-JP" altLang="en-US" sz="1400" b="1" dirty="0">
                <a:ea typeface="HG創英角ﾎﾟｯﾌﾟ体" panose="040B0A09000000000000" pitchFamily="49" charset="-128"/>
              </a:rPr>
              <a:t>まず、教育課程の</a:t>
            </a:r>
            <a:r>
              <a:rPr lang="ja-JP" altLang="en-US" sz="1400" b="1" dirty="0">
                <a:solidFill>
                  <a:schemeClr val="accent1">
                    <a:lumMod val="75000"/>
                  </a:schemeClr>
                </a:solidFill>
                <a:ea typeface="HG創英角ﾎﾟｯﾌﾟ体" panose="040B0A09000000000000" pitchFamily="49" charset="-128"/>
              </a:rPr>
              <a:t>編成</a:t>
            </a:r>
            <a:r>
              <a:rPr lang="ja-JP" altLang="en-US" sz="1400" b="1" dirty="0">
                <a:ea typeface="HG創英角ﾎﾟｯﾌﾟ体" panose="040B0A09000000000000" pitchFamily="49" charset="-128"/>
              </a:rPr>
              <a:t>においては</a:t>
            </a:r>
            <a:endParaRPr lang="en-US" altLang="ja-JP" sz="1400" b="1" dirty="0">
              <a:ea typeface="HG創英角ﾎﾟｯﾌﾟ体" panose="040B0A09000000000000" pitchFamily="49" charset="-128"/>
            </a:endParaRPr>
          </a:p>
          <a:p>
            <a:endParaRPr lang="en-US" altLang="ja-JP" sz="1400" b="1" dirty="0">
              <a:ea typeface="HG創英角ﾎﾟｯﾌﾟ体" panose="040B0A09000000000000" pitchFamily="49" charset="-128"/>
            </a:endParaRPr>
          </a:p>
          <a:p>
            <a:r>
              <a:rPr lang="ja-JP" altLang="en-US" sz="1400" b="1" dirty="0">
                <a:ea typeface="HG創英角ﾎﾟｯﾌﾟ体" panose="040B0A09000000000000" pitchFamily="49" charset="-128"/>
              </a:rPr>
              <a:t>★　</a:t>
            </a:r>
            <a:r>
              <a:rPr lang="ja-JP" altLang="en-US" sz="1400" b="1" u="sng" dirty="0">
                <a:latin typeface="ＭＳ ゴシック" panose="020B0609070205080204" pitchFamily="49" charset="-128"/>
                <a:ea typeface="ＭＳ ゴシック" panose="020B0609070205080204" pitchFamily="49" charset="-128"/>
              </a:rPr>
              <a:t>総合的な学習の時間の目標と関連を図り</a:t>
            </a:r>
            <a:endParaRPr lang="en-US" altLang="ja-JP" sz="1400" b="1" u="sng" dirty="0">
              <a:latin typeface="ＭＳ ゴシック" panose="020B0609070205080204" pitchFamily="49" charset="-128"/>
              <a:ea typeface="ＭＳ ゴシック" panose="020B0609070205080204" pitchFamily="49" charset="-128"/>
            </a:endParaRPr>
          </a:p>
          <a:p>
            <a:r>
              <a:rPr lang="ja-JP" altLang="en-US" sz="1400" b="1" dirty="0">
                <a:latin typeface="ＭＳ 明朝" panose="02020609040205080304" pitchFamily="17" charset="-128"/>
                <a:ea typeface="ＭＳ 明朝" panose="02020609040205080304" pitchFamily="17" charset="-128"/>
              </a:rPr>
              <a:t>★　①</a:t>
            </a:r>
            <a:r>
              <a:rPr lang="ja-JP" altLang="en-US" sz="1400" b="1" u="sng" dirty="0">
                <a:latin typeface="ＭＳ 明朝" panose="02020609040205080304" pitchFamily="17" charset="-128"/>
                <a:ea typeface="ＭＳ 明朝" panose="02020609040205080304" pitchFamily="17" charset="-128"/>
              </a:rPr>
              <a:t>教科横断的に学ぶ</a:t>
            </a:r>
            <a:r>
              <a:rPr lang="ja-JP" altLang="en-US" sz="1400" b="1" dirty="0">
                <a:latin typeface="ＭＳ 明朝" panose="02020609040205080304" pitchFamily="17" charset="-128"/>
                <a:ea typeface="ＭＳ 明朝" panose="02020609040205080304" pitchFamily="17" charset="-128"/>
              </a:rPr>
              <a:t>　　そのために、（</a:t>
            </a:r>
            <a:r>
              <a:rPr lang="ja-JP" altLang="en-US" sz="1400" b="1" u="sng" dirty="0">
                <a:solidFill>
                  <a:srgbClr val="FF0000"/>
                </a:solidFill>
                <a:latin typeface="ＭＳ 明朝" panose="02020609040205080304" pitchFamily="17" charset="-128"/>
                <a:ea typeface="ＭＳ 明朝" panose="02020609040205080304" pitchFamily="17" charset="-128"/>
              </a:rPr>
              <a:t>カリキュラム・マネジメント</a:t>
            </a:r>
            <a:r>
              <a:rPr lang="ja-JP" altLang="en-US" sz="1400" b="1" u="sng" dirty="0">
                <a:latin typeface="ＭＳ 明朝" panose="02020609040205080304" pitchFamily="17" charset="-128"/>
                <a:ea typeface="ＭＳ 明朝" panose="02020609040205080304" pitchFamily="17" charset="-128"/>
              </a:rPr>
              <a:t>）をしっかり　　</a:t>
            </a:r>
            <a:endParaRPr lang="en-US" altLang="ja-JP" sz="1400" b="1" u="sng"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　しなさいということです。　また、</a:t>
            </a:r>
            <a:endParaRPr lang="en-US" altLang="ja-JP" sz="1400" b="1" u="sng"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教育課程の</a:t>
            </a:r>
            <a:r>
              <a:rPr lang="ja-JP" altLang="en-US" sz="1400" b="1" dirty="0">
                <a:solidFill>
                  <a:srgbClr val="7030A0"/>
                </a:solidFill>
                <a:latin typeface="ＭＳ 明朝" panose="02020609040205080304" pitchFamily="17" charset="-128"/>
                <a:ea typeface="ＭＳ 明朝" panose="02020609040205080304" pitchFamily="17" charset="-128"/>
              </a:rPr>
              <a:t>実施</a:t>
            </a:r>
            <a:r>
              <a:rPr lang="ja-JP" altLang="en-US" sz="1400" b="1" dirty="0">
                <a:latin typeface="ＭＳ 明朝" panose="02020609040205080304" pitchFamily="17" charset="-128"/>
                <a:ea typeface="ＭＳ 明朝" panose="02020609040205080304" pitchFamily="17" charset="-128"/>
              </a:rPr>
              <a:t>においては、</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a:t>
            </a:r>
            <a:r>
              <a:rPr lang="ja-JP" altLang="en-US" sz="1400" b="1" u="sng" dirty="0">
                <a:solidFill>
                  <a:srgbClr val="FF0000"/>
                </a:solidFill>
                <a:latin typeface="ＭＳ 明朝" panose="02020609040205080304" pitchFamily="17" charset="-128"/>
                <a:ea typeface="ＭＳ 明朝" panose="02020609040205080304" pitchFamily="17" charset="-128"/>
              </a:rPr>
              <a:t>「主体的・対話的で深い学び</a:t>
            </a:r>
            <a:r>
              <a:rPr lang="ja-JP" altLang="en-US" sz="1400" b="1" dirty="0">
                <a:latin typeface="ＭＳ 明朝" panose="02020609040205080304" pitchFamily="17" charset="-128"/>
                <a:ea typeface="ＭＳ 明朝" panose="02020609040205080304" pitchFamily="17" charset="-128"/>
              </a:rPr>
              <a:t>　に向けた授業改善をしなさい」と示されています。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・・・つまり、</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探究的・問題解決的な学び</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にしっかりと取り組みなさい</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u="sng"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ja-JP" altLang="en-US" sz="1400" b="1" u="sng" dirty="0">
                <a:latin typeface="ＭＳ 明朝" panose="02020609040205080304" pitchFamily="17" charset="-128"/>
                <a:ea typeface="ＭＳ 明朝" panose="02020609040205080304" pitchFamily="17" charset="-128"/>
              </a:rPr>
              <a:t>という意味です。　　　★</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endParaRPr lang="ja-JP" altLang="en-US" sz="1400"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697">
              <a:defRPr kumimoji="1" sz="1900">
                <a:solidFill>
                  <a:schemeClr val="tx1"/>
                </a:solidFill>
                <a:latin typeface="Arial" panose="020B0604020202020204" pitchFamily="34" charset="0"/>
                <a:ea typeface="ＭＳ Ｐゴシック" panose="020B0600070205080204" pitchFamily="50" charset="-128"/>
              </a:defRPr>
            </a:lvl1pPr>
            <a:lvl2pPr marL="795308" indent="-305888" defTabSz="1369697">
              <a:defRPr kumimoji="1" sz="1900">
                <a:solidFill>
                  <a:schemeClr val="tx1"/>
                </a:solidFill>
                <a:latin typeface="Arial" panose="020B0604020202020204" pitchFamily="34" charset="0"/>
                <a:ea typeface="ＭＳ Ｐゴシック" panose="020B0600070205080204" pitchFamily="50" charset="-128"/>
              </a:defRPr>
            </a:lvl2pPr>
            <a:lvl3pPr marL="1223552" indent="-244711" defTabSz="1369697">
              <a:defRPr kumimoji="1" sz="1900">
                <a:solidFill>
                  <a:schemeClr val="tx1"/>
                </a:solidFill>
                <a:latin typeface="Arial" panose="020B0604020202020204" pitchFamily="34" charset="0"/>
                <a:ea typeface="ＭＳ Ｐゴシック" panose="020B0600070205080204" pitchFamily="50" charset="-128"/>
              </a:defRPr>
            </a:lvl3pPr>
            <a:lvl4pPr marL="1712972" indent="-244711" defTabSz="1369697">
              <a:defRPr kumimoji="1" sz="1900">
                <a:solidFill>
                  <a:schemeClr val="tx1"/>
                </a:solidFill>
                <a:latin typeface="Arial" panose="020B0604020202020204" pitchFamily="34" charset="0"/>
                <a:ea typeface="ＭＳ Ｐゴシック" panose="020B0600070205080204" pitchFamily="50" charset="-128"/>
              </a:defRPr>
            </a:lvl4pPr>
            <a:lvl5pPr marL="2202391" indent="-244711" defTabSz="1369697">
              <a:defRPr kumimoji="1" sz="1900">
                <a:solidFill>
                  <a:schemeClr val="tx1"/>
                </a:solidFill>
                <a:latin typeface="Arial" panose="020B0604020202020204" pitchFamily="34" charset="0"/>
                <a:ea typeface="ＭＳ Ｐゴシック" panose="020B0600070205080204" pitchFamily="50" charset="-128"/>
              </a:defRPr>
            </a:lvl5pPr>
            <a:lvl6pPr marL="2691813"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181232"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67065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16007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5</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30499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6600" y="50800"/>
            <a:ext cx="2751138" cy="2065338"/>
          </a:xfrm>
        </p:spPr>
      </p:sp>
      <p:sp>
        <p:nvSpPr>
          <p:cNvPr id="3" name="ノート プレースホルダー 2"/>
          <p:cNvSpPr>
            <a:spLocks noGrp="1"/>
          </p:cNvSpPr>
          <p:nvPr>
            <p:ph type="body" idx="1"/>
          </p:nvPr>
        </p:nvSpPr>
        <p:spPr>
          <a:xfrm>
            <a:off x="1489008" y="2276051"/>
            <a:ext cx="7664518" cy="4353348"/>
          </a:xfrm>
        </p:spPr>
        <p:txBody>
          <a:bodyPr/>
          <a:lstStyle/>
          <a:p>
            <a:r>
              <a:rPr lang="ja-JP" altLang="en-US" sz="1400" dirty="0"/>
              <a:t>学習指導要領では、「</a:t>
            </a:r>
            <a:r>
              <a:rPr lang="ja-JP" altLang="en-US" sz="1400" b="1" u="sng" dirty="0"/>
              <a:t>主体的・対話的で深い学びの実現</a:t>
            </a:r>
            <a:r>
              <a:rPr lang="ja-JP" altLang="en-US" sz="1400" b="1" dirty="0"/>
              <a:t>に向けた　授業改善　を通して、</a:t>
            </a:r>
            <a:endParaRPr lang="en-US" altLang="ja-JP" sz="1400" b="1" dirty="0"/>
          </a:p>
          <a:p>
            <a:r>
              <a:rPr lang="ja-JP" altLang="en-US" sz="1400" b="1" dirty="0"/>
              <a:t>生きる力を育むことを目指す。」として、次のような内容を示しています。</a:t>
            </a:r>
            <a:endParaRPr lang="en-US" altLang="ja-JP" sz="1400" b="1" dirty="0"/>
          </a:p>
          <a:p>
            <a:endParaRPr lang="en-US" altLang="ja-JP" sz="1400" b="1" dirty="0"/>
          </a:p>
          <a:p>
            <a:r>
              <a:rPr lang="ja-JP" altLang="en-US" sz="1400" b="1" dirty="0"/>
              <a:t>★・基礎的・基本的な知識・技能の習得と活用</a:t>
            </a:r>
            <a:endParaRPr lang="en-US" altLang="ja-JP" sz="1400" b="1" dirty="0"/>
          </a:p>
          <a:p>
            <a:r>
              <a:rPr lang="ja-JP" altLang="en-US" sz="1400" b="1" dirty="0"/>
              <a:t>　・思考力・判断力・表現力等の育成 </a:t>
            </a:r>
            <a:endParaRPr lang="en-US" altLang="ja-JP" sz="1400" b="1" dirty="0"/>
          </a:p>
          <a:p>
            <a:r>
              <a:rPr lang="ja-JP" altLang="en-US" sz="1400" b="1" dirty="0"/>
              <a:t>　・主体的学習態度や多様な人々との協働</a:t>
            </a:r>
            <a:endParaRPr lang="en-US" altLang="ja-JP" sz="1400" b="1" dirty="0"/>
          </a:p>
          <a:p>
            <a:r>
              <a:rPr lang="ja-JP" altLang="en-US" sz="1400" b="1" dirty="0"/>
              <a:t>　・豊かな心や創造性の涵養</a:t>
            </a:r>
            <a:endParaRPr lang="en-US" altLang="ja-JP" sz="1400" b="1" dirty="0"/>
          </a:p>
          <a:p>
            <a:r>
              <a:rPr lang="ja-JP" altLang="en-US" sz="1400" b="1" dirty="0"/>
              <a:t>　・学びに向かう力、人間性等</a:t>
            </a:r>
            <a:endParaRPr lang="en-US" altLang="ja-JP" sz="1400" b="1" dirty="0"/>
          </a:p>
          <a:p>
            <a:endParaRPr lang="en-US" altLang="ja-JP" sz="1400" b="1" dirty="0"/>
          </a:p>
          <a:p>
            <a:r>
              <a:rPr lang="ja-JP" altLang="en-US" sz="1400" b="1" dirty="0"/>
              <a:t>です。これらをどのように指導したら、無理なく育てることができるのでしょうか。</a:t>
            </a:r>
            <a:endParaRPr lang="en-US" altLang="ja-JP" sz="1400" b="1" dirty="0"/>
          </a:p>
          <a:p>
            <a:r>
              <a:rPr lang="ja-JP" altLang="en-US" sz="1400" b="1" dirty="0"/>
              <a:t>★　学習規律をしっかりとしつけ、ベーシックなドリルを活用することも大切でしょう。</a:t>
            </a:r>
            <a:endParaRPr lang="en-US" altLang="ja-JP" sz="1400" b="1" dirty="0"/>
          </a:p>
          <a:p>
            <a:r>
              <a:rPr lang="ja-JP" altLang="en-US" sz="1400" b="1" dirty="0"/>
              <a:t>★　しかし、そのような詰込み式の教育ばかりしていては、</a:t>
            </a:r>
            <a:r>
              <a:rPr lang="en-US" altLang="ja-JP" sz="1400" b="1" dirty="0"/>
              <a:t>20</a:t>
            </a:r>
            <a:r>
              <a:rPr lang="ja-JP" altLang="en-US" sz="1400" b="1" dirty="0"/>
              <a:t>世紀型の子どもしか育ち</a:t>
            </a:r>
            <a:endParaRPr lang="en-US" altLang="ja-JP" sz="1400" b="1" dirty="0"/>
          </a:p>
          <a:p>
            <a:r>
              <a:rPr lang="ja-JP" altLang="en-US" sz="1400" b="1" dirty="0"/>
              <a:t>　　ません。</a:t>
            </a:r>
            <a:endParaRPr lang="en-US" altLang="ja-JP" sz="1400" b="1" dirty="0"/>
          </a:p>
          <a:p>
            <a:r>
              <a:rPr lang="ja-JP" altLang="en-US" sz="1400" b="1" dirty="0"/>
              <a:t>★　また、主体性も豊かな心も育ちにくいですね。　★　思考力も判断力も表現力も、</a:t>
            </a:r>
            <a:endParaRPr lang="en-US" altLang="ja-JP" sz="1400" b="1" dirty="0"/>
          </a:p>
          <a:p>
            <a:r>
              <a:rPr lang="ja-JP" altLang="en-US" sz="1400" b="1" dirty="0"/>
              <a:t>　　身につくはずがありません。だから、ＥＳＤカレンダーで学びをつなげ、カリキュ</a:t>
            </a:r>
            <a:endParaRPr lang="en-US" altLang="ja-JP" sz="1400" b="1" dirty="0"/>
          </a:p>
          <a:p>
            <a:r>
              <a:rPr lang="ja-JP" altLang="en-US" sz="1400" b="1" dirty="0"/>
              <a:t>　　ラム・マネジメントすることで</a:t>
            </a:r>
            <a:r>
              <a:rPr lang="ja-JP" altLang="en-US" sz="1400" b="1" dirty="0">
                <a:solidFill>
                  <a:srgbClr val="FF0000"/>
                </a:solidFill>
              </a:rPr>
              <a:t>活用能力</a:t>
            </a:r>
            <a:r>
              <a:rPr lang="ja-JP" altLang="en-US" sz="1400" b="1" dirty="0"/>
              <a:t>を高めるのです。</a:t>
            </a:r>
            <a:endParaRPr lang="en-US" altLang="ja-JP" sz="1400" b="1" dirty="0"/>
          </a:p>
          <a:p>
            <a:endParaRPr lang="en-US" altLang="ja-JP" sz="1400" b="1" dirty="0"/>
          </a:p>
          <a:p>
            <a:r>
              <a:rPr lang="ja-JP" altLang="en-US" sz="1400" b="1" dirty="0"/>
              <a:t>★　そして、それを学ぶ際には、</a:t>
            </a:r>
            <a:r>
              <a:rPr lang="ja-JP" altLang="en-US" sz="1400" b="1" u="sng" dirty="0">
                <a:latin typeface="+mn-ea"/>
              </a:rPr>
              <a:t>問題解決的な学習過程</a:t>
            </a:r>
            <a:r>
              <a:rPr lang="ja-JP" altLang="en-US" sz="1400" b="1" dirty="0">
                <a:latin typeface="+mn-ea"/>
              </a:rPr>
              <a:t>を重視して、その中に、</a:t>
            </a:r>
            <a:r>
              <a:rPr lang="ja-JP" altLang="en-US" sz="1400" b="1" u="sng" dirty="0">
                <a:latin typeface="+mn-ea"/>
              </a:rPr>
              <a:t>対話的な</a:t>
            </a:r>
            <a:endParaRPr lang="en-US" altLang="ja-JP" sz="1400" b="1" u="sng" dirty="0">
              <a:latin typeface="+mn-ea"/>
            </a:endParaRPr>
          </a:p>
          <a:p>
            <a:r>
              <a:rPr lang="ja-JP" altLang="en-US" sz="1400" b="1" dirty="0">
                <a:latin typeface="+mn-ea"/>
              </a:rPr>
              <a:t>　　</a:t>
            </a:r>
            <a:r>
              <a:rPr lang="ja-JP" altLang="en-US" sz="1400" b="1" u="sng" dirty="0">
                <a:latin typeface="+mn-ea"/>
              </a:rPr>
              <a:t>協働場面</a:t>
            </a:r>
            <a:r>
              <a:rPr lang="ja-JP" altLang="en-US" sz="1400" b="1" dirty="0">
                <a:latin typeface="+mn-ea"/>
              </a:rPr>
              <a:t>を位置づけることで、</a:t>
            </a:r>
            <a:r>
              <a:rPr lang="ja-JP" altLang="en-US" sz="1400" b="1" dirty="0">
                <a:solidFill>
                  <a:srgbClr val="FF0000"/>
                </a:solidFill>
                <a:latin typeface="+mn-ea"/>
              </a:rPr>
              <a:t>問題解決能力</a:t>
            </a:r>
            <a:r>
              <a:rPr lang="ja-JP" altLang="en-US" sz="1400" b="1" dirty="0">
                <a:latin typeface="+mn-ea"/>
              </a:rPr>
              <a:t>を高めるのです。　　★</a:t>
            </a:r>
          </a:p>
          <a:p>
            <a:endParaRPr lang="en-US" altLang="ja-JP" sz="1400" b="1" dirty="0"/>
          </a:p>
          <a:p>
            <a:endParaRPr lang="en-US" altLang="ja-JP" sz="1400" b="1" dirty="0"/>
          </a:p>
          <a:p>
            <a:endParaRPr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6</a:t>
            </a:fld>
            <a:endParaRPr kumimoji="1" lang="ja-JP" altLang="en-US" dirty="0"/>
          </a:p>
        </p:txBody>
      </p:sp>
    </p:spTree>
    <p:extLst>
      <p:ext uri="{BB962C8B-B14F-4D97-AF65-F5344CB8AC3E}">
        <p14:creationId xmlns:p14="http://schemas.microsoft.com/office/powerpoint/2010/main" val="64853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0238" y="220663"/>
            <a:ext cx="3773487" cy="2830512"/>
          </a:xfrm>
        </p:spPr>
      </p:sp>
      <p:sp>
        <p:nvSpPr>
          <p:cNvPr id="3" name="ノート プレースホルダー 2"/>
          <p:cNvSpPr>
            <a:spLocks noGrp="1"/>
          </p:cNvSpPr>
          <p:nvPr>
            <p:ph type="body" idx="1"/>
          </p:nvPr>
        </p:nvSpPr>
        <p:spPr>
          <a:xfrm>
            <a:off x="2087563" y="3177007"/>
            <a:ext cx="6433488" cy="3488908"/>
          </a:xfrm>
        </p:spPr>
        <p:txBody>
          <a:bodyPr/>
          <a:lstStyle/>
          <a:p>
            <a:r>
              <a:rPr lang="ja-JP" altLang="en-US" sz="1400" dirty="0"/>
              <a:t>ピコ太郎さんの「ペン・パイナップル・アップル・ペン」のリズムに乗って</a:t>
            </a:r>
            <a:endParaRPr lang="en-US" altLang="ja-JP" sz="1400" dirty="0"/>
          </a:p>
          <a:p>
            <a:r>
              <a:rPr lang="ja-JP" altLang="en-US" sz="1400" dirty="0"/>
              <a:t>カリキュラム・マネジメントの創り方をイメージしていただきました。★</a:t>
            </a:r>
            <a:endParaRPr lang="en-US" altLang="ja-JP" sz="1400" dirty="0"/>
          </a:p>
          <a:p>
            <a:endParaRPr lang="en-US" altLang="ja-JP" sz="1400" dirty="0"/>
          </a:p>
          <a:p>
            <a:r>
              <a:rPr lang="ja-JP" altLang="en-US" sz="1400" dirty="0"/>
              <a:t>分かりにくいカリキュラム・マネジメントですが、★このような発想は、従来の教科分断的な教育からの発想の転換が重要です。★</a:t>
            </a:r>
            <a:endParaRPr lang="en-US" altLang="ja-JP" sz="1400" dirty="0"/>
          </a:p>
          <a:p>
            <a:endParaRPr lang="en-US" altLang="ja-JP" sz="1400" dirty="0"/>
          </a:p>
          <a:p>
            <a:r>
              <a:rPr lang="ja-JP" altLang="en-US" sz="1400" dirty="0"/>
              <a:t>この図は、ＥＳＤカレンダーと呼ばれています。</a:t>
            </a:r>
            <a:r>
              <a:rPr lang="en-US" altLang="ja-JP" sz="1400" dirty="0"/>
              <a:t>2005</a:t>
            </a:r>
            <a:r>
              <a:rPr lang="ja-JP" altLang="en-US" sz="1400" dirty="0"/>
              <a:t>年度に東京都江東区立東雲（しののめ）小学校で開発され、ユネスコスクールの拡大に伴って、全国に広がりながら発展を続けています。</a:t>
            </a:r>
            <a:endParaRPr lang="en-US" altLang="ja-JP" sz="1400" dirty="0"/>
          </a:p>
          <a:p>
            <a:endParaRPr lang="en-US" altLang="ja-JP" sz="1400" dirty="0"/>
          </a:p>
          <a:p>
            <a:r>
              <a:rPr lang="ja-JP" altLang="en-US" sz="1400" dirty="0"/>
              <a:t>★　</a:t>
            </a:r>
            <a:r>
              <a:rPr lang="en-US" altLang="ja-JP" sz="1400" dirty="0"/>
              <a:t>ESD</a:t>
            </a:r>
            <a:r>
              <a:rPr lang="ja-JP" altLang="en-US" sz="1400" dirty="0"/>
              <a:t>カレンダーでは、</a:t>
            </a:r>
            <a:r>
              <a:rPr lang="en-US" altLang="ja-JP" sz="1400" dirty="0"/>
              <a:t>4</a:t>
            </a:r>
            <a:r>
              <a:rPr lang="ja-JP" altLang="en-US" sz="1400" dirty="0"/>
              <a:t>つの視点から教科・領域の学びをつないでいます。</a:t>
            </a:r>
            <a:endParaRPr lang="en-US" altLang="ja-JP" sz="1400" dirty="0"/>
          </a:p>
          <a:p>
            <a:endParaRPr lang="en-US" altLang="ja-JP" sz="1400" dirty="0"/>
          </a:p>
          <a:p>
            <a:r>
              <a:rPr lang="ja-JP" altLang="en-US" sz="1400" dirty="0"/>
              <a:t>関連しそうな学びをつなげ、構造的に示すことで、カリキュラム・マネジメントをイメージ化することができるので、ＥＳＤカレンダーは今回の教育改革に欠かせない重要なツールになっております。　　★</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7</a:t>
            </a:fld>
            <a:endParaRPr lang="en-US" altLang="ja-JP"/>
          </a:p>
        </p:txBody>
      </p:sp>
      <p:sp>
        <p:nvSpPr>
          <p:cNvPr id="5" name="テキスト ボックス 4">
            <a:extLst>
              <a:ext uri="{FF2B5EF4-FFF2-40B4-BE49-F238E27FC236}">
                <a16:creationId xmlns:a16="http://schemas.microsoft.com/office/drawing/2014/main" id="{7D55E2F7-2227-4B94-AF11-D03B7DF1D08D}"/>
              </a:ext>
            </a:extLst>
          </p:cNvPr>
          <p:cNvSpPr txBox="1"/>
          <p:nvPr/>
        </p:nvSpPr>
        <p:spPr>
          <a:xfrm>
            <a:off x="5582922" y="2406434"/>
            <a:ext cx="4138612" cy="646317"/>
          </a:xfrm>
          <a:prstGeom prst="rect">
            <a:avLst/>
          </a:prstGeom>
          <a:noFill/>
        </p:spPr>
        <p:txBody>
          <a:bodyPr wrap="square" lIns="91425" tIns="45713" rIns="91425" bIns="45713" rtlCol="0">
            <a:spAutoFit/>
          </a:bodyPr>
          <a:lstStyle/>
          <a:p>
            <a:r>
              <a:rPr kumimoji="1" lang="ja-JP" altLang="en-US" dirty="0"/>
              <a:t>（曲がかかったら、５秒で★します。</a:t>
            </a:r>
            <a:endParaRPr kumimoji="1" lang="en-US" altLang="ja-JP" dirty="0"/>
          </a:p>
          <a:p>
            <a:r>
              <a:rPr kumimoji="1" lang="ja-JP" altLang="en-US" dirty="0"/>
              <a:t>　曲が終わったら話します。）</a:t>
            </a:r>
          </a:p>
        </p:txBody>
      </p:sp>
    </p:spTree>
    <p:extLst>
      <p:ext uri="{BB962C8B-B14F-4D97-AF65-F5344CB8AC3E}">
        <p14:creationId xmlns:p14="http://schemas.microsoft.com/office/powerpoint/2010/main" val="291407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3122613" y="176213"/>
            <a:ext cx="3395662"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xfrm>
            <a:off x="1041400" y="2882900"/>
            <a:ext cx="8712200" cy="374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しかし、いくらカリキュラム・マネジメントして教科横断的に学びをつなげたとしても、それを教師中心の教え込みで指導しては、形だけ主体的・対話的な学習を「させられる」ことになりかねません。</a:t>
            </a:r>
            <a:endParaRPr lang="en-US" altLang="ja-JP" sz="1400" dirty="0"/>
          </a:p>
          <a:p>
            <a:r>
              <a:rPr lang="ja-JP" altLang="en-US" sz="1400" dirty="0"/>
              <a:t>本当に、子どもたちが「本気になって学ぶ」かどうかが勝負です。</a:t>
            </a:r>
            <a:endParaRPr lang="en-US" altLang="ja-JP" sz="1400" dirty="0"/>
          </a:p>
          <a:p>
            <a:endParaRPr lang="en-US" altLang="ja-JP" sz="1400" dirty="0"/>
          </a:p>
          <a:p>
            <a:r>
              <a:rPr lang="ja-JP" altLang="en-US" sz="1400" dirty="0"/>
              <a:t>画面にも書いておいたように、教師に言われて形だけ調べ、</a:t>
            </a:r>
            <a:r>
              <a:rPr lang="en-US" altLang="ja-JP" sz="1400" dirty="0"/>
              <a:t>A</a:t>
            </a:r>
            <a:r>
              <a:rPr lang="ja-JP" altLang="en-US" sz="1400" dirty="0"/>
              <a:t>評価をもらえるように、資料集や参考書を</a:t>
            </a:r>
            <a:endParaRPr lang="en-US" altLang="ja-JP" sz="1400" dirty="0"/>
          </a:p>
          <a:p>
            <a:r>
              <a:rPr lang="ja-JP" altLang="en-US" sz="1400" dirty="0"/>
              <a:t>カラフルできれいに書き写し、そこにインターネットで誰かが言っていたような説明文をつけて、一見</a:t>
            </a:r>
            <a:endParaRPr lang="en-US" altLang="ja-JP" sz="1400" dirty="0"/>
          </a:p>
          <a:p>
            <a:r>
              <a:rPr lang="ja-JP" altLang="en-US" sz="1400" dirty="0"/>
              <a:t>しっかり学んだように見えるだけの作品作りをするような人間では、厳しい世界をたくましく生きるような「持続可能な社会の創り手」が育つはずもありません。</a:t>
            </a:r>
            <a:endParaRPr lang="en-US" altLang="ja-JP" sz="1400" dirty="0"/>
          </a:p>
          <a:p>
            <a:endParaRPr lang="en-US" altLang="ja-JP" sz="1400" dirty="0"/>
          </a:p>
          <a:p>
            <a:r>
              <a:rPr lang="ja-JP" altLang="en-US" sz="1400" dirty="0"/>
              <a:t>また、そのような指導しかできないようでは、２０２０年以降の教員として、失格です。</a:t>
            </a:r>
            <a:endParaRPr lang="en-US" altLang="ja-JP" sz="1400" dirty="0"/>
          </a:p>
          <a:p>
            <a:r>
              <a:rPr lang="ja-JP" altLang="en-US" sz="1400" dirty="0"/>
              <a:t>ですから、子どもたちの「学びに火をつける」単元の導入を、どのように進めるのかが重要になるのです。</a:t>
            </a:r>
            <a:endParaRPr lang="en-US" altLang="ja-JP" sz="1400" dirty="0"/>
          </a:p>
          <a:p>
            <a:endParaRPr lang="en-US" altLang="ja-JP" sz="1400" dirty="0"/>
          </a:p>
          <a:p>
            <a:r>
              <a:rPr lang="ja-JP" altLang="en-US" sz="1400" dirty="0"/>
              <a:t>「自ら学ばせる」のが難しいのは確かです。教え込んだ方が先生方は、考えないで済みます。</a:t>
            </a:r>
            <a:endParaRPr lang="en-US" altLang="ja-JP" sz="1400" dirty="0"/>
          </a:p>
          <a:p>
            <a:r>
              <a:rPr lang="ja-JP" altLang="en-US" sz="1400" dirty="0"/>
              <a:t>でも、各教科・領域の研究会では、熱心に研究実践が続けられてきました。それを活かせばいいのです。★　私の場合は社会科の研究から、「学びに火をつける」ための</a:t>
            </a:r>
            <a:r>
              <a:rPr lang="en-US" altLang="ja-JP" sz="1400" dirty="0"/>
              <a:t>3</a:t>
            </a:r>
            <a:r>
              <a:rPr lang="ja-JP" altLang="en-US" sz="1400" dirty="0"/>
              <a:t>つのステップ　★　というものを考え、実践してきました。ちょっと文字が見えにくいですね。大きくします。　　★</a:t>
            </a:r>
            <a:endParaRPr lang="en-US" altLang="ja-JP" sz="1400" dirty="0"/>
          </a:p>
          <a:p>
            <a:endParaRPr lang="ja-JP" altLang="en-US" sz="1400"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3522">
              <a:defRPr kumimoji="1" sz="1900">
                <a:solidFill>
                  <a:schemeClr val="tx1"/>
                </a:solidFill>
                <a:latin typeface="Arial" panose="020B0604020202020204" pitchFamily="34" charset="0"/>
                <a:ea typeface="ＭＳ Ｐゴシック" panose="020B0600070205080204" pitchFamily="50" charset="-128"/>
              </a:defRPr>
            </a:lvl1pPr>
            <a:lvl2pPr defTabSz="1373522">
              <a:defRPr kumimoji="1" sz="1900">
                <a:solidFill>
                  <a:schemeClr val="tx1"/>
                </a:solidFill>
                <a:latin typeface="Arial" panose="020B0604020202020204" pitchFamily="34" charset="0"/>
                <a:ea typeface="ＭＳ Ｐゴシック" panose="020B0600070205080204" pitchFamily="50" charset="-128"/>
              </a:defRPr>
            </a:lvl2pPr>
            <a:lvl3pPr defTabSz="1373522">
              <a:defRPr kumimoji="1" sz="1900">
                <a:solidFill>
                  <a:schemeClr val="tx1"/>
                </a:solidFill>
                <a:latin typeface="Arial" panose="020B0604020202020204" pitchFamily="34" charset="0"/>
                <a:ea typeface="ＭＳ Ｐゴシック" panose="020B0600070205080204" pitchFamily="50" charset="-128"/>
              </a:defRPr>
            </a:lvl3pPr>
            <a:lvl4pPr defTabSz="1373522">
              <a:defRPr kumimoji="1" sz="1900">
                <a:solidFill>
                  <a:schemeClr val="tx1"/>
                </a:solidFill>
                <a:latin typeface="Arial" panose="020B0604020202020204" pitchFamily="34" charset="0"/>
                <a:ea typeface="ＭＳ Ｐゴシック" panose="020B0600070205080204" pitchFamily="50" charset="-128"/>
              </a:defRPr>
            </a:lvl4pPr>
            <a:lvl5pPr defTabSz="1373522">
              <a:defRPr kumimoji="1" sz="1900">
                <a:solidFill>
                  <a:schemeClr val="tx1"/>
                </a:solidFill>
                <a:latin typeface="Arial" panose="020B0604020202020204" pitchFamily="34" charset="0"/>
                <a:ea typeface="ＭＳ Ｐゴシック" panose="020B0600070205080204" pitchFamily="50" charset="-128"/>
              </a:defRPr>
            </a:lvl5pPr>
            <a:lvl6pPr marL="2545955" indent="-586217" defTabSz="137352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36738" indent="-586217" defTabSz="137352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525" indent="-586217" defTabSz="137352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018315" indent="-586217" defTabSz="137352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85EEE777-F797-4529-9DE7-A682E3AFEB48}" type="slidenum">
              <a:rPr lang="ja-JP" altLang="en-US" sz="1200">
                <a:latin typeface="Calibri" panose="020F0502020204030204" pitchFamily="34" charset="0"/>
              </a:rPr>
              <a:pPr/>
              <a:t>8</a:t>
            </a:fld>
            <a:endParaRPr lang="ja-JP" altLang="en-US" sz="1200">
              <a:latin typeface="Calibri" panose="020F0502020204030204" pitchFamily="34" charset="0"/>
            </a:endParaRPr>
          </a:p>
        </p:txBody>
      </p:sp>
    </p:spTree>
    <p:extLst>
      <p:ext uri="{BB962C8B-B14F-4D97-AF65-F5344CB8AC3E}">
        <p14:creationId xmlns:p14="http://schemas.microsoft.com/office/powerpoint/2010/main" val="421683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xfrm>
            <a:off x="3201988" y="117475"/>
            <a:ext cx="2835275" cy="2127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xfrm>
            <a:off x="561974" y="2342828"/>
            <a:ext cx="9318625" cy="4545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そこから生まれたのが、「子どもの学びに火をつける」というキャッチフレーズです。</a:t>
            </a:r>
            <a:endParaRPr lang="en-US" altLang="ja-JP" sz="1400" dirty="0"/>
          </a:p>
          <a:p>
            <a:endParaRPr lang="en-US" altLang="ja-JP" sz="900" dirty="0"/>
          </a:p>
          <a:p>
            <a:r>
              <a:rPr lang="ja-JP" altLang="en-US" sz="1400" dirty="0"/>
              <a:t>単元の導入部で、「問題に気づかせる」「火をつける」「テーマを決める」という</a:t>
            </a:r>
            <a:r>
              <a:rPr lang="en-US" altLang="ja-JP" sz="1400" dirty="0"/>
              <a:t>3</a:t>
            </a:r>
            <a:r>
              <a:rPr lang="ja-JP" altLang="en-US" sz="1400" dirty="0"/>
              <a:t>つのステップを通して、子どもたちの問題意識をかき立て、単元を通じた学習問題を明確にしようというのです。</a:t>
            </a:r>
            <a:endParaRPr lang="en-US" altLang="ja-JP" sz="1400" dirty="0"/>
          </a:p>
          <a:p>
            <a:endParaRPr lang="en-US" altLang="ja-JP" sz="1400" dirty="0"/>
          </a:p>
          <a:p>
            <a:r>
              <a:rPr lang="ja-JP" altLang="en-US" sz="1400" dirty="0"/>
              <a:t>★　単元全体に関わる基本的な事実に出合わせますが、その際、子どもたち誰もが親しみを感じたり、憧れや</a:t>
            </a:r>
            <a:endParaRPr lang="en-US" altLang="ja-JP" sz="1400" dirty="0"/>
          </a:p>
          <a:p>
            <a:r>
              <a:rPr lang="ja-JP" altLang="en-US" sz="1400" dirty="0"/>
              <a:t>　　共感があるような出会いを大事にします。体験やふれあいを活かすのもいいですね。</a:t>
            </a:r>
            <a:endParaRPr lang="en-US" altLang="ja-JP" sz="1400" dirty="0"/>
          </a:p>
          <a:p>
            <a:r>
              <a:rPr lang="ja-JP" altLang="en-US" sz="1400" dirty="0"/>
              <a:t>★　知識だけでは疑問は生まれません。子どもたちが「エ～ッ！」と思うような、常識をゆさぶるような、矛</a:t>
            </a:r>
            <a:endParaRPr lang="en-US" altLang="ja-JP" sz="1400" dirty="0"/>
          </a:p>
          <a:p>
            <a:r>
              <a:rPr lang="ja-JP" altLang="en-US" sz="1400" dirty="0"/>
              <a:t>　　盾する事実や意表をつく話などをぶつけ、疑問を引き出すのです。それが学びへの着火点になります。</a:t>
            </a:r>
            <a:endParaRPr lang="en-US" altLang="ja-JP" sz="1400" dirty="0"/>
          </a:p>
          <a:p>
            <a:r>
              <a:rPr lang="ja-JP" altLang="en-US" sz="1400" dirty="0"/>
              <a:t>★　それらの疑問を出し合って、整理し、まとめながら学習問題を作ります。このあたりのことは、私の著書に</a:t>
            </a:r>
            <a:endParaRPr lang="en-US" altLang="ja-JP" sz="1400" dirty="0"/>
          </a:p>
          <a:p>
            <a:r>
              <a:rPr lang="ja-JP" altLang="en-US" sz="1400" dirty="0"/>
              <a:t>　　詳しく、しかも、わかりやすく書いてあります。学生さんも先生方も、しっかり勉強してくださいね。</a:t>
            </a:r>
            <a:endParaRPr lang="en-US" altLang="ja-JP" sz="1400" dirty="0"/>
          </a:p>
          <a:p>
            <a:endParaRPr lang="en-US" altLang="ja-JP" sz="900" dirty="0"/>
          </a:p>
          <a:p>
            <a:r>
              <a:rPr lang="ja-JP" altLang="en-US" sz="1400" dirty="0"/>
              <a:t>今日の話でも同じですよ。第一回、第二回の講座で、次の</a:t>
            </a:r>
            <a:r>
              <a:rPr lang="en-US" altLang="ja-JP" sz="1400" dirty="0"/>
              <a:t>3</a:t>
            </a:r>
            <a:r>
              <a:rPr lang="ja-JP" altLang="en-US" sz="1400" dirty="0"/>
              <a:t>つのステップを踏んできました。</a:t>
            </a:r>
            <a:endParaRPr lang="en-US" altLang="ja-JP" sz="1400" dirty="0"/>
          </a:p>
          <a:p>
            <a:r>
              <a:rPr lang="ja-JP" altLang="en-US" sz="1400" dirty="0"/>
              <a:t>①　社会の変化を考え、話し合ったりしながら、</a:t>
            </a:r>
            <a:r>
              <a:rPr lang="en-US" altLang="ja-JP" sz="1400" dirty="0"/>
              <a:t>【</a:t>
            </a:r>
            <a:r>
              <a:rPr lang="ja-JP" altLang="en-US" sz="1400" dirty="0"/>
              <a:t>激変し、グローバル化する世界</a:t>
            </a:r>
            <a:r>
              <a:rPr lang="en-US" altLang="ja-JP" sz="1400" dirty="0"/>
              <a:t>】</a:t>
            </a:r>
            <a:r>
              <a:rPr lang="ja-JP" altLang="en-US" sz="1400" dirty="0"/>
              <a:t>への気づきを共有する</a:t>
            </a:r>
            <a:endParaRPr lang="en-US" altLang="ja-JP" sz="1400" dirty="0"/>
          </a:p>
          <a:p>
            <a:r>
              <a:rPr lang="ja-JP" altLang="en-US" sz="1400" dirty="0"/>
              <a:t>②　「日本の教育は優れている」という常識を、尾木ママの資料等から</a:t>
            </a:r>
            <a:r>
              <a:rPr lang="ja-JP" altLang="en-US" sz="1400" b="1" dirty="0"/>
              <a:t>ひっくり返し</a:t>
            </a:r>
            <a:r>
              <a:rPr lang="ja-JP" altLang="en-US" sz="1400" dirty="0"/>
              <a:t>、</a:t>
            </a:r>
            <a:r>
              <a:rPr lang="en-US" altLang="ja-JP" sz="1400" dirty="0"/>
              <a:t>【</a:t>
            </a:r>
            <a:r>
              <a:rPr lang="ja-JP" altLang="en-US" sz="1400" dirty="0"/>
              <a:t>学力向上</a:t>
            </a:r>
            <a:r>
              <a:rPr lang="en-US" altLang="ja-JP" sz="1400" dirty="0"/>
              <a:t>】</a:t>
            </a:r>
            <a:r>
              <a:rPr lang="ja-JP" altLang="en-US" sz="1400" dirty="0"/>
              <a:t>ではやっ　　</a:t>
            </a:r>
            <a:endParaRPr lang="en-US" altLang="ja-JP" sz="1400" dirty="0"/>
          </a:p>
          <a:p>
            <a:r>
              <a:rPr lang="ja-JP" altLang="en-US" sz="1400" dirty="0"/>
              <a:t>　　ていけないということから、「ではどんな教育が必要なんだろうか」について自分たちなりの考えを考え</a:t>
            </a:r>
            <a:endParaRPr lang="en-US" altLang="ja-JP" sz="1400" dirty="0"/>
          </a:p>
          <a:p>
            <a:r>
              <a:rPr lang="ja-JP" altLang="en-US" sz="1400" dirty="0"/>
              <a:t>　　をもつ（ここまでが第一回の話でした）</a:t>
            </a:r>
            <a:endParaRPr lang="en-US" altLang="ja-JP" sz="1400" dirty="0"/>
          </a:p>
          <a:p>
            <a:r>
              <a:rPr lang="ja-JP" altLang="en-US" sz="1400" dirty="0"/>
              <a:t>③　「では日本の教育は、学習指導要領はどういう方向性をもっているのだろうか、それを具体化するにはどうし</a:t>
            </a:r>
            <a:endParaRPr lang="en-US" altLang="ja-JP" sz="1400" dirty="0"/>
          </a:p>
          <a:p>
            <a:r>
              <a:rPr lang="ja-JP" altLang="en-US" sz="1400" dirty="0"/>
              <a:t>　　たらいいのか」という問題意識をもって、自校の教育やその実践への方向性を明確にしたり、取り組みへの意</a:t>
            </a:r>
            <a:endParaRPr lang="en-US" altLang="ja-JP" sz="1400" dirty="0"/>
          </a:p>
          <a:p>
            <a:r>
              <a:rPr lang="ja-JP" altLang="en-US" sz="1400" dirty="0"/>
              <a:t>　　欲を高める。ということです。いかがでしたか。少しは皆さんの心に火がともりましたか。　★</a:t>
            </a:r>
            <a:endParaRPr lang="en-US" altLang="ja-JP" sz="1400" dirty="0"/>
          </a:p>
          <a:p>
            <a:endParaRPr lang="en-US" altLang="ja-JP" sz="1400" dirty="0"/>
          </a:p>
        </p:txBody>
      </p:sp>
      <p:sp>
        <p:nvSpPr>
          <p:cNvPr id="74756" name="スライド番号プレースホルダー 3"/>
          <p:cNvSpPr>
            <a:spLocks noGrp="1"/>
          </p:cNvSpPr>
          <p:nvPr>
            <p:ph type="sldNum" sz="quarter" idx="5"/>
          </p:nvPr>
        </p:nvSpPr>
        <p:spPr bwMode="auto">
          <a:xfrm>
            <a:off x="9353550" y="6542560"/>
            <a:ext cx="664432" cy="345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6272">
              <a:defRPr kumimoji="1" sz="1900">
                <a:solidFill>
                  <a:schemeClr val="tx1"/>
                </a:solidFill>
                <a:latin typeface="Arial" panose="020B0604020202020204" pitchFamily="34" charset="0"/>
                <a:ea typeface="ＭＳ Ｐゴシック" panose="020B0600070205080204" pitchFamily="50" charset="-128"/>
              </a:defRPr>
            </a:lvl1pPr>
            <a:lvl2pPr defTabSz="1376272">
              <a:defRPr kumimoji="1" sz="1900">
                <a:solidFill>
                  <a:schemeClr val="tx1"/>
                </a:solidFill>
                <a:latin typeface="Arial" panose="020B0604020202020204" pitchFamily="34" charset="0"/>
                <a:ea typeface="ＭＳ Ｐゴシック" panose="020B0600070205080204" pitchFamily="50" charset="-128"/>
              </a:defRPr>
            </a:lvl2pPr>
            <a:lvl3pPr defTabSz="1376272">
              <a:defRPr kumimoji="1" sz="1900">
                <a:solidFill>
                  <a:schemeClr val="tx1"/>
                </a:solidFill>
                <a:latin typeface="Arial" panose="020B0604020202020204" pitchFamily="34" charset="0"/>
                <a:ea typeface="ＭＳ Ｐゴシック" panose="020B0600070205080204" pitchFamily="50" charset="-128"/>
              </a:defRPr>
            </a:lvl3pPr>
            <a:lvl4pPr defTabSz="1376272">
              <a:defRPr kumimoji="1" sz="1900">
                <a:solidFill>
                  <a:schemeClr val="tx1"/>
                </a:solidFill>
                <a:latin typeface="Arial" panose="020B0604020202020204" pitchFamily="34" charset="0"/>
                <a:ea typeface="ＭＳ Ｐゴシック" panose="020B0600070205080204" pitchFamily="50" charset="-128"/>
              </a:defRPr>
            </a:lvl4pPr>
            <a:lvl5pPr defTabSz="1376272">
              <a:defRPr kumimoji="1" sz="1900">
                <a:solidFill>
                  <a:schemeClr val="tx1"/>
                </a:solidFill>
                <a:latin typeface="Arial" panose="020B0604020202020204" pitchFamily="34" charset="0"/>
                <a:ea typeface="ＭＳ Ｐゴシック" panose="020B0600070205080204" pitchFamily="50" charset="-128"/>
              </a:defRPr>
            </a:lvl5pPr>
            <a:lvl6pPr marL="2551055" indent="-587392"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42824" indent="-587392"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34595" indent="-587392"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026366" indent="-587392" defTabSz="137627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FC56A455-5B98-4C4B-B1E6-A909EF24EA8D}" type="slidenum">
              <a:rPr lang="ja-JP" altLang="en-US" sz="1200">
                <a:latin typeface="Calibri" panose="020F0502020204030204" pitchFamily="34" charset="0"/>
              </a:rPr>
              <a:pPr/>
              <a:t>9</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216457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2589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286061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33524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97948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00951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334496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52861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43184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1778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56911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2021/10/8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22805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57A4D-3B09-497E-A488-3CA2B77902CC}" type="datetimeFigureOut">
              <a:rPr kumimoji="1" lang="ja-JP" altLang="en-US" smtClean="0"/>
              <a:t>2021/10/8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2006477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www.google.co.jp/imgres?imgurl=https%3A%2F%2Fi.pinimg.com%2F736x%2F2c%2F51%2Fd2%2F2c51d2ca27616b5405fbc03092ea9af7.jpg&amp;imgrefurl=https%3A%2F%2Fwww.pinterest.com%2Fpin%2F511580838922023143%2F&amp;docid=zMCW17IucUuYcM&amp;tbnid=lUQ8Nj01VpTD0M%3A&amp;vet=10ahUKEwjb6Z3-4ZTmAhWXBIgKHTy3Dt4QMwhrKAYwBg..i&amp;w=571&amp;h=720&amp;bih=607&amp;biw=1280&amp;q=%E3%83%81%E3%82%B3%E3%81%A1%E3%82%83%E3%82%93%20%E3%82%A4%E3%83%A9%E3%82%B9%E3%83%88&amp;ved=0ahUKEwjb6Z3-4ZTmAhWXBIgKHTy3Dt4QMwhrKAYwBg&amp;iact=mrc&amp;uact=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7.xml"/><Relationship Id="rId7" Type="http://schemas.openxmlformats.org/officeDocument/2006/relationships/image" Target="../media/image10.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67DDB5E-B516-4C69-BE0A-65CD0631D120}"/>
              </a:ext>
            </a:extLst>
          </p:cNvPr>
          <p:cNvGrpSpPr/>
          <p:nvPr/>
        </p:nvGrpSpPr>
        <p:grpSpPr>
          <a:xfrm>
            <a:off x="0" y="5292"/>
            <a:ext cx="9144000" cy="6858000"/>
            <a:chOff x="0" y="0"/>
            <a:chExt cx="9144000" cy="6858000"/>
          </a:xfrm>
        </p:grpSpPr>
        <p:sp>
          <p:nvSpPr>
            <p:cNvPr id="6" name="フレーム 5">
              <a:extLst>
                <a:ext uri="{FF2B5EF4-FFF2-40B4-BE49-F238E27FC236}">
                  <a16:creationId xmlns:a16="http://schemas.microsoft.com/office/drawing/2014/main" id="{5CA2028E-A00D-43B2-9D0A-8341D4898A0F}"/>
                </a:ext>
              </a:extLst>
            </p:cNvPr>
            <p:cNvSpPr/>
            <p:nvPr/>
          </p:nvSpPr>
          <p:spPr>
            <a:xfrm>
              <a:off x="0" y="0"/>
              <a:ext cx="9144000" cy="6858000"/>
            </a:xfrm>
            <a:prstGeom prst="frame">
              <a:avLst>
                <a:gd name="adj1" fmla="val 30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C0C64095-46D9-4759-B760-2E4BB6D95E2F}"/>
                </a:ext>
              </a:extLst>
            </p:cNvPr>
            <p:cNvSpPr/>
            <p:nvPr/>
          </p:nvSpPr>
          <p:spPr>
            <a:xfrm>
              <a:off x="190500" y="208915"/>
              <a:ext cx="8734425" cy="64198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A9A9086-6862-4A15-8F3E-5EF461CA78D0}"/>
                </a:ext>
              </a:extLst>
            </p:cNvPr>
            <p:cNvSpPr txBox="1"/>
            <p:nvPr/>
          </p:nvSpPr>
          <p:spPr>
            <a:xfrm>
              <a:off x="0" y="319666"/>
              <a:ext cx="9020871" cy="6063198"/>
            </a:xfrm>
            <a:prstGeom prst="rect">
              <a:avLst/>
            </a:prstGeom>
            <a:noFill/>
          </p:spPr>
          <p:txBody>
            <a:bodyPr wrap="square" rtlCol="0">
              <a:spAutoFit/>
            </a:bodyPr>
            <a:lstStyle/>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「ＥＳＤ，ＳＤＧｓの進め方」連続講座</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①　社会の変化と求められる「学力」</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②　学習指導要領は学びをどう進化させるのか</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2800" dirty="0">
                  <a:solidFill>
                    <a:srgbClr val="FFFF00"/>
                  </a:solidFill>
                  <a:latin typeface="HGP創英角ｺﾞｼｯｸUB" panose="020B0900000000000000" pitchFamily="50" charset="-128"/>
                  <a:ea typeface="HGP創英角ｺﾞｼｯｸUB" panose="020B0900000000000000" pitchFamily="50" charset="-128"/>
                </a:rPr>
                <a:t>③　教科横断的な視点をもって主体的に学ぶ</a:t>
              </a:r>
              <a:endParaRPr kumimoji="1" lang="en-US" altLang="ja-JP" sz="1400"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④　「学習まつり」や「学習新聞」等における学びの進化</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その１ </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　カリキュラム・マネジメントとその成果</a:t>
              </a:r>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dirty="0">
                  <a:solidFill>
                    <a:srgbClr val="FFFF00"/>
                  </a:solidFill>
                  <a:latin typeface="AR P丸ゴシック体E" panose="020F0900000000000000" pitchFamily="50" charset="-128"/>
                  <a:ea typeface="AR P丸ゴシック体E" panose="020F0900000000000000" pitchFamily="50" charset="-128"/>
                </a:rPr>
                <a:t>　</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⑤　「学習まつり」や「学習新聞」等における学びの進化</a:t>
              </a:r>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その２</a:t>
              </a:r>
              <a:r>
                <a:rPr kumimoji="1" lang="en-US" altLang="ja-JP" dirty="0">
                  <a:solidFill>
                    <a:schemeClr val="bg1"/>
                  </a:solidFill>
                  <a:latin typeface="AR P丸ゴシック体E" panose="020F0900000000000000" pitchFamily="50" charset="-128"/>
                  <a:ea typeface="AR P丸ゴシック体E" panose="020F0900000000000000" pitchFamily="50" charset="-128"/>
                </a:rPr>
                <a:t>】</a:t>
              </a:r>
              <a:r>
                <a:rPr kumimoji="1" lang="ja-JP" altLang="en-US" dirty="0">
                  <a:solidFill>
                    <a:schemeClr val="bg1"/>
                  </a:solidFill>
                  <a:latin typeface="AR P丸ゴシック体E" panose="020F0900000000000000" pitchFamily="50" charset="-128"/>
                  <a:ea typeface="AR P丸ゴシック体E" panose="020F0900000000000000" pitchFamily="50" charset="-128"/>
                </a:rPr>
                <a:t>　中学校での教科書とカリキュラム・マネジメン</a:t>
              </a:r>
              <a:r>
                <a:rPr kumimoji="1" lang="ja-JP" altLang="en-US" sz="2000" dirty="0">
                  <a:solidFill>
                    <a:schemeClr val="bg1"/>
                  </a:solidFill>
                  <a:latin typeface="AR P丸ゴシック体E" panose="020F0900000000000000" pitchFamily="50" charset="-128"/>
                  <a:ea typeface="AR P丸ゴシック体E" panose="020F0900000000000000" pitchFamily="50" charset="-128"/>
                </a:rPr>
                <a:t>トの進め方と</a:t>
              </a:r>
              <a:endParaRPr kumimoji="1" lang="en-US" altLang="ja-JP" sz="2000"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2000" dirty="0">
                  <a:solidFill>
                    <a:schemeClr val="bg1"/>
                  </a:solidFill>
                  <a:latin typeface="AR P丸ゴシック体E" panose="020F0900000000000000" pitchFamily="50" charset="-128"/>
                  <a:ea typeface="AR P丸ゴシック体E" panose="020F0900000000000000" pitchFamily="50" charset="-128"/>
                </a:rPr>
                <a:t>　　　　　　　　　　　　　　　　　　　　　　　作品作りについて</a:t>
              </a:r>
              <a:r>
                <a:rPr kumimoji="1" lang="ja-JP" altLang="en-US" sz="1700" dirty="0">
                  <a:solidFill>
                    <a:schemeClr val="bg1"/>
                  </a:solidFill>
                  <a:latin typeface="AR P丸ゴシック体E" panose="020F0900000000000000" pitchFamily="50" charset="-128"/>
                  <a:ea typeface="AR P丸ゴシック体E" panose="020F0900000000000000" pitchFamily="50" charset="-128"/>
                </a:rPr>
                <a:t>　</a:t>
              </a:r>
              <a:endParaRPr kumimoji="1" lang="en-US" altLang="ja-JP" sz="1700"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⑥　「教育課程を簡単にチェックする方法と</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カリキュラム・マネジメントの本質」</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⑦　「コロナ時代を生きる」</a:t>
              </a:r>
              <a:endPar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⑧ 「ＳＤＧｓって何だろう」（授業スタイルで）</a:t>
              </a:r>
              <a:r>
                <a:rPr kumimoji="1" lang="ja-JP" altLang="en-US" sz="2800" dirty="0">
                  <a:solidFill>
                    <a:schemeClr val="bg1"/>
                  </a:solidFill>
                  <a:latin typeface="AR P丸ゴシック体E" panose="020F0900000000000000" pitchFamily="50" charset="-128"/>
                  <a:ea typeface="AR P丸ゴシック体E" panose="020F0900000000000000" pitchFamily="50" charset="-128"/>
                </a:rPr>
                <a:t>　　  </a:t>
              </a:r>
            </a:p>
          </p:txBody>
        </p:sp>
        <p:sp>
          <p:nvSpPr>
            <p:cNvPr id="10" name="正方形/長方形 9">
              <a:extLst>
                <a:ext uri="{FF2B5EF4-FFF2-40B4-BE49-F238E27FC236}">
                  <a16:creationId xmlns:a16="http://schemas.microsoft.com/office/drawing/2014/main" id="{1FDB8FCA-7353-40BE-9B06-A4011341D815}"/>
                </a:ext>
              </a:extLst>
            </p:cNvPr>
            <p:cNvSpPr/>
            <p:nvPr/>
          </p:nvSpPr>
          <p:spPr>
            <a:xfrm>
              <a:off x="6299199" y="6561455"/>
              <a:ext cx="4762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1801C1F-EBD0-413A-845A-EAE11A28990D}"/>
                </a:ext>
              </a:extLst>
            </p:cNvPr>
            <p:cNvSpPr/>
            <p:nvPr/>
          </p:nvSpPr>
          <p:spPr>
            <a:xfrm>
              <a:off x="6994524" y="6561455"/>
              <a:ext cx="476250" cy="76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A2CAE45-791C-48F6-8355-4F8BA67C6625}"/>
                </a:ext>
              </a:extLst>
            </p:cNvPr>
            <p:cNvSpPr/>
            <p:nvPr/>
          </p:nvSpPr>
          <p:spPr>
            <a:xfrm>
              <a:off x="5475287" y="6578118"/>
              <a:ext cx="47625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C032357-68DE-4671-B68D-73C7CE670534}"/>
                </a:ext>
              </a:extLst>
            </p:cNvPr>
            <p:cNvPicPr>
              <a:picLocks noChangeAspect="1"/>
            </p:cNvPicPr>
            <p:nvPr/>
          </p:nvPicPr>
          <p:blipFill rotWithShape="1">
            <a:blip r:embed="rId3"/>
            <a:srcRect l="13567" t="15825" r="13653" b="5626"/>
            <a:stretch/>
          </p:blipFill>
          <p:spPr>
            <a:xfrm>
              <a:off x="6848883" y="414959"/>
              <a:ext cx="1961001" cy="1190504"/>
            </a:xfrm>
            <a:prstGeom prst="rect">
              <a:avLst/>
            </a:prstGeom>
          </p:spPr>
        </p:pic>
      </p:grpSp>
      <p:sp>
        <p:nvSpPr>
          <p:cNvPr id="4" name="テキスト ボックス 3">
            <a:extLst>
              <a:ext uri="{FF2B5EF4-FFF2-40B4-BE49-F238E27FC236}">
                <a16:creationId xmlns:a16="http://schemas.microsoft.com/office/drawing/2014/main" id="{A30B0132-6622-4430-BD5C-D1BE5FFFBC6F}"/>
              </a:ext>
            </a:extLst>
          </p:cNvPr>
          <p:cNvSpPr txBox="1"/>
          <p:nvPr/>
        </p:nvSpPr>
        <p:spPr>
          <a:xfrm>
            <a:off x="8123228" y="2091205"/>
            <a:ext cx="760978" cy="4441837"/>
          </a:xfrm>
          <a:prstGeom prst="rect">
            <a:avLst/>
          </a:prstGeom>
          <a:noFill/>
        </p:spPr>
        <p:txBody>
          <a:bodyPr vert="eaVert" wrap="square" rtlCol="0">
            <a:spAutoFit/>
          </a:bodyPr>
          <a:lstStyle/>
          <a:p>
            <a:r>
              <a:rPr kumimoji="1" lang="en-US" altLang="ja-JP" dirty="0">
                <a:solidFill>
                  <a:schemeClr val="bg1"/>
                </a:solidFill>
                <a:latin typeface="HGP創英角ﾎﾟｯﾌﾟ体" panose="040B0A00000000000000" pitchFamily="50" charset="-128"/>
                <a:ea typeface="HGP創英角ﾎﾟｯﾌﾟ体" panose="040B0A00000000000000" pitchFamily="50" charset="-128"/>
              </a:rPr>
              <a:t>7</a:t>
            </a: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rPr>
              <a:t>月</a:t>
            </a:r>
            <a:r>
              <a:rPr kumimoji="1" lang="en-US" altLang="ja-JP" dirty="0">
                <a:solidFill>
                  <a:schemeClr val="bg1"/>
                </a:solidFill>
                <a:latin typeface="HGP創英角ﾎﾟｯﾌﾟ体" panose="040B0A00000000000000" pitchFamily="50" charset="-128"/>
                <a:ea typeface="HGP創英角ﾎﾟｯﾌﾟ体" panose="040B0A00000000000000" pitchFamily="50" charset="-128"/>
              </a:rPr>
              <a:t>20</a:t>
            </a:r>
            <a:r>
              <a:rPr kumimoji="1" lang="ja-JP" altLang="en-US" dirty="0">
                <a:solidFill>
                  <a:schemeClr val="bg1"/>
                </a:solidFill>
                <a:latin typeface="HGP創英角ﾎﾟｯﾌﾟ体" panose="040B0A00000000000000" pitchFamily="50" charset="-128"/>
                <a:ea typeface="HGP創英角ﾎﾟｯﾌﾟ体" panose="040B0A00000000000000" pitchFamily="50" charset="-128"/>
              </a:rPr>
              <a:t>日　火曜日　　日直　てじま　としお　</a:t>
            </a:r>
            <a:endParaRPr kumimoji="1" lang="en-US" altLang="ja-JP" dirty="0">
              <a:solidFill>
                <a:schemeClr val="bg1"/>
              </a:solidFill>
              <a:latin typeface="HGP創英角ﾎﾟｯﾌﾟ体" panose="040B0A00000000000000" pitchFamily="50" charset="-128"/>
              <a:ea typeface="HGP創英角ﾎﾟｯﾌﾟ体" panose="040B0A00000000000000" pitchFamily="50" charset="-128"/>
            </a:endParaRPr>
          </a:p>
          <a:p>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726077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FE72F4-DCB5-47B6-9C4E-AD8CED70A0DA}"/>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pic>
        <p:nvPicPr>
          <p:cNvPr id="60" name="図 59">
            <a:extLst>
              <a:ext uri="{FF2B5EF4-FFF2-40B4-BE49-F238E27FC236}">
                <a16:creationId xmlns:a16="http://schemas.microsoft.com/office/drawing/2014/main" id="{B9BFA46F-1F06-42D4-B863-4A311B81161B}"/>
              </a:ext>
            </a:extLst>
          </p:cNvPr>
          <p:cNvPicPr>
            <a:picLocks noChangeAspect="1"/>
          </p:cNvPicPr>
          <p:nvPr/>
        </p:nvPicPr>
        <p:blipFill>
          <a:blip r:embed="rId3"/>
          <a:stretch>
            <a:fillRect/>
          </a:stretch>
        </p:blipFill>
        <p:spPr>
          <a:xfrm>
            <a:off x="539552" y="681841"/>
            <a:ext cx="7817527" cy="6034453"/>
          </a:xfrm>
          <a:prstGeom prst="rect">
            <a:avLst/>
          </a:prstGeom>
        </p:spPr>
      </p:pic>
      <p:sp>
        <p:nvSpPr>
          <p:cNvPr id="2" name="テキスト ボックス 1">
            <a:extLst>
              <a:ext uri="{FF2B5EF4-FFF2-40B4-BE49-F238E27FC236}">
                <a16:creationId xmlns:a16="http://schemas.microsoft.com/office/drawing/2014/main" id="{D2BD53E4-8283-446C-8FFB-0251F799C7BC}"/>
              </a:ext>
            </a:extLst>
          </p:cNvPr>
          <p:cNvSpPr txBox="1"/>
          <p:nvPr/>
        </p:nvSpPr>
        <p:spPr>
          <a:xfrm>
            <a:off x="2511464" y="639825"/>
            <a:ext cx="758541" cy="249748"/>
          </a:xfrm>
          <a:prstGeom prst="rect">
            <a:avLst/>
          </a:prstGeom>
          <a:noFill/>
        </p:spPr>
        <p:txBody>
          <a:bodyPr wrap="none" rtlCol="0">
            <a:spAutoFit/>
          </a:bodyPr>
          <a:lstStyle/>
          <a:p>
            <a:r>
              <a:rPr lang="ja-JP" altLang="en-US" sz="1023" dirty="0"/>
              <a:t>２８年度版</a:t>
            </a:r>
          </a:p>
        </p:txBody>
      </p:sp>
      <p:sp>
        <p:nvSpPr>
          <p:cNvPr id="3" name="テキスト ボックス 2">
            <a:extLst>
              <a:ext uri="{FF2B5EF4-FFF2-40B4-BE49-F238E27FC236}">
                <a16:creationId xmlns:a16="http://schemas.microsoft.com/office/drawing/2014/main" id="{29D1E821-0177-40E2-AF00-A2EB829A2B15}"/>
              </a:ext>
            </a:extLst>
          </p:cNvPr>
          <p:cNvSpPr txBox="1"/>
          <p:nvPr/>
        </p:nvSpPr>
        <p:spPr>
          <a:xfrm>
            <a:off x="755576" y="197499"/>
            <a:ext cx="6917278" cy="362279"/>
          </a:xfrm>
          <a:prstGeom prst="rect">
            <a:avLst/>
          </a:prstGeom>
          <a:noFill/>
        </p:spPr>
        <p:txBody>
          <a:bodyPr wrap="none" rtlCol="0">
            <a:spAutoFit/>
          </a:bodyPr>
          <a:lstStyle/>
          <a:p>
            <a:r>
              <a:rPr lang="ja-JP" altLang="en-US" sz="1754" b="1" dirty="0">
                <a:solidFill>
                  <a:srgbClr val="C00000"/>
                </a:solidFill>
              </a:rPr>
              <a:t>ＥＳＤカレンダー・・・教科横断的な学習指導のイメージマップ</a:t>
            </a:r>
          </a:p>
        </p:txBody>
      </p:sp>
    </p:spTree>
    <p:extLst>
      <p:ext uri="{BB962C8B-B14F-4D97-AF65-F5344CB8AC3E}">
        <p14:creationId xmlns:p14="http://schemas.microsoft.com/office/powerpoint/2010/main" val="31119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E69B7C-4958-470A-9923-E48CC0696EAC}"/>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pic>
        <p:nvPicPr>
          <p:cNvPr id="2" name="図 1">
            <a:extLst>
              <a:ext uri="{FF2B5EF4-FFF2-40B4-BE49-F238E27FC236}">
                <a16:creationId xmlns:a16="http://schemas.microsoft.com/office/drawing/2014/main" id="{28776A73-6696-4FC3-A0D3-3416EB9A4F88}"/>
              </a:ext>
            </a:extLst>
          </p:cNvPr>
          <p:cNvPicPr/>
          <p:nvPr/>
        </p:nvPicPr>
        <p:blipFill rotWithShape="1">
          <a:blip r:embed="rId3"/>
          <a:srcRect l="18223" t="12433" r="18259" b="7895"/>
          <a:stretch/>
        </p:blipFill>
        <p:spPr bwMode="auto">
          <a:xfrm>
            <a:off x="68640" y="605667"/>
            <a:ext cx="8640959" cy="6135701"/>
          </a:xfrm>
          <a:prstGeom prst="rect">
            <a:avLst/>
          </a:prstGeom>
          <a:ln>
            <a:noFill/>
          </a:ln>
          <a:extLst>
            <a:ext uri="{53640926-AAD7-44D8-BBD7-CCE9431645EC}">
              <a14:shadowObscured xmlns:a14="http://schemas.microsoft.com/office/drawing/2010/main"/>
            </a:ext>
          </a:extLst>
        </p:spPr>
      </p:pic>
      <p:sp>
        <p:nvSpPr>
          <p:cNvPr id="3" name="テキスト ボックス 2">
            <a:extLst>
              <a:ext uri="{FF2B5EF4-FFF2-40B4-BE49-F238E27FC236}">
                <a16:creationId xmlns:a16="http://schemas.microsoft.com/office/drawing/2014/main" id="{83CFBA63-EEED-403A-9C2E-4910F179B9A1}"/>
              </a:ext>
            </a:extLst>
          </p:cNvPr>
          <p:cNvSpPr txBox="1"/>
          <p:nvPr/>
        </p:nvSpPr>
        <p:spPr>
          <a:xfrm>
            <a:off x="467544" y="260648"/>
            <a:ext cx="7757252" cy="362279"/>
          </a:xfrm>
          <a:prstGeom prst="rect">
            <a:avLst/>
          </a:prstGeom>
          <a:noFill/>
        </p:spPr>
        <p:txBody>
          <a:bodyPr wrap="none" rtlCol="0">
            <a:spAutoFit/>
          </a:bodyPr>
          <a:lstStyle/>
          <a:p>
            <a:r>
              <a:rPr lang="ja-JP" altLang="en-US" sz="1754" b="1" dirty="0">
                <a:solidFill>
                  <a:srgbClr val="FF0000"/>
                </a:solidFill>
              </a:rPr>
              <a:t>ＥＳＤカレンダーと、この具体的な指導計画がセットになっていることが重要です。</a:t>
            </a:r>
          </a:p>
        </p:txBody>
      </p:sp>
      <p:sp>
        <p:nvSpPr>
          <p:cNvPr id="5" name="テキスト ボックス 4">
            <a:extLst>
              <a:ext uri="{FF2B5EF4-FFF2-40B4-BE49-F238E27FC236}">
                <a16:creationId xmlns:a16="http://schemas.microsoft.com/office/drawing/2014/main" id="{956014AC-204B-42CA-ADAD-EB3B075C8DA2}"/>
              </a:ext>
            </a:extLst>
          </p:cNvPr>
          <p:cNvSpPr txBox="1"/>
          <p:nvPr/>
        </p:nvSpPr>
        <p:spPr>
          <a:xfrm>
            <a:off x="8330642" y="3066814"/>
            <a:ext cx="461665" cy="2400657"/>
          </a:xfrm>
          <a:prstGeom prst="rect">
            <a:avLst/>
          </a:prstGeom>
          <a:solidFill>
            <a:srgbClr val="FFFF79"/>
          </a:solidFill>
          <a:ln>
            <a:solidFill>
              <a:schemeClr val="accent1">
                <a:lumMod val="75000"/>
              </a:schemeClr>
            </a:solidFill>
          </a:ln>
        </p:spPr>
        <p:txBody>
          <a:bodyPr vert="eaVert" wrap="none" rtlCol="0">
            <a:spAutoFit/>
          </a:bodyPr>
          <a:lstStyle/>
          <a:p>
            <a:r>
              <a:rPr kumimoji="1" lang="ja-JP" altLang="en-US" b="1" dirty="0">
                <a:latin typeface="AR丸ゴシック体E" panose="020F0909000000000000" pitchFamily="49" charset="-128"/>
                <a:ea typeface="AR丸ゴシック体E" panose="020F0909000000000000" pitchFamily="49" charset="-128"/>
              </a:rPr>
              <a:t>問題解決的な学習過程</a:t>
            </a:r>
          </a:p>
        </p:txBody>
      </p:sp>
      <p:sp>
        <p:nvSpPr>
          <p:cNvPr id="6" name="テキスト ボックス 5">
            <a:extLst>
              <a:ext uri="{FF2B5EF4-FFF2-40B4-BE49-F238E27FC236}">
                <a16:creationId xmlns:a16="http://schemas.microsoft.com/office/drawing/2014/main" id="{E8254A26-6C72-4BA2-9E96-05CB20D9AFB8}"/>
              </a:ext>
            </a:extLst>
          </p:cNvPr>
          <p:cNvSpPr txBox="1"/>
          <p:nvPr/>
        </p:nvSpPr>
        <p:spPr>
          <a:xfrm>
            <a:off x="6157790" y="2781300"/>
            <a:ext cx="2031325" cy="369332"/>
          </a:xfrm>
          <a:prstGeom prst="rect">
            <a:avLst/>
          </a:prstGeom>
          <a:solidFill>
            <a:srgbClr val="FFFF00"/>
          </a:solidFill>
        </p:spPr>
        <p:txBody>
          <a:bodyPr wrap="none" rtlCol="0">
            <a:spAutoFit/>
          </a:bodyPr>
          <a:lstStyle/>
          <a:p>
            <a:r>
              <a:rPr kumimoji="1" lang="ja-JP" altLang="en-US" b="1" dirty="0">
                <a:solidFill>
                  <a:srgbClr val="FF0000"/>
                </a:solidFill>
                <a:latin typeface="AR丸ゴシック体E" panose="020F0909000000000000" pitchFamily="49" charset="-128"/>
                <a:ea typeface="AR丸ゴシック体E" panose="020F0909000000000000" pitchFamily="49" charset="-128"/>
              </a:rPr>
              <a:t>学びに火をつける</a:t>
            </a:r>
          </a:p>
        </p:txBody>
      </p:sp>
      <p:sp>
        <p:nvSpPr>
          <p:cNvPr id="7" name="テキスト ボックス 6">
            <a:extLst>
              <a:ext uri="{FF2B5EF4-FFF2-40B4-BE49-F238E27FC236}">
                <a16:creationId xmlns:a16="http://schemas.microsoft.com/office/drawing/2014/main" id="{29B5546C-EA2B-4A74-A3F7-337D766CDCE9}"/>
              </a:ext>
            </a:extLst>
          </p:cNvPr>
          <p:cNvSpPr txBox="1"/>
          <p:nvPr/>
        </p:nvSpPr>
        <p:spPr>
          <a:xfrm>
            <a:off x="6629400" y="5854426"/>
            <a:ext cx="2262158" cy="369332"/>
          </a:xfrm>
          <a:prstGeom prst="rect">
            <a:avLst/>
          </a:prstGeom>
          <a:solidFill>
            <a:srgbClr val="FFFF00"/>
          </a:solidFill>
        </p:spPr>
        <p:txBody>
          <a:bodyPr wrap="none" rtlCol="0">
            <a:spAutoFit/>
          </a:bodyPr>
          <a:lstStyle/>
          <a:p>
            <a:r>
              <a:rPr kumimoji="1" lang="ja-JP" altLang="en-US" b="1" dirty="0">
                <a:solidFill>
                  <a:srgbClr val="FF0000"/>
                </a:solidFill>
                <a:latin typeface="AR丸ゴシック体E" panose="020F0909000000000000" pitchFamily="49" charset="-128"/>
                <a:ea typeface="AR丸ゴシック体E" panose="020F0909000000000000" pitchFamily="49" charset="-128"/>
              </a:rPr>
              <a:t>地域人材・外部機関</a:t>
            </a:r>
          </a:p>
        </p:txBody>
      </p:sp>
    </p:spTree>
    <p:extLst>
      <p:ext uri="{BB962C8B-B14F-4D97-AF65-F5344CB8AC3E}">
        <p14:creationId xmlns:p14="http://schemas.microsoft.com/office/powerpoint/2010/main" val="16042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29AECDA-733F-4A49-924B-656C2FB616A3}"/>
              </a:ext>
            </a:extLst>
          </p:cNvPr>
          <p:cNvSpPr/>
          <p:nvPr/>
        </p:nvSpPr>
        <p:spPr>
          <a:xfrm>
            <a:off x="0" y="0"/>
            <a:ext cx="9226193"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descr="スーツを着た男性&#10;&#10;自動的に生成された説明">
            <a:extLst>
              <a:ext uri="{FF2B5EF4-FFF2-40B4-BE49-F238E27FC236}">
                <a16:creationId xmlns:a16="http://schemas.microsoft.com/office/drawing/2014/main" id="{4FA981C4-4F95-4EDE-BEC6-99B1E455E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81973">
            <a:off x="575291" y="739738"/>
            <a:ext cx="3722444" cy="4512585"/>
          </a:xfrm>
          <a:prstGeom prst="rect">
            <a:avLst/>
          </a:prstGeom>
          <a:ln>
            <a:noFill/>
          </a:ln>
          <a:effectLst>
            <a:softEdge rad="112500"/>
          </a:effectLst>
        </p:spPr>
      </p:pic>
      <p:sp>
        <p:nvSpPr>
          <p:cNvPr id="13" name="テキスト ボックス 12">
            <a:extLst>
              <a:ext uri="{FF2B5EF4-FFF2-40B4-BE49-F238E27FC236}">
                <a16:creationId xmlns:a16="http://schemas.microsoft.com/office/drawing/2014/main" id="{4B752748-B79D-4045-85AF-89BD85DA4131}"/>
              </a:ext>
            </a:extLst>
          </p:cNvPr>
          <p:cNvSpPr txBox="1"/>
          <p:nvPr/>
        </p:nvSpPr>
        <p:spPr>
          <a:xfrm>
            <a:off x="4873026" y="1260595"/>
            <a:ext cx="4270974" cy="545825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kumimoji="1" lang="en-US" altLang="ja-JP" sz="1500" dirty="0">
              <a:solidFill>
                <a:schemeClr val="bg1"/>
              </a:solidFill>
              <a:latin typeface="+mj-lt"/>
              <a:ea typeface="+mj-ea"/>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学習指導要領で目指しているカリキュラム・</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マネジメントや、「子どもの学びに火をつ</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ける」主体的・対話的な学習過程の重要性</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が、ご理解いただけたかと思います。</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第 ４</a:t>
            </a:r>
            <a:r>
              <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rPr>
              <a:t> </a:t>
            </a: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回では、中学校での、取り組み方や</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カリキュラム・マネジメントを具体化する</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際に陥りやすい問題や、うまく進めるため</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のポイントを中心に話を進めてまいり</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r>
              <a:rPr kumimoji="1" lang="ja-JP" altLang="en-US" sz="1600" dirty="0">
                <a:solidFill>
                  <a:schemeClr val="bg1"/>
                </a:solidFill>
                <a:latin typeface="AR丸ゴシック体M" panose="020F0609000000000000" pitchFamily="49" charset="-128"/>
                <a:ea typeface="AR丸ゴシック体M" panose="020F0609000000000000" pitchFamily="49" charset="-128"/>
                <a:cs typeface="+mj-cs"/>
              </a:rPr>
              <a:t>ます。次回もお楽しみに！</a:t>
            </a:r>
            <a:endParaRPr kumimoji="1" lang="en-US" altLang="ja-JP" sz="1600" dirty="0">
              <a:solidFill>
                <a:schemeClr val="bg1"/>
              </a:solidFill>
              <a:latin typeface="AR丸ゴシック体M" panose="020F0609000000000000" pitchFamily="49" charset="-128"/>
              <a:ea typeface="AR丸ゴシック体M" panose="020F0609000000000000" pitchFamily="49" charset="-128"/>
              <a:cs typeface="+mj-cs"/>
            </a:endParaRPr>
          </a:p>
          <a:p>
            <a:pPr defTabSz="914400">
              <a:lnSpc>
                <a:spcPct val="90000"/>
              </a:lnSpc>
              <a:spcBef>
                <a:spcPct val="0"/>
              </a:spcBef>
              <a:spcAft>
                <a:spcPts val="600"/>
              </a:spcAft>
            </a:pPr>
            <a:endParaRPr kumimoji="1" lang="en-US" altLang="ja-JP" sz="1500" dirty="0">
              <a:solidFill>
                <a:schemeClr val="bg1"/>
              </a:solidFill>
              <a:latin typeface="+mj-lt"/>
              <a:ea typeface="+mj-ea"/>
              <a:cs typeface="+mj-cs"/>
            </a:endParaRPr>
          </a:p>
        </p:txBody>
      </p:sp>
    </p:spTree>
    <p:extLst>
      <p:ext uri="{BB962C8B-B14F-4D97-AF65-F5344CB8AC3E}">
        <p14:creationId xmlns:p14="http://schemas.microsoft.com/office/powerpoint/2010/main" val="274205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B67BB27-44EC-4693-9F9D-7C2F207CEC09}"/>
              </a:ext>
            </a:extLst>
          </p:cNvPr>
          <p:cNvSpPr txBox="1"/>
          <p:nvPr/>
        </p:nvSpPr>
        <p:spPr>
          <a:xfrm>
            <a:off x="4037744" y="3195262"/>
            <a:ext cx="5106236" cy="3662738"/>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kumimoji="1" lang="ja-JP" altLang="en-US" sz="2400" dirty="0">
                <a:latin typeface="AR丸ゴシック体E" panose="020F0909000000000000" pitchFamily="49" charset="-128"/>
                <a:ea typeface="AR丸ゴシック体E" panose="020F0909000000000000" pitchFamily="49" charset="-128"/>
                <a:cs typeface="+mj-cs"/>
              </a:rPr>
              <a:t>　皆さんこんにちは。手島利夫です。</a:t>
            </a:r>
            <a:endParaRPr kumimoji="1" lang="en-US" altLang="ja-JP" sz="24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r>
              <a:rPr kumimoji="1" lang="ja-JP" altLang="en-US" sz="2400" dirty="0">
                <a:latin typeface="HGP創英角ｺﾞｼｯｸUB" panose="020B0900000000000000" pitchFamily="50" charset="-128"/>
                <a:ea typeface="HGP創英角ｺﾞｼｯｸUB" panose="020B0900000000000000" pitchFamily="50" charset="-128"/>
              </a:rPr>
              <a:t>　「ＥＳＤ，ＳＤＧｓの進め方」連続講座　</a:t>
            </a:r>
            <a:endParaRPr kumimoji="1" lang="en-US" altLang="ja-JP" sz="2400" dirty="0">
              <a:latin typeface="HGP創英角ｺﾞｼｯｸUB" panose="020B0900000000000000" pitchFamily="50" charset="-128"/>
              <a:ea typeface="HGP創英角ｺﾞｼｯｸUB" panose="020B0900000000000000" pitchFamily="50" charset="-128"/>
            </a:endParaRPr>
          </a:p>
          <a:p>
            <a:pPr defTabSz="914400">
              <a:lnSpc>
                <a:spcPct val="90000"/>
              </a:lnSpc>
              <a:spcBef>
                <a:spcPct val="0"/>
              </a:spcBef>
              <a:spcAft>
                <a:spcPts val="600"/>
              </a:spcAft>
            </a:pPr>
            <a:r>
              <a:rPr kumimoji="1" lang="ja-JP" altLang="en-US" sz="2400" dirty="0">
                <a:latin typeface="AR丸ゴシック体E" panose="020F0909000000000000" pitchFamily="49" charset="-128"/>
                <a:ea typeface="AR丸ゴシック体E" panose="020F0909000000000000" pitchFamily="49" charset="-128"/>
                <a:cs typeface="+mj-cs"/>
              </a:rPr>
              <a:t>　第３回は、</a:t>
            </a:r>
            <a:endParaRPr kumimoji="1" lang="en-US" altLang="ja-JP" sz="24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endParaRPr kumimoji="1" lang="en-US" altLang="ja-JP" sz="10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r>
              <a:rPr kumimoji="1" lang="ja-JP" altLang="en-US" sz="2400" b="1" dirty="0">
                <a:latin typeface="AR丸ゴシック体E" panose="020F0909000000000000" pitchFamily="49" charset="-128"/>
                <a:ea typeface="AR丸ゴシック体E" panose="020F0909000000000000" pitchFamily="49" charset="-128"/>
                <a:cs typeface="+mj-cs"/>
              </a:rPr>
              <a:t>「</a:t>
            </a:r>
            <a:r>
              <a:rPr kumimoji="1" lang="ja-JP" altLang="en-US" sz="2400" dirty="0">
                <a:latin typeface="HGP創英角ｺﾞｼｯｸUB" panose="020B0900000000000000" pitchFamily="50" charset="-128"/>
                <a:ea typeface="HGP創英角ｺﾞｼｯｸUB" panose="020B0900000000000000" pitchFamily="50" charset="-128"/>
              </a:rPr>
              <a:t>教科横断的な視点をもって</a:t>
            </a:r>
            <a:endParaRPr kumimoji="1" lang="en-US" altLang="ja-JP" sz="2400" dirty="0">
              <a:latin typeface="HGP創英角ｺﾞｼｯｸUB" panose="020B0900000000000000" pitchFamily="50" charset="-128"/>
              <a:ea typeface="HGP創英角ｺﾞｼｯｸUB" panose="020B0900000000000000" pitchFamily="50" charset="-128"/>
            </a:endParaRPr>
          </a:p>
          <a:p>
            <a:pPr defTabSz="914400">
              <a:lnSpc>
                <a:spcPct val="90000"/>
              </a:lnSpc>
              <a:spcBef>
                <a:spcPct val="0"/>
              </a:spcBef>
              <a:spcAft>
                <a:spcPts val="600"/>
              </a:spcAft>
            </a:pPr>
            <a:r>
              <a:rPr kumimoji="1" lang="ja-JP" altLang="en-US" sz="2400" dirty="0">
                <a:latin typeface="HGP創英角ｺﾞｼｯｸUB" panose="020B0900000000000000" pitchFamily="50" charset="-128"/>
                <a:ea typeface="HGP創英角ｺﾞｼｯｸUB" panose="020B0900000000000000" pitchFamily="50" charset="-128"/>
              </a:rPr>
              <a:t>　　　　　　主体的・対話的に学ぶ</a:t>
            </a:r>
            <a:r>
              <a:rPr kumimoji="1" lang="ja-JP" altLang="en-US" sz="2400" b="1" dirty="0">
                <a:latin typeface="AR丸ゴシック体E" panose="020F0909000000000000" pitchFamily="49" charset="-128"/>
                <a:ea typeface="AR丸ゴシック体E" panose="020F0909000000000000" pitchFamily="49" charset="-128"/>
                <a:cs typeface="+mj-cs"/>
              </a:rPr>
              <a:t>」</a:t>
            </a:r>
            <a:endParaRPr kumimoji="1" lang="en-US" altLang="ja-JP" sz="2400" b="1"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endParaRPr kumimoji="1" lang="en-US" altLang="ja-JP" sz="10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r>
              <a:rPr kumimoji="1" lang="ja-JP" altLang="en-US" sz="2400" dirty="0">
                <a:latin typeface="AR丸ゴシック体E" panose="020F0909000000000000" pitchFamily="49" charset="-128"/>
                <a:ea typeface="AR丸ゴシック体E" panose="020F0909000000000000" pitchFamily="49" charset="-128"/>
                <a:cs typeface="+mj-cs"/>
              </a:rPr>
              <a:t>についてお話をしましょう。今回もよろしくお願いいたします。</a:t>
            </a:r>
            <a:endParaRPr kumimoji="1" lang="en-US" altLang="ja-JP" sz="2400" dirty="0">
              <a:latin typeface="AR丸ゴシック体E" panose="020F0909000000000000" pitchFamily="49" charset="-128"/>
              <a:ea typeface="AR丸ゴシック体E" panose="020F0909000000000000" pitchFamily="49" charset="-128"/>
              <a:cs typeface="+mj-cs"/>
            </a:endParaRPr>
          </a:p>
          <a:p>
            <a:pPr defTabSz="914400">
              <a:lnSpc>
                <a:spcPct val="90000"/>
              </a:lnSpc>
              <a:spcBef>
                <a:spcPct val="0"/>
              </a:spcBef>
              <a:spcAft>
                <a:spcPts val="600"/>
              </a:spcAft>
            </a:pPr>
            <a:endParaRPr kumimoji="1" lang="en-US" altLang="ja-JP" sz="2400" dirty="0">
              <a:latin typeface="AR丸ゴシック体E" panose="020F0909000000000000" pitchFamily="49" charset="-128"/>
              <a:ea typeface="AR丸ゴシック体E" panose="020F0909000000000000" pitchFamily="49" charset="-128"/>
              <a:cs typeface="+mj-cs"/>
            </a:endParaRPr>
          </a:p>
        </p:txBody>
      </p:sp>
      <p:pic>
        <p:nvPicPr>
          <p:cNvPr id="3" name="図 2" descr="スーツを着た男性&#10;&#10;自動的に生成された説明">
            <a:extLst>
              <a:ext uri="{FF2B5EF4-FFF2-40B4-BE49-F238E27FC236}">
                <a16:creationId xmlns:a16="http://schemas.microsoft.com/office/drawing/2014/main" id="{434DCDE8-52FA-4984-9E76-195D41DA96E3}"/>
              </a:ext>
            </a:extLst>
          </p:cNvPr>
          <p:cNvPicPr>
            <a:picLocks noChangeAspect="1"/>
          </p:cNvPicPr>
          <p:nvPr/>
        </p:nvPicPr>
        <p:blipFill rotWithShape="1">
          <a:blip r:embed="rId3">
            <a:extLst>
              <a:ext uri="{28A0092B-C50C-407E-A947-70E740481C1C}">
                <a14:useLocalDpi xmlns:a14="http://schemas.microsoft.com/office/drawing/2010/main" val="0"/>
              </a:ext>
            </a:extLst>
          </a:blip>
          <a:srcRect l="15537"/>
          <a:stretch/>
        </p:blipFill>
        <p:spPr>
          <a:xfrm>
            <a:off x="20" y="0"/>
            <a:ext cx="4518102"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02577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C5A65BC-2141-4778-9662-DFDF699F009A}"/>
              </a:ext>
            </a:extLst>
          </p:cNvPr>
          <p:cNvGrpSpPr/>
          <p:nvPr/>
        </p:nvGrpSpPr>
        <p:grpSpPr>
          <a:xfrm>
            <a:off x="3496656" y="2127321"/>
            <a:ext cx="2213426" cy="2644129"/>
            <a:chOff x="3636716" y="1634402"/>
            <a:chExt cx="2213426" cy="2975072"/>
          </a:xfrm>
        </p:grpSpPr>
        <p:sp>
          <p:nvSpPr>
            <p:cNvPr id="5" name="フローチャート: 代替処理 4">
              <a:extLst>
                <a:ext uri="{FF2B5EF4-FFF2-40B4-BE49-F238E27FC236}">
                  <a16:creationId xmlns:a16="http://schemas.microsoft.com/office/drawing/2014/main" id="{C39A76B1-6E8C-4042-8D09-81E9918FAE32}"/>
                </a:ext>
              </a:extLst>
            </p:cNvPr>
            <p:cNvSpPr/>
            <p:nvPr/>
          </p:nvSpPr>
          <p:spPr>
            <a:xfrm>
              <a:off x="3636716" y="1634402"/>
              <a:ext cx="2213426" cy="2932555"/>
            </a:xfrm>
            <a:prstGeom prst="flowChartAlternateProcess">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B82D5FD-8996-4AE2-A512-711A0B130A51}"/>
                </a:ext>
              </a:extLst>
            </p:cNvPr>
            <p:cNvSpPr txBox="1"/>
            <p:nvPr/>
          </p:nvSpPr>
          <p:spPr>
            <a:xfrm>
              <a:off x="3711322" y="1804458"/>
              <a:ext cx="2120535" cy="2805016"/>
            </a:xfrm>
            <a:prstGeom prst="rect">
              <a:avLst/>
            </a:prstGeom>
            <a:noFill/>
            <a:ln>
              <a:noFill/>
              <a:prstDash val="dash"/>
            </a:ln>
          </p:spPr>
          <p:txBody>
            <a:bodyPr wrap="square" rtlCol="0">
              <a:spAutoFit/>
            </a:bodyPr>
            <a:lstStyle/>
            <a:p>
              <a:pPr algn="ctr"/>
              <a:r>
                <a:rPr kumimoji="1" lang="ja-JP" altLang="en-US" sz="1600" b="1" dirty="0"/>
                <a:t>ＥＳＤ </a:t>
              </a:r>
              <a:r>
                <a:rPr kumimoji="1" lang="en-US" altLang="ja-JP" sz="1600" b="1" dirty="0"/>
                <a:t>for </a:t>
              </a:r>
              <a:r>
                <a:rPr kumimoji="1" lang="ja-JP" altLang="en-US" sz="1600" b="1" dirty="0"/>
                <a:t>ＳＤＧｓ</a:t>
              </a:r>
              <a:endParaRPr kumimoji="1" lang="en-US" altLang="ja-JP" sz="2000" dirty="0"/>
            </a:p>
            <a:p>
              <a:endParaRPr kumimoji="1" lang="en-US" altLang="ja-JP" sz="1400" dirty="0"/>
            </a:p>
            <a:p>
              <a:r>
                <a:rPr kumimoji="1" lang="ja-JP" altLang="en-US" sz="1400" b="1" dirty="0"/>
                <a:t>ＳＤＧｓで示された目標を実現していくには、あらゆる分野の人々が連携・協働し、問題解決することが重要です。そのためには教育のあり方も大きく変えていく必要がありそうです。</a:t>
              </a:r>
              <a:endParaRPr kumimoji="1" lang="en-US" altLang="ja-JP" sz="1400" b="1" dirty="0"/>
            </a:p>
            <a:p>
              <a:endParaRPr kumimoji="1" lang="ja-JP" altLang="en-US" sz="1400" dirty="0"/>
            </a:p>
          </p:txBody>
        </p:sp>
      </p:grpSp>
      <p:pic>
        <p:nvPicPr>
          <p:cNvPr id="9" name="図 8">
            <a:extLst>
              <a:ext uri="{FF2B5EF4-FFF2-40B4-BE49-F238E27FC236}">
                <a16:creationId xmlns:a16="http://schemas.microsoft.com/office/drawing/2014/main" id="{5A520CDA-53E0-447E-A244-9F13E199595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10370" r="74167" b="67939"/>
          <a:stretch/>
        </p:blipFill>
        <p:spPr>
          <a:xfrm>
            <a:off x="3459034" y="5486400"/>
            <a:ext cx="2299039" cy="1085850"/>
          </a:xfrm>
          <a:prstGeom prst="rect">
            <a:avLst/>
          </a:prstGeom>
        </p:spPr>
      </p:pic>
      <p:pic>
        <p:nvPicPr>
          <p:cNvPr id="10" name="図 9">
            <a:extLst>
              <a:ext uri="{FF2B5EF4-FFF2-40B4-BE49-F238E27FC236}">
                <a16:creationId xmlns:a16="http://schemas.microsoft.com/office/drawing/2014/main" id="{998C0324-A0D8-4657-9CB1-CB839A199CE9}"/>
              </a:ext>
            </a:extLst>
          </p:cNvPr>
          <p:cNvPicPr>
            <a:picLocks noChangeAspect="1"/>
          </p:cNvPicPr>
          <p:nvPr/>
        </p:nvPicPr>
        <p:blipFill>
          <a:blip r:embed="rId5"/>
          <a:stretch>
            <a:fillRect/>
          </a:stretch>
        </p:blipFill>
        <p:spPr>
          <a:xfrm>
            <a:off x="190499" y="923925"/>
            <a:ext cx="3053763" cy="4837160"/>
          </a:xfrm>
          <a:prstGeom prst="rect">
            <a:avLst/>
          </a:prstGeom>
        </p:spPr>
      </p:pic>
      <p:pic>
        <p:nvPicPr>
          <p:cNvPr id="11" name="図 10">
            <a:extLst>
              <a:ext uri="{FF2B5EF4-FFF2-40B4-BE49-F238E27FC236}">
                <a16:creationId xmlns:a16="http://schemas.microsoft.com/office/drawing/2014/main" id="{F788A214-9926-4217-AE32-F53BDC9D55E3}"/>
              </a:ext>
            </a:extLst>
          </p:cNvPr>
          <p:cNvPicPr>
            <a:picLocks noChangeAspect="1"/>
          </p:cNvPicPr>
          <p:nvPr/>
        </p:nvPicPr>
        <p:blipFill>
          <a:blip r:embed="rId6"/>
          <a:stretch>
            <a:fillRect/>
          </a:stretch>
        </p:blipFill>
        <p:spPr>
          <a:xfrm>
            <a:off x="5962477" y="925769"/>
            <a:ext cx="3053762" cy="4835316"/>
          </a:xfrm>
          <a:prstGeom prst="rect">
            <a:avLst/>
          </a:prstGeom>
        </p:spPr>
      </p:pic>
      <p:sp>
        <p:nvSpPr>
          <p:cNvPr id="12" name="テキスト ボックス 11">
            <a:extLst>
              <a:ext uri="{FF2B5EF4-FFF2-40B4-BE49-F238E27FC236}">
                <a16:creationId xmlns:a16="http://schemas.microsoft.com/office/drawing/2014/main" id="{0F02EA2D-FB1B-4C8B-9D9B-792ACF2088DD}"/>
              </a:ext>
            </a:extLst>
          </p:cNvPr>
          <p:cNvSpPr txBox="1"/>
          <p:nvPr/>
        </p:nvSpPr>
        <p:spPr>
          <a:xfrm>
            <a:off x="1510480" y="197118"/>
            <a:ext cx="6647974" cy="369332"/>
          </a:xfrm>
          <a:prstGeom prst="rect">
            <a:avLst/>
          </a:prstGeom>
          <a:noFill/>
        </p:spPr>
        <p:txBody>
          <a:bodyPr wrap="none" rtlCol="0">
            <a:spAutoFit/>
          </a:bodyPr>
          <a:lstStyle/>
          <a:p>
            <a:r>
              <a:rPr kumimoji="1" lang="ja-JP" altLang="en-US" dirty="0"/>
              <a:t>ＥＳＤとは、そしてＳＤＧｓとは、一口で言うと何でしょう。</a:t>
            </a:r>
          </a:p>
        </p:txBody>
      </p:sp>
    </p:spTree>
    <p:extLst>
      <p:ext uri="{BB962C8B-B14F-4D97-AF65-F5344CB8AC3E}">
        <p14:creationId xmlns:p14="http://schemas.microsoft.com/office/powerpoint/2010/main" val="125741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E775DD-6539-4B66-818E-C3CB919DE380}"/>
              </a:ext>
            </a:extLst>
          </p:cNvPr>
          <p:cNvSpPr/>
          <p:nvPr/>
        </p:nvSpPr>
        <p:spPr>
          <a:xfrm>
            <a:off x="351693" y="172023"/>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2" name="テキスト ボックス 1"/>
          <p:cNvSpPr txBox="1">
            <a:spLocks noChangeArrowheads="1"/>
          </p:cNvSpPr>
          <p:nvPr/>
        </p:nvSpPr>
        <p:spPr bwMode="auto">
          <a:xfrm>
            <a:off x="706092" y="1301995"/>
            <a:ext cx="7454285" cy="4791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ja-JP" altLang="en-US" sz="2585" b="1" dirty="0">
                <a:latin typeface="AR P丸ゴシック体E" panose="020F0900000000000000" pitchFamily="50" charset="-128"/>
                <a:ea typeface="AR P丸ゴシック体E" panose="020F0900000000000000" pitchFamily="50" charset="-128"/>
              </a:rPr>
              <a:t>（厳しい時代をたくましく）</a:t>
            </a:r>
            <a:r>
              <a:rPr lang="ja-JP" altLang="en-US" sz="3323" b="1" dirty="0">
                <a:latin typeface="HG創英角ﾎﾟｯﾌﾟ体" panose="040B0A09000000000000" pitchFamily="49" charset="-128"/>
                <a:ea typeface="HG創英角ﾎﾟｯﾌﾟ体" panose="040B0A09000000000000" pitchFamily="49" charset="-128"/>
              </a:rPr>
              <a:t>　</a:t>
            </a:r>
            <a:endParaRPr lang="en-US" altLang="ja-JP" sz="3323" b="1" dirty="0">
              <a:latin typeface="HG創英角ﾎﾟｯﾌﾟ体" panose="040B0A09000000000000" pitchFamily="49" charset="-128"/>
              <a:ea typeface="HG創英角ﾎﾟｯﾌﾟ体" panose="040B0A09000000000000" pitchFamily="49" charset="-128"/>
            </a:endParaRPr>
          </a:p>
          <a:p>
            <a:r>
              <a:rPr lang="ja-JP" altLang="en-US" sz="3323" b="1" dirty="0">
                <a:solidFill>
                  <a:srgbClr val="C00000"/>
                </a:solidFill>
                <a:latin typeface="AR P丸ゴシック体E" panose="020F0900000000000000" pitchFamily="50" charset="-128"/>
                <a:ea typeface="AR P丸ゴシック体E" panose="020F0900000000000000" pitchFamily="50" charset="-128"/>
              </a:rPr>
              <a:t>「</a:t>
            </a:r>
            <a:r>
              <a:rPr lang="ja-JP" altLang="en-US" sz="3323" b="1" dirty="0">
                <a:solidFill>
                  <a:srgbClr val="C00000"/>
                </a:solidFill>
                <a:latin typeface="HG創英角ﾎﾟｯﾌﾟ体" panose="040B0A09000000000000" pitchFamily="49" charset="-128"/>
                <a:ea typeface="HG創英角ﾎﾟｯﾌﾟ体" panose="040B0A09000000000000" pitchFamily="49" charset="-128"/>
              </a:rPr>
              <a:t>生きる力」を育む　</a:t>
            </a:r>
            <a:r>
              <a:rPr lang="ja-JP" altLang="en-US" sz="1846" b="1" dirty="0">
                <a:solidFill>
                  <a:srgbClr val="C00000"/>
                </a:solidFill>
                <a:latin typeface="HG創英角ﾎﾟｯﾌﾟ体" panose="040B0A09000000000000" pitchFamily="49" charset="-128"/>
                <a:ea typeface="HG創英角ﾎﾟｯﾌﾟ体" panose="040B0A09000000000000" pitchFamily="49" charset="-128"/>
              </a:rPr>
              <a:t>　</a:t>
            </a:r>
            <a:r>
              <a:rPr lang="ja-JP" altLang="en-US" sz="1846" b="1" dirty="0">
                <a:latin typeface="HG創英角ﾎﾟｯﾌﾟ体" panose="040B0A09000000000000" pitchFamily="49" charset="-128"/>
                <a:ea typeface="HG創英角ﾎﾟｯﾌﾟ体" panose="040B0A09000000000000" pitchFamily="49" charset="-128"/>
              </a:rPr>
              <a:t>　 </a:t>
            </a:r>
            <a:r>
              <a:rPr lang="ja-JP" altLang="en-US" sz="2954"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・思考力</a:t>
            </a:r>
            <a:endParaRPr lang="en-US" altLang="ja-JP" sz="2954" b="1"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408"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１、</a:t>
            </a:r>
            <a:r>
              <a:rPr lang="ja-JP" altLang="en-US" sz="3323"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課題解決に必要な</a:t>
            </a:r>
            <a:r>
              <a:rPr lang="ja-JP" altLang="en-US" sz="3785"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　</a:t>
            </a:r>
            <a:r>
              <a:rPr lang="ja-JP" altLang="en-US" sz="2954"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・判断力</a:t>
            </a:r>
            <a:r>
              <a:rPr lang="ja-JP" altLang="en-US" sz="3408"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　</a:t>
            </a:r>
            <a:endParaRPr lang="en-US" altLang="ja-JP" sz="3408" b="1"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408"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　　　　　　　　　　　</a:t>
            </a:r>
            <a:r>
              <a:rPr lang="ja-JP" altLang="en-US" sz="2954"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・表現力</a:t>
            </a:r>
            <a:endParaRPr lang="en-US" altLang="ja-JP" sz="2954" b="1"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408" b="1" dirty="0">
                <a:latin typeface="HG創英角ﾎﾟｯﾌﾟ体" panose="040B0A09000000000000" pitchFamily="49" charset="-128"/>
                <a:ea typeface="HG創英角ﾎﾟｯﾌﾟ体" panose="040B0A09000000000000" pitchFamily="49" charset="-128"/>
              </a:rPr>
              <a:t>　</a:t>
            </a:r>
            <a:r>
              <a:rPr lang="ja-JP" altLang="en-US" sz="2954" b="1" dirty="0">
                <a:latin typeface="HG創英角ﾎﾟｯﾌﾟ体" panose="040B0A09000000000000" pitchFamily="49" charset="-128"/>
                <a:ea typeface="HG創英角ﾎﾟｯﾌﾟ体" panose="040B0A09000000000000" pitchFamily="49" charset="-128"/>
              </a:rPr>
              <a:t>・主体的に学習に取り組む態度</a:t>
            </a:r>
            <a:endParaRPr lang="en-US" altLang="ja-JP" sz="2954" b="1" dirty="0">
              <a:latin typeface="HG創英角ﾎﾟｯﾌﾟ体" panose="040B0A09000000000000" pitchFamily="49" charset="-128"/>
              <a:ea typeface="HG創英角ﾎﾟｯﾌﾟ体" panose="040B0A09000000000000" pitchFamily="49" charset="-128"/>
            </a:endParaRPr>
          </a:p>
          <a:p>
            <a:r>
              <a:rPr lang="ja-JP" altLang="en-US" sz="3323" b="1" dirty="0">
                <a:latin typeface="HG創英角ﾎﾟｯﾌﾟ体" panose="040B0A09000000000000" pitchFamily="49" charset="-128"/>
                <a:ea typeface="HG創英角ﾎﾟｯﾌﾟ体" panose="040B0A09000000000000" pitchFamily="49" charset="-128"/>
              </a:rPr>
              <a:t>　</a:t>
            </a:r>
            <a:r>
              <a:rPr lang="ja-JP" altLang="en-US" sz="2954" b="1" dirty="0">
                <a:latin typeface="HG創英角ﾎﾟｯﾌﾟ体" panose="040B0A09000000000000" pitchFamily="49" charset="-128"/>
                <a:ea typeface="HG創英角ﾎﾟｯﾌﾟ体" panose="040B0A09000000000000" pitchFamily="49" charset="-128"/>
              </a:rPr>
              <a:t>・多様な人々との協働　</a:t>
            </a:r>
            <a:r>
              <a:rPr lang="ja-JP" altLang="en-US" sz="1704" b="1" dirty="0">
                <a:latin typeface="HG創英角ﾎﾟｯﾌﾟ体" panose="040B0A09000000000000" pitchFamily="49" charset="-128"/>
                <a:ea typeface="HG創英角ﾎﾟｯﾌﾟ体" panose="040B0A09000000000000" pitchFamily="49" charset="-128"/>
              </a:rPr>
              <a:t>コミュニケーション能力</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323"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２、豊かな心や創造性</a:t>
            </a:r>
            <a:endParaRPr lang="en-US" altLang="ja-JP" sz="1846" b="1" dirty="0">
              <a:latin typeface="HG創英角ﾎﾟｯﾌﾟ体" panose="040B0A09000000000000" pitchFamily="49" charset="-128"/>
              <a:ea typeface="HG創英角ﾎﾟｯﾌﾟ体" panose="040B0A09000000000000" pitchFamily="49" charset="-128"/>
            </a:endParaRPr>
          </a:p>
          <a:p>
            <a:r>
              <a:rPr lang="ja-JP" altLang="en-US" sz="3323"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３、健康で安全な生活と</a:t>
            </a:r>
            <a:endParaRPr lang="en-US" altLang="ja-JP" sz="3323" b="1"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323"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　　　豊かなスポーツライフ</a:t>
            </a:r>
            <a:r>
              <a:rPr lang="ja-JP" altLang="en-US" sz="2215" dirty="0">
                <a:latin typeface="HGSｺﾞｼｯｸE" panose="020B0900000000000000" pitchFamily="50" charset="-128"/>
                <a:ea typeface="HGSｺﾞｼｯｸE" panose="020B0900000000000000" pitchFamily="50" charset="-128"/>
              </a:rPr>
              <a:t>（</a:t>
            </a:r>
            <a:r>
              <a:rPr lang="en-US" altLang="ja-JP" sz="2215" dirty="0">
                <a:latin typeface="HGSｺﾞｼｯｸE" panose="020B0900000000000000" pitchFamily="50" charset="-128"/>
                <a:ea typeface="HGSｺﾞｼｯｸE" panose="020B0900000000000000" pitchFamily="50" charset="-128"/>
              </a:rPr>
              <a:t>17</a:t>
            </a:r>
            <a:r>
              <a:rPr lang="ja-JP" altLang="en-US" sz="2215" dirty="0">
                <a:latin typeface="HGSｺﾞｼｯｸE" panose="020B0900000000000000" pitchFamily="50" charset="-128"/>
                <a:ea typeface="HGSｺﾞｼｯｸE" panose="020B0900000000000000" pitchFamily="50" charset="-128"/>
              </a:rPr>
              <a:t>ページ）</a:t>
            </a:r>
          </a:p>
        </p:txBody>
      </p:sp>
      <p:sp>
        <p:nvSpPr>
          <p:cNvPr id="50179" name="テキスト ボックス 2"/>
          <p:cNvSpPr txBox="1">
            <a:spLocks noChangeArrowheads="1"/>
          </p:cNvSpPr>
          <p:nvPr/>
        </p:nvSpPr>
        <p:spPr bwMode="auto">
          <a:xfrm>
            <a:off x="551193" y="545334"/>
            <a:ext cx="4685496" cy="56432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067" b="1" dirty="0">
                <a:latin typeface="AR P楷書体M" panose="03000600000000000000" pitchFamily="66" charset="-128"/>
                <a:ea typeface="AR P楷書体M" panose="03000600000000000000" pitchFamily="66" charset="-128"/>
              </a:rPr>
              <a:t>学習指導要領では</a:t>
            </a:r>
            <a:r>
              <a:rPr lang="ja-JP" altLang="en-US" sz="1846" b="1" dirty="0">
                <a:latin typeface="AR P楷書体M" panose="03000600000000000000" pitchFamily="66" charset="-128"/>
                <a:ea typeface="AR P楷書体M" panose="03000600000000000000" pitchFamily="66" charset="-128"/>
              </a:rPr>
              <a:t>具体的には　</a:t>
            </a:r>
            <a:endParaRPr lang="en-US" altLang="ja-JP" sz="1846" b="1" dirty="0">
              <a:latin typeface="AR P楷書体M" panose="03000600000000000000" pitchFamily="66" charset="-128"/>
              <a:ea typeface="AR P楷書体M" panose="03000600000000000000" pitchFamily="66" charset="-128"/>
            </a:endParaRPr>
          </a:p>
        </p:txBody>
      </p:sp>
      <p:sp>
        <p:nvSpPr>
          <p:cNvPr id="4" name="右中かっこ 3"/>
          <p:cNvSpPr/>
          <p:nvPr/>
        </p:nvSpPr>
        <p:spPr>
          <a:xfrm flipH="1">
            <a:off x="5073208" y="2078540"/>
            <a:ext cx="368136" cy="126744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754"/>
          </a:p>
        </p:txBody>
      </p:sp>
      <p:sp>
        <p:nvSpPr>
          <p:cNvPr id="3" name="テキスト ボックス 2"/>
          <p:cNvSpPr txBox="1"/>
          <p:nvPr/>
        </p:nvSpPr>
        <p:spPr>
          <a:xfrm>
            <a:off x="5436189" y="363061"/>
            <a:ext cx="3033203" cy="459485"/>
          </a:xfrm>
          <a:prstGeom prst="rect">
            <a:avLst/>
          </a:prstGeom>
          <a:noFill/>
        </p:spPr>
        <p:txBody>
          <a:bodyPr wrap="none" rtlCol="0">
            <a:spAutoFit/>
          </a:bodyPr>
          <a:lstStyle/>
          <a:p>
            <a:r>
              <a:rPr lang="ja-JP" altLang="en-US" sz="2386" b="1" dirty="0">
                <a:highlight>
                  <a:srgbClr val="FFFF00"/>
                </a:highlight>
              </a:rPr>
              <a:t>知識や技能だけでなく</a:t>
            </a:r>
          </a:p>
        </p:txBody>
      </p:sp>
      <p:pic>
        <p:nvPicPr>
          <p:cNvPr id="8" name="図 7">
            <a:extLst>
              <a:ext uri="{FF2B5EF4-FFF2-40B4-BE49-F238E27FC236}">
                <a16:creationId xmlns:a16="http://schemas.microsoft.com/office/drawing/2014/main" id="{8DB98AE5-9582-496E-A272-23556B48A2E8}"/>
              </a:ext>
            </a:extLst>
          </p:cNvPr>
          <p:cNvPicPr>
            <a:picLocks noChangeAspect="1"/>
          </p:cNvPicPr>
          <p:nvPr/>
        </p:nvPicPr>
        <p:blipFill rotWithShape="1">
          <a:blip r:embed="rId3"/>
          <a:srcRect b="18202"/>
          <a:stretch/>
        </p:blipFill>
        <p:spPr>
          <a:xfrm rot="21231422">
            <a:off x="5313778" y="1050545"/>
            <a:ext cx="3573194" cy="714394"/>
          </a:xfrm>
          <a:prstGeom prst="rect">
            <a:avLst/>
          </a:prstGeom>
        </p:spPr>
      </p:pic>
      <p:pic>
        <p:nvPicPr>
          <p:cNvPr id="9" name="Picture 3" descr="「チコちゃん イラスト」の画像検索結果">
            <a:hlinkClick r:id="rId4"/>
            <a:extLst>
              <a:ext uri="{FF2B5EF4-FFF2-40B4-BE49-F238E27FC236}">
                <a16:creationId xmlns:a16="http://schemas.microsoft.com/office/drawing/2014/main" id="{E5CFD71B-01B8-4E27-82C3-36E973D5F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2649" y="1745300"/>
            <a:ext cx="1244247" cy="156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4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45"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ppt_w</p:attrName>
                                        </p:attrNameLst>
                                      </p:cBhvr>
                                      <p:tavLst>
                                        <p:tav tm="0" fmla="#ppt_w*sin(2.5*pi*$)">
                                          <p:val>
                                            <p:fltVal val="0"/>
                                          </p:val>
                                        </p:tav>
                                        <p:tav tm="100000">
                                          <p:val>
                                            <p:fltVal val="1"/>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 calcmode="lin" valueType="num">
                                      <p:cBhvr additive="base">
                                        <p:cTn id="4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 calcmode="lin" valueType="num">
                                      <p:cBhvr additive="base">
                                        <p:cTn id="52"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 calcmode="lin" valueType="num">
                                      <p:cBhvr additive="base">
                                        <p:cTn id="58"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
                                            <p:txEl>
                                              <p:pRg st="7" end="7"/>
                                            </p:txEl>
                                          </p:spTgt>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2">
                                            <p:txEl>
                                              <p:pRg st="8" end="8"/>
                                            </p:txEl>
                                          </p:spTgt>
                                        </p:tgtEl>
                                        <p:attrNameLst>
                                          <p:attrName>style.visibility</p:attrName>
                                        </p:attrNameLst>
                                      </p:cBhvr>
                                      <p:to>
                                        <p:strVal val="visible"/>
                                      </p:to>
                                    </p:set>
                                    <p:anim calcmode="lin" valueType="num">
                                      <p:cBhvr additive="base">
                                        <p:cTn id="62"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FCDE4D2-CB59-4A27-83B8-EE3E04031A0C}"/>
              </a:ext>
            </a:extLst>
          </p:cNvPr>
          <p:cNvSpPr/>
          <p:nvPr/>
        </p:nvSpPr>
        <p:spPr>
          <a:xfrm>
            <a:off x="676331" y="507250"/>
            <a:ext cx="7791337" cy="2663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351693" y="3175552"/>
            <a:ext cx="8440615" cy="3418648"/>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351693" y="263769"/>
            <a:ext cx="8440615" cy="31652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676335" y="507249"/>
            <a:ext cx="7791337" cy="584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2" name="テキスト ボックス 1"/>
          <p:cNvSpPr txBox="1">
            <a:spLocks noChangeArrowheads="1"/>
          </p:cNvSpPr>
          <p:nvPr/>
        </p:nvSpPr>
        <p:spPr bwMode="auto">
          <a:xfrm>
            <a:off x="1000967" y="4241"/>
            <a:ext cx="7580921" cy="61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462" b="1" dirty="0">
              <a:latin typeface="HG創英角ﾎﾟｯﾌﾟ体" panose="040B0A09000000000000" pitchFamily="49" charset="-128"/>
              <a:ea typeface="HG創英角ﾎﾟｯﾌﾟ体" panose="040B0A09000000000000" pitchFamily="49" charset="-128"/>
            </a:endParaRPr>
          </a:p>
          <a:p>
            <a:r>
              <a:rPr lang="ja-JP" altLang="en-US" sz="3462" b="1" dirty="0">
                <a:latin typeface="HG創英角ﾎﾟｯﾌﾟ体" panose="040B0A09000000000000" pitchFamily="49" charset="-128"/>
                <a:ea typeface="HG創英角ﾎﾟｯﾌﾟ体" panose="040B0A09000000000000" pitchFamily="49" charset="-128"/>
              </a:rPr>
              <a:t>教育課程の</a:t>
            </a:r>
            <a:r>
              <a:rPr lang="ja-JP" altLang="en-US" sz="3462" b="1"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編成</a:t>
            </a:r>
            <a:r>
              <a:rPr lang="ja-JP" altLang="en-US" sz="3462" b="1" dirty="0">
                <a:latin typeface="HG創英角ﾎﾟｯﾌﾟ体" panose="040B0A09000000000000" pitchFamily="49" charset="-128"/>
                <a:ea typeface="HG創英角ﾎﾟｯﾌﾟ体" panose="040B0A09000000000000" pitchFamily="49" charset="-128"/>
              </a:rPr>
              <a:t>において</a:t>
            </a:r>
            <a:endParaRPr lang="en-US" altLang="ja-JP" sz="3462" b="1" dirty="0">
              <a:latin typeface="HG創英角ﾎﾟｯﾌﾟ体" panose="040B0A09000000000000" pitchFamily="49" charset="-128"/>
              <a:ea typeface="HG創英角ﾎﾟｯﾌﾟ体" panose="040B0A09000000000000" pitchFamily="49" charset="-128"/>
            </a:endParaRPr>
          </a:p>
          <a:p>
            <a:endParaRPr lang="en-US" altLang="ja-JP" sz="2585" b="1" dirty="0">
              <a:latin typeface="HG創英角ﾎﾟｯﾌﾟ体" panose="040B0A09000000000000" pitchFamily="49" charset="-128"/>
              <a:ea typeface="HG創英角ﾎﾟｯﾌﾟ体" panose="040B0A09000000000000" pitchFamily="49" charset="-128"/>
            </a:endParaRPr>
          </a:p>
          <a:p>
            <a:r>
              <a:rPr lang="ja-JP" altLang="en-US" sz="2585" b="1"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585" b="1" dirty="0">
              <a:latin typeface="HG創英角ﾎﾟｯﾌﾟ体" panose="040B0A09000000000000" pitchFamily="49" charset="-128"/>
              <a:ea typeface="HG創英角ﾎﾟｯﾌﾟ体" panose="040B0A09000000000000" pitchFamily="49" charset="-128"/>
            </a:endParaRPr>
          </a:p>
          <a:p>
            <a:r>
              <a:rPr lang="ja-JP" altLang="en-US" sz="3460" b="1" dirty="0">
                <a:latin typeface="HG創英角ﾎﾟｯﾌﾟ体" panose="040B0A09000000000000" pitchFamily="49" charset="-128"/>
                <a:ea typeface="HG創英角ﾎﾟｯﾌﾟ体" panose="040B0A09000000000000" pitchFamily="49" charset="-128"/>
              </a:rPr>
              <a:t>①</a:t>
            </a:r>
            <a:r>
              <a:rPr lang="ja-JP" altLang="en-US" sz="3460" b="1" dirty="0">
                <a:solidFill>
                  <a:srgbClr val="FF0000"/>
                </a:solidFill>
                <a:latin typeface="HG創英角ﾎﾟｯﾌﾟ体" panose="040B0A09000000000000" pitchFamily="49" charset="-128"/>
                <a:ea typeface="HG創英角ﾎﾟｯﾌﾟ体" panose="040B0A09000000000000" pitchFamily="49" charset="-128"/>
              </a:rPr>
              <a:t>教育目標を見直す</a:t>
            </a:r>
            <a:endParaRPr lang="en-US" altLang="ja-JP" sz="3460" b="1"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462" b="1" dirty="0">
                <a:latin typeface="HG創英角ﾎﾟｯﾌﾟ体" panose="040B0A09000000000000" pitchFamily="49" charset="-128"/>
                <a:ea typeface="HG創英角ﾎﾟｯﾌﾟ体" panose="040B0A09000000000000" pitchFamily="49" charset="-128"/>
              </a:rPr>
              <a:t>②</a:t>
            </a:r>
            <a:r>
              <a:rPr lang="ja-JP" altLang="en-US" sz="3462" b="1" u="sng" dirty="0">
                <a:solidFill>
                  <a:srgbClr val="FF0000"/>
                </a:solidFill>
                <a:latin typeface="HG創英角ﾎﾟｯﾌﾟ体" panose="040B0A09000000000000" pitchFamily="49" charset="-128"/>
                <a:ea typeface="HG創英角ﾎﾟｯﾌﾟ体" panose="040B0A09000000000000" pitchFamily="49" charset="-128"/>
              </a:rPr>
              <a:t>教科横断的に学ぶ</a:t>
            </a:r>
            <a:r>
              <a:rPr lang="ja-JP" altLang="en-US" sz="1704" b="1"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1704" b="1" dirty="0">
                <a:latin typeface="HG創英角ﾎﾟｯﾌﾟ体" panose="040B0A09000000000000" pitchFamily="49" charset="-128"/>
                <a:ea typeface="HG創英角ﾎﾟｯﾌﾟ体" panose="040B0A09000000000000" pitchFamily="49" charset="-128"/>
              </a:rPr>
              <a:t>（</a:t>
            </a:r>
            <a:r>
              <a:rPr lang="en-US" altLang="ja-JP" sz="1704" b="1" dirty="0">
                <a:latin typeface="HG創英角ﾎﾟｯﾌﾟ体" panose="040B0A09000000000000" pitchFamily="49" charset="-128"/>
                <a:ea typeface="HG創英角ﾎﾟｯﾌﾟ体" panose="040B0A09000000000000" pitchFamily="49" charset="-128"/>
              </a:rPr>
              <a:t>19</a:t>
            </a:r>
            <a:r>
              <a:rPr lang="ja-JP" altLang="en-US" sz="1704" b="1" dirty="0">
                <a:latin typeface="HG創英角ﾎﾟｯﾌﾟ体" panose="040B0A09000000000000" pitchFamily="49" charset="-128"/>
                <a:ea typeface="HG創英角ﾎﾟｯﾌﾟ体" panose="040B0A09000000000000" pitchFamily="49" charset="-128"/>
              </a:rPr>
              <a:t>ページの２）</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1888" b="1" dirty="0">
                <a:latin typeface="HG創英角ﾎﾟｯﾌﾟ体" panose="040B0A09000000000000" pitchFamily="49" charset="-128"/>
                <a:ea typeface="HG創英角ﾎﾟｯﾌﾟ体" panose="040B0A09000000000000" pitchFamily="49" charset="-128"/>
              </a:rPr>
              <a:t>　　　</a:t>
            </a:r>
            <a:r>
              <a:rPr lang="ja-JP" altLang="en-US" sz="2517" b="1" dirty="0">
                <a:latin typeface="HG創英角ﾎﾟｯﾌﾟ体" panose="040B0A09000000000000" pitchFamily="49" charset="-128"/>
                <a:ea typeface="HG創英角ﾎﾟｯﾌﾟ体" panose="040B0A09000000000000" pitchFamily="49" charset="-128"/>
              </a:rPr>
              <a:t>（</a:t>
            </a:r>
            <a:r>
              <a:rPr lang="ja-JP" altLang="en-US" sz="3067" b="1" u="sng" dirty="0">
                <a:latin typeface="HG創英角ﾎﾟｯﾌﾟ体" panose="040B0A09000000000000" pitchFamily="49" charset="-128"/>
                <a:ea typeface="HG創英角ﾎﾟｯﾌﾟ体" panose="040B0A09000000000000" pitchFamily="49" charset="-128"/>
              </a:rPr>
              <a:t>カリキュラム・マネジメント</a:t>
            </a:r>
            <a:r>
              <a:rPr lang="ja-JP" altLang="en-US" sz="2517" b="1" u="sng" dirty="0">
                <a:latin typeface="HG創英角ﾎﾟｯﾌﾟ体" panose="040B0A09000000000000" pitchFamily="49" charset="-128"/>
                <a:ea typeface="HG創英角ﾎﾟｯﾌﾟ体" panose="040B0A09000000000000" pitchFamily="49" charset="-128"/>
              </a:rPr>
              <a:t>）</a:t>
            </a:r>
            <a:endParaRPr lang="en-US" altLang="ja-JP" sz="2517" b="1" u="sng" dirty="0">
              <a:latin typeface="HG創英角ﾎﾟｯﾌﾟ体" panose="040B0A09000000000000" pitchFamily="49" charset="-128"/>
              <a:ea typeface="HG創英角ﾎﾟｯﾌﾟ体" panose="040B0A09000000000000" pitchFamily="49" charset="-128"/>
            </a:endParaRPr>
          </a:p>
          <a:p>
            <a:r>
              <a:rPr lang="ja-JP" altLang="en-US" sz="1846" b="1" dirty="0">
                <a:latin typeface="HG創英角ﾎﾟｯﾌﾟ体" panose="040B0A09000000000000" pitchFamily="49" charset="-128"/>
                <a:ea typeface="HG創英角ﾎﾟｯﾌﾟ体" panose="040B0A09000000000000" pitchFamily="49" charset="-128"/>
              </a:rPr>
              <a:t>　　　　　　　　　　　　　　　</a:t>
            </a:r>
            <a:endParaRPr lang="en-US" altLang="ja-JP" sz="1846" b="1" dirty="0">
              <a:latin typeface="HG創英角ﾎﾟｯﾌﾟ体" panose="040B0A09000000000000" pitchFamily="49" charset="-128"/>
              <a:ea typeface="HG創英角ﾎﾟｯﾌﾟ体" panose="040B0A09000000000000" pitchFamily="49" charset="-128"/>
            </a:endParaRPr>
          </a:p>
          <a:p>
            <a:r>
              <a:rPr lang="ja-JP" altLang="en-US" sz="3462" b="1" dirty="0">
                <a:latin typeface="HG創英角ﾎﾟｯﾌﾟ体" panose="040B0A09000000000000" pitchFamily="49" charset="-128"/>
                <a:ea typeface="HG創英角ﾎﾟｯﾌﾟ体" panose="040B0A09000000000000" pitchFamily="49" charset="-128"/>
              </a:rPr>
              <a:t>教育課程の</a:t>
            </a:r>
            <a:r>
              <a:rPr lang="ja-JP" altLang="en-US" sz="3462" b="1" dirty="0">
                <a:solidFill>
                  <a:srgbClr val="EF53DC"/>
                </a:solidFill>
                <a:latin typeface="HG創英角ﾎﾟｯﾌﾟ体" panose="040B0A09000000000000" pitchFamily="49" charset="-128"/>
                <a:ea typeface="HG創英角ﾎﾟｯﾌﾟ体" panose="040B0A09000000000000" pitchFamily="49" charset="-128"/>
              </a:rPr>
              <a:t>実施</a:t>
            </a:r>
            <a:r>
              <a:rPr lang="ja-JP" altLang="en-US" sz="3462" b="1" dirty="0">
                <a:latin typeface="HG創英角ﾎﾟｯﾌﾟ体" panose="040B0A09000000000000" pitchFamily="49" charset="-128"/>
                <a:ea typeface="HG創英角ﾎﾟｯﾌﾟ体" panose="040B0A09000000000000" pitchFamily="49" charset="-128"/>
              </a:rPr>
              <a:t>において</a:t>
            </a:r>
            <a:endParaRPr lang="en-US" altLang="ja-JP" sz="3462" b="1" dirty="0">
              <a:latin typeface="HG創英角ﾎﾟｯﾌﾟ体" panose="040B0A09000000000000" pitchFamily="49" charset="-128"/>
              <a:ea typeface="HG創英角ﾎﾟｯﾌﾟ体" panose="040B0A09000000000000" pitchFamily="49" charset="-128"/>
            </a:endParaRPr>
          </a:p>
          <a:p>
            <a:endParaRPr lang="en-US" altLang="ja-JP" sz="1846" b="1" dirty="0">
              <a:latin typeface="HG創英角ﾎﾟｯﾌﾟ体" panose="040B0A09000000000000" pitchFamily="49" charset="-128"/>
              <a:ea typeface="HG創英角ﾎﾟｯﾌﾟ体" panose="040B0A09000000000000" pitchFamily="49" charset="-128"/>
            </a:endParaRPr>
          </a:p>
          <a:p>
            <a:r>
              <a:rPr lang="ja-JP" altLang="en-US" sz="3462" b="1" dirty="0">
                <a:latin typeface="HG創英角ﾎﾟｯﾌﾟ体" panose="040B0A09000000000000" pitchFamily="49" charset="-128"/>
                <a:ea typeface="HG創英角ﾎﾟｯﾌﾟ体" panose="040B0A09000000000000" pitchFamily="49" charset="-128"/>
              </a:rPr>
              <a:t>③</a:t>
            </a:r>
            <a:r>
              <a:rPr lang="ja-JP" altLang="en-US" sz="3462" b="1" u="sng" dirty="0">
                <a:solidFill>
                  <a:srgbClr val="FF0000"/>
                </a:solidFill>
                <a:latin typeface="HG創英角ﾎﾟｯﾌﾟ体" panose="040B0A09000000000000" pitchFamily="49" charset="-128"/>
                <a:ea typeface="HG創英角ﾎﾟｯﾌﾟ体" panose="040B0A09000000000000" pitchFamily="49" charset="-128"/>
              </a:rPr>
              <a:t>主体的・対話的で深い学び</a:t>
            </a:r>
            <a:endParaRPr lang="en-US" altLang="ja-JP" sz="3462" b="1"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2585" b="1" dirty="0">
                <a:latin typeface="HG創英角ﾎﾟｯﾌﾟ体" panose="040B0A09000000000000" pitchFamily="49" charset="-128"/>
                <a:ea typeface="HG創英角ﾎﾟｯﾌﾟ体" panose="040B0A09000000000000" pitchFamily="49" charset="-128"/>
              </a:rPr>
              <a:t>　に向けた授業改善　</a:t>
            </a:r>
            <a:r>
              <a:rPr lang="ja-JP" altLang="en-US" sz="1846" b="1" dirty="0">
                <a:latin typeface="HG創英角ﾎﾟｯﾌﾟ体" panose="040B0A09000000000000" pitchFamily="49" charset="-128"/>
                <a:ea typeface="HG創英角ﾎﾟｯﾌﾟ体" panose="040B0A09000000000000" pitchFamily="49" charset="-128"/>
              </a:rPr>
              <a:t>（</a:t>
            </a:r>
            <a:r>
              <a:rPr lang="en-US" altLang="ja-JP" sz="1846" b="1" dirty="0">
                <a:latin typeface="HG創英角ﾎﾟｯﾌﾟ体" panose="040B0A09000000000000" pitchFamily="49" charset="-128"/>
                <a:ea typeface="HG創英角ﾎﾟｯﾌﾟ体" panose="040B0A09000000000000" pitchFamily="49" charset="-128"/>
              </a:rPr>
              <a:t>22</a:t>
            </a:r>
            <a:r>
              <a:rPr lang="ja-JP" altLang="en-US" sz="1846" b="1" dirty="0">
                <a:latin typeface="HG創英角ﾎﾟｯﾌﾟ体" panose="040B0A09000000000000" pitchFamily="49" charset="-128"/>
                <a:ea typeface="HG創英角ﾎﾟｯﾌﾟ体" panose="040B0A09000000000000" pitchFamily="49" charset="-128"/>
              </a:rPr>
              <a:t>ページ１の⑴・・・つまり）</a:t>
            </a:r>
            <a:r>
              <a:rPr lang="ja-JP" altLang="en-US" sz="2954" b="1" dirty="0">
                <a:latin typeface="HG創英角ﾎﾟｯﾌﾟ体" panose="040B0A09000000000000" pitchFamily="49" charset="-128"/>
                <a:ea typeface="HG創英角ﾎﾟｯﾌﾟ体" panose="040B0A09000000000000" pitchFamily="49" charset="-128"/>
              </a:rPr>
              <a:t>　</a:t>
            </a:r>
            <a:endParaRPr lang="en-US" altLang="ja-JP" sz="2954" b="1" dirty="0">
              <a:latin typeface="HG創英角ﾎﾟｯﾌﾟ体" panose="040B0A09000000000000" pitchFamily="49" charset="-128"/>
              <a:ea typeface="HG創英角ﾎﾟｯﾌﾟ体" panose="040B0A09000000000000" pitchFamily="49" charset="-128"/>
            </a:endParaRPr>
          </a:p>
          <a:p>
            <a:r>
              <a:rPr lang="ja-JP" altLang="en-US" sz="3462" b="1" dirty="0">
                <a:latin typeface="HG創英角ﾎﾟｯﾌﾟ体" panose="040B0A09000000000000" pitchFamily="49" charset="-128"/>
                <a:ea typeface="HG創英角ﾎﾟｯﾌﾟ体" panose="040B0A09000000000000" pitchFamily="49" charset="-128"/>
              </a:rPr>
              <a:t>　</a:t>
            </a:r>
            <a:r>
              <a:rPr lang="en-US" altLang="ja-JP" sz="3462" b="1" u="sng" dirty="0">
                <a:latin typeface="HG創英角ﾎﾟｯﾌﾟ体" panose="040B0A09000000000000" pitchFamily="49" charset="-128"/>
                <a:ea typeface="HG創英角ﾎﾟｯﾌﾟ体" panose="040B0A09000000000000" pitchFamily="49" charset="-128"/>
              </a:rPr>
              <a:t>《</a:t>
            </a:r>
            <a:r>
              <a:rPr lang="ja-JP" altLang="en-US" sz="3462" b="1" u="sng" dirty="0">
                <a:latin typeface="HG創英角ﾎﾟｯﾌﾟ体" panose="040B0A09000000000000" pitchFamily="49" charset="-128"/>
                <a:ea typeface="HG創英角ﾎﾟｯﾌﾟ体" panose="040B0A09000000000000" pitchFamily="49" charset="-128"/>
              </a:rPr>
              <a:t>探究的・問題解決的な学び</a:t>
            </a:r>
            <a:r>
              <a:rPr lang="en-US" altLang="ja-JP" sz="3462" b="1" u="sng" dirty="0">
                <a:latin typeface="HG創英角ﾎﾟｯﾌﾟ体" panose="040B0A09000000000000" pitchFamily="49" charset="-128"/>
                <a:ea typeface="HG創英角ﾎﾟｯﾌﾟ体" panose="040B0A09000000000000" pitchFamily="49" charset="-128"/>
              </a:rPr>
              <a:t>》</a:t>
            </a:r>
            <a:r>
              <a:rPr lang="ja-JP" altLang="en-US" sz="1846" b="1" u="sng" dirty="0">
                <a:latin typeface="HG創英角ﾎﾟｯﾌﾟ体" panose="040B0A09000000000000" pitchFamily="49" charset="-128"/>
                <a:ea typeface="HG創英角ﾎﾟｯﾌﾟ体" panose="040B0A09000000000000" pitchFamily="49" charset="-128"/>
              </a:rPr>
              <a:t>のこと</a:t>
            </a:r>
            <a:endParaRPr lang="en-US" altLang="ja-JP" sz="1193" b="1"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676331" y="3467456"/>
            <a:ext cx="779134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44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 calcmode="lin" valueType="num">
                                      <p:cBhvr additive="base">
                                        <p:cTn id="51"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A1623121-DE71-4669-ACE5-56D876BC62F7}"/>
              </a:ext>
            </a:extLst>
          </p:cNvPr>
          <p:cNvSpPr/>
          <p:nvPr/>
        </p:nvSpPr>
        <p:spPr>
          <a:xfrm>
            <a:off x="934408" y="2058320"/>
            <a:ext cx="5010348" cy="294656"/>
          </a:xfrm>
          <a:prstGeom prst="roundRect">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18" name="四角形: 角を丸くする 17">
            <a:extLst>
              <a:ext uri="{FF2B5EF4-FFF2-40B4-BE49-F238E27FC236}">
                <a16:creationId xmlns:a16="http://schemas.microsoft.com/office/drawing/2014/main" id="{FB040A71-CDEB-4647-A361-69595D430BAE}"/>
              </a:ext>
            </a:extLst>
          </p:cNvPr>
          <p:cNvSpPr/>
          <p:nvPr/>
        </p:nvSpPr>
        <p:spPr>
          <a:xfrm>
            <a:off x="959588" y="1718622"/>
            <a:ext cx="3190508" cy="294656"/>
          </a:xfrm>
          <a:prstGeom prst="roundRect">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4" name="四角形: 角を丸くする 3">
            <a:extLst>
              <a:ext uri="{FF2B5EF4-FFF2-40B4-BE49-F238E27FC236}">
                <a16:creationId xmlns:a16="http://schemas.microsoft.com/office/drawing/2014/main" id="{14E715E4-BD79-4809-8124-B8E5C32719A0}"/>
              </a:ext>
            </a:extLst>
          </p:cNvPr>
          <p:cNvSpPr/>
          <p:nvPr/>
        </p:nvSpPr>
        <p:spPr>
          <a:xfrm>
            <a:off x="959588" y="1292318"/>
            <a:ext cx="4652825"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6" name="正方形/長方形 5">
            <a:extLst>
              <a:ext uri="{FF2B5EF4-FFF2-40B4-BE49-F238E27FC236}">
                <a16:creationId xmlns:a16="http://schemas.microsoft.com/office/drawing/2014/main" id="{8401FFEF-88BB-4F3E-9E5E-D3391C8ECEB0}"/>
              </a:ext>
            </a:extLst>
          </p:cNvPr>
          <p:cNvSpPr/>
          <p:nvPr/>
        </p:nvSpPr>
        <p:spPr>
          <a:xfrm>
            <a:off x="5833976" y="334938"/>
            <a:ext cx="1291141" cy="394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8" name="四角形: 角を丸くする 7">
            <a:extLst>
              <a:ext uri="{FF2B5EF4-FFF2-40B4-BE49-F238E27FC236}">
                <a16:creationId xmlns:a16="http://schemas.microsoft.com/office/drawing/2014/main" id="{046209A0-660D-4056-A786-AD1DDA66B049}"/>
              </a:ext>
            </a:extLst>
          </p:cNvPr>
          <p:cNvSpPr/>
          <p:nvPr/>
        </p:nvSpPr>
        <p:spPr>
          <a:xfrm>
            <a:off x="300437" y="3680694"/>
            <a:ext cx="1861131"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2" name="正方形/長方形 1">
            <a:extLst>
              <a:ext uri="{FF2B5EF4-FFF2-40B4-BE49-F238E27FC236}">
                <a16:creationId xmlns:a16="http://schemas.microsoft.com/office/drawing/2014/main" id="{81BD585C-B7ED-4E0E-A1E3-1B717DD249E9}"/>
              </a:ext>
            </a:extLst>
          </p:cNvPr>
          <p:cNvSpPr/>
          <p:nvPr/>
        </p:nvSpPr>
        <p:spPr>
          <a:xfrm>
            <a:off x="-188331" y="326835"/>
            <a:ext cx="8182547" cy="4523546"/>
          </a:xfrm>
          <a:prstGeom prst="rect">
            <a:avLst/>
          </a:prstGeom>
        </p:spPr>
        <p:txBody>
          <a:bodyPr wrap="square">
            <a:spAutoFit/>
          </a:bodyPr>
          <a:lstStyle/>
          <a:p>
            <a:r>
              <a:rPr lang="ja-JP" altLang="en-US" sz="1846" b="1" dirty="0"/>
              <a:t>　</a:t>
            </a:r>
            <a:r>
              <a:rPr lang="ja-JP" altLang="en-US" sz="2215" b="1" dirty="0"/>
              <a:t>◎</a:t>
            </a:r>
            <a:r>
              <a:rPr lang="ja-JP" altLang="en-US" sz="2215" b="1" u="sng" dirty="0"/>
              <a:t>主体的・対話的で深い学びの実現</a:t>
            </a:r>
            <a:r>
              <a:rPr lang="ja-JP" altLang="en-US" sz="2215" b="1" dirty="0"/>
              <a:t>に向けた</a:t>
            </a:r>
            <a:r>
              <a:rPr lang="ja-JP" altLang="en-US" sz="1015" b="1" dirty="0"/>
              <a:t>　</a:t>
            </a:r>
            <a:r>
              <a:rPr lang="ja-JP" altLang="en-US" sz="2215" b="1" dirty="0"/>
              <a:t>授業改善</a:t>
            </a:r>
            <a:r>
              <a:rPr lang="ja-JP" altLang="en-US" sz="1108" b="1" dirty="0"/>
              <a:t>　</a:t>
            </a:r>
            <a:r>
              <a:rPr lang="ja-JP" altLang="en-US" sz="2215" b="1" dirty="0"/>
              <a:t>を</a:t>
            </a:r>
            <a:endParaRPr lang="en-US" altLang="ja-JP" sz="2215" b="1" dirty="0"/>
          </a:p>
          <a:p>
            <a:r>
              <a:rPr lang="ja-JP" altLang="en-US" sz="2215" b="1" dirty="0"/>
              <a:t>　　通して、生きる力を育むことを目指す。</a:t>
            </a:r>
            <a:endParaRPr lang="en-US" altLang="ja-JP" sz="2215" b="1" dirty="0"/>
          </a:p>
          <a:p>
            <a:endParaRPr lang="en-US" altLang="ja-JP" sz="2215" b="1" dirty="0"/>
          </a:p>
          <a:p>
            <a:r>
              <a:rPr lang="ja-JP" altLang="en-US" sz="2215" b="1" dirty="0"/>
              <a:t>　　</a:t>
            </a:r>
            <a:r>
              <a:rPr lang="ja-JP" altLang="en-US" sz="1754" b="1" dirty="0"/>
              <a:t>　</a:t>
            </a:r>
            <a:r>
              <a:rPr lang="ja-JP" altLang="en-US" sz="2215" b="1" dirty="0"/>
              <a:t>・基礎的・基本的な知識・技能の習得　と　</a:t>
            </a:r>
            <a:endParaRPr lang="en-US" altLang="ja-JP" sz="2215" b="1" dirty="0"/>
          </a:p>
          <a:p>
            <a:r>
              <a:rPr lang="ja-JP" altLang="en-US" sz="2215" b="1" dirty="0"/>
              <a:t>　　　・思考力・判断力・表現力等の育成 </a:t>
            </a:r>
            <a:endParaRPr lang="en-US" altLang="ja-JP" sz="2215" b="1" dirty="0"/>
          </a:p>
          <a:p>
            <a:r>
              <a:rPr lang="ja-JP" altLang="en-US" sz="2215" b="1" dirty="0"/>
              <a:t>　　　・主体的学習態度や多様な人々との協働</a:t>
            </a:r>
            <a:endParaRPr lang="en-US" altLang="ja-JP" sz="2215" b="1" dirty="0"/>
          </a:p>
          <a:p>
            <a:r>
              <a:rPr lang="ja-JP" altLang="en-US" sz="2215" b="1" dirty="0"/>
              <a:t>　　　・豊かな心や創造性の涵養</a:t>
            </a:r>
            <a:endParaRPr lang="en-US" altLang="ja-JP" sz="2215" b="1" dirty="0"/>
          </a:p>
          <a:p>
            <a:r>
              <a:rPr lang="ja-JP" altLang="en-US" sz="2215" b="1" dirty="0"/>
              <a:t>　　　・学びに向かう力、人間性等</a:t>
            </a:r>
            <a:endParaRPr lang="en-US" altLang="ja-JP" sz="2215" b="1" dirty="0"/>
          </a:p>
          <a:p>
            <a:endParaRPr lang="en-US" altLang="ja-JP" sz="2215" b="1" dirty="0"/>
          </a:p>
          <a:p>
            <a:r>
              <a:rPr lang="ja-JP" altLang="en-US" sz="2215" b="1" dirty="0"/>
              <a:t>　　などが、どうしたら自然に身についてくるの。</a:t>
            </a:r>
            <a:endParaRPr lang="en-US" altLang="ja-JP" sz="2215" b="1" dirty="0"/>
          </a:p>
          <a:p>
            <a:r>
              <a:rPr lang="ja-JP" altLang="en-US" sz="2215" b="1" dirty="0"/>
              <a:t>　　詰め込み教育をすると</a:t>
            </a:r>
            <a:r>
              <a:rPr lang="ja-JP" altLang="en-US" sz="2215" b="1" u="sng" dirty="0"/>
              <a:t>主体性</a:t>
            </a:r>
            <a:r>
              <a:rPr lang="ja-JP" altLang="en-US" sz="2215" b="1" dirty="0"/>
              <a:t>も、</a:t>
            </a:r>
            <a:r>
              <a:rPr lang="ja-JP" altLang="en-US" sz="2215" b="1" u="sng" dirty="0"/>
              <a:t>豊かな心</a:t>
            </a:r>
            <a:r>
              <a:rPr lang="ja-JP" altLang="en-US" sz="2215" b="1" dirty="0"/>
              <a:t>も育ちにくい。</a:t>
            </a:r>
            <a:endParaRPr lang="en-US" altLang="ja-JP" sz="2215" b="1" dirty="0"/>
          </a:p>
          <a:p>
            <a:r>
              <a:rPr lang="ja-JP" altLang="en-US" sz="2215" b="1" dirty="0"/>
              <a:t>　　別々にやろうとしても</a:t>
            </a:r>
            <a:r>
              <a:rPr lang="ja-JP" altLang="en-US" sz="2215" b="1" u="sng" dirty="0"/>
              <a:t>時間ばかりかかる</a:t>
            </a:r>
            <a:r>
              <a:rPr lang="ja-JP" altLang="en-US" sz="2215" b="1" dirty="0"/>
              <a:t>！</a:t>
            </a:r>
            <a:endParaRPr lang="en-US" altLang="ja-JP" sz="2215" b="1" dirty="0"/>
          </a:p>
          <a:p>
            <a:r>
              <a:rPr lang="ja-JP" altLang="en-US" sz="2215" b="1" dirty="0"/>
              <a:t>　　　だから</a:t>
            </a:r>
            <a:endParaRPr lang="en-US" altLang="ja-JP" sz="2215" b="1" dirty="0"/>
          </a:p>
        </p:txBody>
      </p:sp>
      <p:sp>
        <p:nvSpPr>
          <p:cNvPr id="3" name="四角形: 角を丸くする 2">
            <a:extLst>
              <a:ext uri="{FF2B5EF4-FFF2-40B4-BE49-F238E27FC236}">
                <a16:creationId xmlns:a16="http://schemas.microsoft.com/office/drawing/2014/main" id="{80B10A41-72A0-4248-8187-61F808F425D1}"/>
              </a:ext>
            </a:extLst>
          </p:cNvPr>
          <p:cNvSpPr/>
          <p:nvPr/>
        </p:nvSpPr>
        <p:spPr>
          <a:xfrm>
            <a:off x="4729200" y="5107340"/>
            <a:ext cx="4080009" cy="1398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15" b="1" u="sng" dirty="0">
                <a:solidFill>
                  <a:schemeClr val="tx1"/>
                </a:solidFill>
                <a:latin typeface="+mn-ea"/>
              </a:rPr>
              <a:t>問題解決的な学習過程</a:t>
            </a:r>
            <a:r>
              <a:rPr lang="ja-JP" altLang="en-US" sz="2215" b="1" dirty="0">
                <a:solidFill>
                  <a:schemeClr val="tx1"/>
                </a:solidFill>
                <a:latin typeface="+mn-ea"/>
              </a:rPr>
              <a:t>を重視して、その中に、</a:t>
            </a:r>
            <a:r>
              <a:rPr lang="ja-JP" altLang="en-US" sz="2215" b="1" u="sng" dirty="0">
                <a:solidFill>
                  <a:schemeClr val="tx1"/>
                </a:solidFill>
                <a:latin typeface="+mn-ea"/>
              </a:rPr>
              <a:t>対話的な</a:t>
            </a:r>
            <a:endParaRPr lang="en-US" altLang="ja-JP" sz="2215" b="1" u="sng" dirty="0">
              <a:solidFill>
                <a:schemeClr val="tx1"/>
              </a:solidFill>
              <a:latin typeface="+mn-ea"/>
            </a:endParaRPr>
          </a:p>
          <a:p>
            <a:r>
              <a:rPr lang="ja-JP" altLang="en-US" sz="2215" b="1" u="sng" dirty="0">
                <a:solidFill>
                  <a:schemeClr val="tx1"/>
                </a:solidFill>
                <a:latin typeface="+mn-ea"/>
              </a:rPr>
              <a:t>協働場面</a:t>
            </a:r>
            <a:r>
              <a:rPr lang="ja-JP" altLang="en-US" sz="2215" b="1" dirty="0">
                <a:solidFill>
                  <a:schemeClr val="tx1"/>
                </a:solidFill>
                <a:latin typeface="+mn-ea"/>
              </a:rPr>
              <a:t>を位置づけることで</a:t>
            </a:r>
            <a:r>
              <a:rPr lang="ja-JP" altLang="en-US" sz="2215" b="1" dirty="0">
                <a:solidFill>
                  <a:srgbClr val="FF0000"/>
                </a:solidFill>
                <a:latin typeface="+mn-ea"/>
              </a:rPr>
              <a:t>問題解決能力</a:t>
            </a:r>
            <a:r>
              <a:rPr lang="ja-JP" altLang="en-US" sz="2215" b="1" dirty="0">
                <a:solidFill>
                  <a:schemeClr val="tx1"/>
                </a:solidFill>
                <a:latin typeface="+mn-ea"/>
              </a:rPr>
              <a:t>を高める。</a:t>
            </a:r>
          </a:p>
        </p:txBody>
      </p:sp>
      <p:sp>
        <p:nvSpPr>
          <p:cNvPr id="10" name="四角形: 角を丸くする 9">
            <a:extLst>
              <a:ext uri="{FF2B5EF4-FFF2-40B4-BE49-F238E27FC236}">
                <a16:creationId xmlns:a16="http://schemas.microsoft.com/office/drawing/2014/main" id="{76380C26-6454-44B8-8821-0013B84809EC}"/>
              </a:ext>
            </a:extLst>
          </p:cNvPr>
          <p:cNvSpPr/>
          <p:nvPr/>
        </p:nvSpPr>
        <p:spPr>
          <a:xfrm>
            <a:off x="489658" y="5107339"/>
            <a:ext cx="4080009" cy="1398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15" b="1" u="sng" dirty="0">
                <a:solidFill>
                  <a:schemeClr val="tx1"/>
                </a:solidFill>
              </a:rPr>
              <a:t>ＥＳＤカレンダーを工夫</a:t>
            </a:r>
            <a:r>
              <a:rPr lang="ja-JP" altLang="en-US" sz="2215" b="1" dirty="0">
                <a:solidFill>
                  <a:schemeClr val="tx1"/>
                </a:solidFill>
              </a:rPr>
              <a:t>して、</a:t>
            </a:r>
            <a:endParaRPr lang="en-US" altLang="ja-JP" sz="2215" b="1" dirty="0">
              <a:solidFill>
                <a:schemeClr val="tx1"/>
              </a:solidFill>
            </a:endParaRPr>
          </a:p>
          <a:p>
            <a:r>
              <a:rPr lang="ja-JP" altLang="en-US" sz="2215" b="1" dirty="0">
                <a:solidFill>
                  <a:schemeClr val="tx1"/>
                </a:solidFill>
              </a:rPr>
              <a:t>その中で学習をつなげ</a:t>
            </a:r>
            <a:r>
              <a:rPr lang="ja-JP" altLang="en-US" sz="2215" b="1" u="sng" dirty="0">
                <a:solidFill>
                  <a:schemeClr val="tx1"/>
                </a:solidFill>
              </a:rPr>
              <a:t>カリキュラム・マネジメントする</a:t>
            </a:r>
            <a:r>
              <a:rPr lang="ja-JP" altLang="en-US" sz="2215" b="1" dirty="0">
                <a:solidFill>
                  <a:schemeClr val="tx1"/>
                </a:solidFill>
              </a:rPr>
              <a:t>ことで、</a:t>
            </a:r>
            <a:r>
              <a:rPr lang="ja-JP" altLang="en-US" sz="2215" b="1" dirty="0">
                <a:solidFill>
                  <a:srgbClr val="FF0000"/>
                </a:solidFill>
              </a:rPr>
              <a:t>活用能力</a:t>
            </a:r>
            <a:r>
              <a:rPr lang="ja-JP" altLang="en-US" sz="2215" b="1" dirty="0">
                <a:solidFill>
                  <a:schemeClr val="tx1"/>
                </a:solidFill>
              </a:rPr>
              <a:t>を高める。</a:t>
            </a:r>
          </a:p>
        </p:txBody>
      </p:sp>
      <p:sp>
        <p:nvSpPr>
          <p:cNvPr id="7" name="矢印: 下 6">
            <a:extLst>
              <a:ext uri="{FF2B5EF4-FFF2-40B4-BE49-F238E27FC236}">
                <a16:creationId xmlns:a16="http://schemas.microsoft.com/office/drawing/2014/main" id="{E107B56A-2CD3-4D0D-B1D2-71166A3683B8}"/>
              </a:ext>
            </a:extLst>
          </p:cNvPr>
          <p:cNvSpPr/>
          <p:nvPr/>
        </p:nvSpPr>
        <p:spPr>
          <a:xfrm>
            <a:off x="3158340" y="4421016"/>
            <a:ext cx="562483" cy="56391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11" name="フローチャート: 代替処理 10">
            <a:extLst>
              <a:ext uri="{FF2B5EF4-FFF2-40B4-BE49-F238E27FC236}">
                <a16:creationId xmlns:a16="http://schemas.microsoft.com/office/drawing/2014/main" id="{1EDC63D3-39C8-46E8-A307-5C76FF1C2078}"/>
              </a:ext>
            </a:extLst>
          </p:cNvPr>
          <p:cNvSpPr/>
          <p:nvPr/>
        </p:nvSpPr>
        <p:spPr>
          <a:xfrm>
            <a:off x="5944757" y="1297831"/>
            <a:ext cx="766896" cy="425098"/>
          </a:xfrm>
          <a:prstGeom prst="flowChartAlternateProcess">
            <a:avLst/>
          </a:prstGeom>
          <a:solidFill>
            <a:srgbClr val="FFF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9" name="正方形/長方形 8">
            <a:extLst>
              <a:ext uri="{FF2B5EF4-FFF2-40B4-BE49-F238E27FC236}">
                <a16:creationId xmlns:a16="http://schemas.microsoft.com/office/drawing/2014/main" id="{90CD8099-77E9-45D5-9BB5-28661C09ABEC}"/>
              </a:ext>
            </a:extLst>
          </p:cNvPr>
          <p:cNvSpPr/>
          <p:nvPr/>
        </p:nvSpPr>
        <p:spPr>
          <a:xfrm>
            <a:off x="5878289" y="1282120"/>
            <a:ext cx="848309" cy="490134"/>
          </a:xfrm>
          <a:prstGeom prst="rect">
            <a:avLst/>
          </a:prstGeom>
        </p:spPr>
        <p:txBody>
          <a:bodyPr wrap="none">
            <a:spAutoFit/>
          </a:bodyPr>
          <a:lstStyle/>
          <a:p>
            <a:r>
              <a:rPr lang="ja-JP" altLang="en-US" sz="2585" dirty="0">
                <a:latin typeface="ＭＳ ゴシック" panose="020B0609070205080204" pitchFamily="49" charset="-128"/>
                <a:ea typeface="ＭＳ ゴシック" panose="020B0609070205080204" pitchFamily="49" charset="-128"/>
              </a:rPr>
              <a:t>活用</a:t>
            </a:r>
            <a:endParaRPr lang="ja-JP" altLang="en-US" sz="2585" dirty="0"/>
          </a:p>
        </p:txBody>
      </p:sp>
      <p:sp>
        <p:nvSpPr>
          <p:cNvPr id="12" name="四角形: 角を丸くする 11">
            <a:extLst>
              <a:ext uri="{FF2B5EF4-FFF2-40B4-BE49-F238E27FC236}">
                <a16:creationId xmlns:a16="http://schemas.microsoft.com/office/drawing/2014/main" id="{FBECF299-61ED-424A-8D0D-3F16BA451111}"/>
              </a:ext>
            </a:extLst>
          </p:cNvPr>
          <p:cNvSpPr/>
          <p:nvPr/>
        </p:nvSpPr>
        <p:spPr>
          <a:xfrm>
            <a:off x="5724128" y="2500952"/>
            <a:ext cx="2909535"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u="sng" dirty="0">
                <a:solidFill>
                  <a:schemeClr val="tx1"/>
                </a:solidFill>
                <a:latin typeface="HGP創英角ﾎﾟｯﾌﾟ体" panose="040B0A00000000000000" pitchFamily="50" charset="-128"/>
                <a:ea typeface="HGP創英角ﾎﾟｯﾌﾟ体" panose="040B0A00000000000000" pitchFamily="50" charset="-128"/>
              </a:rPr>
              <a:t>ベーシックドリル</a:t>
            </a:r>
            <a:endParaRPr lang="ja-JP" altLang="en-US" sz="2585"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四角形: 角を丸くする 12">
            <a:extLst>
              <a:ext uri="{FF2B5EF4-FFF2-40B4-BE49-F238E27FC236}">
                <a16:creationId xmlns:a16="http://schemas.microsoft.com/office/drawing/2014/main" id="{EFA068A7-E539-4966-87BA-173B55CADE15}"/>
              </a:ext>
            </a:extLst>
          </p:cNvPr>
          <p:cNvSpPr/>
          <p:nvPr/>
        </p:nvSpPr>
        <p:spPr>
          <a:xfrm>
            <a:off x="7482494" y="1348590"/>
            <a:ext cx="1409986"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15" dirty="0">
                <a:solidFill>
                  <a:schemeClr val="tx1"/>
                </a:solidFill>
                <a:latin typeface="ＭＳ ゴシック" panose="020B0609070205080204" pitchFamily="49" charset="-128"/>
                <a:ea typeface="ＭＳ ゴシック" panose="020B0609070205080204" pitchFamily="49" charset="-128"/>
              </a:rPr>
              <a:t>学習規律</a:t>
            </a:r>
          </a:p>
        </p:txBody>
      </p:sp>
      <p:cxnSp>
        <p:nvCxnSpPr>
          <p:cNvPr id="15" name="直線コネクタ 14">
            <a:extLst>
              <a:ext uri="{FF2B5EF4-FFF2-40B4-BE49-F238E27FC236}">
                <a16:creationId xmlns:a16="http://schemas.microsoft.com/office/drawing/2014/main" id="{BE1906C3-B6BD-4EDC-8A6F-516190B6E175}"/>
              </a:ext>
            </a:extLst>
          </p:cNvPr>
          <p:cNvCxnSpPr/>
          <p:nvPr/>
        </p:nvCxnSpPr>
        <p:spPr>
          <a:xfrm>
            <a:off x="5612413" y="1765093"/>
            <a:ext cx="1063503" cy="735859"/>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589B05A5-8583-446F-BD72-324B3F261394}"/>
              </a:ext>
            </a:extLst>
          </p:cNvPr>
          <p:cNvCxnSpPr>
            <a:cxnSpLocks/>
            <a:endCxn id="12" idx="0"/>
          </p:cNvCxnSpPr>
          <p:nvPr/>
        </p:nvCxnSpPr>
        <p:spPr>
          <a:xfrm flipH="1">
            <a:off x="7178896" y="1765093"/>
            <a:ext cx="738708" cy="735859"/>
          </a:xfrm>
          <a:prstGeom prst="line">
            <a:avLst/>
          </a:prstGeom>
        </p:spPr>
        <p:style>
          <a:lnRef idx="1">
            <a:schemeClr val="dk1"/>
          </a:lnRef>
          <a:fillRef idx="0">
            <a:schemeClr val="dk1"/>
          </a:fillRef>
          <a:effectRef idx="0">
            <a:schemeClr val="dk1"/>
          </a:effectRef>
          <a:fontRef idx="minor">
            <a:schemeClr val="tx1"/>
          </a:fontRef>
        </p:style>
      </p:cxnSp>
      <p:sp>
        <p:nvSpPr>
          <p:cNvPr id="20" name="矢印: 下 19">
            <a:extLst>
              <a:ext uri="{FF2B5EF4-FFF2-40B4-BE49-F238E27FC236}">
                <a16:creationId xmlns:a16="http://schemas.microsoft.com/office/drawing/2014/main" id="{26CF1CC3-59F4-4108-9534-B9A0598EF2EC}"/>
              </a:ext>
            </a:extLst>
          </p:cNvPr>
          <p:cNvSpPr/>
          <p:nvPr/>
        </p:nvSpPr>
        <p:spPr>
          <a:xfrm>
            <a:off x="6328205" y="4407087"/>
            <a:ext cx="562483" cy="56391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Tree>
    <p:extLst>
      <p:ext uri="{BB962C8B-B14F-4D97-AF65-F5344CB8AC3E}">
        <p14:creationId xmlns:p14="http://schemas.microsoft.com/office/powerpoint/2010/main" val="7971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1000"/>
                                        <p:tgtEl>
                                          <p:spTgt spid="2">
                                            <p:txEl>
                                              <p:pRg st="10" end="10"/>
                                            </p:txEl>
                                          </p:spTgt>
                                        </p:tgtEl>
                                      </p:cBhvr>
                                    </p:animEffect>
                                    <p:anim calcmode="lin" valueType="num">
                                      <p:cBhvr>
                                        <p:cTn id="2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1000"/>
                                        <p:tgtEl>
                                          <p:spTgt spid="12">
                                            <p:txEl>
                                              <p:pRg st="0" end="0"/>
                                            </p:txEl>
                                          </p:spTgt>
                                        </p:tgtEl>
                                      </p:cBhvr>
                                    </p:animEffect>
                                    <p:anim calcmode="lin" valueType="num">
                                      <p:cBhvr>
                                        <p:cTn id="3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fade">
                                      <p:cBhvr>
                                        <p:cTn id="48" dur="1000"/>
                                        <p:tgtEl>
                                          <p:spTgt spid="13">
                                            <p:txEl>
                                              <p:pRg st="0" end="0"/>
                                            </p:txEl>
                                          </p:spTgt>
                                        </p:tgtEl>
                                      </p:cBhvr>
                                    </p:animEffect>
                                    <p:anim calcmode="lin" valueType="num">
                                      <p:cBhvr>
                                        <p:cTn id="4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
                                            <p:txEl>
                                              <p:pRg st="11" end="11"/>
                                            </p:txEl>
                                          </p:spTgt>
                                        </p:tgtEl>
                                        <p:attrNameLst>
                                          <p:attrName>style.visibility</p:attrName>
                                        </p:attrNameLst>
                                      </p:cBhvr>
                                      <p:to>
                                        <p:strVal val="visible"/>
                                      </p:to>
                                    </p:set>
                                    <p:animEffect transition="in" filter="fade">
                                      <p:cBhvr>
                                        <p:cTn id="64" dur="1000"/>
                                        <p:tgtEl>
                                          <p:spTgt spid="2">
                                            <p:txEl>
                                              <p:pRg st="11" end="11"/>
                                            </p:txEl>
                                          </p:spTgt>
                                        </p:tgtEl>
                                      </p:cBhvr>
                                    </p:animEffect>
                                    <p:anim calcmode="lin" valueType="num">
                                      <p:cBhvr>
                                        <p:cTn id="6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000" fill="hold"/>
                                        <p:tgtEl>
                                          <p:spTgt spid="7"/>
                                        </p:tgtEl>
                                        <p:attrNameLst>
                                          <p:attrName>ppt_x</p:attrName>
                                        </p:attrNameLst>
                                      </p:cBhvr>
                                      <p:tavLst>
                                        <p:tav tm="0">
                                          <p:val>
                                            <p:strVal val="#ppt_x"/>
                                          </p:val>
                                        </p:tav>
                                        <p:tav tm="100000">
                                          <p:val>
                                            <p:strVal val="#ppt_x"/>
                                          </p:val>
                                        </p:tav>
                                      </p:tavLst>
                                    </p:anim>
                                    <p:anim calcmode="lin" valueType="num">
                                      <p:cBhvr additive="base">
                                        <p:cTn id="72"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1000"/>
                                        <p:tgtEl>
                                          <p:spTgt spid="2">
                                            <p:txEl>
                                              <p:pRg st="12" end="12"/>
                                            </p:txEl>
                                          </p:spTgt>
                                        </p:tgtEl>
                                      </p:cBhvr>
                                    </p:animEffect>
                                    <p:anim calcmode="lin" valueType="num">
                                      <p:cBhvr>
                                        <p:cTn id="7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1000" fill="hold"/>
                                        <p:tgtEl>
                                          <p:spTgt spid="1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000"/>
                                        <p:tgtEl>
                                          <p:spTgt spid="11"/>
                                        </p:tgtEl>
                                      </p:cBhvr>
                                    </p:animEffect>
                                    <p:anim calcmode="lin" valueType="num">
                                      <p:cBhvr>
                                        <p:cTn id="95" dur="1000" fill="hold"/>
                                        <p:tgtEl>
                                          <p:spTgt spid="11"/>
                                        </p:tgtEl>
                                        <p:attrNameLst>
                                          <p:attrName>ppt_x</p:attrName>
                                        </p:attrNameLst>
                                      </p:cBhvr>
                                      <p:tavLst>
                                        <p:tav tm="0">
                                          <p:val>
                                            <p:strVal val="#ppt_x"/>
                                          </p:val>
                                        </p:tav>
                                        <p:tav tm="100000">
                                          <p:val>
                                            <p:strVal val="#ppt_x"/>
                                          </p:val>
                                        </p:tav>
                                      </p:tavLst>
                                    </p:anim>
                                    <p:anim calcmode="lin" valueType="num">
                                      <p:cBhvr>
                                        <p:cTn id="96" dur="10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1000"/>
                                        <p:tgtEl>
                                          <p:spTgt spid="19"/>
                                        </p:tgtEl>
                                      </p:cBhvr>
                                    </p:animEffect>
                                    <p:anim calcmode="lin" valueType="num">
                                      <p:cBhvr>
                                        <p:cTn id="100" dur="1000" fill="hold"/>
                                        <p:tgtEl>
                                          <p:spTgt spid="19"/>
                                        </p:tgtEl>
                                        <p:attrNameLst>
                                          <p:attrName>ppt_x</p:attrName>
                                        </p:attrNameLst>
                                      </p:cBhvr>
                                      <p:tavLst>
                                        <p:tav tm="0">
                                          <p:val>
                                            <p:strVal val="#ppt_x"/>
                                          </p:val>
                                        </p:tav>
                                        <p:tav tm="100000">
                                          <p:val>
                                            <p:strVal val="#ppt_x"/>
                                          </p:val>
                                        </p:tav>
                                      </p:tavLst>
                                    </p:anim>
                                    <p:anim calcmode="lin" valueType="num">
                                      <p:cBhvr>
                                        <p:cTn id="10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2000" fill="hold"/>
                                        <p:tgtEl>
                                          <p:spTgt spid="20"/>
                                        </p:tgtEl>
                                        <p:attrNameLst>
                                          <p:attrName>ppt_x</p:attrName>
                                        </p:attrNameLst>
                                      </p:cBhvr>
                                      <p:tavLst>
                                        <p:tav tm="0">
                                          <p:val>
                                            <p:strVal val="#ppt_x"/>
                                          </p:val>
                                        </p:tav>
                                        <p:tav tm="100000">
                                          <p:val>
                                            <p:strVal val="#ppt_x"/>
                                          </p:val>
                                        </p:tav>
                                      </p:tavLst>
                                    </p:anim>
                                    <p:anim calcmode="lin" valueType="num">
                                      <p:cBhvr additive="base">
                                        <p:cTn id="107" dur="2000" fill="hold"/>
                                        <p:tgtEl>
                                          <p:spTgt spid="20"/>
                                        </p:tgtEl>
                                        <p:attrNameLst>
                                          <p:attrName>ppt_y</p:attrName>
                                        </p:attrNameLst>
                                      </p:cBhvr>
                                      <p:tavLst>
                                        <p:tav tm="0">
                                          <p:val>
                                            <p:strVal val="0-#ppt_h/2"/>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4" grpId="0" animBg="1"/>
      <p:bldP spid="8" grpId="0" animBg="1"/>
      <p:bldP spid="3" grpId="0" animBg="1"/>
      <p:bldP spid="10" grpId="0" animBg="1"/>
      <p:bldP spid="7" grpId="0" animBg="1"/>
      <p:bldP spid="11" grpId="0" animBg="1"/>
      <p:bldP spid="9" grpId="0"/>
      <p:bldP spid="12" grpId="0" animBg="1"/>
      <p:bldP spid="13"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AA89E3-21C5-4381-AEB0-BBDB3AC2B048}"/>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pic>
        <p:nvPicPr>
          <p:cNvPr id="91" name="図 90">
            <a:extLst>
              <a:ext uri="{FF2B5EF4-FFF2-40B4-BE49-F238E27FC236}">
                <a16:creationId xmlns:a16="http://schemas.microsoft.com/office/drawing/2014/main" id="{76C24E8E-4DC5-4E2B-94DD-6E9EFA039817}"/>
              </a:ext>
            </a:extLst>
          </p:cNvPr>
          <p:cNvPicPr>
            <a:picLocks noChangeAspect="1"/>
          </p:cNvPicPr>
          <p:nvPr/>
        </p:nvPicPr>
        <p:blipFill>
          <a:blip r:embed="rId5"/>
          <a:stretch>
            <a:fillRect/>
          </a:stretch>
        </p:blipFill>
        <p:spPr>
          <a:xfrm>
            <a:off x="351692" y="920390"/>
            <a:ext cx="8031195" cy="5087173"/>
          </a:xfrm>
          <a:prstGeom prst="rect">
            <a:avLst/>
          </a:prstGeom>
        </p:spPr>
      </p:pic>
      <p:cxnSp>
        <p:nvCxnSpPr>
          <p:cNvPr id="57" name="直線コネクタ 56">
            <a:extLst>
              <a:ext uri="{FF2B5EF4-FFF2-40B4-BE49-F238E27FC236}">
                <a16:creationId xmlns:a16="http://schemas.microsoft.com/office/drawing/2014/main" id="{C3345B00-6C6D-4C82-B18B-111527C1CD2E}"/>
              </a:ext>
            </a:extLst>
          </p:cNvPr>
          <p:cNvCxnSpPr/>
          <p:nvPr/>
        </p:nvCxnSpPr>
        <p:spPr>
          <a:xfrm flipV="1">
            <a:off x="5727175" y="3589970"/>
            <a:ext cx="8116" cy="156638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C0A5AB-6CB5-4BC1-9AB7-0B3C827F2DF5}"/>
              </a:ext>
            </a:extLst>
          </p:cNvPr>
          <p:cNvCxnSpPr>
            <a:cxnSpLocks/>
          </p:cNvCxnSpPr>
          <p:nvPr/>
        </p:nvCxnSpPr>
        <p:spPr>
          <a:xfrm>
            <a:off x="5789396" y="2848710"/>
            <a:ext cx="0" cy="45719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A8D8BA-E96F-43F9-8319-843C0F0DC938}"/>
              </a:ext>
            </a:extLst>
          </p:cNvPr>
          <p:cNvCxnSpPr/>
          <p:nvPr/>
        </p:nvCxnSpPr>
        <p:spPr>
          <a:xfrm>
            <a:off x="6646986" y="3422238"/>
            <a:ext cx="194783"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86FB7B1-AD82-446D-AFD8-6754F817D85D}"/>
              </a:ext>
            </a:extLst>
          </p:cNvPr>
          <p:cNvCxnSpPr/>
          <p:nvPr/>
        </p:nvCxnSpPr>
        <p:spPr>
          <a:xfrm>
            <a:off x="6181669" y="3614847"/>
            <a:ext cx="0" cy="478842"/>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1">
            <a:extLst>
              <a:ext uri="{FF2B5EF4-FFF2-40B4-BE49-F238E27FC236}">
                <a16:creationId xmlns:a16="http://schemas.microsoft.com/office/drawing/2014/main" id="{9D13385A-CA0E-4F34-B8A2-F2D3646CBD02}"/>
              </a:ext>
            </a:extLst>
          </p:cNvPr>
          <p:cNvSpPr txBox="1"/>
          <p:nvPr/>
        </p:nvSpPr>
        <p:spPr>
          <a:xfrm>
            <a:off x="6103301" y="4091556"/>
            <a:ext cx="125256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八名川まつり</a:t>
            </a:r>
          </a:p>
        </p:txBody>
      </p:sp>
      <p:sp>
        <p:nvSpPr>
          <p:cNvPr id="62" name="テキスト ボックス 2">
            <a:extLst>
              <a:ext uri="{FF2B5EF4-FFF2-40B4-BE49-F238E27FC236}">
                <a16:creationId xmlns:a16="http://schemas.microsoft.com/office/drawing/2014/main" id="{77CDD923-B523-4F0C-9A95-E32563D6341B}"/>
              </a:ext>
            </a:extLst>
          </p:cNvPr>
          <p:cNvSpPr txBox="1"/>
          <p:nvPr/>
        </p:nvSpPr>
        <p:spPr>
          <a:xfrm>
            <a:off x="2651219" y="6013939"/>
            <a:ext cx="957685" cy="2150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環境の教育</a:t>
            </a:r>
          </a:p>
        </p:txBody>
      </p:sp>
      <p:sp>
        <p:nvSpPr>
          <p:cNvPr id="63" name="テキスト ボックス 3">
            <a:extLst>
              <a:ext uri="{FF2B5EF4-FFF2-40B4-BE49-F238E27FC236}">
                <a16:creationId xmlns:a16="http://schemas.microsoft.com/office/drawing/2014/main" id="{8E470BCB-1603-42E7-8F82-45F761C45BF3}"/>
              </a:ext>
            </a:extLst>
          </p:cNvPr>
          <p:cNvSpPr txBox="1"/>
          <p:nvPr/>
        </p:nvSpPr>
        <p:spPr>
          <a:xfrm>
            <a:off x="3752290" y="6013939"/>
            <a:ext cx="933337" cy="215073"/>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多文化理解</a:t>
            </a:r>
          </a:p>
        </p:txBody>
      </p:sp>
      <p:sp>
        <p:nvSpPr>
          <p:cNvPr id="64" name="テキスト ボックス 4">
            <a:extLst>
              <a:ext uri="{FF2B5EF4-FFF2-40B4-BE49-F238E27FC236}">
                <a16:creationId xmlns:a16="http://schemas.microsoft.com/office/drawing/2014/main" id="{AA017D03-7DDD-48EB-A9A2-97AF596C772C}"/>
              </a:ext>
            </a:extLst>
          </p:cNvPr>
          <p:cNvSpPr txBox="1"/>
          <p:nvPr/>
        </p:nvSpPr>
        <p:spPr>
          <a:xfrm>
            <a:off x="4764079" y="6013941"/>
            <a:ext cx="1107718" cy="232081"/>
          </a:xfrm>
          <a:prstGeom prst="rect">
            <a:avLst/>
          </a:prstGeom>
          <a:solidFill>
            <a:srgbClr val="FCC8F5"/>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dirty="0"/>
              <a:t>人権・命の教育</a:t>
            </a:r>
          </a:p>
        </p:txBody>
      </p:sp>
      <p:sp>
        <p:nvSpPr>
          <p:cNvPr id="65" name="テキスト ボックス 5">
            <a:extLst>
              <a:ext uri="{FF2B5EF4-FFF2-40B4-BE49-F238E27FC236}">
                <a16:creationId xmlns:a16="http://schemas.microsoft.com/office/drawing/2014/main" id="{76D5BCC5-8376-4BC6-81C5-38875ECC55D9}"/>
              </a:ext>
            </a:extLst>
          </p:cNvPr>
          <p:cNvSpPr txBox="1"/>
          <p:nvPr/>
        </p:nvSpPr>
        <p:spPr>
          <a:xfrm>
            <a:off x="5999569" y="6013939"/>
            <a:ext cx="982033" cy="21507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dirty="0"/>
              <a:t>学習スキル</a:t>
            </a:r>
          </a:p>
        </p:txBody>
      </p:sp>
      <p:cxnSp>
        <p:nvCxnSpPr>
          <p:cNvPr id="66" name="直線コネクタ 65">
            <a:extLst>
              <a:ext uri="{FF2B5EF4-FFF2-40B4-BE49-F238E27FC236}">
                <a16:creationId xmlns:a16="http://schemas.microsoft.com/office/drawing/2014/main" id="{E2380EF6-4176-4FA3-B9BA-038764497468}"/>
              </a:ext>
            </a:extLst>
          </p:cNvPr>
          <p:cNvCxnSpPr/>
          <p:nvPr/>
        </p:nvCxnSpPr>
        <p:spPr>
          <a:xfrm flipH="1">
            <a:off x="4726204" y="1520396"/>
            <a:ext cx="8116" cy="103072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82EAD775-D89C-466C-8FBE-09E806A313E1}"/>
              </a:ext>
            </a:extLst>
          </p:cNvPr>
          <p:cNvCxnSpPr/>
          <p:nvPr/>
        </p:nvCxnSpPr>
        <p:spPr>
          <a:xfrm>
            <a:off x="4792486" y="3029965"/>
            <a:ext cx="666862" cy="27594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90">
            <a:extLst>
              <a:ext uri="{FF2B5EF4-FFF2-40B4-BE49-F238E27FC236}">
                <a16:creationId xmlns:a16="http://schemas.microsoft.com/office/drawing/2014/main" id="{8AA9F2B7-99EB-49A3-A4CF-3782A981E682}"/>
              </a:ext>
            </a:extLst>
          </p:cNvPr>
          <p:cNvSpPr txBox="1"/>
          <p:nvPr/>
        </p:nvSpPr>
        <p:spPr>
          <a:xfrm>
            <a:off x="6847875" y="3194991"/>
            <a:ext cx="1252565" cy="503190"/>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世界が１００人の村だったら</a:t>
            </a:r>
          </a:p>
        </p:txBody>
      </p:sp>
      <p:cxnSp>
        <p:nvCxnSpPr>
          <p:cNvPr id="72" name="直線コネクタ 71">
            <a:extLst>
              <a:ext uri="{FF2B5EF4-FFF2-40B4-BE49-F238E27FC236}">
                <a16:creationId xmlns:a16="http://schemas.microsoft.com/office/drawing/2014/main" id="{58FF4F9E-66F5-4357-8184-20824830CFF4}"/>
              </a:ext>
            </a:extLst>
          </p:cNvPr>
          <p:cNvCxnSpPr>
            <a:cxnSpLocks/>
          </p:cNvCxnSpPr>
          <p:nvPr/>
        </p:nvCxnSpPr>
        <p:spPr>
          <a:xfrm flipV="1">
            <a:off x="5303158" y="2751318"/>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形吹き出し 8">
            <a:extLst>
              <a:ext uri="{FF2B5EF4-FFF2-40B4-BE49-F238E27FC236}">
                <a16:creationId xmlns:a16="http://schemas.microsoft.com/office/drawing/2014/main" id="{999A0B74-FA40-484F-A323-1D0A248EB872}"/>
              </a:ext>
            </a:extLst>
          </p:cNvPr>
          <p:cNvSpPr/>
          <p:nvPr/>
        </p:nvSpPr>
        <p:spPr>
          <a:xfrm>
            <a:off x="1819101" y="1203872"/>
            <a:ext cx="2014347" cy="711500"/>
          </a:xfrm>
          <a:prstGeom prst="wedgeEllipseCallout">
            <a:avLst>
              <a:gd name="adj1" fmla="val 61688"/>
              <a:gd name="adj2" fmla="val -2366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①　</a:t>
            </a:r>
            <a:r>
              <a:rPr lang="en-US" altLang="ja-JP" sz="1193" b="1" dirty="0">
                <a:latin typeface="+mn-ea"/>
              </a:rPr>
              <a:t>SDGs</a:t>
            </a:r>
            <a:r>
              <a:rPr lang="ja-JP" altLang="en-US" sz="1193" b="1" dirty="0">
                <a:latin typeface="+mn-ea"/>
              </a:rPr>
              <a:t>の視点から未来について、自分の考えをもつ</a:t>
            </a:r>
            <a:endParaRPr lang="en-US" altLang="ja-JP" sz="1193" b="1" dirty="0">
              <a:latin typeface="+mn-ea"/>
            </a:endParaRPr>
          </a:p>
        </p:txBody>
      </p:sp>
      <p:sp>
        <p:nvSpPr>
          <p:cNvPr id="74" name="円形吹き出し 26">
            <a:extLst>
              <a:ext uri="{FF2B5EF4-FFF2-40B4-BE49-F238E27FC236}">
                <a16:creationId xmlns:a16="http://schemas.microsoft.com/office/drawing/2014/main" id="{766C939F-2EEF-4004-823B-8B36CBB251D8}"/>
              </a:ext>
            </a:extLst>
          </p:cNvPr>
          <p:cNvSpPr/>
          <p:nvPr/>
        </p:nvSpPr>
        <p:spPr>
          <a:xfrm>
            <a:off x="5213164" y="1569089"/>
            <a:ext cx="1780278" cy="795366"/>
          </a:xfrm>
          <a:prstGeom prst="wedgeEllipseCallout">
            <a:avLst>
              <a:gd name="adj1" fmla="val -1122"/>
              <a:gd name="adj2" fmla="val 7080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⑤　これからの　</a:t>
            </a:r>
            <a:endParaRPr lang="en-US" altLang="ja-JP" sz="1193" b="1" dirty="0">
              <a:latin typeface="+mn-ea"/>
            </a:endParaRPr>
          </a:p>
          <a:p>
            <a:pPr>
              <a:lnSpc>
                <a:spcPts val="1193"/>
              </a:lnSpc>
            </a:pPr>
            <a:r>
              <a:rPr lang="ja-JP" altLang="en-US" sz="1193" b="1" dirty="0">
                <a:latin typeface="+mn-ea"/>
              </a:rPr>
              <a:t>　日本について</a:t>
            </a:r>
            <a:endParaRPr lang="en-US" altLang="ja-JP" sz="1193" b="1" dirty="0">
              <a:latin typeface="+mn-ea"/>
            </a:endParaRPr>
          </a:p>
          <a:p>
            <a:pPr>
              <a:lnSpc>
                <a:spcPts val="1193"/>
              </a:lnSpc>
            </a:pPr>
            <a:r>
              <a:rPr lang="ja-JP" altLang="en-US" sz="1193" b="1" dirty="0">
                <a:latin typeface="+mn-ea"/>
              </a:rPr>
              <a:t>　考える</a:t>
            </a:r>
            <a:endParaRPr lang="en-US" altLang="ja-JP" sz="1193" b="1" dirty="0">
              <a:latin typeface="+mn-ea"/>
            </a:endParaRPr>
          </a:p>
        </p:txBody>
      </p:sp>
      <p:sp>
        <p:nvSpPr>
          <p:cNvPr id="75" name="円形吹き出し 27">
            <a:extLst>
              <a:ext uri="{FF2B5EF4-FFF2-40B4-BE49-F238E27FC236}">
                <a16:creationId xmlns:a16="http://schemas.microsoft.com/office/drawing/2014/main" id="{980492D1-4170-4DE1-91A2-9E8A442C0C05}"/>
              </a:ext>
            </a:extLst>
          </p:cNvPr>
          <p:cNvSpPr/>
          <p:nvPr/>
        </p:nvSpPr>
        <p:spPr>
          <a:xfrm>
            <a:off x="2540300" y="2242718"/>
            <a:ext cx="1358073" cy="819714"/>
          </a:xfrm>
          <a:prstGeom prst="wedgeEllipseCallout">
            <a:avLst>
              <a:gd name="adj1" fmla="val 62854"/>
              <a:gd name="adj2" fmla="val 767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a:latin typeface="+mn-ea"/>
              </a:rPr>
              <a:t>②　戦争中の生活や人々の願いを知る</a:t>
            </a:r>
            <a:endParaRPr lang="en-US" altLang="ja-JP" sz="1193" b="1">
              <a:latin typeface="+mn-ea"/>
            </a:endParaRPr>
          </a:p>
        </p:txBody>
      </p:sp>
      <p:sp>
        <p:nvSpPr>
          <p:cNvPr id="76" name="円形吹き出し 28">
            <a:extLst>
              <a:ext uri="{FF2B5EF4-FFF2-40B4-BE49-F238E27FC236}">
                <a16:creationId xmlns:a16="http://schemas.microsoft.com/office/drawing/2014/main" id="{0ADCE918-5FA4-4B41-8FA4-42ABC25AA333}"/>
              </a:ext>
            </a:extLst>
          </p:cNvPr>
          <p:cNvSpPr/>
          <p:nvPr/>
        </p:nvSpPr>
        <p:spPr>
          <a:xfrm>
            <a:off x="3255427" y="3146296"/>
            <a:ext cx="1808944" cy="873820"/>
          </a:xfrm>
          <a:prstGeom prst="wedgeEllipseCallout">
            <a:avLst>
              <a:gd name="adj1" fmla="val 74664"/>
              <a:gd name="adj2" fmla="val -1484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a:latin typeface="+mn-ea"/>
              </a:rPr>
              <a:t>③　将来の夢について考え、</a:t>
            </a:r>
            <a:endParaRPr lang="en-US" altLang="ja-JP" sz="1193" b="1">
              <a:latin typeface="+mn-ea"/>
            </a:endParaRPr>
          </a:p>
          <a:p>
            <a:pPr>
              <a:lnSpc>
                <a:spcPts val="1023"/>
              </a:lnSpc>
            </a:pPr>
            <a:r>
              <a:rPr lang="ja-JP" altLang="en-US" sz="1193" b="1">
                <a:latin typeface="+mn-ea"/>
              </a:rPr>
              <a:t>自分を見つめる</a:t>
            </a:r>
            <a:endParaRPr lang="en-US" altLang="ja-JP" sz="1193" b="1">
              <a:latin typeface="+mn-ea"/>
            </a:endParaRPr>
          </a:p>
        </p:txBody>
      </p:sp>
      <p:sp>
        <p:nvSpPr>
          <p:cNvPr id="77" name="円形吹き出し 29">
            <a:extLst>
              <a:ext uri="{FF2B5EF4-FFF2-40B4-BE49-F238E27FC236}">
                <a16:creationId xmlns:a16="http://schemas.microsoft.com/office/drawing/2014/main" id="{4AC1AAAA-5B09-484C-9CAC-BD7AE12F31F0}"/>
              </a:ext>
            </a:extLst>
          </p:cNvPr>
          <p:cNvSpPr/>
          <p:nvPr/>
        </p:nvSpPr>
        <p:spPr>
          <a:xfrm>
            <a:off x="3464593" y="4120213"/>
            <a:ext cx="2192246" cy="754786"/>
          </a:xfrm>
          <a:prstGeom prst="wedgeEllipseCallout">
            <a:avLst>
              <a:gd name="adj1" fmla="val 47518"/>
              <a:gd name="adj2" fmla="val -10728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⑥　自分がなりたい職業を選び、実現への道筋を調べる</a:t>
            </a:r>
            <a:endParaRPr lang="en-US" altLang="ja-JP" sz="1193" b="1" dirty="0">
              <a:latin typeface="+mn-ea"/>
            </a:endParaRPr>
          </a:p>
        </p:txBody>
      </p:sp>
      <p:sp>
        <p:nvSpPr>
          <p:cNvPr id="78" name="円形吹き出し 31">
            <a:extLst>
              <a:ext uri="{FF2B5EF4-FFF2-40B4-BE49-F238E27FC236}">
                <a16:creationId xmlns:a16="http://schemas.microsoft.com/office/drawing/2014/main" id="{60C9646B-A2A3-456F-A326-31C981DE47A1}"/>
              </a:ext>
            </a:extLst>
          </p:cNvPr>
          <p:cNvSpPr/>
          <p:nvPr/>
        </p:nvSpPr>
        <p:spPr>
          <a:xfrm>
            <a:off x="6630366" y="4494898"/>
            <a:ext cx="1829187" cy="684449"/>
          </a:xfrm>
          <a:prstGeom prst="wedgeEllipseCallout">
            <a:avLst>
              <a:gd name="adj1" fmla="val -37344"/>
              <a:gd name="adj2" fmla="val -5473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⑦　調べたことを地域・保護者に発表する</a:t>
            </a:r>
            <a:endParaRPr lang="en-US" altLang="ja-JP" sz="1193" b="1" dirty="0">
              <a:latin typeface="+mn-ea"/>
            </a:endParaRPr>
          </a:p>
        </p:txBody>
      </p:sp>
      <p:sp>
        <p:nvSpPr>
          <p:cNvPr id="79" name="円形吹き出し 32">
            <a:extLst>
              <a:ext uri="{FF2B5EF4-FFF2-40B4-BE49-F238E27FC236}">
                <a16:creationId xmlns:a16="http://schemas.microsoft.com/office/drawing/2014/main" id="{B54B538D-1C17-47BD-9AAB-47C80D364FA0}"/>
              </a:ext>
            </a:extLst>
          </p:cNvPr>
          <p:cNvSpPr/>
          <p:nvPr/>
        </p:nvSpPr>
        <p:spPr>
          <a:xfrm>
            <a:off x="3443881" y="4956159"/>
            <a:ext cx="1815273" cy="741259"/>
          </a:xfrm>
          <a:prstGeom prst="wedgeEllipseCallout">
            <a:avLst>
              <a:gd name="adj1" fmla="val 62855"/>
              <a:gd name="adj2" fmla="val -70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④　将来の自分の姿を想像し、立体作品を作る</a:t>
            </a:r>
            <a:endParaRPr lang="en-US" altLang="ja-JP" sz="1193" b="1" dirty="0">
              <a:latin typeface="+mn-ea"/>
            </a:endParaRPr>
          </a:p>
          <a:p>
            <a:pPr>
              <a:lnSpc>
                <a:spcPts val="1108"/>
              </a:lnSpc>
            </a:pPr>
            <a:endParaRPr lang="en-US" altLang="ja-JP" sz="1193" b="1" dirty="0">
              <a:latin typeface="+mn-ea"/>
            </a:endParaRPr>
          </a:p>
          <a:p>
            <a:pPr>
              <a:lnSpc>
                <a:spcPts val="1108"/>
              </a:lnSpc>
            </a:pPr>
            <a:endParaRPr lang="en-US" altLang="ja-JP" sz="1193" b="1" dirty="0">
              <a:latin typeface="+mn-ea"/>
            </a:endParaRPr>
          </a:p>
        </p:txBody>
      </p:sp>
      <p:sp>
        <p:nvSpPr>
          <p:cNvPr id="81" name="テキスト ボックス 58">
            <a:extLst>
              <a:ext uri="{FF2B5EF4-FFF2-40B4-BE49-F238E27FC236}">
                <a16:creationId xmlns:a16="http://schemas.microsoft.com/office/drawing/2014/main" id="{02E215E8-0DFB-4F65-8725-94513ED33A0B}"/>
              </a:ext>
            </a:extLst>
          </p:cNvPr>
          <p:cNvSpPr txBox="1"/>
          <p:nvPr/>
        </p:nvSpPr>
        <p:spPr>
          <a:xfrm>
            <a:off x="5475580" y="2529481"/>
            <a:ext cx="1214691" cy="462611"/>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eaLnBrk="1" fontAlgn="auto" hangingPunct="1">
              <a:spcBef>
                <a:spcPts val="0"/>
              </a:spcBef>
              <a:spcAft>
                <a:spcPts val="0"/>
              </a:spcAft>
              <a:defRPr/>
            </a:pPr>
            <a:r>
              <a:rPr lang="ja-JP" altLang="en-US" sz="1193" b="1" dirty="0"/>
              <a:t>新しい日本、平和な日本へ</a:t>
            </a:r>
            <a:endParaRPr lang="en-US" altLang="ja-JP" sz="1193" b="1" dirty="0"/>
          </a:p>
        </p:txBody>
      </p:sp>
      <p:sp>
        <p:nvSpPr>
          <p:cNvPr id="80" name="円形吹き出し 35">
            <a:extLst>
              <a:ext uri="{FF2B5EF4-FFF2-40B4-BE49-F238E27FC236}">
                <a16:creationId xmlns:a16="http://schemas.microsoft.com/office/drawing/2014/main" id="{EC79716B-7669-4218-89B2-B48E66077CB8}"/>
              </a:ext>
            </a:extLst>
          </p:cNvPr>
          <p:cNvSpPr/>
          <p:nvPr/>
        </p:nvSpPr>
        <p:spPr>
          <a:xfrm>
            <a:off x="6762121" y="2142620"/>
            <a:ext cx="1842327" cy="968505"/>
          </a:xfrm>
          <a:prstGeom prst="wedgeEllipseCallout">
            <a:avLst>
              <a:gd name="adj1" fmla="val 4905"/>
              <a:gd name="adj2" fmla="val 60489"/>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⑧　世界の現状を見つめ自分の生き方・学び方について考える</a:t>
            </a:r>
            <a:endParaRPr lang="en-US" altLang="ja-JP" sz="1193" b="1" dirty="0">
              <a:latin typeface="+mn-ea"/>
            </a:endParaRPr>
          </a:p>
        </p:txBody>
      </p:sp>
      <p:sp>
        <p:nvSpPr>
          <p:cNvPr id="82" name="テキスト ボックス 20">
            <a:extLst>
              <a:ext uri="{FF2B5EF4-FFF2-40B4-BE49-F238E27FC236}">
                <a16:creationId xmlns:a16="http://schemas.microsoft.com/office/drawing/2014/main" id="{239A98E4-3991-4501-81C5-2C8C313FE2EC}"/>
              </a:ext>
            </a:extLst>
          </p:cNvPr>
          <p:cNvSpPr txBox="1"/>
          <p:nvPr/>
        </p:nvSpPr>
        <p:spPr>
          <a:xfrm>
            <a:off x="4006588" y="1206576"/>
            <a:ext cx="1303967" cy="557297"/>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t>未来がよりよくあるために</a:t>
            </a:r>
          </a:p>
        </p:txBody>
      </p:sp>
      <p:sp>
        <p:nvSpPr>
          <p:cNvPr id="87" name="正方形/長方形 86">
            <a:extLst>
              <a:ext uri="{FF2B5EF4-FFF2-40B4-BE49-F238E27FC236}">
                <a16:creationId xmlns:a16="http://schemas.microsoft.com/office/drawing/2014/main" id="{5B87A3CB-D690-4EE1-9466-6AB63C3323B5}"/>
              </a:ext>
            </a:extLst>
          </p:cNvPr>
          <p:cNvSpPr/>
          <p:nvPr/>
        </p:nvSpPr>
        <p:spPr>
          <a:xfrm>
            <a:off x="593709" y="392505"/>
            <a:ext cx="7749833" cy="362279"/>
          </a:xfrm>
          <a:prstGeom prst="rect">
            <a:avLst/>
          </a:prstGeom>
        </p:spPr>
        <p:txBody>
          <a:bodyPr wrap="square">
            <a:spAutoFit/>
          </a:bodyPr>
          <a:lstStyle/>
          <a:p>
            <a:r>
              <a:rPr lang="ja-JP" altLang="en-US" sz="1754" b="1" dirty="0">
                <a:solidFill>
                  <a:srgbClr val="000000"/>
                </a:solidFill>
                <a:latin typeface="ＭＳ Ｐゴシック" panose="020B0600070205080204" pitchFamily="50" charset="-128"/>
              </a:rPr>
              <a:t>第６学年　「未来にはばたけ」学習カレンダー</a:t>
            </a:r>
            <a:r>
              <a:rPr lang="ja-JP" altLang="en-US" sz="1754" dirty="0"/>
              <a:t> 　　　　　</a:t>
            </a:r>
            <a:r>
              <a:rPr lang="ja-JP" altLang="en-US" sz="1363" b="1" dirty="0">
                <a:solidFill>
                  <a:srgbClr val="000000"/>
                </a:solidFill>
                <a:latin typeface="ＭＳ Ｐゴシック" panose="020B0600070205080204" pitchFamily="50" charset="-128"/>
              </a:rPr>
              <a:t>江東区立八名川小学校</a:t>
            </a:r>
            <a:r>
              <a:rPr lang="ja-JP" altLang="en-US" sz="1754" dirty="0"/>
              <a:t> </a:t>
            </a:r>
          </a:p>
        </p:txBody>
      </p:sp>
      <p:pic>
        <p:nvPicPr>
          <p:cNvPr id="2" name="02 ＰＰＡＰ（ペンパイナッポーアッポーペン）">
            <a:hlinkClick r:id="" action="ppaction://media"/>
            <a:extLst>
              <a:ext uri="{FF2B5EF4-FFF2-40B4-BE49-F238E27FC236}">
                <a16:creationId xmlns:a16="http://schemas.microsoft.com/office/drawing/2014/main" id="{1F21844A-6EDA-4ADC-A22B-B9A2DED44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9692" y="5928638"/>
            <a:ext cx="346281" cy="346281"/>
          </a:xfrm>
          <a:prstGeom prst="rect">
            <a:avLst/>
          </a:prstGeom>
        </p:spPr>
      </p:pic>
      <p:pic>
        <p:nvPicPr>
          <p:cNvPr id="4" name="図 3">
            <a:extLst>
              <a:ext uri="{FF2B5EF4-FFF2-40B4-BE49-F238E27FC236}">
                <a16:creationId xmlns:a16="http://schemas.microsoft.com/office/drawing/2014/main" id="{4B598820-0911-4DEF-9960-D84A65211F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982"/>
          <a:stretch/>
        </p:blipFill>
        <p:spPr>
          <a:xfrm>
            <a:off x="1103558" y="3589970"/>
            <a:ext cx="2361034" cy="2064163"/>
          </a:xfrm>
          <a:prstGeom prst="rect">
            <a:avLst/>
          </a:prstGeom>
        </p:spPr>
      </p:pic>
      <p:pic>
        <p:nvPicPr>
          <p:cNvPr id="36" name="図 35">
            <a:extLst>
              <a:ext uri="{FF2B5EF4-FFF2-40B4-BE49-F238E27FC236}">
                <a16:creationId xmlns:a16="http://schemas.microsoft.com/office/drawing/2014/main" id="{9AFA319A-B5CB-4ADB-8551-82DEE9A83644}"/>
              </a:ext>
            </a:extLst>
          </p:cNvPr>
          <p:cNvPicPr>
            <a:picLocks noChangeAspect="1"/>
          </p:cNvPicPr>
          <p:nvPr/>
        </p:nvPicPr>
        <p:blipFill rotWithShape="1">
          <a:blip r:embed="rId8">
            <a:extLst>
              <a:ext uri="{28A0092B-C50C-407E-A947-70E740481C1C}">
                <a14:useLocalDpi xmlns:a14="http://schemas.microsoft.com/office/drawing/2010/main" val="0"/>
              </a:ext>
            </a:extLst>
          </a:blip>
          <a:srcRect l="37458" t="37400" r="59634" b="18500"/>
          <a:stretch/>
        </p:blipFill>
        <p:spPr>
          <a:xfrm>
            <a:off x="5660118" y="3668810"/>
            <a:ext cx="154295" cy="1620102"/>
          </a:xfrm>
          <a:prstGeom prst="rect">
            <a:avLst/>
          </a:prstGeom>
        </p:spPr>
      </p:pic>
      <p:sp>
        <p:nvSpPr>
          <p:cNvPr id="69" name="テキスト ボックス 68">
            <a:extLst>
              <a:ext uri="{FF2B5EF4-FFF2-40B4-BE49-F238E27FC236}">
                <a16:creationId xmlns:a16="http://schemas.microsoft.com/office/drawing/2014/main" id="{59385FFA-CE01-46E9-901C-8F96DCB4EF73}"/>
              </a:ext>
            </a:extLst>
          </p:cNvPr>
          <p:cNvSpPr txBox="1"/>
          <p:nvPr/>
        </p:nvSpPr>
        <p:spPr>
          <a:xfrm>
            <a:off x="5456643" y="3192286"/>
            <a:ext cx="1306673" cy="527538"/>
          </a:xfrm>
          <a:prstGeom prst="rect">
            <a:avLst/>
          </a:prstGeom>
          <a:solidFill>
            <a:srgbClr val="FCC8F5"/>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latin typeface="AR P悠々ゴシック体E" panose="040B0900000000000000" pitchFamily="50" charset="-128"/>
                <a:ea typeface="AR P悠々ゴシック体E" panose="040B0900000000000000" pitchFamily="50" charset="-128"/>
              </a:rPr>
              <a:t>未来に</a:t>
            </a:r>
            <a:endParaRPr lang="en-US" altLang="ja-JP" sz="1363" b="1" dirty="0">
              <a:latin typeface="AR P悠々ゴシック体E" panose="040B0900000000000000" pitchFamily="50" charset="-128"/>
              <a:ea typeface="AR P悠々ゴシック体E" panose="040B0900000000000000" pitchFamily="50" charset="-128"/>
            </a:endParaRPr>
          </a:p>
          <a:p>
            <a:pPr algn="ctr"/>
            <a:r>
              <a:rPr lang="ja-JP" altLang="en-US" sz="1363" b="1" dirty="0">
                <a:latin typeface="AR P悠々ゴシック体E" panose="040B0900000000000000" pitchFamily="50" charset="-128"/>
                <a:ea typeface="AR P悠々ゴシック体E" panose="040B0900000000000000" pitchFamily="50" charset="-128"/>
              </a:rPr>
              <a:t>はばたけ！</a:t>
            </a:r>
          </a:p>
        </p:txBody>
      </p:sp>
      <p:sp>
        <p:nvSpPr>
          <p:cNvPr id="68" name="テキスト ボックス 85">
            <a:extLst>
              <a:ext uri="{FF2B5EF4-FFF2-40B4-BE49-F238E27FC236}">
                <a16:creationId xmlns:a16="http://schemas.microsoft.com/office/drawing/2014/main" id="{43E4AADF-CD5E-4450-B3EA-0C59AE6BCA79}"/>
              </a:ext>
            </a:extLst>
          </p:cNvPr>
          <p:cNvSpPr txBox="1"/>
          <p:nvPr/>
        </p:nvSpPr>
        <p:spPr>
          <a:xfrm>
            <a:off x="5416063" y="5134711"/>
            <a:ext cx="1274208" cy="284059"/>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１２年後の私</a:t>
            </a:r>
          </a:p>
        </p:txBody>
      </p:sp>
      <p:sp>
        <p:nvSpPr>
          <p:cNvPr id="3" name="楕円 2">
            <a:extLst>
              <a:ext uri="{FF2B5EF4-FFF2-40B4-BE49-F238E27FC236}">
                <a16:creationId xmlns:a16="http://schemas.microsoft.com/office/drawing/2014/main" id="{8D4503DD-666A-4D9B-ACE1-4E84D811E94A}"/>
              </a:ext>
            </a:extLst>
          </p:cNvPr>
          <p:cNvSpPr/>
          <p:nvPr/>
        </p:nvSpPr>
        <p:spPr>
          <a:xfrm>
            <a:off x="2245588" y="5742829"/>
            <a:ext cx="4956332" cy="7412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35" name="正方形/長方形 34">
            <a:extLst>
              <a:ext uri="{FF2B5EF4-FFF2-40B4-BE49-F238E27FC236}">
                <a16:creationId xmlns:a16="http://schemas.microsoft.com/office/drawing/2014/main" id="{37491373-C04E-4781-BEF4-3C498FA5CAC9}"/>
              </a:ext>
            </a:extLst>
          </p:cNvPr>
          <p:cNvSpPr/>
          <p:nvPr/>
        </p:nvSpPr>
        <p:spPr>
          <a:xfrm>
            <a:off x="1035220" y="3539919"/>
            <a:ext cx="2421788" cy="20927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endParaRPr lang="en-US" altLang="ja-JP" sz="681"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従来の教科分断的な</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発想から、教科横断</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的な発想への飛躍が</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必要！</a:t>
            </a:r>
          </a:p>
        </p:txBody>
      </p:sp>
      <p:cxnSp>
        <p:nvCxnSpPr>
          <p:cNvPr id="40" name="直線コネクタ 39">
            <a:extLst>
              <a:ext uri="{FF2B5EF4-FFF2-40B4-BE49-F238E27FC236}">
                <a16:creationId xmlns:a16="http://schemas.microsoft.com/office/drawing/2014/main" id="{AE9B33CF-B554-4FFD-96D2-077C3E550A49}"/>
              </a:ext>
            </a:extLst>
          </p:cNvPr>
          <p:cNvCxnSpPr>
            <a:cxnSpLocks/>
          </p:cNvCxnSpPr>
          <p:nvPr/>
        </p:nvCxnSpPr>
        <p:spPr>
          <a:xfrm flipV="1">
            <a:off x="7344538" y="4261810"/>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1">
            <a:extLst>
              <a:ext uri="{FF2B5EF4-FFF2-40B4-BE49-F238E27FC236}">
                <a16:creationId xmlns:a16="http://schemas.microsoft.com/office/drawing/2014/main" id="{D0086B43-2AC9-4C96-9DF8-B072284A007E}"/>
              </a:ext>
            </a:extLst>
          </p:cNvPr>
          <p:cNvSpPr txBox="1"/>
          <p:nvPr/>
        </p:nvSpPr>
        <p:spPr>
          <a:xfrm>
            <a:off x="7573446" y="4093689"/>
            <a:ext cx="80185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卒業式</a:t>
            </a:r>
            <a:endParaRPr lang="ja-JP" altLang="en-US" sz="1363" b="1"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41">
            <a:extLst>
              <a:ext uri="{FF2B5EF4-FFF2-40B4-BE49-F238E27FC236}">
                <a16:creationId xmlns:a16="http://schemas.microsoft.com/office/drawing/2014/main" id="{DAADB550-C0D3-4146-88C9-376B9E40AD23}"/>
              </a:ext>
            </a:extLst>
          </p:cNvPr>
          <p:cNvSpPr txBox="1"/>
          <p:nvPr/>
        </p:nvSpPr>
        <p:spPr>
          <a:xfrm>
            <a:off x="4091807" y="2499722"/>
            <a:ext cx="1297203" cy="530244"/>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eaLnBrk="1" fontAlgn="auto" hangingPunct="1">
              <a:spcBef>
                <a:spcPts val="0"/>
              </a:spcBef>
              <a:spcAft>
                <a:spcPts val="0"/>
              </a:spcAft>
              <a:defRPr/>
            </a:pPr>
            <a:r>
              <a:rPr lang="ja-JP" altLang="en-US" sz="1193" b="1" dirty="0"/>
              <a:t>長く続いた戦争と人々の暮らし</a:t>
            </a:r>
          </a:p>
        </p:txBody>
      </p:sp>
    </p:spTree>
    <p:extLst>
      <p:ext uri="{BB962C8B-B14F-4D97-AF65-F5344CB8AC3E}">
        <p14:creationId xmlns:p14="http://schemas.microsoft.com/office/powerpoint/2010/main" val="39925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000"/>
                            </p:stCondLst>
                            <p:childTnLst>
                              <p:par>
                                <p:cTn id="27" presetID="31" presetClass="exit" presetSubtype="0" fill="hold" nodeType="after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anim calcmode="lin" valueType="num">
                                      <p:cBhvr>
                                        <p:cTn id="30" dur="1000"/>
                                        <p:tgtEl>
                                          <p:spTgt spid="4"/>
                                        </p:tgtEl>
                                        <p:attrNameLst>
                                          <p:attrName>style.rotation</p:attrName>
                                        </p:attrNameLst>
                                      </p:cBhvr>
                                      <p:tavLst>
                                        <p:tav tm="0">
                                          <p:val>
                                            <p:fltVal val="0"/>
                                          </p:val>
                                        </p:tav>
                                        <p:tav tm="100000">
                                          <p:val>
                                            <p:fltVal val="90"/>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10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 presetClass="entr" presetSubtype="9" fill="hold" nodeType="afterEffect">
                                  <p:stCondLst>
                                    <p:cond delay="10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1000" fill="hold"/>
                                        <p:tgtEl>
                                          <p:spTgt spid="70"/>
                                        </p:tgtEl>
                                        <p:attrNameLst>
                                          <p:attrName>ppt_x</p:attrName>
                                        </p:attrNameLst>
                                      </p:cBhvr>
                                      <p:tavLst>
                                        <p:tav tm="0">
                                          <p:val>
                                            <p:strVal val="0-#ppt_w/2"/>
                                          </p:val>
                                        </p:tav>
                                        <p:tav tm="100000">
                                          <p:val>
                                            <p:strVal val="#ppt_x"/>
                                          </p:val>
                                        </p:tav>
                                      </p:tavLst>
                                    </p:anim>
                                    <p:anim calcmode="lin" valueType="num">
                                      <p:cBhvr additive="base">
                                        <p:cTn id="54" dur="1000" fill="hold"/>
                                        <p:tgtEl>
                                          <p:spTgt spid="70"/>
                                        </p:tgtEl>
                                        <p:attrNameLst>
                                          <p:attrName>ppt_y</p:attrName>
                                        </p:attrNameLst>
                                      </p:cBhvr>
                                      <p:tavLst>
                                        <p:tav tm="0">
                                          <p:val>
                                            <p:strVal val="0-#ppt_h/2"/>
                                          </p:val>
                                        </p:tav>
                                        <p:tav tm="100000">
                                          <p:val>
                                            <p:strVal val="#ppt_y"/>
                                          </p:val>
                                        </p:tav>
                                      </p:tavLst>
                                    </p:anim>
                                  </p:childTnLst>
                                </p:cTn>
                              </p:par>
                            </p:childTnLst>
                          </p:cTn>
                        </p:par>
                        <p:par>
                          <p:cTn id="55" fill="hold">
                            <p:stCondLst>
                              <p:cond delay="8500"/>
                            </p:stCondLst>
                            <p:childTnLst>
                              <p:par>
                                <p:cTn id="56" presetID="2" presetClass="entr" presetSubtype="2" fill="hold" grpId="0" nodeType="after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1+#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47" presetClass="entr" presetSubtype="0" fill="hold" grpId="0" nodeType="afterEffect">
                                  <p:stCondLst>
                                    <p:cond delay="10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anim calcmode="lin" valueType="num">
                                      <p:cBhvr>
                                        <p:cTn id="64" dur="2000" fill="hold"/>
                                        <p:tgtEl>
                                          <p:spTgt spid="76"/>
                                        </p:tgtEl>
                                        <p:attrNameLst>
                                          <p:attrName>ppt_x</p:attrName>
                                        </p:attrNameLst>
                                      </p:cBhvr>
                                      <p:tavLst>
                                        <p:tav tm="0">
                                          <p:val>
                                            <p:strVal val="#ppt_x"/>
                                          </p:val>
                                        </p:tav>
                                        <p:tav tm="100000">
                                          <p:val>
                                            <p:strVal val="#ppt_x"/>
                                          </p:val>
                                        </p:tav>
                                      </p:tavLst>
                                    </p:anim>
                                    <p:anim calcmode="lin" valueType="num">
                                      <p:cBhvr>
                                        <p:cTn id="65" dur="20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2" presetClass="entr" presetSubtype="1"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000" fill="hold"/>
                                        <p:tgtEl>
                                          <p:spTgt spid="57"/>
                                        </p:tgtEl>
                                        <p:attrNameLst>
                                          <p:attrName>ppt_x</p:attrName>
                                        </p:attrNameLst>
                                      </p:cBhvr>
                                      <p:tavLst>
                                        <p:tav tm="0">
                                          <p:val>
                                            <p:strVal val="#ppt_x"/>
                                          </p:val>
                                        </p:tav>
                                        <p:tav tm="100000">
                                          <p:val>
                                            <p:strVal val="#ppt_x"/>
                                          </p:val>
                                        </p:tav>
                                      </p:tavLst>
                                    </p:anim>
                                    <p:anim calcmode="lin" valueType="num">
                                      <p:cBhvr additive="base">
                                        <p:cTn id="70" dur="1000" fill="hold"/>
                                        <p:tgtEl>
                                          <p:spTgt spid="5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000" fill="hold"/>
                                        <p:tgtEl>
                                          <p:spTgt spid="36"/>
                                        </p:tgtEl>
                                        <p:attrNameLst>
                                          <p:attrName>ppt_x</p:attrName>
                                        </p:attrNameLst>
                                      </p:cBhvr>
                                      <p:tavLst>
                                        <p:tav tm="0">
                                          <p:val>
                                            <p:strVal val="#ppt_x"/>
                                          </p:val>
                                        </p:tav>
                                        <p:tav tm="100000">
                                          <p:val>
                                            <p:strVal val="#ppt_x"/>
                                          </p:val>
                                        </p:tav>
                                      </p:tavLst>
                                    </p:anim>
                                    <p:anim calcmode="lin" valueType="num">
                                      <p:cBhvr additive="base">
                                        <p:cTn id="74" dur="100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4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5000"/>
                            </p:stCondLst>
                            <p:childTnLst>
                              <p:par>
                                <p:cTn id="82" presetID="47" presetClass="entr" presetSubtype="0" fill="hold" grpId="0" nodeType="afterEffect">
                                  <p:stCondLst>
                                    <p:cond delay="150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childTnLst>
                          </p:cTn>
                        </p:par>
                        <p:par>
                          <p:cTn id="87" fill="hold">
                            <p:stCondLst>
                              <p:cond delay="17500"/>
                            </p:stCondLst>
                            <p:childTnLst>
                              <p:par>
                                <p:cTn id="88" presetID="47" presetClass="entr" presetSubtype="0" fill="hold" nodeType="afterEffect">
                                  <p:stCondLst>
                                    <p:cond delay="10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1000"/>
                                        <p:tgtEl>
                                          <p:spTgt spid="72"/>
                                        </p:tgtEl>
                                      </p:cBhvr>
                                    </p:animEffect>
                                    <p:anim calcmode="lin" valueType="num">
                                      <p:cBhvr>
                                        <p:cTn id="91" dur="1000" fill="hold"/>
                                        <p:tgtEl>
                                          <p:spTgt spid="72"/>
                                        </p:tgtEl>
                                        <p:attrNameLst>
                                          <p:attrName>ppt_x</p:attrName>
                                        </p:attrNameLst>
                                      </p:cBhvr>
                                      <p:tavLst>
                                        <p:tav tm="0">
                                          <p:val>
                                            <p:strVal val="#ppt_x"/>
                                          </p:val>
                                        </p:tav>
                                        <p:tav tm="100000">
                                          <p:val>
                                            <p:strVal val="#ppt_x"/>
                                          </p:val>
                                        </p:tav>
                                      </p:tavLst>
                                    </p:anim>
                                    <p:anim calcmode="lin" valueType="num">
                                      <p:cBhvr>
                                        <p:cTn id="92" dur="1000" fill="hold"/>
                                        <p:tgtEl>
                                          <p:spTgt spid="72"/>
                                        </p:tgtEl>
                                        <p:attrNameLst>
                                          <p:attrName>ppt_y</p:attrName>
                                        </p:attrNameLst>
                                      </p:cBhvr>
                                      <p:tavLst>
                                        <p:tav tm="0">
                                          <p:val>
                                            <p:strVal val="#ppt_y-.1"/>
                                          </p:val>
                                        </p:tav>
                                        <p:tav tm="100000">
                                          <p:val>
                                            <p:strVal val="#ppt_y"/>
                                          </p:val>
                                        </p:tav>
                                      </p:tavLst>
                                    </p:anim>
                                  </p:childTnLst>
                                </p:cTn>
                              </p:par>
                            </p:childTnLst>
                          </p:cTn>
                        </p:par>
                        <p:par>
                          <p:cTn id="93" fill="hold">
                            <p:stCondLst>
                              <p:cond delay="19500"/>
                            </p:stCondLst>
                            <p:childTnLst>
                              <p:par>
                                <p:cTn id="94" presetID="2" presetClass="entr" presetSubtype="2"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par>
                          <p:cTn id="98" fill="hold">
                            <p:stCondLst>
                              <p:cond delay="20000"/>
                            </p:stCondLst>
                            <p:childTnLst>
                              <p:par>
                                <p:cTn id="99" presetID="47" presetClass="entr" presetSubtype="0" fill="hold" grpId="0" nodeType="afterEffect">
                                  <p:stCondLst>
                                    <p:cond delay="100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ppt_x</p:attrName>
                                        </p:attrNameLst>
                                      </p:cBhvr>
                                      <p:tavLst>
                                        <p:tav tm="0">
                                          <p:val>
                                            <p:strVal val="#ppt_x"/>
                                          </p:val>
                                        </p:tav>
                                        <p:tav tm="100000">
                                          <p:val>
                                            <p:strVal val="#ppt_x"/>
                                          </p:val>
                                        </p:tav>
                                      </p:tavLst>
                                    </p:anim>
                                    <p:anim calcmode="lin" valueType="num">
                                      <p:cBhvr>
                                        <p:cTn id="103" dur="2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23000"/>
                            </p:stCondLst>
                            <p:childTnLst>
                              <p:par>
                                <p:cTn id="110" presetID="42" presetClass="entr" presetSubtype="0" fill="hold" grpId="0" nodeType="afterEffect">
                                  <p:stCondLst>
                                    <p:cond delay="200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6000"/>
                            </p:stCondLst>
                            <p:childTnLst>
                              <p:par>
                                <p:cTn id="116" presetID="47" presetClass="entr" presetSubtype="0" fill="hold" nodeType="afterEffect">
                                  <p:stCondLst>
                                    <p:cond delay="5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1000"/>
                                        <p:tgtEl>
                                          <p:spTgt spid="60"/>
                                        </p:tgtEl>
                                      </p:cBhvr>
                                    </p:animEffect>
                                    <p:anim calcmode="lin" valueType="num">
                                      <p:cBhvr>
                                        <p:cTn id="119" dur="1000" fill="hold"/>
                                        <p:tgtEl>
                                          <p:spTgt spid="60"/>
                                        </p:tgtEl>
                                        <p:attrNameLst>
                                          <p:attrName>ppt_x</p:attrName>
                                        </p:attrNameLst>
                                      </p:cBhvr>
                                      <p:tavLst>
                                        <p:tav tm="0">
                                          <p:val>
                                            <p:strVal val="#ppt_x"/>
                                          </p:val>
                                        </p:tav>
                                        <p:tav tm="100000">
                                          <p:val>
                                            <p:strVal val="#ppt_x"/>
                                          </p:val>
                                        </p:tav>
                                      </p:tavLst>
                                    </p:anim>
                                    <p:anim calcmode="lin" valueType="num">
                                      <p:cBhvr>
                                        <p:cTn id="120" dur="1000" fill="hold"/>
                                        <p:tgtEl>
                                          <p:spTgt spid="60"/>
                                        </p:tgtEl>
                                        <p:attrNameLst>
                                          <p:attrName>ppt_y</p:attrName>
                                        </p:attrNameLst>
                                      </p:cBhvr>
                                      <p:tavLst>
                                        <p:tav tm="0">
                                          <p:val>
                                            <p:strVal val="#ppt_y-.1"/>
                                          </p:val>
                                        </p:tav>
                                        <p:tav tm="100000">
                                          <p:val>
                                            <p:strVal val="#ppt_y"/>
                                          </p:val>
                                        </p:tav>
                                      </p:tavLst>
                                    </p:anim>
                                  </p:childTnLst>
                                </p:cTn>
                              </p:par>
                            </p:childTnLst>
                          </p:cTn>
                        </p:par>
                        <p:par>
                          <p:cTn id="121" fill="hold">
                            <p:stCondLst>
                              <p:cond delay="27500"/>
                            </p:stCondLst>
                            <p:childTnLst>
                              <p:par>
                                <p:cTn id="122" presetID="42" presetClass="entr" presetSubtype="0" fill="hold" grpId="0" nodeType="afterEffect">
                                  <p:stCondLst>
                                    <p:cond delay="50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1000"/>
                                        <p:tgtEl>
                                          <p:spTgt spid="61"/>
                                        </p:tgtEl>
                                      </p:cBhvr>
                                    </p:animEffect>
                                    <p:anim calcmode="lin" valueType="num">
                                      <p:cBhvr>
                                        <p:cTn id="125" dur="1000" fill="hold"/>
                                        <p:tgtEl>
                                          <p:spTgt spid="61"/>
                                        </p:tgtEl>
                                        <p:attrNameLst>
                                          <p:attrName>ppt_x</p:attrName>
                                        </p:attrNameLst>
                                      </p:cBhvr>
                                      <p:tavLst>
                                        <p:tav tm="0">
                                          <p:val>
                                            <p:strVal val="#ppt_x"/>
                                          </p:val>
                                        </p:tav>
                                        <p:tav tm="100000">
                                          <p:val>
                                            <p:strVal val="#ppt_x"/>
                                          </p:val>
                                        </p:tav>
                                      </p:tavLst>
                                    </p:anim>
                                    <p:anim calcmode="lin" valueType="num">
                                      <p:cBhvr>
                                        <p:cTn id="126" dur="1000" fill="hold"/>
                                        <p:tgtEl>
                                          <p:spTgt spid="61"/>
                                        </p:tgtEl>
                                        <p:attrNameLst>
                                          <p:attrName>ppt_y</p:attrName>
                                        </p:attrNameLst>
                                      </p:cBhvr>
                                      <p:tavLst>
                                        <p:tav tm="0">
                                          <p:val>
                                            <p:strVal val="#ppt_y+.1"/>
                                          </p:val>
                                        </p:tav>
                                        <p:tav tm="100000">
                                          <p:val>
                                            <p:strVal val="#ppt_y"/>
                                          </p:val>
                                        </p:tav>
                                      </p:tavLst>
                                    </p:anim>
                                  </p:childTnLst>
                                </p:cTn>
                              </p:par>
                            </p:childTnLst>
                          </p:cTn>
                        </p:par>
                        <p:par>
                          <p:cTn id="127" fill="hold">
                            <p:stCondLst>
                              <p:cond delay="29000"/>
                            </p:stCondLst>
                            <p:childTnLst>
                              <p:par>
                                <p:cTn id="128" presetID="47" presetClass="entr" presetSubtype="0" fill="hold" grpId="0" nodeType="afterEffect">
                                  <p:stCondLst>
                                    <p:cond delay="100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1000"/>
                                        <p:tgtEl>
                                          <p:spTgt spid="78"/>
                                        </p:tgtEl>
                                      </p:cBhvr>
                                    </p:animEffect>
                                    <p:anim calcmode="lin" valueType="num">
                                      <p:cBhvr>
                                        <p:cTn id="131" dur="1000" fill="hold"/>
                                        <p:tgtEl>
                                          <p:spTgt spid="78"/>
                                        </p:tgtEl>
                                        <p:attrNameLst>
                                          <p:attrName>ppt_x</p:attrName>
                                        </p:attrNameLst>
                                      </p:cBhvr>
                                      <p:tavLst>
                                        <p:tav tm="0">
                                          <p:val>
                                            <p:strVal val="#ppt_x"/>
                                          </p:val>
                                        </p:tav>
                                        <p:tav tm="100000">
                                          <p:val>
                                            <p:strVal val="#ppt_x"/>
                                          </p:val>
                                        </p:tav>
                                      </p:tavLst>
                                    </p:anim>
                                    <p:anim calcmode="lin" valueType="num">
                                      <p:cBhvr>
                                        <p:cTn id="132" dur="1000" fill="hold"/>
                                        <p:tgtEl>
                                          <p:spTgt spid="78"/>
                                        </p:tgtEl>
                                        <p:attrNameLst>
                                          <p:attrName>ppt_y</p:attrName>
                                        </p:attrNameLst>
                                      </p:cBhvr>
                                      <p:tavLst>
                                        <p:tav tm="0">
                                          <p:val>
                                            <p:strVal val="#ppt_y-.1"/>
                                          </p:val>
                                        </p:tav>
                                        <p:tav tm="100000">
                                          <p:val>
                                            <p:strVal val="#ppt_y"/>
                                          </p:val>
                                        </p:tav>
                                      </p:tavLst>
                                    </p:anim>
                                  </p:childTnLst>
                                </p:cTn>
                              </p:par>
                            </p:childTnLst>
                          </p:cTn>
                        </p:par>
                        <p:par>
                          <p:cTn id="133" fill="hold">
                            <p:stCondLst>
                              <p:cond delay="31000"/>
                            </p:stCondLst>
                            <p:childTnLst>
                              <p:par>
                                <p:cTn id="134" presetID="47"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anim calcmode="lin" valueType="num">
                                      <p:cBhvr>
                                        <p:cTn id="137" dur="1000" fill="hold"/>
                                        <p:tgtEl>
                                          <p:spTgt spid="59"/>
                                        </p:tgtEl>
                                        <p:attrNameLst>
                                          <p:attrName>ppt_x</p:attrName>
                                        </p:attrNameLst>
                                      </p:cBhvr>
                                      <p:tavLst>
                                        <p:tav tm="0">
                                          <p:val>
                                            <p:strVal val="#ppt_x"/>
                                          </p:val>
                                        </p:tav>
                                        <p:tav tm="100000">
                                          <p:val>
                                            <p:strVal val="#ppt_x"/>
                                          </p:val>
                                        </p:tav>
                                      </p:tavLst>
                                    </p:anim>
                                    <p:anim calcmode="lin" valueType="num">
                                      <p:cBhvr>
                                        <p:cTn id="138" dur="1000" fill="hold"/>
                                        <p:tgtEl>
                                          <p:spTgt spid="59"/>
                                        </p:tgtEl>
                                        <p:attrNameLst>
                                          <p:attrName>ppt_y</p:attrName>
                                        </p:attrNameLst>
                                      </p:cBhvr>
                                      <p:tavLst>
                                        <p:tav tm="0">
                                          <p:val>
                                            <p:strVal val="#ppt_y-.1"/>
                                          </p:val>
                                        </p:tav>
                                        <p:tav tm="100000">
                                          <p:val>
                                            <p:strVal val="#ppt_y"/>
                                          </p:val>
                                        </p:tav>
                                      </p:tavLst>
                                    </p:anim>
                                  </p:childTnLst>
                                </p:cTn>
                              </p:par>
                            </p:childTnLst>
                          </p:cTn>
                        </p:par>
                        <p:par>
                          <p:cTn id="139" fill="hold">
                            <p:stCondLst>
                              <p:cond delay="32000"/>
                            </p:stCondLst>
                            <p:childTnLst>
                              <p:par>
                                <p:cTn id="140" presetID="2" presetClass="entr" presetSubtype="2"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additive="base">
                                        <p:cTn id="142" dur="500" fill="hold"/>
                                        <p:tgtEl>
                                          <p:spTgt spid="71"/>
                                        </p:tgtEl>
                                        <p:attrNameLst>
                                          <p:attrName>ppt_x</p:attrName>
                                        </p:attrNameLst>
                                      </p:cBhvr>
                                      <p:tavLst>
                                        <p:tav tm="0">
                                          <p:val>
                                            <p:strVal val="1+#ppt_w/2"/>
                                          </p:val>
                                        </p:tav>
                                        <p:tav tm="100000">
                                          <p:val>
                                            <p:strVal val="#ppt_x"/>
                                          </p:val>
                                        </p:tav>
                                      </p:tavLst>
                                    </p:anim>
                                    <p:anim calcmode="lin" valueType="num">
                                      <p:cBhvr additive="base">
                                        <p:cTn id="143" dur="500" fill="hold"/>
                                        <p:tgtEl>
                                          <p:spTgt spid="71"/>
                                        </p:tgtEl>
                                        <p:attrNameLst>
                                          <p:attrName>ppt_y</p:attrName>
                                        </p:attrNameLst>
                                      </p:cBhvr>
                                      <p:tavLst>
                                        <p:tav tm="0">
                                          <p:val>
                                            <p:strVal val="#ppt_y"/>
                                          </p:val>
                                        </p:tav>
                                        <p:tav tm="100000">
                                          <p:val>
                                            <p:strVal val="#ppt_y"/>
                                          </p:val>
                                        </p:tav>
                                      </p:tavLst>
                                    </p:anim>
                                  </p:childTnLst>
                                </p:cTn>
                              </p:par>
                            </p:childTnLst>
                          </p:cTn>
                        </p:par>
                        <p:par>
                          <p:cTn id="144" fill="hold">
                            <p:stCondLst>
                              <p:cond delay="32500"/>
                            </p:stCondLst>
                            <p:childTnLst>
                              <p:par>
                                <p:cTn id="145" presetID="47" presetClass="entr" presetSubtype="0" fill="hold" grpId="0"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fade">
                                      <p:cBhvr>
                                        <p:cTn id="147" dur="1000"/>
                                        <p:tgtEl>
                                          <p:spTgt spid="80"/>
                                        </p:tgtEl>
                                      </p:cBhvr>
                                    </p:animEffect>
                                    <p:anim calcmode="lin" valueType="num">
                                      <p:cBhvr>
                                        <p:cTn id="148" dur="1000" fill="hold"/>
                                        <p:tgtEl>
                                          <p:spTgt spid="80"/>
                                        </p:tgtEl>
                                        <p:attrNameLst>
                                          <p:attrName>ppt_x</p:attrName>
                                        </p:attrNameLst>
                                      </p:cBhvr>
                                      <p:tavLst>
                                        <p:tav tm="0">
                                          <p:val>
                                            <p:strVal val="#ppt_x"/>
                                          </p:val>
                                        </p:tav>
                                        <p:tav tm="100000">
                                          <p:val>
                                            <p:strVal val="#ppt_x"/>
                                          </p:val>
                                        </p:tav>
                                      </p:tavLst>
                                    </p:anim>
                                    <p:anim calcmode="lin" valueType="num">
                                      <p:cBhvr>
                                        <p:cTn id="149" dur="1000" fill="hold"/>
                                        <p:tgtEl>
                                          <p:spTgt spid="80"/>
                                        </p:tgtEl>
                                        <p:attrNameLst>
                                          <p:attrName>ppt_y</p:attrName>
                                        </p:attrNameLst>
                                      </p:cBhvr>
                                      <p:tavLst>
                                        <p:tav tm="0">
                                          <p:val>
                                            <p:strVal val="#ppt_y-.1"/>
                                          </p:val>
                                        </p:tav>
                                        <p:tav tm="100000">
                                          <p:val>
                                            <p:strVal val="#ppt_y"/>
                                          </p:val>
                                        </p:tav>
                                      </p:tavLst>
                                    </p:anim>
                                  </p:childTnLst>
                                </p:cTn>
                              </p:par>
                            </p:childTnLst>
                          </p:cTn>
                        </p:par>
                        <p:par>
                          <p:cTn id="150" fill="hold">
                            <p:stCondLst>
                              <p:cond delay="33500"/>
                            </p:stCondLst>
                            <p:childTnLst>
                              <p:par>
                                <p:cTn id="151" presetID="47" presetClass="entr" presetSubtype="0" fill="hold"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childTnLst>
                          </p:cTn>
                        </p:par>
                        <p:par>
                          <p:cTn id="156" fill="hold">
                            <p:stCondLst>
                              <p:cond delay="34500"/>
                            </p:stCondLst>
                            <p:childTnLst>
                              <p:par>
                                <p:cTn id="157" presetID="42"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1000"/>
                                        <p:tgtEl>
                                          <p:spTgt spid="38"/>
                                        </p:tgtEl>
                                      </p:cBhvr>
                                    </p:animEffect>
                                    <p:anim calcmode="lin" valueType="num">
                                      <p:cBhvr>
                                        <p:cTn id="160" dur="1000" fill="hold"/>
                                        <p:tgtEl>
                                          <p:spTgt spid="38"/>
                                        </p:tgtEl>
                                        <p:attrNameLst>
                                          <p:attrName>ppt_x</p:attrName>
                                        </p:attrNameLst>
                                      </p:cBhvr>
                                      <p:tavLst>
                                        <p:tav tm="0">
                                          <p:val>
                                            <p:strVal val="#ppt_x"/>
                                          </p:val>
                                        </p:tav>
                                        <p:tav tm="100000">
                                          <p:val>
                                            <p:strVal val="#ppt_x"/>
                                          </p:val>
                                        </p:tav>
                                      </p:tavLst>
                                    </p:anim>
                                    <p:anim calcmode="lin" valueType="num">
                                      <p:cBhvr>
                                        <p:cTn id="161" dur="1000" fill="hold"/>
                                        <p:tgtEl>
                                          <p:spTgt spid="38"/>
                                        </p:tgtEl>
                                        <p:attrNameLst>
                                          <p:attrName>ppt_y</p:attrName>
                                        </p:attrNameLst>
                                      </p:cBhvr>
                                      <p:tavLst>
                                        <p:tav tm="0">
                                          <p:val>
                                            <p:strVal val="#ppt_y+.1"/>
                                          </p:val>
                                        </p:tav>
                                        <p:tav tm="100000">
                                          <p:val>
                                            <p:strVal val="#ppt_y"/>
                                          </p:val>
                                        </p:tav>
                                      </p:tavLst>
                                    </p:anim>
                                  </p:childTnLst>
                                </p:cTn>
                              </p:par>
                            </p:childTnLst>
                          </p:cTn>
                        </p:par>
                        <p:par>
                          <p:cTn id="162" fill="hold">
                            <p:stCondLst>
                              <p:cond delay="35500"/>
                            </p:stCondLst>
                            <p:childTnLst>
                              <p:par>
                                <p:cTn id="163" presetID="31" presetClass="exit" presetSubtype="0" fill="hold" nodeType="afterEffect">
                                  <p:stCondLst>
                                    <p:cond delay="0"/>
                                  </p:stCondLst>
                                  <p:childTnLst>
                                    <p:anim calcmode="lin" valueType="num">
                                      <p:cBhvr>
                                        <p:cTn id="164" dur="2000"/>
                                        <p:tgtEl>
                                          <p:spTgt spid="36"/>
                                        </p:tgtEl>
                                        <p:attrNameLst>
                                          <p:attrName>ppt_w</p:attrName>
                                        </p:attrNameLst>
                                      </p:cBhvr>
                                      <p:tavLst>
                                        <p:tav tm="0">
                                          <p:val>
                                            <p:strVal val="ppt_w"/>
                                          </p:val>
                                        </p:tav>
                                        <p:tav tm="100000">
                                          <p:val>
                                            <p:fltVal val="0"/>
                                          </p:val>
                                        </p:tav>
                                      </p:tavLst>
                                    </p:anim>
                                    <p:anim calcmode="lin" valueType="num">
                                      <p:cBhvr>
                                        <p:cTn id="165" dur="2000"/>
                                        <p:tgtEl>
                                          <p:spTgt spid="36"/>
                                        </p:tgtEl>
                                        <p:attrNameLst>
                                          <p:attrName>ppt_h</p:attrName>
                                        </p:attrNameLst>
                                      </p:cBhvr>
                                      <p:tavLst>
                                        <p:tav tm="0">
                                          <p:val>
                                            <p:strVal val="ppt_h"/>
                                          </p:val>
                                        </p:tav>
                                        <p:tav tm="100000">
                                          <p:val>
                                            <p:fltVal val="0"/>
                                          </p:val>
                                        </p:tav>
                                      </p:tavLst>
                                    </p:anim>
                                    <p:anim calcmode="lin" valueType="num">
                                      <p:cBhvr>
                                        <p:cTn id="166" dur="2000"/>
                                        <p:tgtEl>
                                          <p:spTgt spid="36"/>
                                        </p:tgtEl>
                                        <p:attrNameLst>
                                          <p:attrName>style.rotation</p:attrName>
                                        </p:attrNameLst>
                                      </p:cBhvr>
                                      <p:tavLst>
                                        <p:tav tm="0">
                                          <p:val>
                                            <p:fltVal val="0"/>
                                          </p:val>
                                        </p:tav>
                                        <p:tav tm="100000">
                                          <p:val>
                                            <p:fltVal val="90"/>
                                          </p:val>
                                        </p:tav>
                                      </p:tavLst>
                                    </p:anim>
                                    <p:animEffect transition="out" filter="fade">
                                      <p:cBhvr>
                                        <p:cTn id="167" dur="2000"/>
                                        <p:tgtEl>
                                          <p:spTgt spid="36"/>
                                        </p:tgtEl>
                                      </p:cBhvr>
                                    </p:animEffect>
                                    <p:set>
                                      <p:cBhvr>
                                        <p:cTn id="168" dur="1" fill="hold">
                                          <p:stCondLst>
                                            <p:cond delay="1999"/>
                                          </p:stCondLst>
                                        </p:cTn>
                                        <p:tgtEl>
                                          <p:spTgt spid="3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grpId="0" nodeType="clickEffect">
                                  <p:stCondLst>
                                    <p:cond delay="0"/>
                                  </p:stCondLst>
                                  <p:childTnLst>
                                    <p:set>
                                      <p:cBhvr>
                                        <p:cTn id="172" dur="1" fill="hold">
                                          <p:stCondLst>
                                            <p:cond delay="0"/>
                                          </p:stCondLst>
                                        </p:cTn>
                                        <p:tgtEl>
                                          <p:spTgt spid="35"/>
                                        </p:tgtEl>
                                        <p:attrNameLst>
                                          <p:attrName>style.visibility</p:attrName>
                                        </p:attrNameLst>
                                      </p:cBhvr>
                                      <p:to>
                                        <p:strVal val="visible"/>
                                      </p:to>
                                    </p:set>
                                    <p:anim calcmode="lin" valueType="num">
                                      <p:cBhvr>
                                        <p:cTn id="173" dur="1000" fill="hold"/>
                                        <p:tgtEl>
                                          <p:spTgt spid="35"/>
                                        </p:tgtEl>
                                        <p:attrNameLst>
                                          <p:attrName>ppt_w</p:attrName>
                                        </p:attrNameLst>
                                      </p:cBhvr>
                                      <p:tavLst>
                                        <p:tav tm="0">
                                          <p:val>
                                            <p:fltVal val="0"/>
                                          </p:val>
                                        </p:tav>
                                        <p:tav tm="100000">
                                          <p:val>
                                            <p:strVal val="#ppt_w"/>
                                          </p:val>
                                        </p:tav>
                                      </p:tavLst>
                                    </p:anim>
                                    <p:anim calcmode="lin" valueType="num">
                                      <p:cBhvr>
                                        <p:cTn id="174" dur="1000" fill="hold"/>
                                        <p:tgtEl>
                                          <p:spTgt spid="35"/>
                                        </p:tgtEl>
                                        <p:attrNameLst>
                                          <p:attrName>ppt_h</p:attrName>
                                        </p:attrNameLst>
                                      </p:cBhvr>
                                      <p:tavLst>
                                        <p:tav tm="0">
                                          <p:val>
                                            <p:fltVal val="0"/>
                                          </p:val>
                                        </p:tav>
                                        <p:tav tm="100000">
                                          <p:val>
                                            <p:strVal val="#ppt_h"/>
                                          </p:val>
                                        </p:tav>
                                      </p:tavLst>
                                    </p:anim>
                                    <p:anim calcmode="lin" valueType="num">
                                      <p:cBhvr>
                                        <p:cTn id="175" dur="1000" fill="hold"/>
                                        <p:tgtEl>
                                          <p:spTgt spid="35"/>
                                        </p:tgtEl>
                                        <p:attrNameLst>
                                          <p:attrName>style.rotation</p:attrName>
                                        </p:attrNameLst>
                                      </p:cBhvr>
                                      <p:tavLst>
                                        <p:tav tm="0">
                                          <p:val>
                                            <p:fltVal val="90"/>
                                          </p:val>
                                        </p:tav>
                                        <p:tav tm="100000">
                                          <p:val>
                                            <p:fltVal val="0"/>
                                          </p:val>
                                        </p:tav>
                                      </p:tavLst>
                                    </p:anim>
                                    <p:animEffect transition="in" filter="fade">
                                      <p:cBhvr>
                                        <p:cTn id="176" dur="1000"/>
                                        <p:tgtEl>
                                          <p:spTgt spid="35"/>
                                        </p:tgtEl>
                                      </p:cBhvr>
                                    </p:animEffect>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3"/>
                                        </p:tgtEl>
                                        <p:attrNameLst>
                                          <p:attrName>style.visibility</p:attrName>
                                        </p:attrNameLst>
                                      </p:cBhvr>
                                      <p:to>
                                        <p:strVal val="visible"/>
                                      </p:to>
                                    </p:set>
                                    <p:animEffect transition="in" filter="fade">
                                      <p:cBhvr>
                                        <p:cTn id="181" dur="1000"/>
                                        <p:tgtEl>
                                          <p:spTgt spid="3"/>
                                        </p:tgtEl>
                                      </p:cBhvr>
                                    </p:animEffect>
                                    <p:anim calcmode="lin" valueType="num">
                                      <p:cBhvr>
                                        <p:cTn id="182" dur="1000" fill="hold"/>
                                        <p:tgtEl>
                                          <p:spTgt spid="3"/>
                                        </p:tgtEl>
                                        <p:attrNameLst>
                                          <p:attrName>ppt_x</p:attrName>
                                        </p:attrNameLst>
                                      </p:cBhvr>
                                      <p:tavLst>
                                        <p:tav tm="0">
                                          <p:val>
                                            <p:strVal val="#ppt_x"/>
                                          </p:val>
                                        </p:tav>
                                        <p:tav tm="100000">
                                          <p:val>
                                            <p:strVal val="#ppt_x"/>
                                          </p:val>
                                        </p:tav>
                                      </p:tavLst>
                                    </p:anim>
                                    <p:anim calcmode="lin" valueType="num">
                                      <p:cBhvr>
                                        <p:cTn id="18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184" fill="hold" display="0">
                  <p:stCondLst>
                    <p:cond delay="indefinite"/>
                  </p:stCondLst>
                  <p:endCondLst>
                    <p:cond evt="onStopAudio" delay="0">
                      <p:tgtEl>
                        <p:sldTgt/>
                      </p:tgtEl>
                    </p:cond>
                  </p:endCondLst>
                </p:cTn>
                <p:tgtEl>
                  <p:spTgt spid="2"/>
                </p:tgtEl>
              </p:cMediaNode>
            </p:audio>
          </p:childTnLst>
        </p:cTn>
      </p:par>
    </p:tnLst>
    <p:bldLst>
      <p:bldP spid="61" grpId="0" animBg="1"/>
      <p:bldP spid="71" grpId="0" animBg="1"/>
      <p:bldP spid="73" grpId="0" animBg="1"/>
      <p:bldP spid="74" grpId="0" animBg="1"/>
      <p:bldP spid="75" grpId="0" animBg="1"/>
      <p:bldP spid="76" grpId="0" animBg="1"/>
      <p:bldP spid="77" grpId="0" animBg="1"/>
      <p:bldP spid="78" grpId="0" animBg="1"/>
      <p:bldP spid="79" grpId="0" animBg="1"/>
      <p:bldP spid="81" grpId="0" animBg="1"/>
      <p:bldP spid="80" grpId="0" animBg="1"/>
      <p:bldP spid="82" grpId="0" animBg="1"/>
      <p:bldP spid="69" grpId="0" animBg="1"/>
      <p:bldP spid="68" grpId="0" animBg="1"/>
      <p:bldP spid="3" grpId="0" animBg="1"/>
      <p:bldP spid="35" grpId="0" animBg="1"/>
      <p:bldP spid="38"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95265" y="1588027"/>
            <a:ext cx="1953288" cy="2061456"/>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r>
              <a:rPr lang="ja-JP" altLang="en-US" sz="681" dirty="0">
                <a:solidFill>
                  <a:schemeClr val="tx1"/>
                </a:solidFill>
                <a:latin typeface="AR P丸ゴシック体E" panose="020F0900000000000000" pitchFamily="50" charset="-128"/>
                <a:ea typeface="AR P丸ゴシック体E" panose="020F0900000000000000" pitchFamily="50" charset="-128"/>
              </a:rPr>
              <a:t>　</a:t>
            </a:r>
            <a:endParaRPr lang="en-US" altLang="ja-JP" sz="1363" dirty="0">
              <a:solidFill>
                <a:schemeClr val="tx1"/>
              </a:solidFill>
              <a:latin typeface="+mn-ea"/>
            </a:endParaRPr>
          </a:p>
          <a:p>
            <a:pPr defTabSz="815763">
              <a:defRPr/>
            </a:pPr>
            <a:r>
              <a:rPr lang="ja-JP" altLang="en-US" sz="1292" b="1" dirty="0">
                <a:solidFill>
                  <a:schemeClr val="tx1"/>
                </a:solidFill>
                <a:latin typeface="+mn-ea"/>
              </a:rPr>
              <a:t>「</a:t>
            </a:r>
            <a:r>
              <a:rPr lang="ja-JP" altLang="en-US" sz="1363" b="1" dirty="0">
                <a:solidFill>
                  <a:schemeClr val="tx1"/>
                </a:solidFill>
                <a:latin typeface="+mn-ea"/>
              </a:rPr>
              <a:t>計画する→調べる」というステップ。予想を立て、何時間で、どんな方法で、だれに聞いて、どこに行って、どうやって調べるか、どのようにまとめ、それを誰に伝えるかなど</a:t>
            </a:r>
            <a:endParaRPr lang="en-US" altLang="ja-JP" sz="1363" b="1" dirty="0">
              <a:solidFill>
                <a:schemeClr val="tx1"/>
              </a:solidFill>
              <a:latin typeface="+mn-ea"/>
            </a:endParaRPr>
          </a:p>
          <a:p>
            <a:pPr defTabSz="815763">
              <a:defRPr/>
            </a:pPr>
            <a:endParaRPr lang="en-US" altLang="ja-JP" sz="1363" b="1" dirty="0">
              <a:solidFill>
                <a:schemeClr val="tx1"/>
              </a:solidFill>
              <a:latin typeface="+mn-ea"/>
            </a:endParaRPr>
          </a:p>
          <a:p>
            <a:pPr defTabSz="815763">
              <a:defRPr/>
            </a:pPr>
            <a:endParaRPr lang="en-US" altLang="ja-JP" sz="1363" dirty="0">
              <a:solidFill>
                <a:schemeClr val="tx1"/>
              </a:solidFill>
            </a:endParaRPr>
          </a:p>
          <a:p>
            <a:pPr defTabSz="815763">
              <a:defRPr/>
            </a:pPr>
            <a:endParaRPr lang="en-US" altLang="ja-JP" sz="1363" dirty="0">
              <a:solidFill>
                <a:schemeClr val="tx1"/>
              </a:solidFill>
            </a:endParaRPr>
          </a:p>
        </p:txBody>
      </p:sp>
      <p:pic>
        <p:nvPicPr>
          <p:cNvPr id="3074" name="図 15"/>
          <p:cNvPicPr>
            <a:picLocks noChangeAspect="1"/>
          </p:cNvPicPr>
          <p:nvPr/>
        </p:nvPicPr>
        <p:blipFill>
          <a:blip r:embed="rId3" cstate="screen">
            <a:extLst>
              <a:ext uri="{28A0092B-C50C-407E-A947-70E740481C1C}">
                <a14:useLocalDpi xmlns:a14="http://schemas.microsoft.com/office/drawing/2010/main"/>
              </a:ext>
            </a:extLst>
          </a:blip>
          <a:srcRect r="16971" b="12401"/>
          <a:stretch>
            <a:fillRect/>
          </a:stretch>
        </p:blipFill>
        <p:spPr bwMode="auto">
          <a:xfrm rot="161692">
            <a:off x="4640833" y="3833363"/>
            <a:ext cx="4438150" cy="2791431"/>
          </a:xfrm>
          <a:prstGeom prst="rect">
            <a:avLst/>
          </a:prstGeom>
          <a:solidFill>
            <a:srgbClr val="FFFF79"/>
          </a:solidFill>
          <a:ln>
            <a:noFill/>
          </a:ln>
        </p:spPr>
      </p:pic>
      <p:sp>
        <p:nvSpPr>
          <p:cNvPr id="3" name="角丸四角形 2"/>
          <p:cNvSpPr/>
          <p:nvPr/>
        </p:nvSpPr>
        <p:spPr>
          <a:xfrm>
            <a:off x="4632871" y="1588028"/>
            <a:ext cx="2024935" cy="2024935"/>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endParaRPr lang="en-US" altLang="ja-JP" sz="681" b="1" dirty="0">
              <a:solidFill>
                <a:schemeClr val="tx1"/>
              </a:solidFill>
            </a:endParaRPr>
          </a:p>
          <a:p>
            <a:pPr defTabSz="815763">
              <a:defRPr/>
            </a:pPr>
            <a:r>
              <a:rPr lang="ja-JP" altLang="en-US" sz="1363" b="1" dirty="0">
                <a:solidFill>
                  <a:schemeClr val="tx1"/>
                </a:solidFill>
                <a:latin typeface="+mn-ea"/>
              </a:rPr>
              <a:t>ポートフォリオ等を活用しながら、効率よくまとめる。</a:t>
            </a:r>
            <a:endParaRPr lang="en-US" altLang="ja-JP" sz="1363" b="1" dirty="0">
              <a:solidFill>
                <a:schemeClr val="tx1"/>
              </a:solidFill>
              <a:latin typeface="+mn-ea"/>
            </a:endParaRPr>
          </a:p>
          <a:p>
            <a:pPr defTabSz="815763">
              <a:defRPr/>
            </a:pPr>
            <a:r>
              <a:rPr lang="ja-JP" altLang="en-US" sz="1363" b="1" dirty="0">
                <a:solidFill>
                  <a:schemeClr val="tx1"/>
                </a:solidFill>
                <a:latin typeface="+mn-ea"/>
              </a:rPr>
              <a:t>発表練習では、助言カード等を活用する。友達と練習の交流をさせることで、説得力のある結論が導き出せる。</a:t>
            </a:r>
            <a:endParaRPr lang="en-US" altLang="ja-JP" sz="1363" b="1" dirty="0">
              <a:solidFill>
                <a:schemeClr val="tx1"/>
              </a:solidFill>
              <a:latin typeface="+mn-ea"/>
            </a:endParaRPr>
          </a:p>
        </p:txBody>
      </p:sp>
      <p:sp>
        <p:nvSpPr>
          <p:cNvPr id="4" name="角丸四角形 3"/>
          <p:cNvSpPr/>
          <p:nvPr/>
        </p:nvSpPr>
        <p:spPr>
          <a:xfrm>
            <a:off x="6780900" y="1588028"/>
            <a:ext cx="1901844" cy="2024935"/>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nchor="b"/>
          <a:lstStyle/>
          <a:p>
            <a:pPr defTabSz="815763">
              <a:defRPr/>
            </a:pPr>
            <a:r>
              <a:rPr lang="ja-JP" altLang="en-US" sz="681" dirty="0">
                <a:solidFill>
                  <a:schemeClr val="tx1"/>
                </a:solidFill>
              </a:rPr>
              <a:t>　</a:t>
            </a:r>
            <a:r>
              <a:rPr lang="ja-JP" altLang="en-US" sz="1363" b="1" dirty="0">
                <a:solidFill>
                  <a:schemeClr val="tx1"/>
                </a:solidFill>
                <a:latin typeface="+mn-ea"/>
              </a:rPr>
              <a:t>○○報告会、八名川まつり（ＥＳＤ学習まつり）など、子どもたちが、学年や学校・地域を越えて発表したり、行動したりする場を設定する。自ら考えたことを進んで実行させる。</a:t>
            </a:r>
            <a:endParaRPr lang="en-US" altLang="ja-JP" sz="1363" b="1" dirty="0">
              <a:solidFill>
                <a:schemeClr val="tx1"/>
              </a:solidFill>
              <a:latin typeface="+mn-ea"/>
            </a:endParaRPr>
          </a:p>
        </p:txBody>
      </p:sp>
      <p:sp>
        <p:nvSpPr>
          <p:cNvPr id="8" name="角丸四角形 7"/>
          <p:cNvSpPr/>
          <p:nvPr/>
        </p:nvSpPr>
        <p:spPr>
          <a:xfrm>
            <a:off x="503190" y="1588028"/>
            <a:ext cx="1953288" cy="2024935"/>
          </a:xfrm>
          <a:prstGeom prst="roundRect">
            <a:avLst>
              <a:gd name="adj" fmla="val 8880"/>
            </a:avLst>
          </a:prstGeom>
          <a:solidFill>
            <a:srgbClr val="FEFDD3"/>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r>
              <a:rPr lang="ja-JP" altLang="en-US" sz="681" dirty="0">
                <a:solidFill>
                  <a:schemeClr val="tx1"/>
                </a:solidFill>
              </a:rPr>
              <a:t>　</a:t>
            </a:r>
            <a:endParaRPr lang="en-US" altLang="ja-JP" sz="681" dirty="0">
              <a:solidFill>
                <a:schemeClr val="tx1"/>
              </a:solidFill>
            </a:endParaRPr>
          </a:p>
          <a:p>
            <a:pPr defTabSz="815763">
              <a:defRPr/>
            </a:pPr>
            <a:r>
              <a:rPr lang="ja-JP" altLang="en-US" sz="1363" b="1" dirty="0">
                <a:solidFill>
                  <a:schemeClr val="tx1"/>
                </a:solidFill>
                <a:latin typeface="+mn-ea"/>
              </a:rPr>
              <a:t>単元全体に関わる大きな問題意識を共有することが重要。目標に向けて、教師の仕掛ける能力が成否を分ける。</a:t>
            </a:r>
            <a:endParaRPr lang="en-US" altLang="ja-JP" sz="1363" b="1" dirty="0">
              <a:solidFill>
                <a:schemeClr val="tx1"/>
              </a:solidFill>
              <a:latin typeface="+mn-ea"/>
            </a:endParaRPr>
          </a:p>
          <a:p>
            <a:pPr defTabSz="815763">
              <a:defRPr/>
            </a:pPr>
            <a:r>
              <a:rPr lang="ja-JP" altLang="en-US" sz="1363" b="1" dirty="0">
                <a:solidFill>
                  <a:schemeClr val="tx1"/>
                </a:solidFill>
                <a:latin typeface="+mn-ea"/>
              </a:rPr>
              <a:t>下に示した「火をつける３つのステップ」を意識して指導する。</a:t>
            </a:r>
            <a:endParaRPr lang="en-US" altLang="ja-JP" sz="1363" b="1" dirty="0">
              <a:solidFill>
                <a:schemeClr val="tx1"/>
              </a:solidFill>
              <a:latin typeface="+mn-ea"/>
            </a:endParaRPr>
          </a:p>
          <a:p>
            <a:pPr defTabSz="815763">
              <a:defRPr/>
            </a:pPr>
            <a:endParaRPr lang="en-US" altLang="ja-JP" sz="1363" dirty="0">
              <a:solidFill>
                <a:schemeClr val="tx1"/>
              </a:solidFill>
            </a:endParaRPr>
          </a:p>
          <a:p>
            <a:pPr defTabSz="815763">
              <a:defRPr/>
            </a:pPr>
            <a:endParaRPr lang="en-US" altLang="ja-JP" sz="1363" dirty="0">
              <a:solidFill>
                <a:schemeClr val="tx1"/>
              </a:solidFill>
            </a:endParaRPr>
          </a:p>
        </p:txBody>
      </p:sp>
      <p:sp>
        <p:nvSpPr>
          <p:cNvPr id="3082" name="正方形/長方形 12"/>
          <p:cNvSpPr>
            <a:spLocks noChangeArrowheads="1"/>
          </p:cNvSpPr>
          <p:nvPr/>
        </p:nvSpPr>
        <p:spPr bwMode="auto">
          <a:xfrm>
            <a:off x="337109" y="1125417"/>
            <a:ext cx="2045753" cy="354584"/>
          </a:xfrm>
          <a:prstGeom prst="rect">
            <a:avLst/>
          </a:prstGeom>
          <a:solidFill>
            <a:srgbClr val="FFFF00"/>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b="1" dirty="0">
                <a:latin typeface="AR P丸ゴシック体E" panose="020F0900000000000000" pitchFamily="50" charset="-128"/>
                <a:ea typeface="AR P丸ゴシック体E" panose="020F0900000000000000" pitchFamily="50" charset="-128"/>
              </a:rPr>
              <a:t>学びに火をつける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3" name="正方形/長方形 13"/>
          <p:cNvSpPr>
            <a:spLocks noChangeArrowheads="1"/>
          </p:cNvSpPr>
          <p:nvPr/>
        </p:nvSpPr>
        <p:spPr bwMode="auto">
          <a:xfrm>
            <a:off x="2995056" y="1125417"/>
            <a:ext cx="1010213"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調べる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4" name="正方形/長方形 14"/>
          <p:cNvSpPr>
            <a:spLocks noChangeArrowheads="1"/>
          </p:cNvSpPr>
          <p:nvPr/>
        </p:nvSpPr>
        <p:spPr bwMode="auto">
          <a:xfrm>
            <a:off x="4488429" y="1125417"/>
            <a:ext cx="2389862" cy="354584"/>
          </a:xfrm>
          <a:prstGeom prst="rect">
            <a:avLst/>
          </a:prstGeom>
          <a:solidFill>
            <a:srgbClr val="FFFFCC"/>
          </a:solidFill>
          <a:ln>
            <a:noFill/>
          </a:ln>
        </p:spPr>
        <p:txBody>
          <a:bodyPr wrap="square">
            <a:spAutoFit/>
          </a:bodyPr>
          <a:lstStyle/>
          <a:p>
            <a:pPr eaLnBrk="1" hangingPunct="1"/>
            <a:r>
              <a:rPr lang="en-US" altLang="ja-JP" sz="1292"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まとめる</a:t>
            </a:r>
            <a:r>
              <a:rPr lang="ja-JP" altLang="en-US" sz="1015"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実行する</a:t>
            </a:r>
            <a:r>
              <a:rPr lang="en-US" altLang="ja-JP" sz="1292" dirty="0">
                <a:latin typeface="AR P丸ゴシック体E" panose="020F0900000000000000" pitchFamily="50" charset="-128"/>
                <a:ea typeface="AR P丸ゴシック体E" panose="020F0900000000000000" pitchFamily="50" charset="-128"/>
              </a:rPr>
              <a:t>】</a:t>
            </a:r>
          </a:p>
        </p:txBody>
      </p:sp>
      <p:sp>
        <p:nvSpPr>
          <p:cNvPr id="3085" name="正方形/長方形 15"/>
          <p:cNvSpPr>
            <a:spLocks noChangeArrowheads="1"/>
          </p:cNvSpPr>
          <p:nvPr/>
        </p:nvSpPr>
        <p:spPr bwMode="auto">
          <a:xfrm>
            <a:off x="7204284" y="1125417"/>
            <a:ext cx="1208985"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伝え合う</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8" name="テキスト ボックス 1"/>
          <p:cNvSpPr txBox="1">
            <a:spLocks noChangeArrowheads="1"/>
          </p:cNvSpPr>
          <p:nvPr/>
        </p:nvSpPr>
        <p:spPr bwMode="auto">
          <a:xfrm>
            <a:off x="400390" y="4244656"/>
            <a:ext cx="1348605" cy="2037096"/>
          </a:xfrm>
          <a:prstGeom prst="rect">
            <a:avLst/>
          </a:prstGeom>
          <a:solidFill>
            <a:srgbClr val="FEFDD3"/>
          </a:solidFill>
          <a:ln>
            <a:solidFill>
              <a:schemeClr val="tx1">
                <a:lumMod val="65000"/>
                <a:lumOff val="35000"/>
              </a:schemeClr>
            </a:solidFill>
          </a:ln>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defRPr/>
            </a:pPr>
            <a:r>
              <a:rPr lang="ja-JP" altLang="en-US" sz="1193" b="1" dirty="0">
                <a:latin typeface="+mn-ea"/>
                <a:ea typeface="+mn-ea"/>
              </a:rPr>
              <a:t>①体験活動や資料をもとに基本的な事実と出会い</a:t>
            </a:r>
            <a:r>
              <a:rPr lang="en-US" altLang="ja-JP" sz="1193" b="1" dirty="0">
                <a:latin typeface="+mn-ea"/>
                <a:ea typeface="+mn-ea"/>
              </a:rPr>
              <a:t>, </a:t>
            </a:r>
            <a:r>
              <a:rPr lang="ja-JP" altLang="en-US" sz="1193" b="1" dirty="0">
                <a:latin typeface="+mn-ea"/>
                <a:ea typeface="+mn-ea"/>
              </a:rPr>
              <a:t>共有する</a:t>
            </a:r>
            <a:endParaRPr lang="en-US" altLang="ja-JP" sz="1193" b="1" dirty="0">
              <a:latin typeface="+mn-ea"/>
              <a:ea typeface="+mn-ea"/>
            </a:endParaRPr>
          </a:p>
          <a:p>
            <a:pPr eaLnBrk="1" hangingPunct="1">
              <a:lnSpc>
                <a:spcPct val="150000"/>
              </a:lnSpc>
              <a:defRPr/>
            </a:pPr>
            <a:r>
              <a:rPr lang="ja-JP" altLang="en-US" sz="1193" b="1" dirty="0">
                <a:latin typeface="+mn-ea"/>
                <a:ea typeface="+mn-ea"/>
              </a:rPr>
              <a:t>②多様な気づきや感想を共有する</a:t>
            </a:r>
            <a:r>
              <a:rPr lang="ja-JP" altLang="en-US" sz="1400" b="1" dirty="0">
                <a:latin typeface="+mn-ea"/>
                <a:ea typeface="+mn-ea"/>
              </a:rPr>
              <a:t>　</a:t>
            </a:r>
            <a:endParaRPr lang="en-US" altLang="ja-JP" sz="1400" b="1" dirty="0">
              <a:latin typeface="+mn-ea"/>
              <a:ea typeface="+mn-ea"/>
            </a:endParaRPr>
          </a:p>
        </p:txBody>
      </p:sp>
      <p:sp>
        <p:nvSpPr>
          <p:cNvPr id="19" name="正方形/長方形 18"/>
          <p:cNvSpPr>
            <a:spLocks noChangeArrowheads="1"/>
          </p:cNvSpPr>
          <p:nvPr/>
        </p:nvSpPr>
        <p:spPr bwMode="auto">
          <a:xfrm>
            <a:off x="1805805" y="4248715"/>
            <a:ext cx="1458321" cy="2032416"/>
          </a:xfrm>
          <a:prstGeom prst="rect">
            <a:avLst/>
          </a:prstGeom>
          <a:solidFill>
            <a:srgbClr val="FEFDD3"/>
          </a:solidFill>
          <a:ln>
            <a:solidFill>
              <a:schemeClr val="tx1">
                <a:lumMod val="65000"/>
                <a:lumOff val="35000"/>
              </a:schemeClr>
            </a:solidFill>
          </a:ln>
        </p:spPr>
        <p:txBody>
          <a:bodyPr wrap="square">
            <a:spAutoFit/>
          </a:bodyPr>
          <a:lstStyle/>
          <a:p>
            <a:pPr eaLnBrk="1" hangingPunct="1">
              <a:lnSpc>
                <a:spcPct val="150000"/>
              </a:lnSpc>
              <a:defRPr/>
            </a:pPr>
            <a:r>
              <a:rPr lang="ja-JP" altLang="en-US" sz="1193" b="1" dirty="0">
                <a:latin typeface="+mn-ea"/>
              </a:rPr>
              <a:t>①教師が提示したり、子どもが調べたりして合った矛盾する事実や意表をつく話や資料等から疑問を感じ、書き出す</a:t>
            </a:r>
            <a:endParaRPr lang="en-US" altLang="ja-JP" sz="1193" b="1" dirty="0">
              <a:latin typeface="+mn-ea"/>
            </a:endParaRPr>
          </a:p>
          <a:p>
            <a:pPr eaLnBrk="1" hangingPunct="1">
              <a:lnSpc>
                <a:spcPct val="150000"/>
              </a:lnSpc>
              <a:defRPr/>
            </a:pPr>
            <a:endParaRPr lang="en-US" altLang="ja-JP" sz="1477" b="1" dirty="0">
              <a:latin typeface="+mn-ea"/>
            </a:endParaRPr>
          </a:p>
        </p:txBody>
      </p:sp>
      <p:sp>
        <p:nvSpPr>
          <p:cNvPr id="20" name="正方形/長方形 6"/>
          <p:cNvSpPr>
            <a:spLocks noChangeArrowheads="1"/>
          </p:cNvSpPr>
          <p:nvPr/>
        </p:nvSpPr>
        <p:spPr bwMode="auto">
          <a:xfrm>
            <a:off x="457072" y="3961950"/>
            <a:ext cx="1270151" cy="275909"/>
          </a:xfrm>
          <a:prstGeom prst="rect">
            <a:avLst/>
          </a:prstGeom>
          <a:solidFill>
            <a:srgbClr val="92D050"/>
          </a:solidFill>
          <a:ln>
            <a:noFill/>
          </a:ln>
        </p:spPr>
        <p:txBody>
          <a:bodyPr>
            <a:spAutoFit/>
          </a:bodyPr>
          <a:lstStyle/>
          <a:p>
            <a:pPr>
              <a:defRPr/>
            </a:pPr>
            <a:r>
              <a:rPr lang="ja-JP" altLang="en-US" sz="1193" b="1" dirty="0">
                <a:latin typeface="+mj-ea"/>
                <a:ea typeface="+mj-ea"/>
              </a:rPr>
              <a:t>１</a:t>
            </a:r>
            <a:r>
              <a:rPr lang="en-US" altLang="ja-JP" sz="1193" b="1" dirty="0">
                <a:latin typeface="HGS創英角ﾎﾟｯﾌﾟ体" panose="040B0A00000000000000" pitchFamily="50" charset="-128"/>
                <a:ea typeface="HGS創英角ﾎﾟｯﾌﾟ体" panose="040B0A00000000000000" pitchFamily="50" charset="-128"/>
              </a:rPr>
              <a:t>,</a:t>
            </a:r>
            <a:r>
              <a:rPr lang="ja-JP" altLang="en-US" sz="1193" b="1" dirty="0">
                <a:latin typeface="HGS創英角ﾎﾟｯﾌﾟ体" panose="040B0A00000000000000" pitchFamily="50" charset="-128"/>
                <a:ea typeface="HGS創英角ﾎﾟｯﾌﾟ体" panose="040B0A00000000000000" pitchFamily="50" charset="-128"/>
              </a:rPr>
              <a:t> 出 会 う　</a:t>
            </a:r>
            <a:r>
              <a:rPr lang="ja-JP" altLang="en-US" sz="1193" b="1" dirty="0">
                <a:latin typeface="+mj-ea"/>
                <a:ea typeface="+mj-ea"/>
              </a:rPr>
              <a:t>　</a:t>
            </a:r>
          </a:p>
        </p:txBody>
      </p:sp>
      <p:sp>
        <p:nvSpPr>
          <p:cNvPr id="21" name="正方形/長方形 9"/>
          <p:cNvSpPr>
            <a:spLocks noChangeArrowheads="1"/>
          </p:cNvSpPr>
          <p:nvPr/>
        </p:nvSpPr>
        <p:spPr bwMode="auto">
          <a:xfrm>
            <a:off x="1863968" y="3948423"/>
            <a:ext cx="1270151" cy="275909"/>
          </a:xfrm>
          <a:prstGeom prst="rect">
            <a:avLst/>
          </a:prstGeom>
          <a:solidFill>
            <a:srgbClr val="92D050"/>
          </a:solidFill>
          <a:ln>
            <a:noFill/>
          </a:ln>
        </p:spPr>
        <p:txBody>
          <a:bodyPr wrap="square">
            <a:spAutoFit/>
          </a:bodyPr>
          <a:lstStyle/>
          <a:p>
            <a:pPr>
              <a:defRPr/>
            </a:pPr>
            <a:r>
              <a:rPr lang="ja-JP" altLang="en-US" sz="1193" b="1" dirty="0">
                <a:latin typeface="+mj-ea"/>
                <a:ea typeface="+mj-ea"/>
              </a:rPr>
              <a:t>２</a:t>
            </a:r>
            <a:r>
              <a:rPr lang="en-US" altLang="ja-JP" sz="1193" b="1" dirty="0">
                <a:latin typeface="HGS創英角ﾎﾟｯﾌﾟ体" panose="040B0A00000000000000" pitchFamily="50" charset="-128"/>
                <a:ea typeface="HGS創英角ﾎﾟｯﾌﾟ体" panose="040B0A00000000000000" pitchFamily="50" charset="-128"/>
              </a:rPr>
              <a:t>,</a:t>
            </a:r>
            <a:r>
              <a:rPr lang="ja-JP" altLang="en-US" sz="1193" b="1" dirty="0">
                <a:latin typeface="HGS創英角ﾎﾟｯﾌﾟ体" panose="040B0A00000000000000" pitchFamily="50" charset="-128"/>
                <a:ea typeface="HGS創英角ﾎﾟｯﾌﾟ体" panose="040B0A00000000000000" pitchFamily="50" charset="-128"/>
              </a:rPr>
              <a:t>  気 付 く </a:t>
            </a:r>
            <a:r>
              <a:rPr lang="ja-JP" altLang="en-US" sz="1193" b="1" dirty="0">
                <a:latin typeface="+mj-ea"/>
                <a:ea typeface="+mj-ea"/>
              </a:rPr>
              <a:t>　　</a:t>
            </a:r>
          </a:p>
        </p:txBody>
      </p:sp>
      <p:sp>
        <p:nvSpPr>
          <p:cNvPr id="22" name="正方形/長方形 21"/>
          <p:cNvSpPr>
            <a:spLocks noChangeArrowheads="1"/>
          </p:cNvSpPr>
          <p:nvPr/>
        </p:nvSpPr>
        <p:spPr bwMode="auto">
          <a:xfrm>
            <a:off x="3311021" y="4244656"/>
            <a:ext cx="1400007" cy="2037096"/>
          </a:xfrm>
          <a:prstGeom prst="rect">
            <a:avLst/>
          </a:prstGeom>
          <a:solidFill>
            <a:srgbClr val="FEFDD3"/>
          </a:solidFill>
          <a:ln>
            <a:solidFill>
              <a:schemeClr val="tx1">
                <a:lumMod val="65000"/>
                <a:lumOff val="35000"/>
              </a:schemeClr>
            </a:solidFill>
          </a:ln>
        </p:spPr>
        <p:txBody>
          <a:bodyPr>
            <a:spAutoFit/>
          </a:bodyPr>
          <a:lstStyle/>
          <a:p>
            <a:pPr eaLnBrk="1" hangingPunct="1">
              <a:lnSpc>
                <a:spcPct val="150000"/>
              </a:lnSpc>
              <a:defRPr/>
            </a:pPr>
            <a:r>
              <a:rPr lang="ja-JP" altLang="en-US" sz="1193" b="1" dirty="0">
                <a:latin typeface="+mn-ea"/>
              </a:rPr>
              <a:t>①グループや学級全体で疑問を出し合い、分類・整理して学習問題化する</a:t>
            </a:r>
          </a:p>
          <a:p>
            <a:pPr eaLnBrk="1" hangingPunct="1">
              <a:lnSpc>
                <a:spcPct val="150000"/>
              </a:lnSpc>
              <a:defRPr/>
            </a:pPr>
            <a:r>
              <a:rPr lang="ja-JP" altLang="en-US" sz="1193" b="1" dirty="0">
                <a:latin typeface="+mn-ea"/>
              </a:rPr>
              <a:t>②問題について予想をする</a:t>
            </a:r>
            <a:r>
              <a:rPr lang="ja-JP" altLang="en-US" sz="1400" b="1" dirty="0">
                <a:latin typeface="+mn-ea"/>
              </a:rPr>
              <a:t>　</a:t>
            </a:r>
            <a:endParaRPr lang="en-US" altLang="ja-JP" sz="1400" b="1" dirty="0">
              <a:latin typeface="+mn-ea"/>
            </a:endParaRPr>
          </a:p>
        </p:txBody>
      </p:sp>
      <p:sp>
        <p:nvSpPr>
          <p:cNvPr id="23" name="正方形/長方形 10"/>
          <p:cNvSpPr>
            <a:spLocks noChangeArrowheads="1"/>
          </p:cNvSpPr>
          <p:nvPr/>
        </p:nvSpPr>
        <p:spPr bwMode="auto">
          <a:xfrm>
            <a:off x="3272157" y="3948423"/>
            <a:ext cx="1487908" cy="275909"/>
          </a:xfrm>
          <a:prstGeom prst="rect">
            <a:avLst/>
          </a:prstGeom>
          <a:solidFill>
            <a:srgbClr val="92D050"/>
          </a:solidFill>
          <a:ln>
            <a:noFill/>
          </a:ln>
        </p:spPr>
        <p:txBody>
          <a:bodyPr wrap="none">
            <a:spAutoFit/>
          </a:bodyPr>
          <a:lstStyle/>
          <a:p>
            <a:pPr>
              <a:defRPr/>
            </a:pPr>
            <a:r>
              <a:rPr lang="ja-JP" altLang="en-US" sz="1193" b="1" dirty="0">
                <a:latin typeface="+mj-ea"/>
                <a:ea typeface="+mj-ea"/>
              </a:rPr>
              <a:t>３</a:t>
            </a:r>
            <a:r>
              <a:rPr lang="en-US" altLang="ja-JP" sz="1193" b="1" dirty="0">
                <a:latin typeface="HGS創英角ﾎﾟｯﾌﾟ体" panose="040B0A00000000000000" pitchFamily="50" charset="-128"/>
                <a:ea typeface="HGS創英角ﾎﾟｯﾌﾟ体" panose="040B0A00000000000000" pitchFamily="50" charset="-128"/>
              </a:rPr>
              <a:t>,</a:t>
            </a:r>
            <a:r>
              <a:rPr lang="ja-JP" altLang="en-US" sz="1193" b="1" dirty="0">
                <a:latin typeface="HGS創英角ﾎﾟｯﾌﾟ体" panose="040B0A00000000000000" pitchFamily="50" charset="-128"/>
                <a:ea typeface="HGS創英角ﾎﾟｯﾌﾟ体" panose="040B0A00000000000000" pitchFamily="50" charset="-128"/>
              </a:rPr>
              <a:t> </a:t>
            </a:r>
            <a:r>
              <a:rPr lang="ja-JP" altLang="en-US" sz="1193" dirty="0">
                <a:latin typeface="HGS創英角ﾎﾟｯﾌﾟ体" panose="040B0A00000000000000" pitchFamily="50" charset="-128"/>
                <a:ea typeface="HGS創英角ﾎﾟｯﾌﾟ体" panose="040B0A00000000000000" pitchFamily="50" charset="-128"/>
              </a:rPr>
              <a:t>問題意識をもつ</a:t>
            </a:r>
          </a:p>
        </p:txBody>
      </p:sp>
      <p:sp>
        <p:nvSpPr>
          <p:cNvPr id="24" name="右中かっこ 23"/>
          <p:cNvSpPr/>
          <p:nvPr/>
        </p:nvSpPr>
        <p:spPr>
          <a:xfrm rot="16200000">
            <a:off x="2358293" y="1675347"/>
            <a:ext cx="417972" cy="4317551"/>
          </a:xfrm>
          <a:prstGeom prst="rightBrace">
            <a:avLst>
              <a:gd name="adj1" fmla="val 8333"/>
              <a:gd name="adj2" fmla="val 177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pic>
        <p:nvPicPr>
          <p:cNvPr id="3094" name="図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741" y="605993"/>
            <a:ext cx="3585909" cy="514012"/>
          </a:xfrm>
          <a:prstGeom prst="rect">
            <a:avLst/>
          </a:prstGeom>
          <a:solidFill>
            <a:srgbClr val="FFFF00"/>
          </a:solidFill>
          <a:ln>
            <a:noFill/>
          </a:ln>
        </p:spPr>
      </p:pic>
      <p:pic>
        <p:nvPicPr>
          <p:cNvPr id="3095" name="図 2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2872" y="605993"/>
            <a:ext cx="1769283" cy="5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矢印 5"/>
          <p:cNvSpPr/>
          <p:nvPr/>
        </p:nvSpPr>
        <p:spPr>
          <a:xfrm>
            <a:off x="6954041" y="1199036"/>
            <a:ext cx="284059" cy="2001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5" name="右矢印 4"/>
          <p:cNvSpPr/>
          <p:nvPr/>
        </p:nvSpPr>
        <p:spPr>
          <a:xfrm>
            <a:off x="4204075" y="1210634"/>
            <a:ext cx="286765"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9" name="右矢印 8"/>
          <p:cNvSpPr/>
          <p:nvPr/>
        </p:nvSpPr>
        <p:spPr>
          <a:xfrm>
            <a:off x="2663549" y="1186286"/>
            <a:ext cx="285413"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3093" name="テキスト ボックス 11"/>
          <p:cNvSpPr txBox="1">
            <a:spLocks noChangeArrowheads="1"/>
          </p:cNvSpPr>
          <p:nvPr/>
        </p:nvSpPr>
        <p:spPr bwMode="auto">
          <a:xfrm>
            <a:off x="5432874" y="4237859"/>
            <a:ext cx="30921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63" dirty="0"/>
              <a:t>　</a:t>
            </a:r>
            <a:r>
              <a:rPr lang="ja-JP" altLang="en-US" sz="2000" b="1" dirty="0">
                <a:ea typeface="AR P丸ゴシック体E" panose="020F0900000000000000"/>
              </a:rPr>
              <a:t>教師に言われて調べ、</a:t>
            </a:r>
            <a:endParaRPr lang="en-US" altLang="ja-JP" sz="2000" b="1" dirty="0">
              <a:ea typeface="AR P丸ゴシック体E" panose="020F0900000000000000"/>
            </a:endParaRPr>
          </a:p>
          <a:p>
            <a:r>
              <a:rPr lang="ja-JP" altLang="en-US" sz="2000" b="1" dirty="0">
                <a:latin typeface="AR丸ゴシック体E" panose="020F0909000000000000" pitchFamily="49" charset="-128"/>
                <a:ea typeface="AR P丸ゴシック体E" panose="020F0900000000000000"/>
              </a:rPr>
              <a:t>Ａ評価をもらえるために　まとめているようだと、学びとは言えない！</a:t>
            </a:r>
            <a:endParaRPr lang="en-US" altLang="ja-JP" sz="2000" b="1" dirty="0">
              <a:latin typeface="AR丸ゴシック体E" panose="020F0909000000000000" pitchFamily="49" charset="-128"/>
              <a:ea typeface="AR P丸ゴシック体E" panose="020F0900000000000000"/>
            </a:endParaRPr>
          </a:p>
          <a:p>
            <a:r>
              <a:rPr lang="ja-JP" altLang="en-US" sz="2000" b="1" dirty="0">
                <a:solidFill>
                  <a:srgbClr val="FF0000"/>
                </a:solidFill>
                <a:latin typeface="AR丸ゴシック体E" panose="020F0909000000000000" pitchFamily="49" charset="-128"/>
                <a:ea typeface="AR P丸ゴシック体E" panose="020F0900000000000000"/>
              </a:rPr>
              <a:t>子どもの学びに火をつけることが一番重要。</a:t>
            </a:r>
            <a:endParaRPr lang="en-US" altLang="ja-JP" sz="2000" b="1" dirty="0">
              <a:solidFill>
                <a:srgbClr val="FF0000"/>
              </a:solidFill>
              <a:latin typeface="AR丸ゴシック体E" panose="020F0909000000000000" pitchFamily="49" charset="-128"/>
              <a:ea typeface="AR丸ゴシック体E" panose="020F0909000000000000" pitchFamily="49" charset="-128"/>
            </a:endParaRPr>
          </a:p>
        </p:txBody>
      </p:sp>
      <p:sp>
        <p:nvSpPr>
          <p:cNvPr id="7" name="テキスト ボックス 6">
            <a:extLst>
              <a:ext uri="{FF2B5EF4-FFF2-40B4-BE49-F238E27FC236}">
                <a16:creationId xmlns:a16="http://schemas.microsoft.com/office/drawing/2014/main" id="{7EC0E1D2-9C78-472F-9CA7-7AA583F4E0AF}"/>
              </a:ext>
            </a:extLst>
          </p:cNvPr>
          <p:cNvSpPr txBox="1"/>
          <p:nvPr/>
        </p:nvSpPr>
        <p:spPr>
          <a:xfrm>
            <a:off x="8218781" y="61522"/>
            <a:ext cx="715260" cy="646331"/>
          </a:xfrm>
          <a:prstGeom prst="rect">
            <a:avLst/>
          </a:prstGeom>
          <a:noFill/>
        </p:spPr>
        <p:txBody>
          <a:bodyPr wrap="none" rtlCol="0">
            <a:spAutoFit/>
          </a:bodyPr>
          <a:lstStyle/>
          <a:p>
            <a:r>
              <a:rPr kumimoji="1" lang="en-US" altLang="ja-JP" dirty="0"/>
              <a:t>10:55</a:t>
            </a:r>
          </a:p>
          <a:p>
            <a:endParaRPr kumimoji="1" lang="ja-JP" altLang="en-US" dirty="0"/>
          </a:p>
        </p:txBody>
      </p:sp>
    </p:spTree>
    <p:extLst>
      <p:ext uri="{BB962C8B-B14F-4D97-AF65-F5344CB8AC3E}">
        <p14:creationId xmlns:p14="http://schemas.microsoft.com/office/powerpoint/2010/main" val="24449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anim calcmode="lin" valueType="num">
                                      <p:cBhvr>
                                        <p:cTn id="8" dur="1000" fill="hold"/>
                                        <p:tgtEl>
                                          <p:spTgt spid="3082"/>
                                        </p:tgtEl>
                                        <p:attrNameLst>
                                          <p:attrName>ppt_x</p:attrName>
                                        </p:attrNameLst>
                                      </p:cBhvr>
                                      <p:tavLst>
                                        <p:tav tm="0">
                                          <p:val>
                                            <p:strVal val="#ppt_x"/>
                                          </p:val>
                                        </p:tav>
                                        <p:tav tm="100000">
                                          <p:val>
                                            <p:strVal val="#ppt_x"/>
                                          </p:val>
                                        </p:tav>
                                      </p:tavLst>
                                    </p:anim>
                                    <p:anim calcmode="lin" valueType="num">
                                      <p:cBhvr>
                                        <p:cTn id="9"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9828" y="546248"/>
            <a:ext cx="8375084" cy="490134"/>
          </a:xfrm>
          <a:prstGeom prst="rect">
            <a:avLst/>
          </a:prstGeom>
          <a:solidFill>
            <a:srgbClr val="F6FCA6"/>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2585" b="1" spc="46" dirty="0">
                <a:ln w="11430"/>
                <a:latin typeface="AR P丸ゴシック体E" panose="020F0900000000000000" pitchFamily="50" charset="-128"/>
                <a:ea typeface="AR P丸ゴシック体E" panose="020F0900000000000000" pitchFamily="50" charset="-128"/>
              </a:rPr>
              <a:t>　</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こどもの学びに火をつける</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a:ln w="11430"/>
                <a:latin typeface="AR P丸ゴシック体E" panose="020F0900000000000000" pitchFamily="50" charset="-128"/>
                <a:ea typeface="AR P丸ゴシック体E" panose="020F0900000000000000" pitchFamily="50" charset="-128"/>
              </a:rPr>
              <a:t>際の</a:t>
            </a:r>
            <a:r>
              <a:rPr lang="ja-JP" altLang="en-US" sz="2585" b="1" spc="46" dirty="0">
                <a:ln w="11430"/>
                <a:latin typeface="AR P丸ゴシック体E" panose="020F0900000000000000" pitchFamily="50" charset="-128"/>
                <a:ea typeface="AR P丸ゴシック体E" panose="020F0900000000000000" pitchFamily="50" charset="-128"/>
              </a:rPr>
              <a:t>３つのステップ</a:t>
            </a:r>
          </a:p>
        </p:txBody>
      </p:sp>
      <p:sp>
        <p:nvSpPr>
          <p:cNvPr id="73731" name="正方形/長方形 2"/>
          <p:cNvSpPr>
            <a:spLocks noChangeArrowheads="1"/>
          </p:cNvSpPr>
          <p:nvPr/>
        </p:nvSpPr>
        <p:spPr bwMode="auto">
          <a:xfrm>
            <a:off x="65805" y="1641231"/>
            <a:ext cx="2640466"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kumimoji="0" lang="ja-JP" altLang="en-US" sz="1846" b="1" dirty="0">
                <a:latin typeface="ＤＦ平成ゴシック体W5" panose="02010609000101010101" pitchFamily="1" charset="-128"/>
                <a:ea typeface="ＤＦ平成ゴシック体W5" panose="02010609000101010101" pitchFamily="1" charset="-128"/>
              </a:rPr>
              <a:t>問題に気づかせる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73732" name="テキスト ボックス 1"/>
          <p:cNvSpPr txBox="1">
            <a:spLocks noChangeArrowheads="1"/>
          </p:cNvSpPr>
          <p:nvPr/>
        </p:nvSpPr>
        <p:spPr bwMode="auto">
          <a:xfrm>
            <a:off x="82795" y="2282378"/>
            <a:ext cx="2640466" cy="3434402"/>
          </a:xfrm>
          <a:prstGeom prst="rect">
            <a:avLst/>
          </a:prstGeom>
          <a:solidFill>
            <a:schemeClr val="bg1"/>
          </a:solidFill>
          <a:ln>
            <a:solidFill>
              <a:schemeClr val="tx1"/>
            </a:solidFill>
          </a:ln>
        </p:spPr>
        <p:txBody>
          <a:bodyPr wrap="square">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en-US" altLang="ja-JP" sz="1846" b="1" dirty="0">
                <a:latin typeface="HG明朝B" panose="02020809000000000000" pitchFamily="17" charset="-128"/>
                <a:ea typeface="HG明朝B" panose="02020809000000000000" pitchFamily="17" charset="-128"/>
              </a:rPr>
              <a:t>1)</a:t>
            </a:r>
            <a:r>
              <a:rPr lang="ja-JP" altLang="en-US" sz="1846" b="1" dirty="0">
                <a:latin typeface="HG明朝B" panose="02020809000000000000" pitchFamily="17" charset="-128"/>
                <a:ea typeface="HG明朝B" panose="02020809000000000000" pitchFamily="17" charset="-128"/>
              </a:rPr>
              <a:t>体験活動や提示資料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をもとに</a:t>
            </a:r>
            <a:r>
              <a:rPr lang="ja-JP" altLang="en-US" sz="1846" b="1" dirty="0">
                <a:latin typeface="HGSｺﾞｼｯｸE" panose="020B0900000000000000" pitchFamily="50" charset="-128"/>
                <a:ea typeface="HGSｺﾞｼｯｸE" panose="020B0900000000000000" pitchFamily="50" charset="-128"/>
              </a:rPr>
              <a:t>基本的な</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a:t>
            </a:r>
            <a:r>
              <a:rPr lang="ja-JP" altLang="en-US" sz="1846" b="1" dirty="0">
                <a:latin typeface="HGSｺﾞｼｯｸE" panose="020B0900000000000000" pitchFamily="50" charset="-128"/>
                <a:ea typeface="HGSｺﾞｼｯｸE" panose="020B0900000000000000" pitchFamily="50" charset="-128"/>
              </a:rPr>
              <a:t>事実と出会う</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en-US" altLang="ja-JP" sz="1846" b="1" dirty="0">
                <a:latin typeface="HG明朝B" panose="02020809000000000000" pitchFamily="17" charset="-128"/>
                <a:ea typeface="HG明朝B" panose="02020809000000000000" pitchFamily="17" charset="-128"/>
              </a:rPr>
              <a:t>2)</a:t>
            </a:r>
            <a:r>
              <a:rPr lang="ja-JP" altLang="en-US" sz="1846" b="1" dirty="0">
                <a:latin typeface="HG明朝B" panose="02020809000000000000" pitchFamily="17" charset="-128"/>
                <a:ea typeface="HG明朝B" panose="02020809000000000000" pitchFamily="17" charset="-128"/>
              </a:rPr>
              <a:t>体験したり資料を見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たりしたことから、</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多様な気づきや感想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などをもち、それを</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a:t>
            </a:r>
            <a:r>
              <a:rPr lang="ja-JP" altLang="en-US" sz="1846" b="1" dirty="0">
                <a:latin typeface="HGPｺﾞｼｯｸE" panose="020B0900000000000000" pitchFamily="50" charset="-128"/>
                <a:ea typeface="HGPｺﾞｼｯｸE" panose="020B0900000000000000" pitchFamily="50" charset="-128"/>
              </a:rPr>
              <a:t>共有する</a:t>
            </a:r>
            <a:endParaRPr lang="en-US" altLang="ja-JP" sz="1846" b="1" dirty="0">
              <a:latin typeface="HGPｺﾞｼｯｸE" panose="020B0900000000000000" pitchFamily="50" charset="-128"/>
              <a:ea typeface="HGPｺﾞｼｯｸE" panose="020B0900000000000000" pitchFamily="50" charset="-128"/>
            </a:endParaRPr>
          </a:p>
        </p:txBody>
      </p:sp>
      <p:sp>
        <p:nvSpPr>
          <p:cNvPr id="5" name="正方形/長方形 4"/>
          <p:cNvSpPr>
            <a:spLocks noChangeArrowheads="1"/>
          </p:cNvSpPr>
          <p:nvPr/>
        </p:nvSpPr>
        <p:spPr bwMode="auto">
          <a:xfrm>
            <a:off x="2858187" y="1641231"/>
            <a:ext cx="2910254"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　</a:t>
            </a:r>
            <a:r>
              <a:rPr kumimoji="0" lang="ja-JP" altLang="en-US" sz="1846" b="1" dirty="0">
                <a:latin typeface="ＤＦ平成ゴシック体W5" panose="02010609000101010101" pitchFamily="1" charset="-128"/>
                <a:ea typeface="ＤＦ平成ゴシック体W5" panose="02010609000101010101" pitchFamily="1" charset="-128"/>
              </a:rPr>
              <a:t>火をつける　</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6" name="正方形/長方形 5"/>
          <p:cNvSpPr>
            <a:spLocks noChangeArrowheads="1"/>
          </p:cNvSpPr>
          <p:nvPr/>
        </p:nvSpPr>
        <p:spPr bwMode="auto">
          <a:xfrm>
            <a:off x="2858187" y="2282378"/>
            <a:ext cx="2910254" cy="3434402"/>
          </a:xfrm>
          <a:prstGeom prst="rect">
            <a:avLst/>
          </a:prstGeom>
          <a:solidFill>
            <a:schemeClr val="bg1"/>
          </a:solidFill>
          <a:ln>
            <a:solidFill>
              <a:schemeClr val="tx1"/>
            </a:solidFill>
          </a:ln>
        </p:spPr>
        <p:txBody>
          <a:bodyPr>
            <a:spAutoFit/>
          </a:bodyPr>
          <a:lstStyle/>
          <a:p>
            <a:pPr eaLnBrk="1" hangingPunct="1">
              <a:lnSpc>
                <a:spcPct val="150000"/>
              </a:lnSpc>
            </a:pPr>
            <a:r>
              <a:rPr lang="en-US" altLang="ja-JP" sz="1846" b="1" dirty="0">
                <a:latin typeface="HG明朝B" panose="02020809000000000000" pitchFamily="17" charset="-128"/>
                <a:ea typeface="HG明朝B" panose="02020809000000000000" pitchFamily="17" charset="-128"/>
              </a:rPr>
              <a:t>3)</a:t>
            </a:r>
            <a:r>
              <a:rPr lang="ja-JP" altLang="en-US" sz="1846" b="1" dirty="0">
                <a:latin typeface="HG明朝B" panose="02020809000000000000" pitchFamily="17" charset="-128"/>
                <a:ea typeface="HG明朝B" panose="02020809000000000000" pitchFamily="17" charset="-128"/>
              </a:rPr>
              <a:t>教師が提示したり、子</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どもが調べたりして出</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合った</a:t>
            </a:r>
            <a:r>
              <a:rPr lang="ja-JP" altLang="en-US" sz="1846" b="1" dirty="0">
                <a:latin typeface="HGSｺﾞｼｯｸE" panose="020B0900000000000000" pitchFamily="50" charset="-128"/>
                <a:ea typeface="HGSｺﾞｼｯｸE" panose="020B0900000000000000" pitchFamily="50" charset="-128"/>
              </a:rPr>
              <a:t>矛盾する事実</a:t>
            </a:r>
            <a:r>
              <a:rPr lang="ja-JP" altLang="en-US" sz="1846" b="1" dirty="0">
                <a:latin typeface="HG明朝B" panose="02020809000000000000" pitchFamily="17" charset="-128"/>
                <a:ea typeface="HG明朝B" panose="02020809000000000000" pitchFamily="17" charset="-128"/>
              </a:rPr>
              <a:t>や</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a:t>
            </a:r>
            <a:r>
              <a:rPr lang="ja-JP" altLang="en-US" sz="1846" b="1" dirty="0">
                <a:latin typeface="HGSｺﾞｼｯｸE" panose="020B0900000000000000" pitchFamily="50" charset="-128"/>
                <a:ea typeface="HGSｺﾞｼｯｸE" panose="020B0900000000000000" pitchFamily="50" charset="-128"/>
              </a:rPr>
              <a:t>意表をつく話</a:t>
            </a:r>
            <a:r>
              <a:rPr lang="ja-JP" altLang="en-US" sz="1846" b="1" dirty="0">
                <a:latin typeface="HG明朝B" panose="02020809000000000000" pitchFamily="17" charset="-128"/>
                <a:ea typeface="HG明朝B" panose="02020809000000000000" pitchFamily="17" charset="-128"/>
              </a:rPr>
              <a:t>や資料等</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から</a:t>
            </a:r>
            <a:r>
              <a:rPr lang="ja-JP" altLang="en-US" sz="1846" b="1" dirty="0">
                <a:latin typeface="AR P丸ゴシック体E" panose="020F0900000000000000" pitchFamily="50" charset="-128"/>
                <a:ea typeface="AR P丸ゴシック体E" panose="020F0900000000000000" pitchFamily="50" charset="-128"/>
              </a:rPr>
              <a:t>疑問を感じ</a:t>
            </a:r>
            <a:r>
              <a:rPr lang="ja-JP" altLang="en-US" sz="1846" b="1" dirty="0">
                <a:latin typeface="HG明朝B" panose="02020809000000000000" pitchFamily="17" charset="-128"/>
                <a:ea typeface="HG明朝B" panose="02020809000000000000" pitchFamily="17" charset="-128"/>
              </a:rPr>
              <a:t>、書き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出す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p:txBody>
      </p:sp>
      <p:sp>
        <p:nvSpPr>
          <p:cNvPr id="7" name="正方形/長方形 6"/>
          <p:cNvSpPr>
            <a:spLocks noChangeArrowheads="1"/>
          </p:cNvSpPr>
          <p:nvPr/>
        </p:nvSpPr>
        <p:spPr bwMode="auto">
          <a:xfrm>
            <a:off x="6014066" y="1622182"/>
            <a:ext cx="3011238"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kumimoji="0" lang="ja-JP" altLang="en-US" sz="1846" b="1" dirty="0">
                <a:latin typeface="ＤＦ平成ゴシック体W5" panose="02010609000101010101" pitchFamily="1" charset="-128"/>
                <a:ea typeface="ＤＦ平成ゴシック体W5" panose="02010609000101010101" pitchFamily="1" charset="-128"/>
              </a:rPr>
              <a:t>テーマを決める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8" name="正方形/長方形 7"/>
          <p:cNvSpPr>
            <a:spLocks noChangeArrowheads="1"/>
          </p:cNvSpPr>
          <p:nvPr/>
        </p:nvSpPr>
        <p:spPr bwMode="auto">
          <a:xfrm>
            <a:off x="6014066" y="2283349"/>
            <a:ext cx="3011238" cy="3434402"/>
          </a:xfrm>
          <a:prstGeom prst="rect">
            <a:avLst/>
          </a:prstGeom>
          <a:solidFill>
            <a:schemeClr val="bg1"/>
          </a:solidFill>
          <a:ln>
            <a:solidFill>
              <a:schemeClr val="tx1"/>
            </a:solidFill>
          </a:ln>
        </p:spPr>
        <p:txBody>
          <a:bodyPr wrap="square">
            <a:spAutoFit/>
          </a:bodyPr>
          <a:lstStyle/>
          <a:p>
            <a:pPr eaLnBrk="1" hangingPunct="1">
              <a:lnSpc>
                <a:spcPct val="150000"/>
              </a:lnSpc>
            </a:pPr>
            <a:r>
              <a:rPr lang="en-US" altLang="ja-JP" sz="1846" b="1" dirty="0">
                <a:latin typeface="HG明朝B" panose="02020809000000000000" pitchFamily="17" charset="-128"/>
                <a:ea typeface="HG明朝B" panose="02020809000000000000" pitchFamily="17" charset="-128"/>
              </a:rPr>
              <a:t>4)</a:t>
            </a:r>
            <a:r>
              <a:rPr lang="ja-JP" altLang="en-US" sz="1846" b="1" dirty="0">
                <a:latin typeface="HG明朝B" panose="02020809000000000000" pitchFamily="17" charset="-128"/>
                <a:ea typeface="HG明朝B" panose="02020809000000000000" pitchFamily="17" charset="-128"/>
              </a:rPr>
              <a:t>グループや学級全体で</a:t>
            </a:r>
            <a:r>
              <a:rPr lang="ja-JP" altLang="en-US" sz="1846" b="1" dirty="0">
                <a:latin typeface="AR P丸ゴシック体E" panose="020F0900000000000000" pitchFamily="50" charset="-128"/>
                <a:ea typeface="AR P丸ゴシック体E" panose="020F0900000000000000" pitchFamily="50" charset="-128"/>
              </a:rPr>
              <a:t>疑　</a:t>
            </a:r>
            <a:endParaRPr lang="en-US" altLang="ja-JP" sz="1846" b="1" dirty="0">
              <a:latin typeface="AR P丸ゴシック体E" panose="020F0900000000000000" pitchFamily="50" charset="-128"/>
              <a:ea typeface="AR P丸ゴシック体E" panose="020F0900000000000000" pitchFamily="50" charset="-128"/>
            </a:endParaRPr>
          </a:p>
          <a:p>
            <a:pPr eaLnBrk="1" hangingPunct="1">
              <a:lnSpc>
                <a:spcPct val="150000"/>
              </a:lnSpc>
            </a:pPr>
            <a:r>
              <a:rPr lang="ja-JP" altLang="en-US" sz="1846" b="1" dirty="0">
                <a:latin typeface="AR P丸ゴシック体E" panose="020F0900000000000000" pitchFamily="50" charset="-128"/>
                <a:ea typeface="AR P丸ゴシック体E" panose="020F0900000000000000" pitchFamily="50" charset="-128"/>
              </a:rPr>
              <a:t>　問を出し合い</a:t>
            </a:r>
            <a:r>
              <a:rPr lang="ja-JP" altLang="en-US" sz="1846" b="1" dirty="0">
                <a:latin typeface="HG明朝B" panose="02020809000000000000" pitchFamily="17" charset="-128"/>
                <a:ea typeface="HG明朝B" panose="02020809000000000000" pitchFamily="17" charset="-128"/>
              </a:rPr>
              <a:t>、</a:t>
            </a:r>
            <a:r>
              <a:rPr lang="ja-JP" altLang="en-US" sz="1846" b="1" dirty="0">
                <a:latin typeface="HGSｺﾞｼｯｸE" panose="020B0900000000000000" pitchFamily="50" charset="-128"/>
                <a:ea typeface="HGSｺﾞｼｯｸE" panose="020B0900000000000000" pitchFamily="50" charset="-128"/>
              </a:rPr>
              <a:t>分類・整</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a:t>
            </a:r>
            <a:r>
              <a:rPr lang="ja-JP" altLang="en-US" sz="1846" b="1" dirty="0" err="1">
                <a:latin typeface="HGSｺﾞｼｯｸE" panose="020B0900000000000000" pitchFamily="50" charset="-128"/>
                <a:ea typeface="HGSｺﾞｼｯｸE" panose="020B0900000000000000" pitchFamily="50" charset="-128"/>
              </a:rPr>
              <a:t>理して</a:t>
            </a:r>
            <a:r>
              <a:rPr lang="ja-JP" altLang="en-US" sz="1846" b="1" dirty="0">
                <a:latin typeface="HG明朝B" panose="02020809000000000000" pitchFamily="17" charset="-128"/>
                <a:ea typeface="HG明朝B" panose="02020809000000000000" pitchFamily="17" charset="-128"/>
              </a:rPr>
              <a:t>まとめ、</a:t>
            </a:r>
            <a:r>
              <a:rPr lang="ja-JP" altLang="en-US" sz="1846" b="1" dirty="0">
                <a:latin typeface="HGSｺﾞｼｯｸE" panose="020B0900000000000000" pitchFamily="50" charset="-128"/>
                <a:ea typeface="HGSｺﾞｼｯｸE" panose="020B0900000000000000" pitchFamily="50" charset="-128"/>
              </a:rPr>
              <a:t>学習問題</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をつくる</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en-US" altLang="ja-JP" sz="1846" b="1" dirty="0">
                <a:latin typeface="HG明朝B" panose="02020809000000000000" pitchFamily="17" charset="-128"/>
                <a:ea typeface="HG明朝B" panose="02020809000000000000" pitchFamily="17" charset="-128"/>
              </a:rPr>
              <a:t>5)</a:t>
            </a:r>
            <a:r>
              <a:rPr lang="ja-JP" altLang="en-US" sz="1846" b="1" dirty="0">
                <a:latin typeface="HG明朝B" panose="02020809000000000000" pitchFamily="17" charset="-128"/>
                <a:ea typeface="HG明朝B" panose="02020809000000000000" pitchFamily="17" charset="-128"/>
              </a:rPr>
              <a:t>問題について、自分なり</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の</a:t>
            </a:r>
            <a:r>
              <a:rPr lang="ja-JP" altLang="en-US" sz="1846" b="1" dirty="0">
                <a:latin typeface="HGSｺﾞｼｯｸE" panose="020B0900000000000000" pitchFamily="50" charset="-128"/>
                <a:ea typeface="HGSｺﾞｼｯｸE" panose="020B0900000000000000" pitchFamily="50" charset="-128"/>
              </a:rPr>
              <a:t>予想</a:t>
            </a:r>
            <a:r>
              <a:rPr lang="ja-JP" altLang="en-US" sz="1846" b="1" dirty="0">
                <a:latin typeface="HG明朝B" panose="02020809000000000000" pitchFamily="17" charset="-128"/>
                <a:ea typeface="HG明朝B" panose="02020809000000000000" pitchFamily="17" charset="-128"/>
              </a:rPr>
              <a:t>をする</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p:txBody>
      </p:sp>
      <p:sp>
        <p:nvSpPr>
          <p:cNvPr id="15" name="テキスト ボックス 14"/>
          <p:cNvSpPr txBox="1">
            <a:spLocks noChangeArrowheads="1"/>
          </p:cNvSpPr>
          <p:nvPr/>
        </p:nvSpPr>
        <p:spPr bwMode="auto">
          <a:xfrm>
            <a:off x="1054335" y="1139761"/>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latin typeface="HG創英角ﾎﾟｯﾌﾟ体" panose="040B0A09000000000000" pitchFamily="49" charset="-128"/>
                <a:ea typeface="HG創英角ﾎﾟｯﾌﾟ体" panose="040B0A09000000000000" pitchFamily="49" charset="-128"/>
              </a:rPr>
              <a:t>①</a:t>
            </a:r>
          </a:p>
        </p:txBody>
      </p:sp>
      <p:sp>
        <p:nvSpPr>
          <p:cNvPr id="16" name="テキスト ボックス 15"/>
          <p:cNvSpPr txBox="1">
            <a:spLocks noChangeArrowheads="1"/>
          </p:cNvSpPr>
          <p:nvPr/>
        </p:nvSpPr>
        <p:spPr bwMode="auto">
          <a:xfrm>
            <a:off x="3918108" y="1139760"/>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latin typeface="HG創英角ﾎﾟｯﾌﾟ体" panose="040B0A09000000000000" pitchFamily="49" charset="-128"/>
                <a:ea typeface="HG創英角ﾎﾟｯﾌﾟ体" panose="040B0A09000000000000" pitchFamily="49" charset="-128"/>
              </a:rPr>
              <a:t>②</a:t>
            </a:r>
          </a:p>
        </p:txBody>
      </p:sp>
      <p:sp>
        <p:nvSpPr>
          <p:cNvPr id="17" name="テキスト ボックス 16"/>
          <p:cNvSpPr txBox="1">
            <a:spLocks noChangeArrowheads="1"/>
          </p:cNvSpPr>
          <p:nvPr/>
        </p:nvSpPr>
        <p:spPr bwMode="auto">
          <a:xfrm>
            <a:off x="7150471" y="1119728"/>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latin typeface="HG創英角ﾎﾟｯﾌﾟ体" panose="040B0A09000000000000" pitchFamily="49" charset="-128"/>
                <a:ea typeface="HG創英角ﾎﾟｯﾌﾟ体" panose="040B0A09000000000000" pitchFamily="49" charset="-128"/>
              </a:rPr>
              <a:t>③</a:t>
            </a:r>
          </a:p>
        </p:txBody>
      </p:sp>
      <p:sp>
        <p:nvSpPr>
          <p:cNvPr id="3" name="テキスト ボックス 2">
            <a:extLst>
              <a:ext uri="{FF2B5EF4-FFF2-40B4-BE49-F238E27FC236}">
                <a16:creationId xmlns:a16="http://schemas.microsoft.com/office/drawing/2014/main" id="{A5AB77DE-8FF1-4D2E-BD07-82B070E8C7FD}"/>
              </a:ext>
            </a:extLst>
          </p:cNvPr>
          <p:cNvSpPr txBox="1"/>
          <p:nvPr/>
        </p:nvSpPr>
        <p:spPr>
          <a:xfrm>
            <a:off x="157613" y="5954819"/>
            <a:ext cx="2492990" cy="400110"/>
          </a:xfrm>
          <a:prstGeom prst="rect">
            <a:avLst/>
          </a:prstGeom>
          <a:solidFill>
            <a:srgbClr val="FFD5D1"/>
          </a:solidFill>
          <a:ln w="28575">
            <a:solidFill>
              <a:schemeClr val="accent1">
                <a:lumMod val="50000"/>
              </a:schemeClr>
            </a:solidFill>
          </a:ln>
        </p:spPr>
        <p:txBody>
          <a:bodyPr wrap="none" rtlCol="0">
            <a:spAutoFit/>
          </a:bodyPr>
          <a:lstStyle/>
          <a:p>
            <a:r>
              <a:rPr lang="ja-JP" altLang="en-US" sz="2000" b="1" dirty="0"/>
              <a:t>親しみ・憧れ・共感</a:t>
            </a:r>
          </a:p>
        </p:txBody>
      </p:sp>
      <p:cxnSp>
        <p:nvCxnSpPr>
          <p:cNvPr id="10" name="直線コネクタ 9">
            <a:extLst>
              <a:ext uri="{FF2B5EF4-FFF2-40B4-BE49-F238E27FC236}">
                <a16:creationId xmlns:a16="http://schemas.microsoft.com/office/drawing/2014/main" id="{4E08A142-D80C-4726-8315-7EA6EC05B21E}"/>
              </a:ext>
            </a:extLst>
          </p:cNvPr>
          <p:cNvCxnSpPr/>
          <p:nvPr/>
        </p:nvCxnSpPr>
        <p:spPr>
          <a:xfrm>
            <a:off x="3918107" y="3561938"/>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9A08AFE-8213-4BC2-9739-0B5D30416B19}"/>
              </a:ext>
            </a:extLst>
          </p:cNvPr>
          <p:cNvCxnSpPr>
            <a:cxnSpLocks/>
          </p:cNvCxnSpPr>
          <p:nvPr/>
        </p:nvCxnSpPr>
        <p:spPr>
          <a:xfrm>
            <a:off x="3148788" y="3960751"/>
            <a:ext cx="14896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D99194-D426-4D0D-8FFC-B796225056A9}"/>
              </a:ext>
            </a:extLst>
          </p:cNvPr>
          <p:cNvCxnSpPr/>
          <p:nvPr/>
        </p:nvCxnSpPr>
        <p:spPr>
          <a:xfrm>
            <a:off x="3574966" y="4426034"/>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A2B589E-702E-4DDC-85E4-FB6CCC14E662}"/>
              </a:ext>
            </a:extLst>
          </p:cNvPr>
          <p:cNvCxnSpPr>
            <a:cxnSpLocks/>
          </p:cNvCxnSpPr>
          <p:nvPr/>
        </p:nvCxnSpPr>
        <p:spPr>
          <a:xfrm>
            <a:off x="7961915" y="3561938"/>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5555967-C08A-43A8-B445-F82C7DD9617A}"/>
              </a:ext>
            </a:extLst>
          </p:cNvPr>
          <p:cNvCxnSpPr>
            <a:cxnSpLocks/>
          </p:cNvCxnSpPr>
          <p:nvPr/>
        </p:nvCxnSpPr>
        <p:spPr>
          <a:xfrm>
            <a:off x="6368701" y="4019756"/>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E2D0853-06E8-4A3B-AE71-FE23D61F687E}"/>
              </a:ext>
            </a:extLst>
          </p:cNvPr>
          <p:cNvSpPr txBox="1"/>
          <p:nvPr/>
        </p:nvSpPr>
        <p:spPr>
          <a:xfrm>
            <a:off x="3004395" y="5954819"/>
            <a:ext cx="2749471" cy="400110"/>
          </a:xfrm>
          <a:prstGeom prst="rect">
            <a:avLst/>
          </a:prstGeom>
          <a:solidFill>
            <a:srgbClr val="FFD5D1"/>
          </a:solidFill>
          <a:ln w="28575">
            <a:solidFill>
              <a:schemeClr val="accent1">
                <a:lumMod val="50000"/>
              </a:schemeClr>
            </a:solidFill>
          </a:ln>
        </p:spPr>
        <p:txBody>
          <a:bodyPr wrap="none" rtlCol="0">
            <a:spAutoFit/>
          </a:bodyPr>
          <a:lstStyle/>
          <a:p>
            <a:r>
              <a:rPr lang="ja-JP" altLang="en-US" sz="2000" b="1" dirty="0"/>
              <a:t>それらをひっくり返す</a:t>
            </a:r>
          </a:p>
        </p:txBody>
      </p:sp>
      <p:sp>
        <p:nvSpPr>
          <p:cNvPr id="23" name="テキスト ボックス 22">
            <a:extLst>
              <a:ext uri="{FF2B5EF4-FFF2-40B4-BE49-F238E27FC236}">
                <a16:creationId xmlns:a16="http://schemas.microsoft.com/office/drawing/2014/main" id="{3EA7C751-F9A3-4DC9-BF70-500679FDB1A4}"/>
              </a:ext>
            </a:extLst>
          </p:cNvPr>
          <p:cNvSpPr txBox="1"/>
          <p:nvPr/>
        </p:nvSpPr>
        <p:spPr>
          <a:xfrm>
            <a:off x="6183466" y="5949280"/>
            <a:ext cx="2492990" cy="400110"/>
          </a:xfrm>
          <a:prstGeom prst="rect">
            <a:avLst/>
          </a:prstGeom>
          <a:solidFill>
            <a:srgbClr val="FFD5D1"/>
          </a:solidFill>
          <a:ln w="28575">
            <a:solidFill>
              <a:schemeClr val="accent1">
                <a:lumMod val="50000"/>
              </a:schemeClr>
            </a:solidFill>
          </a:ln>
        </p:spPr>
        <p:txBody>
          <a:bodyPr wrap="none" rtlCol="0">
            <a:spAutoFit/>
          </a:bodyPr>
          <a:lstStyle/>
          <a:p>
            <a:r>
              <a:rPr lang="ja-JP" altLang="en-US" sz="2000" b="1" dirty="0"/>
              <a:t>疑問から学習問題へ</a:t>
            </a:r>
          </a:p>
        </p:txBody>
      </p:sp>
      <p:cxnSp>
        <p:nvCxnSpPr>
          <p:cNvPr id="24" name="直線コネクタ 23">
            <a:extLst>
              <a:ext uri="{FF2B5EF4-FFF2-40B4-BE49-F238E27FC236}">
                <a16:creationId xmlns:a16="http://schemas.microsoft.com/office/drawing/2014/main" id="{E3EB095B-AFE9-40D9-945D-7653FF137ABA}"/>
              </a:ext>
            </a:extLst>
          </p:cNvPr>
          <p:cNvCxnSpPr>
            <a:cxnSpLocks/>
          </p:cNvCxnSpPr>
          <p:nvPr/>
        </p:nvCxnSpPr>
        <p:spPr>
          <a:xfrm>
            <a:off x="7961914" y="3159861"/>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EDEAAC-6F95-41A5-B323-CA47A4A2FB6E}"/>
              </a:ext>
            </a:extLst>
          </p:cNvPr>
          <p:cNvCxnSpPr>
            <a:cxnSpLocks/>
          </p:cNvCxnSpPr>
          <p:nvPr/>
        </p:nvCxnSpPr>
        <p:spPr>
          <a:xfrm>
            <a:off x="6296609" y="3557015"/>
            <a:ext cx="775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719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par>
                                <p:cTn id="57" presetID="16" presetClass="entr" presetSubtype="21"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entr" presetSubtype="0"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2500"/>
                            </p:stCondLst>
                            <p:childTnLst>
                              <p:par>
                                <p:cTn id="73" presetID="42"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4500"/>
                            </p:stCondLst>
                            <p:childTnLst>
                              <p:par>
                                <p:cTn id="85" presetID="42"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p:bldP spid="17" grpId="0"/>
      <p:bldP spid="3" grpId="0" animBg="1"/>
      <p:bldP spid="22" grpId="0" animBg="1"/>
      <p:bldP spid="2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4127</TotalTime>
  <Words>3878</Words>
  <Application>Microsoft Office PowerPoint</Application>
  <PresentationFormat>画面に合わせる (4:3)</PresentationFormat>
  <Paragraphs>341</Paragraphs>
  <Slides>12</Slides>
  <Notes>12</Notes>
  <HiddenSlides>0</HiddenSlides>
  <MMClips>1</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12</vt:i4>
      </vt:variant>
    </vt:vector>
  </HeadingPairs>
  <TitlesOfParts>
    <vt:vector size="34" baseType="lpstr">
      <vt:lpstr>AR P丸ゴシック体E</vt:lpstr>
      <vt:lpstr>AR P悠々ゴシック体E</vt:lpstr>
      <vt:lpstr>AR P楷書体M</vt:lpstr>
      <vt:lpstr>AR丸ゴシック体E</vt:lpstr>
      <vt:lpstr>AR丸ゴシック体M</vt:lpstr>
      <vt:lpstr>ＤＦ平成ゴシック体W5</vt:lpstr>
      <vt:lpstr>HGPｺﾞｼｯｸE</vt:lpstr>
      <vt:lpstr>HGP創英角ｺﾞｼｯｸUB</vt:lpstr>
      <vt:lpstr>HGP創英角ﾎﾟｯﾌﾟ体</vt:lpstr>
      <vt:lpstr>HGSｺﾞｼｯｸE</vt:lpstr>
      <vt:lpstr>HGS創英角ﾎﾟｯﾌﾟ体</vt:lpstr>
      <vt:lpstr>HG創英角ﾎﾟｯﾌﾟ体</vt:lpstr>
      <vt:lpstr>HG明朝B</vt:lpstr>
      <vt:lpstr>ＭＳ Ｐゴシック</vt:lpstr>
      <vt:lpstr>ＭＳ ゴシック</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利夫 手島</dc:creator>
  <cp:lastModifiedBy>手島 利夫</cp:lastModifiedBy>
  <cp:revision>149</cp:revision>
  <cp:lastPrinted>2020-04-25T04:29:14Z</cp:lastPrinted>
  <dcterms:created xsi:type="dcterms:W3CDTF">2020-04-04T12:53:36Z</dcterms:created>
  <dcterms:modified xsi:type="dcterms:W3CDTF">2021-10-08T06:35:16Z</dcterms:modified>
</cp:coreProperties>
</file>