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190" r:id="rId2"/>
    <p:sldId id="2154" r:id="rId3"/>
    <p:sldId id="1710" r:id="rId4"/>
    <p:sldId id="2168" r:id="rId5"/>
    <p:sldId id="1699" r:id="rId6"/>
    <p:sldId id="1888" r:id="rId7"/>
    <p:sldId id="1929" r:id="rId8"/>
    <p:sldId id="1930" r:id="rId9"/>
    <p:sldId id="1890" r:id="rId10"/>
    <p:sldId id="1894" r:id="rId11"/>
    <p:sldId id="1895" r:id="rId12"/>
    <p:sldId id="1896" r:id="rId13"/>
    <p:sldId id="1897" r:id="rId14"/>
    <p:sldId id="1898" r:id="rId15"/>
    <p:sldId id="1893" r:id="rId16"/>
    <p:sldId id="1899" r:id="rId17"/>
    <p:sldId id="1900" r:id="rId18"/>
    <p:sldId id="1902" r:id="rId19"/>
    <p:sldId id="1903" r:id="rId20"/>
    <p:sldId id="1905" r:id="rId21"/>
    <p:sldId id="1968" r:id="rId22"/>
    <p:sldId id="1702" r:id="rId23"/>
    <p:sldId id="2108" r:id="rId24"/>
    <p:sldId id="2106" r:id="rId25"/>
    <p:sldId id="2166" r:id="rId26"/>
    <p:sldId id="2167" r:id="rId27"/>
    <p:sldId id="2163" r:id="rId28"/>
  </p:sldIdLst>
  <p:sldSz cx="9144000" cy="6858000" type="screen4x3"/>
  <p:notesSz cx="10018713" cy="68881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FFFFCC"/>
    <a:srgbClr val="FDC3F7"/>
    <a:srgbClr val="FFFF79"/>
    <a:srgbClr val="FF9999"/>
    <a:srgbClr val="CCCCFF"/>
    <a:srgbClr val="FED2FA"/>
    <a:srgbClr val="FEFDD3"/>
    <a:srgbClr val="FCEEE4"/>
    <a:srgbClr val="407E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0" autoAdjust="0"/>
    <p:restoredTop sz="93784" autoAdjust="0"/>
  </p:normalViewPr>
  <p:slideViewPr>
    <p:cSldViewPr snapToGrid="0">
      <p:cViewPr varScale="1">
        <p:scale>
          <a:sx n="85" d="100"/>
          <a:sy n="85" d="100"/>
        </p:scale>
        <p:origin x="990" y="84"/>
      </p:cViewPr>
      <p:guideLst/>
    </p:cSldViewPr>
  </p:slideViewPr>
  <p:notesTextViewPr>
    <p:cViewPr>
      <p:scale>
        <a:sx n="1" d="1"/>
        <a:sy n="1" d="1"/>
      </p:scale>
      <p:origin x="0" y="0"/>
    </p:cViewPr>
  </p:notesTextViewPr>
  <p:notesViewPr>
    <p:cSldViewPr snapToGrid="0">
      <p:cViewPr varScale="1">
        <p:scale>
          <a:sx n="67" d="100"/>
          <a:sy n="67" d="100"/>
        </p:scale>
        <p:origin x="1684" y="3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4341442" cy="345604"/>
          </a:xfrm>
          <a:prstGeom prst="rect">
            <a:avLst/>
          </a:prstGeom>
        </p:spPr>
        <p:txBody>
          <a:bodyPr vert="horz" lIns="96616" tIns="48308" rIns="96616" bIns="48308" rtlCol="0"/>
          <a:lstStyle>
            <a:lvl1pPr algn="l">
              <a:defRPr sz="1300"/>
            </a:lvl1pPr>
          </a:lstStyle>
          <a:p>
            <a:endParaRPr kumimoji="1" lang="ja-JP" altLang="en-US"/>
          </a:p>
        </p:txBody>
      </p:sp>
      <p:sp>
        <p:nvSpPr>
          <p:cNvPr id="3" name="日付プレースホルダー 2"/>
          <p:cNvSpPr>
            <a:spLocks noGrp="1"/>
          </p:cNvSpPr>
          <p:nvPr>
            <p:ph type="dt" idx="1"/>
          </p:nvPr>
        </p:nvSpPr>
        <p:spPr>
          <a:xfrm>
            <a:off x="5674952" y="1"/>
            <a:ext cx="4341442" cy="345604"/>
          </a:xfrm>
          <a:prstGeom prst="rect">
            <a:avLst/>
          </a:prstGeom>
        </p:spPr>
        <p:txBody>
          <a:bodyPr vert="horz" lIns="96616" tIns="48308" rIns="96616" bIns="48308" rtlCol="0"/>
          <a:lstStyle>
            <a:lvl1pPr algn="r">
              <a:defRPr sz="1300"/>
            </a:lvl1pPr>
          </a:lstStyle>
          <a:p>
            <a:fld id="{10BC20B0-9C02-4CE7-8733-7F6C6565C455}" type="datetimeFigureOut">
              <a:rPr kumimoji="1" lang="ja-JP" altLang="en-US" smtClean="0"/>
              <a:t>2021/10/8</a:t>
            </a:fld>
            <a:endParaRPr kumimoji="1" lang="ja-JP" altLang="en-US"/>
          </a:p>
        </p:txBody>
      </p:sp>
      <p:sp>
        <p:nvSpPr>
          <p:cNvPr id="4" name="スライド イメージ プレースホルダー 3"/>
          <p:cNvSpPr>
            <a:spLocks noGrp="1" noRot="1" noChangeAspect="1"/>
          </p:cNvSpPr>
          <p:nvPr>
            <p:ph type="sldImg" idx="2"/>
          </p:nvPr>
        </p:nvSpPr>
        <p:spPr>
          <a:xfrm>
            <a:off x="3459163" y="860425"/>
            <a:ext cx="3100387" cy="2325688"/>
          </a:xfrm>
          <a:prstGeom prst="rect">
            <a:avLst/>
          </a:prstGeom>
          <a:noFill/>
          <a:ln w="12700">
            <a:solidFill>
              <a:prstClr val="black"/>
            </a:solidFill>
          </a:ln>
        </p:spPr>
        <p:txBody>
          <a:bodyPr vert="horz" lIns="96616" tIns="48308" rIns="96616" bIns="48308" rtlCol="0" anchor="ctr"/>
          <a:lstStyle/>
          <a:p>
            <a:endParaRPr lang="ja-JP" altLang="en-US"/>
          </a:p>
        </p:txBody>
      </p:sp>
      <p:sp>
        <p:nvSpPr>
          <p:cNvPr id="5" name="ノート プレースホルダー 4"/>
          <p:cNvSpPr>
            <a:spLocks noGrp="1"/>
          </p:cNvSpPr>
          <p:nvPr>
            <p:ph type="body" sz="quarter" idx="3"/>
          </p:nvPr>
        </p:nvSpPr>
        <p:spPr>
          <a:xfrm>
            <a:off x="1001872" y="3314929"/>
            <a:ext cx="8014970" cy="2712215"/>
          </a:xfrm>
          <a:prstGeom prst="rect">
            <a:avLst/>
          </a:prstGeom>
        </p:spPr>
        <p:txBody>
          <a:bodyPr vert="horz" lIns="96616" tIns="48308" rIns="96616" bIns="4830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42561"/>
            <a:ext cx="4341442" cy="345603"/>
          </a:xfrm>
          <a:prstGeom prst="rect">
            <a:avLst/>
          </a:prstGeom>
        </p:spPr>
        <p:txBody>
          <a:bodyPr vert="horz" lIns="96616" tIns="48308" rIns="96616" bIns="48308"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5674952" y="6542561"/>
            <a:ext cx="4341442" cy="345603"/>
          </a:xfrm>
          <a:prstGeom prst="rect">
            <a:avLst/>
          </a:prstGeom>
        </p:spPr>
        <p:txBody>
          <a:bodyPr vert="horz" lIns="96616" tIns="48308" rIns="96616" bIns="48308" rtlCol="0" anchor="b"/>
          <a:lstStyle>
            <a:lvl1pPr algn="r">
              <a:defRPr sz="1300"/>
            </a:lvl1pPr>
          </a:lstStyle>
          <a:p>
            <a:fld id="{9D4F7A05-CD05-487B-AE20-5CDBB3273D2A}" type="slidenum">
              <a:rPr kumimoji="1" lang="ja-JP" altLang="en-US" smtClean="0"/>
              <a:t>‹#›</a:t>
            </a:fld>
            <a:endParaRPr kumimoji="1" lang="ja-JP" altLang="en-US"/>
          </a:p>
        </p:txBody>
      </p:sp>
    </p:spTree>
    <p:extLst>
      <p:ext uri="{BB962C8B-B14F-4D97-AF65-F5344CB8AC3E}">
        <p14:creationId xmlns:p14="http://schemas.microsoft.com/office/powerpoint/2010/main" val="12129109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1650992" y="3554613"/>
            <a:ext cx="6283070" cy="2034161"/>
          </a:xfrm>
        </p:spPr>
        <p:txBody>
          <a:bodyPr/>
          <a:lstStyle/>
          <a:p>
            <a:r>
              <a:rPr lang="en-US" altLang="ja-JP" sz="1400" dirty="0"/>
              <a:t>※</a:t>
            </a:r>
            <a:r>
              <a:rPr lang="ja-JP" altLang="en-US" sz="1400" dirty="0"/>
              <a:t>　イントロの音楽など</a:t>
            </a:r>
            <a:endParaRPr lang="en-US" altLang="ja-JP" sz="1400" dirty="0"/>
          </a:p>
          <a:p>
            <a:r>
              <a:rPr lang="ja-JP" altLang="en-US" sz="1400" dirty="0"/>
              <a:t>　　（手島の発言は、次のページから始まります。）</a:t>
            </a:r>
            <a:endParaRPr lang="en-US" altLang="ja-JP" sz="1400" dirty="0"/>
          </a:p>
          <a:p>
            <a:endParaRPr lang="en-US" altLang="ja-JP"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a:t>
            </a:fld>
            <a:endParaRPr kumimoji="1" lang="ja-JP" altLang="en-US"/>
          </a:p>
        </p:txBody>
      </p:sp>
    </p:spTree>
    <p:extLst>
      <p:ext uri="{BB962C8B-B14F-4D97-AF65-F5344CB8AC3E}">
        <p14:creationId xmlns:p14="http://schemas.microsoft.com/office/powerpoint/2010/main" val="2120951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657475" y="119063"/>
            <a:ext cx="5410200" cy="4057650"/>
          </a:xfrm>
        </p:spPr>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10</a:t>
            </a:fld>
            <a:endParaRPr kumimoji="1" lang="ja-JP" altLang="en-US"/>
          </a:p>
        </p:txBody>
      </p:sp>
    </p:spTree>
    <p:extLst>
      <p:ext uri="{BB962C8B-B14F-4D97-AF65-F5344CB8AC3E}">
        <p14:creationId xmlns:p14="http://schemas.microsoft.com/office/powerpoint/2010/main" val="1100530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82800" y="517525"/>
            <a:ext cx="5316538" cy="3987800"/>
          </a:xfrm>
        </p:spPr>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11</a:t>
            </a:fld>
            <a:endParaRPr kumimoji="1" lang="ja-JP" altLang="en-US"/>
          </a:p>
        </p:txBody>
      </p:sp>
    </p:spTree>
    <p:extLst>
      <p:ext uri="{BB962C8B-B14F-4D97-AF65-F5344CB8AC3E}">
        <p14:creationId xmlns:p14="http://schemas.microsoft.com/office/powerpoint/2010/main" val="3702368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71775" y="803275"/>
            <a:ext cx="4505325" cy="3379788"/>
          </a:xfrm>
        </p:spPr>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12</a:t>
            </a:fld>
            <a:endParaRPr kumimoji="1" lang="ja-JP" altLang="en-US"/>
          </a:p>
        </p:txBody>
      </p:sp>
    </p:spTree>
    <p:extLst>
      <p:ext uri="{BB962C8B-B14F-4D97-AF65-F5344CB8AC3E}">
        <p14:creationId xmlns:p14="http://schemas.microsoft.com/office/powerpoint/2010/main" val="715100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478088" y="514350"/>
            <a:ext cx="4732337" cy="3549650"/>
          </a:xfrm>
        </p:spPr>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13</a:t>
            </a:fld>
            <a:endParaRPr kumimoji="1" lang="ja-JP" altLang="en-US"/>
          </a:p>
        </p:txBody>
      </p:sp>
    </p:spTree>
    <p:extLst>
      <p:ext uri="{BB962C8B-B14F-4D97-AF65-F5344CB8AC3E}">
        <p14:creationId xmlns:p14="http://schemas.microsoft.com/office/powerpoint/2010/main" val="2720030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49463" y="588963"/>
            <a:ext cx="5126037" cy="3844925"/>
          </a:xfrm>
        </p:spPr>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14</a:t>
            </a:fld>
            <a:endParaRPr kumimoji="1" lang="ja-JP" altLang="en-US"/>
          </a:p>
        </p:txBody>
      </p:sp>
    </p:spTree>
    <p:extLst>
      <p:ext uri="{BB962C8B-B14F-4D97-AF65-F5344CB8AC3E}">
        <p14:creationId xmlns:p14="http://schemas.microsoft.com/office/powerpoint/2010/main" val="2274282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46350" y="161925"/>
            <a:ext cx="6108700" cy="4581525"/>
          </a:xfrm>
        </p:spPr>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15</a:t>
            </a:fld>
            <a:endParaRPr kumimoji="1" lang="ja-JP" altLang="en-US"/>
          </a:p>
        </p:txBody>
      </p:sp>
    </p:spTree>
    <p:extLst>
      <p:ext uri="{BB962C8B-B14F-4D97-AF65-F5344CB8AC3E}">
        <p14:creationId xmlns:p14="http://schemas.microsoft.com/office/powerpoint/2010/main" val="3453581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824038" y="422275"/>
            <a:ext cx="6370637" cy="4778375"/>
          </a:xfrm>
        </p:spPr>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16</a:t>
            </a:fld>
            <a:endParaRPr kumimoji="1" lang="ja-JP" altLang="en-US"/>
          </a:p>
        </p:txBody>
      </p:sp>
    </p:spTree>
    <p:extLst>
      <p:ext uri="{BB962C8B-B14F-4D97-AF65-F5344CB8AC3E}">
        <p14:creationId xmlns:p14="http://schemas.microsoft.com/office/powerpoint/2010/main" val="2439293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617788" y="250825"/>
            <a:ext cx="5494337" cy="4121150"/>
          </a:xfrm>
        </p:spPr>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17</a:t>
            </a:fld>
            <a:endParaRPr kumimoji="1" lang="ja-JP" altLang="en-US"/>
          </a:p>
        </p:txBody>
      </p:sp>
    </p:spTree>
    <p:extLst>
      <p:ext uri="{BB962C8B-B14F-4D97-AF65-F5344CB8AC3E}">
        <p14:creationId xmlns:p14="http://schemas.microsoft.com/office/powerpoint/2010/main" val="8248214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54288" y="514350"/>
            <a:ext cx="5087937" cy="3816350"/>
          </a:xfrm>
        </p:spPr>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18</a:t>
            </a:fld>
            <a:endParaRPr kumimoji="1" lang="ja-JP" altLang="en-US"/>
          </a:p>
        </p:txBody>
      </p:sp>
    </p:spTree>
    <p:extLst>
      <p:ext uri="{BB962C8B-B14F-4D97-AF65-F5344CB8AC3E}">
        <p14:creationId xmlns:p14="http://schemas.microsoft.com/office/powerpoint/2010/main" val="2315371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12950" y="574675"/>
            <a:ext cx="5492750" cy="4121150"/>
          </a:xfrm>
        </p:spPr>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19</a:t>
            </a:fld>
            <a:endParaRPr kumimoji="1" lang="ja-JP" altLang="en-US"/>
          </a:p>
        </p:txBody>
      </p:sp>
    </p:spTree>
    <p:extLst>
      <p:ext uri="{BB962C8B-B14F-4D97-AF65-F5344CB8AC3E}">
        <p14:creationId xmlns:p14="http://schemas.microsoft.com/office/powerpoint/2010/main" val="1386676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59163" y="460375"/>
            <a:ext cx="3100387" cy="2325688"/>
          </a:xfrm>
        </p:spPr>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a:t>
            </a:fld>
            <a:endParaRPr kumimoji="1" lang="ja-JP" altLang="en-US"/>
          </a:p>
        </p:txBody>
      </p:sp>
      <p:sp>
        <p:nvSpPr>
          <p:cNvPr id="7" name="テキスト ボックス 6">
            <a:extLst>
              <a:ext uri="{FF2B5EF4-FFF2-40B4-BE49-F238E27FC236}">
                <a16:creationId xmlns:a16="http://schemas.microsoft.com/office/drawing/2014/main" id="{0C038E42-BB1F-45BC-9555-C925731CB63E}"/>
              </a:ext>
            </a:extLst>
          </p:cNvPr>
          <p:cNvSpPr txBox="1"/>
          <p:nvPr/>
        </p:nvSpPr>
        <p:spPr>
          <a:xfrm>
            <a:off x="2189354" y="2984500"/>
            <a:ext cx="6807171" cy="3074988"/>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endParaRPr kumimoji="1" lang="en-US" altLang="ja-JP" sz="1500" dirty="0">
              <a:latin typeface="+mj-lt"/>
              <a:ea typeface="+mj-ea"/>
              <a:cs typeface="+mj-cs"/>
            </a:endParaRPr>
          </a:p>
        </p:txBody>
      </p:sp>
      <p:sp>
        <p:nvSpPr>
          <p:cNvPr id="3" name="正方形/長方形 2">
            <a:extLst>
              <a:ext uri="{FF2B5EF4-FFF2-40B4-BE49-F238E27FC236}">
                <a16:creationId xmlns:a16="http://schemas.microsoft.com/office/drawing/2014/main" id="{F7FF9F64-FB01-4802-9CDB-0A645C27B188}"/>
              </a:ext>
            </a:extLst>
          </p:cNvPr>
          <p:cNvSpPr/>
          <p:nvPr/>
        </p:nvSpPr>
        <p:spPr>
          <a:xfrm>
            <a:off x="2399920" y="3164386"/>
            <a:ext cx="6914055" cy="3107004"/>
          </a:xfrm>
          <a:prstGeom prst="rect">
            <a:avLst/>
          </a:prstGeom>
        </p:spPr>
        <p:txBody>
          <a:bodyPr wrap="square">
            <a:spAutoFit/>
          </a:bodyPr>
          <a:lstStyle/>
          <a:p>
            <a:pPr defTabSz="914400">
              <a:lnSpc>
                <a:spcPct val="90000"/>
              </a:lnSpc>
              <a:spcBef>
                <a:spcPct val="0"/>
              </a:spcBef>
              <a:spcAft>
                <a:spcPts val="600"/>
              </a:spcAft>
            </a:pPr>
            <a:r>
              <a:rPr kumimoji="1" lang="ja-JP" altLang="en-US" dirty="0">
                <a:latin typeface="AR丸ゴシック体E" panose="020F0909000000000000" pitchFamily="49" charset="-128"/>
                <a:ea typeface="AR丸ゴシック体E" panose="020F0909000000000000" pitchFamily="49" charset="-128"/>
              </a:rPr>
              <a:t>皆さんこんにちは。手島利夫です。</a:t>
            </a:r>
            <a:endParaRPr kumimoji="1" lang="en-US" altLang="ja-JP" dirty="0">
              <a:latin typeface="AR丸ゴシック体E" panose="020F0909000000000000" pitchFamily="49" charset="-128"/>
              <a:ea typeface="AR丸ゴシック体E" panose="020F0909000000000000" pitchFamily="49" charset="-128"/>
            </a:endParaRPr>
          </a:p>
          <a:p>
            <a:pPr defTabSz="914400">
              <a:lnSpc>
                <a:spcPct val="90000"/>
              </a:lnSpc>
              <a:spcBef>
                <a:spcPct val="0"/>
              </a:spcBef>
              <a:spcAft>
                <a:spcPts val="600"/>
              </a:spcAft>
            </a:pPr>
            <a:r>
              <a:rPr kumimoji="1" lang="ja-JP" altLang="en-US" dirty="0">
                <a:latin typeface="HGP創英角ｺﾞｼｯｸUB" panose="020B0900000000000000" pitchFamily="50" charset="-128"/>
                <a:ea typeface="HGP創英角ｺﾞｼｯｸUB" panose="020B0900000000000000" pitchFamily="50" charset="-128"/>
              </a:rPr>
              <a:t>　「ＥＳＤ，ＳＤＧｓの進め方」連続講座　</a:t>
            </a:r>
            <a:endParaRPr kumimoji="1" lang="en-US" altLang="ja-JP" dirty="0">
              <a:latin typeface="HGP創英角ｺﾞｼｯｸUB" panose="020B0900000000000000" pitchFamily="50" charset="-128"/>
              <a:ea typeface="HGP創英角ｺﾞｼｯｸUB" panose="020B0900000000000000" pitchFamily="50" charset="-128"/>
            </a:endParaRPr>
          </a:p>
          <a:p>
            <a:pPr defTabSz="914400">
              <a:lnSpc>
                <a:spcPct val="90000"/>
              </a:lnSpc>
              <a:spcBef>
                <a:spcPct val="0"/>
              </a:spcBef>
              <a:spcAft>
                <a:spcPts val="600"/>
              </a:spcAft>
            </a:pPr>
            <a:r>
              <a:rPr kumimoji="1" lang="ja-JP" altLang="en-US" dirty="0">
                <a:latin typeface="AR丸ゴシック体E" panose="020F0909000000000000" pitchFamily="49" charset="-128"/>
                <a:ea typeface="AR丸ゴシック体E" panose="020F0909000000000000" pitchFamily="49" charset="-128"/>
              </a:rPr>
              <a:t>　</a:t>
            </a:r>
            <a:endParaRPr kumimoji="1" lang="en-US" altLang="ja-JP" dirty="0">
              <a:latin typeface="AR丸ゴシック体E" panose="020F0909000000000000" pitchFamily="49" charset="-128"/>
              <a:ea typeface="AR丸ゴシック体E" panose="020F0909000000000000" pitchFamily="49" charset="-128"/>
            </a:endParaRPr>
          </a:p>
          <a:p>
            <a:pPr defTabSz="914400">
              <a:lnSpc>
                <a:spcPct val="90000"/>
              </a:lnSpc>
              <a:spcBef>
                <a:spcPct val="0"/>
              </a:spcBef>
              <a:spcAft>
                <a:spcPts val="600"/>
              </a:spcAft>
            </a:pPr>
            <a:r>
              <a:rPr kumimoji="1" lang="ja-JP" altLang="en-US" dirty="0">
                <a:latin typeface="AR丸ゴシック体E" panose="020F0909000000000000" pitchFamily="49" charset="-128"/>
                <a:ea typeface="AR丸ゴシック体E" panose="020F0909000000000000" pitchFamily="49" charset="-128"/>
              </a:rPr>
              <a:t>第４回は、その１その２に分けて、今回は</a:t>
            </a:r>
            <a:endParaRPr kumimoji="1" lang="en-US" altLang="ja-JP" dirty="0">
              <a:latin typeface="AR丸ゴシック体E" panose="020F0909000000000000" pitchFamily="49" charset="-128"/>
              <a:ea typeface="AR丸ゴシック体E" panose="020F0909000000000000" pitchFamily="49" charset="-128"/>
            </a:endParaRPr>
          </a:p>
          <a:p>
            <a:pPr defTabSz="914400">
              <a:lnSpc>
                <a:spcPct val="90000"/>
              </a:lnSpc>
              <a:spcBef>
                <a:spcPct val="0"/>
              </a:spcBef>
              <a:spcAft>
                <a:spcPts val="600"/>
              </a:spcAft>
            </a:pPr>
            <a:endParaRPr kumimoji="1" lang="en-US" altLang="ja-JP" sz="900" dirty="0">
              <a:latin typeface="AR丸ゴシック体E" panose="020F0909000000000000" pitchFamily="49" charset="-128"/>
              <a:ea typeface="AR丸ゴシック体E" panose="020F0909000000000000" pitchFamily="49" charset="-128"/>
            </a:endParaRPr>
          </a:p>
          <a:p>
            <a:r>
              <a:rPr kumimoji="1" lang="ja-JP" altLang="en-US" sz="2000" dirty="0">
                <a:latin typeface="HGP創英角ｺﾞｼｯｸUB" panose="020B0900000000000000" pitchFamily="50" charset="-128"/>
                <a:ea typeface="HGP創英角ｺﾞｼｯｸUB" panose="020B0900000000000000" pitchFamily="50" charset="-128"/>
              </a:rPr>
              <a:t>「学習まつり」や「学習新聞」等における学びの進化</a:t>
            </a:r>
            <a:r>
              <a:rPr kumimoji="1" lang="en-US" altLang="ja-JP" sz="2000" dirty="0">
                <a:latin typeface="HGP創英角ｺﾞｼｯｸUB" panose="020B0900000000000000" pitchFamily="50" charset="-128"/>
                <a:ea typeface="HGP創英角ｺﾞｼｯｸUB" panose="020B0900000000000000" pitchFamily="50" charset="-128"/>
              </a:rPr>
              <a:t>【</a:t>
            </a:r>
            <a:r>
              <a:rPr kumimoji="1" lang="ja-JP" altLang="en-US" sz="2000" dirty="0">
                <a:latin typeface="HGP創英角ｺﾞｼｯｸUB" panose="020B0900000000000000" pitchFamily="50" charset="-128"/>
                <a:ea typeface="HGP創英角ｺﾞｼｯｸUB" panose="020B0900000000000000" pitchFamily="50" charset="-128"/>
              </a:rPr>
              <a:t>その１</a:t>
            </a:r>
            <a:r>
              <a:rPr kumimoji="1" lang="en-US" altLang="ja-JP" sz="2000" dirty="0">
                <a:latin typeface="HGP創英角ｺﾞｼｯｸUB" panose="020B0900000000000000" pitchFamily="50" charset="-128"/>
                <a:ea typeface="HGP創英角ｺﾞｼｯｸUB" panose="020B0900000000000000" pitchFamily="50" charset="-128"/>
              </a:rPr>
              <a:t>】</a:t>
            </a:r>
            <a:r>
              <a:rPr kumimoji="1" lang="ja-JP" altLang="en-US" sz="2000" dirty="0">
                <a:latin typeface="HGP創英角ｺﾞｼｯｸUB" panose="020B0900000000000000" pitchFamily="50" charset="-128"/>
                <a:ea typeface="HGP創英角ｺﾞｼｯｸUB" panose="020B0900000000000000" pitchFamily="50" charset="-128"/>
              </a:rPr>
              <a:t>です。</a:t>
            </a:r>
            <a:endParaRPr kumimoji="1" lang="en-US" altLang="ja-JP" sz="2000" dirty="0">
              <a:latin typeface="HGP創英角ｺﾞｼｯｸUB" panose="020B0900000000000000" pitchFamily="50" charset="-128"/>
              <a:ea typeface="HGP創英角ｺﾞｼｯｸUB" panose="020B0900000000000000" pitchFamily="50" charset="-128"/>
            </a:endParaRPr>
          </a:p>
          <a:p>
            <a:endParaRPr kumimoji="1" lang="en-US" altLang="ja-JP" sz="900" dirty="0">
              <a:solidFill>
                <a:srgbClr val="FF0000"/>
              </a:solidFill>
              <a:latin typeface="AR P丸ゴシック体E" panose="020F0900000000000000" pitchFamily="50" charset="-128"/>
              <a:ea typeface="AR P丸ゴシック体E" panose="020F0900000000000000" pitchFamily="50" charset="-128"/>
            </a:endParaRPr>
          </a:p>
          <a:p>
            <a:r>
              <a:rPr kumimoji="1" lang="ja-JP" altLang="en-US" sz="2400" dirty="0">
                <a:solidFill>
                  <a:srgbClr val="FF0000"/>
                </a:solidFill>
                <a:latin typeface="AR P丸ゴシック体E" panose="020F0900000000000000" pitchFamily="50" charset="-128"/>
                <a:ea typeface="AR P丸ゴシック体E" panose="020F0900000000000000" pitchFamily="50" charset="-128"/>
              </a:rPr>
              <a:t>～カリキュラム・マネジメントとその成果について～</a:t>
            </a:r>
            <a:endParaRPr kumimoji="1" lang="en-US" altLang="ja-JP" sz="2400" dirty="0">
              <a:solidFill>
                <a:srgbClr val="FF0000"/>
              </a:solidFill>
              <a:latin typeface="AR P丸ゴシック体E" panose="020F0900000000000000" pitchFamily="50" charset="-128"/>
              <a:ea typeface="AR P丸ゴシック体E" panose="020F0900000000000000" pitchFamily="50" charset="-128"/>
            </a:endParaRPr>
          </a:p>
          <a:p>
            <a:endParaRPr kumimoji="1" lang="en-US" altLang="ja-JP" dirty="0">
              <a:solidFill>
                <a:srgbClr val="FF0000"/>
              </a:solidFill>
              <a:latin typeface="AR P丸ゴシック体E" panose="020F0900000000000000" pitchFamily="50" charset="-128"/>
              <a:ea typeface="AR P丸ゴシック体E" panose="020F0900000000000000" pitchFamily="50" charset="-128"/>
            </a:endParaRPr>
          </a:p>
          <a:p>
            <a:endParaRPr kumimoji="1" lang="en-US" altLang="ja-JP" sz="900" dirty="0">
              <a:latin typeface="AR丸ゴシック体E" panose="020F0909000000000000" pitchFamily="49" charset="-128"/>
              <a:ea typeface="AR丸ゴシック体E" panose="020F0909000000000000" pitchFamily="49" charset="-128"/>
            </a:endParaRPr>
          </a:p>
          <a:p>
            <a:r>
              <a:rPr kumimoji="1" lang="ja-JP" altLang="en-US" dirty="0">
                <a:latin typeface="AR丸ゴシック体E" panose="020F0909000000000000" pitchFamily="49" charset="-128"/>
                <a:ea typeface="AR丸ゴシック体E" panose="020F0909000000000000" pitchFamily="49" charset="-128"/>
              </a:rPr>
              <a:t>お話をしましょう。</a:t>
            </a:r>
            <a:endParaRPr kumimoji="1" lang="en-US" altLang="ja-JP" sz="800" dirty="0">
              <a:latin typeface="AR丸ゴシック体E" panose="020F0909000000000000" pitchFamily="49" charset="-128"/>
              <a:ea typeface="AR丸ゴシック体E" panose="020F0909000000000000" pitchFamily="49" charset="-128"/>
            </a:endParaRPr>
          </a:p>
        </p:txBody>
      </p:sp>
    </p:spTree>
    <p:extLst>
      <p:ext uri="{BB962C8B-B14F-4D97-AF65-F5344CB8AC3E}">
        <p14:creationId xmlns:p14="http://schemas.microsoft.com/office/powerpoint/2010/main" val="19556525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11500" y="412750"/>
            <a:ext cx="3795713" cy="2847975"/>
          </a:xfrm>
        </p:spPr>
      </p:sp>
      <p:sp>
        <p:nvSpPr>
          <p:cNvPr id="3" name="ノート プレースホルダー 2"/>
          <p:cNvSpPr>
            <a:spLocks noGrp="1"/>
          </p:cNvSpPr>
          <p:nvPr>
            <p:ph type="body" idx="1"/>
          </p:nvPr>
        </p:nvSpPr>
        <p:spPr>
          <a:xfrm>
            <a:off x="2114118" y="4003147"/>
            <a:ext cx="6352266" cy="2712215"/>
          </a:xfrm>
        </p:spPr>
        <p:txBody>
          <a:bodyPr/>
          <a:lstStyle/>
          <a:p>
            <a:r>
              <a:rPr kumimoji="1" lang="ja-JP" altLang="en-US" sz="1400" b="1" dirty="0"/>
              <a:t>先ほどのスカスカのＥＳＤカレンダーから</a:t>
            </a:r>
            <a:r>
              <a:rPr kumimoji="1" lang="en-US" altLang="ja-JP" sz="1400" b="1" dirty="0"/>
              <a:t>4</a:t>
            </a:r>
            <a:r>
              <a:rPr kumimoji="1" lang="ja-JP" altLang="en-US" sz="1400" b="1" dirty="0"/>
              <a:t>カ月。</a:t>
            </a:r>
            <a:endParaRPr kumimoji="1" lang="en-US" altLang="ja-JP" sz="1400" b="1" dirty="0"/>
          </a:p>
          <a:p>
            <a:endParaRPr lang="en-US" altLang="ja-JP" sz="1400" b="1" dirty="0"/>
          </a:p>
          <a:p>
            <a:r>
              <a:rPr lang="ja-JP" altLang="en-US" sz="1400" b="1" dirty="0"/>
              <a:t>新年</a:t>
            </a:r>
            <a:r>
              <a:rPr kumimoji="1" lang="ja-JP" altLang="en-US" sz="1400" b="1" dirty="0"/>
              <a:t>度になったら、同じ先生方が、こんなＥＳＤカレンダーを作って、</a:t>
            </a:r>
            <a:endParaRPr kumimoji="1" lang="en-US" altLang="ja-JP" sz="1400" b="1" dirty="0"/>
          </a:p>
          <a:p>
            <a:endParaRPr lang="en-US" altLang="ja-JP" sz="1400" b="1" dirty="0"/>
          </a:p>
          <a:p>
            <a:r>
              <a:rPr kumimoji="1" lang="ja-JP" altLang="en-US" sz="1400" b="1" dirty="0"/>
              <a:t>「今年度は、こんな計画で進めようかと思います」と言って</a:t>
            </a:r>
            <a:endParaRPr kumimoji="1" lang="en-US" altLang="ja-JP" sz="1400" b="1" dirty="0"/>
          </a:p>
          <a:p>
            <a:endParaRPr lang="en-US" altLang="ja-JP" sz="1400" b="1" dirty="0"/>
          </a:p>
          <a:p>
            <a:r>
              <a:rPr lang="ja-JP" altLang="en-US" sz="1400" b="1" dirty="0"/>
              <a:t>も</a:t>
            </a:r>
            <a:r>
              <a:rPr kumimoji="1" lang="ja-JP" altLang="en-US" sz="1400" b="1" dirty="0"/>
              <a:t>ってきました。</a:t>
            </a:r>
            <a:endParaRPr kumimoji="1" lang="en-US" altLang="ja-JP" sz="1400" b="1" dirty="0"/>
          </a:p>
          <a:p>
            <a:endParaRPr lang="en-US" altLang="ja-JP" sz="1400" b="1" dirty="0"/>
          </a:p>
          <a:p>
            <a:r>
              <a:rPr kumimoji="1" lang="ja-JP" altLang="en-US" sz="1400" b="1" dirty="0"/>
              <a:t>「あの時、強制的に作らせないで良かったな」と思ったものです。</a:t>
            </a:r>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20</a:t>
            </a:fld>
            <a:endParaRPr kumimoji="1" lang="ja-JP" altLang="en-US"/>
          </a:p>
        </p:txBody>
      </p:sp>
    </p:spTree>
    <p:extLst>
      <p:ext uri="{BB962C8B-B14F-4D97-AF65-F5344CB8AC3E}">
        <p14:creationId xmlns:p14="http://schemas.microsoft.com/office/powerpoint/2010/main" val="2621141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 イメージ プレースホルダー 1"/>
          <p:cNvSpPr>
            <a:spLocks noGrp="1" noRot="1" noChangeAspect="1" noTextEdit="1"/>
          </p:cNvSpPr>
          <p:nvPr>
            <p:ph type="sldImg"/>
          </p:nvPr>
        </p:nvSpPr>
        <p:spPr bwMode="auto">
          <a:xfrm>
            <a:off x="3122613" y="177800"/>
            <a:ext cx="3394075" cy="25463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ノート プレースホルダー 2"/>
          <p:cNvSpPr>
            <a:spLocks noGrp="1"/>
          </p:cNvSpPr>
          <p:nvPr>
            <p:ph type="body" idx="1"/>
          </p:nvPr>
        </p:nvSpPr>
        <p:spPr bwMode="auto">
          <a:xfrm>
            <a:off x="2621341" y="3165476"/>
            <a:ext cx="4864124" cy="3044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z="1400" dirty="0">
                <a:latin typeface="AR丸ゴシック体E" panose="020F0909000000000000" pitchFamily="49" charset="-128"/>
                <a:ea typeface="AR丸ゴシック体E" panose="020F0909000000000000" pitchFamily="49" charset="-128"/>
              </a:rPr>
              <a:t>「自ら学ばせる」のは難しいのは確かです。</a:t>
            </a:r>
            <a:endParaRPr lang="en-US" altLang="ja-JP" sz="1400" dirty="0">
              <a:latin typeface="AR丸ゴシック体E" panose="020F0909000000000000" pitchFamily="49" charset="-128"/>
              <a:ea typeface="AR丸ゴシック体E" panose="020F0909000000000000" pitchFamily="49" charset="-128"/>
            </a:endParaRPr>
          </a:p>
          <a:p>
            <a:endParaRPr lang="en-US" altLang="ja-JP" sz="1400" dirty="0">
              <a:latin typeface="AR丸ゴシック体E" panose="020F0909000000000000" pitchFamily="49" charset="-128"/>
              <a:ea typeface="AR丸ゴシック体E" panose="020F0909000000000000" pitchFamily="49" charset="-128"/>
            </a:endParaRPr>
          </a:p>
          <a:p>
            <a:r>
              <a:rPr lang="ja-JP" altLang="en-US" sz="1400" dirty="0">
                <a:latin typeface="AR丸ゴシック体E" panose="020F0909000000000000" pitchFamily="49" charset="-128"/>
                <a:ea typeface="AR丸ゴシック体E" panose="020F0909000000000000" pitchFamily="49" charset="-128"/>
              </a:rPr>
              <a:t>タイムマシンボックスなんか作るよりも、</a:t>
            </a:r>
            <a:endParaRPr lang="en-US" altLang="ja-JP" sz="1400" dirty="0">
              <a:latin typeface="AR丸ゴシック体E" panose="020F0909000000000000" pitchFamily="49" charset="-128"/>
              <a:ea typeface="AR丸ゴシック体E" panose="020F0909000000000000" pitchFamily="49" charset="-128"/>
            </a:endParaRPr>
          </a:p>
          <a:p>
            <a:r>
              <a:rPr lang="ja-JP" altLang="en-US" sz="1400" dirty="0">
                <a:latin typeface="AR丸ゴシック体E" panose="020F0909000000000000" pitchFamily="49" charset="-128"/>
                <a:ea typeface="AR丸ゴシック体E" panose="020F0909000000000000" pitchFamily="49" charset="-128"/>
              </a:rPr>
              <a:t>教え込んだ方が先生方は、簡単ですし、考えないでも</a:t>
            </a:r>
            <a:endParaRPr lang="en-US" altLang="ja-JP" sz="1400" dirty="0">
              <a:latin typeface="AR丸ゴシック体E" panose="020F0909000000000000" pitchFamily="49" charset="-128"/>
              <a:ea typeface="AR丸ゴシック体E" panose="020F0909000000000000" pitchFamily="49" charset="-128"/>
            </a:endParaRPr>
          </a:p>
          <a:p>
            <a:r>
              <a:rPr lang="ja-JP" altLang="en-US" sz="1400" dirty="0">
                <a:latin typeface="AR丸ゴシック体E" panose="020F0909000000000000" pitchFamily="49" charset="-128"/>
                <a:ea typeface="AR丸ゴシック体E" panose="020F0909000000000000" pitchFamily="49" charset="-128"/>
              </a:rPr>
              <a:t>済みます。</a:t>
            </a:r>
            <a:endParaRPr lang="en-US" altLang="ja-JP" sz="1400" dirty="0">
              <a:latin typeface="AR丸ゴシック体E" panose="020F0909000000000000" pitchFamily="49" charset="-128"/>
              <a:ea typeface="AR丸ゴシック体E" panose="020F0909000000000000" pitchFamily="49" charset="-128"/>
            </a:endParaRPr>
          </a:p>
          <a:p>
            <a:endParaRPr lang="en-US" altLang="ja-JP" sz="1400" dirty="0">
              <a:latin typeface="AR丸ゴシック体E" panose="020F0909000000000000" pitchFamily="49" charset="-128"/>
              <a:ea typeface="AR丸ゴシック体E" panose="020F0909000000000000" pitchFamily="49" charset="-128"/>
            </a:endParaRPr>
          </a:p>
          <a:p>
            <a:r>
              <a:rPr lang="ja-JP" altLang="en-US" sz="1400" dirty="0">
                <a:latin typeface="AR丸ゴシック体E" panose="020F0909000000000000" pitchFamily="49" charset="-128"/>
                <a:ea typeface="AR丸ゴシック体E" panose="020F0909000000000000" pitchFamily="49" charset="-128"/>
              </a:rPr>
              <a:t>でも、よく考えると、今まで各教科・領域の研究会で</a:t>
            </a:r>
            <a:endParaRPr lang="en-US" altLang="ja-JP" sz="1400" dirty="0">
              <a:latin typeface="AR丸ゴシック体E" panose="020F0909000000000000" pitchFamily="49" charset="-128"/>
              <a:ea typeface="AR丸ゴシック体E" panose="020F0909000000000000" pitchFamily="49" charset="-128"/>
            </a:endParaRPr>
          </a:p>
          <a:p>
            <a:endParaRPr lang="en-US" altLang="ja-JP" sz="1400" dirty="0">
              <a:latin typeface="AR丸ゴシック体E" panose="020F0909000000000000" pitchFamily="49" charset="-128"/>
              <a:ea typeface="AR丸ゴシック体E" panose="020F0909000000000000" pitchFamily="49" charset="-128"/>
            </a:endParaRPr>
          </a:p>
          <a:p>
            <a:r>
              <a:rPr lang="ja-JP" altLang="en-US" sz="1400" dirty="0">
                <a:latin typeface="AR丸ゴシック体E" panose="020F0909000000000000" pitchFamily="49" charset="-128"/>
                <a:ea typeface="AR丸ゴシック体E" panose="020F0909000000000000" pitchFamily="49" charset="-128"/>
              </a:rPr>
              <a:t>研究や実践が続けられてきた中で、主体的な学びづくり</a:t>
            </a:r>
            <a:endParaRPr lang="en-US" altLang="ja-JP" sz="1400" dirty="0">
              <a:latin typeface="AR丸ゴシック体E" panose="020F0909000000000000" pitchFamily="49" charset="-128"/>
              <a:ea typeface="AR丸ゴシック体E" panose="020F0909000000000000" pitchFamily="49" charset="-128"/>
            </a:endParaRPr>
          </a:p>
          <a:p>
            <a:endParaRPr lang="en-US" altLang="ja-JP" sz="1400" dirty="0">
              <a:latin typeface="AR丸ゴシック体E" panose="020F0909000000000000" pitchFamily="49" charset="-128"/>
              <a:ea typeface="AR丸ゴシック体E" panose="020F0909000000000000" pitchFamily="49" charset="-128"/>
            </a:endParaRPr>
          </a:p>
          <a:p>
            <a:r>
              <a:rPr lang="ja-JP" altLang="en-US" sz="1400" dirty="0">
                <a:latin typeface="AR丸ゴシック体E" panose="020F0909000000000000" pitchFamily="49" charset="-128"/>
                <a:ea typeface="AR丸ゴシック体E" panose="020F0909000000000000" pitchFamily="49" charset="-128"/>
              </a:rPr>
              <a:t>について研究されてきたはずです。その成果を活かせば、いいのです。</a:t>
            </a:r>
          </a:p>
        </p:txBody>
      </p:sp>
      <p:sp>
        <p:nvSpPr>
          <p:cNvPr id="410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73751">
              <a:defRPr kumimoji="1" sz="2000">
                <a:solidFill>
                  <a:schemeClr val="tx1"/>
                </a:solidFill>
                <a:latin typeface="Arial" panose="020B0604020202020204" pitchFamily="34" charset="0"/>
                <a:ea typeface="ＭＳ Ｐゴシック" panose="020B0600070205080204" pitchFamily="50" charset="-128"/>
              </a:defRPr>
            </a:lvl1pPr>
            <a:lvl2pPr defTabSz="1373751">
              <a:defRPr kumimoji="1" sz="2000">
                <a:solidFill>
                  <a:schemeClr val="tx1"/>
                </a:solidFill>
                <a:latin typeface="Arial" panose="020B0604020202020204" pitchFamily="34" charset="0"/>
                <a:ea typeface="ＭＳ Ｐゴシック" panose="020B0600070205080204" pitchFamily="50" charset="-128"/>
              </a:defRPr>
            </a:lvl2pPr>
            <a:lvl3pPr defTabSz="1373751">
              <a:defRPr kumimoji="1" sz="2000">
                <a:solidFill>
                  <a:schemeClr val="tx1"/>
                </a:solidFill>
                <a:latin typeface="Arial" panose="020B0604020202020204" pitchFamily="34" charset="0"/>
                <a:ea typeface="ＭＳ Ｐゴシック" panose="020B0600070205080204" pitchFamily="50" charset="-128"/>
              </a:defRPr>
            </a:lvl3pPr>
            <a:lvl4pPr defTabSz="1373751">
              <a:defRPr kumimoji="1" sz="2000">
                <a:solidFill>
                  <a:schemeClr val="tx1"/>
                </a:solidFill>
                <a:latin typeface="Arial" panose="020B0604020202020204" pitchFamily="34" charset="0"/>
                <a:ea typeface="ＭＳ Ｐゴシック" panose="020B0600070205080204" pitchFamily="50" charset="-128"/>
              </a:defRPr>
            </a:lvl4pPr>
            <a:lvl5pPr defTabSz="1373751">
              <a:defRPr kumimoji="1" sz="2000">
                <a:solidFill>
                  <a:schemeClr val="tx1"/>
                </a:solidFill>
                <a:latin typeface="Arial" panose="020B0604020202020204" pitchFamily="34" charset="0"/>
                <a:ea typeface="ＭＳ Ｐゴシック" panose="020B0600070205080204" pitchFamily="50" charset="-128"/>
              </a:defRPr>
            </a:lvl5pPr>
            <a:lvl6pPr marL="2546382" indent="-586315" defTabSz="1373751"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037247" indent="-586315" defTabSz="1373751"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528116" indent="-586315" defTabSz="1373751"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018987" indent="-586315" defTabSz="1373751"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85EEE777-F797-4529-9DE7-A682E3AFEB48}" type="slidenum">
              <a:rPr lang="ja-JP" altLang="en-US" sz="1300">
                <a:latin typeface="Calibri" panose="020F0502020204030204" pitchFamily="34" charset="0"/>
              </a:rPr>
              <a:pPr/>
              <a:t>21</a:t>
            </a:fld>
            <a:endParaRPr lang="ja-JP" altLang="en-US" sz="1300">
              <a:latin typeface="Calibri" panose="020F0502020204030204" pitchFamily="34" charset="0"/>
            </a:endParaRPr>
          </a:p>
        </p:txBody>
      </p:sp>
    </p:spTree>
    <p:extLst>
      <p:ext uri="{BB962C8B-B14F-4D97-AF65-F5344CB8AC3E}">
        <p14:creationId xmlns:p14="http://schemas.microsoft.com/office/powerpoint/2010/main" val="42168355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4413" y="68263"/>
            <a:ext cx="4495800" cy="3373437"/>
          </a:xfrm>
        </p:spPr>
      </p:sp>
      <p:sp>
        <p:nvSpPr>
          <p:cNvPr id="3" name="ノート プレースホルダー 2"/>
          <p:cNvSpPr>
            <a:spLocks noGrp="1"/>
          </p:cNvSpPr>
          <p:nvPr>
            <p:ph type="body" idx="1"/>
          </p:nvPr>
        </p:nvSpPr>
        <p:spPr>
          <a:xfrm>
            <a:off x="1728515" y="3658744"/>
            <a:ext cx="7391816" cy="3161156"/>
          </a:xfrm>
        </p:spPr>
        <p:txBody>
          <a:bodyPr/>
          <a:lstStyle/>
          <a:p>
            <a:r>
              <a:rPr kumimoji="1" lang="ja-JP" altLang="en-US" sz="1400" b="1" dirty="0"/>
              <a:t>★このような指導計画とＥＳＤカレンダーとを、対にして使うと効果的でしたね。</a:t>
            </a:r>
            <a:r>
              <a:rPr lang="ja-JP" altLang="en-US" sz="1400" b="1" dirty="0"/>
              <a:t>★</a:t>
            </a:r>
            <a:endParaRPr lang="en-US" altLang="ja-JP" sz="1400" b="1" dirty="0"/>
          </a:p>
          <a:p>
            <a:endParaRPr kumimoji="1" lang="en-US" altLang="ja-JP" sz="1400" b="1" dirty="0"/>
          </a:p>
          <a:p>
            <a:endParaRPr lang="en-US" altLang="ja-JP" sz="1400" b="1" dirty="0"/>
          </a:p>
          <a:p>
            <a:endParaRPr kumimoji="1" lang="en-US" altLang="ja-JP" sz="1400" b="1" dirty="0"/>
          </a:p>
        </p:txBody>
      </p:sp>
      <p:sp>
        <p:nvSpPr>
          <p:cNvPr id="4" name="スライド番号プレースホルダー 3"/>
          <p:cNvSpPr>
            <a:spLocks noGrp="1"/>
          </p:cNvSpPr>
          <p:nvPr>
            <p:ph type="sldNum" sz="quarter" idx="10"/>
          </p:nvPr>
        </p:nvSpPr>
        <p:spPr/>
        <p:txBody>
          <a:bodyPr/>
          <a:lstStyle/>
          <a:p>
            <a:pPr>
              <a:defRPr/>
            </a:pPr>
            <a:fld id="{0EE62439-1799-4804-84EC-A2DA9F8641F6}" type="slidenum">
              <a:rPr lang="en-US" altLang="ja-JP" smtClean="0"/>
              <a:pPr>
                <a:defRPr/>
              </a:pPr>
              <a:t>22</a:t>
            </a:fld>
            <a:endParaRPr lang="en-US" altLang="ja-JP"/>
          </a:p>
        </p:txBody>
      </p:sp>
    </p:spTree>
    <p:extLst>
      <p:ext uri="{BB962C8B-B14F-4D97-AF65-F5344CB8AC3E}">
        <p14:creationId xmlns:p14="http://schemas.microsoft.com/office/powerpoint/2010/main" val="2516849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59163" y="212725"/>
            <a:ext cx="3100387" cy="2325688"/>
          </a:xfrm>
        </p:spPr>
      </p:sp>
      <p:sp>
        <p:nvSpPr>
          <p:cNvPr id="3" name="ノート プレースホルダー 2"/>
          <p:cNvSpPr>
            <a:spLocks noGrp="1"/>
          </p:cNvSpPr>
          <p:nvPr>
            <p:ph type="body" idx="1"/>
          </p:nvPr>
        </p:nvSpPr>
        <p:spPr>
          <a:xfrm>
            <a:off x="1344717" y="2671470"/>
            <a:ext cx="8369244" cy="4119855"/>
          </a:xfrm>
        </p:spPr>
        <p:txBody>
          <a:bodyPr/>
          <a:lstStyle/>
          <a:p>
            <a:r>
              <a:rPr lang="ja-JP" altLang="en-US" sz="1400" b="1" dirty="0"/>
              <a:t>さて、そのような教育改革が進むとどうなるのか</a:t>
            </a:r>
            <a:r>
              <a:rPr lang="en-US" altLang="ja-JP" sz="1400" b="1" dirty="0"/>
              <a:t>,</a:t>
            </a:r>
            <a:r>
              <a:rPr lang="ja-JP" altLang="en-US" sz="1400" b="1" dirty="0"/>
              <a:t>ご覧ください。</a:t>
            </a:r>
            <a:endParaRPr lang="en-US" altLang="ja-JP" sz="1400" b="1" dirty="0"/>
          </a:p>
          <a:p>
            <a:r>
              <a:rPr kumimoji="1" lang="ja-JP" altLang="en-US" sz="1400" b="1" dirty="0"/>
              <a:t>このグラフは、江東区立</a:t>
            </a:r>
            <a:r>
              <a:rPr lang="ja-JP" altLang="en-US" sz="1400" b="1" dirty="0"/>
              <a:t>八名川小学校で</a:t>
            </a:r>
            <a:r>
              <a:rPr kumimoji="1" lang="ja-JP" altLang="en-US" sz="1400" b="1" dirty="0"/>
              <a:t>、ＥＳＤを学校経営の基本方針に据えて、</a:t>
            </a:r>
            <a:r>
              <a:rPr kumimoji="1" lang="en-US" altLang="ja-JP" sz="1400" b="1" dirty="0"/>
              <a:t>6</a:t>
            </a:r>
            <a:r>
              <a:rPr kumimoji="1" lang="ja-JP" altLang="en-US" sz="1400" b="1" dirty="0"/>
              <a:t>年目までの</a:t>
            </a:r>
            <a:endParaRPr kumimoji="1" lang="en-US" altLang="ja-JP" sz="1400" b="1" dirty="0"/>
          </a:p>
          <a:p>
            <a:r>
              <a:rPr kumimoji="1" lang="ja-JP" altLang="en-US" sz="1400" b="1" dirty="0"/>
              <a:t>資料です。</a:t>
            </a:r>
            <a:endParaRPr kumimoji="1" lang="en-US" altLang="ja-JP" sz="1400" b="1" dirty="0"/>
          </a:p>
          <a:p>
            <a:endParaRPr lang="en-US" altLang="ja-JP" sz="1400" b="1" dirty="0"/>
          </a:p>
          <a:p>
            <a:r>
              <a:rPr lang="ja-JP" altLang="en-US" sz="1400" b="1" dirty="0"/>
              <a:t>◇ </a:t>
            </a:r>
            <a:r>
              <a:rPr kumimoji="1" lang="ja-JP" altLang="en-US" sz="1400" b="1" dirty="0"/>
              <a:t>　ＥＳＤカレンダーを作って「カリキュラム・マネジメント」を進め、</a:t>
            </a:r>
            <a:endParaRPr lang="en-US" altLang="ja-JP" sz="1400" b="1" dirty="0"/>
          </a:p>
          <a:p>
            <a:r>
              <a:rPr lang="ja-JP" altLang="en-US" sz="1400" b="1" dirty="0"/>
              <a:t>◇ </a:t>
            </a:r>
            <a:r>
              <a:rPr kumimoji="1" lang="ja-JP" altLang="en-US" sz="1400" b="1" dirty="0"/>
              <a:t>　「学びに火をつける」を合言葉に「主体的で問題解決的・対話的な学習を進め、</a:t>
            </a:r>
            <a:endParaRPr lang="en-US" altLang="ja-JP" sz="1400" b="1" dirty="0"/>
          </a:p>
          <a:p>
            <a:r>
              <a:rPr lang="ja-JP" altLang="en-US" sz="1400" b="1" dirty="0"/>
              <a:t>◇</a:t>
            </a:r>
            <a:r>
              <a:rPr kumimoji="1" lang="ja-JP" altLang="en-US" sz="1400" b="1" dirty="0"/>
              <a:t>　「八名川まつり」と</a:t>
            </a:r>
            <a:r>
              <a:rPr lang="ja-JP" altLang="en-US" sz="1400" b="1" dirty="0"/>
              <a:t>いう、地域に開かれた、全校</a:t>
            </a:r>
            <a:r>
              <a:rPr kumimoji="1" lang="ja-JP" altLang="en-US" sz="1400" b="1" dirty="0"/>
              <a:t>児童によるＥＳＤの学習発表・交流会を</a:t>
            </a:r>
            <a:endParaRPr kumimoji="1" lang="en-US" altLang="ja-JP" sz="1400" b="1" dirty="0"/>
          </a:p>
          <a:p>
            <a:r>
              <a:rPr lang="ja-JP" altLang="en-US" sz="1400" b="1" dirty="0"/>
              <a:t>　　　毎年実施してきたら、</a:t>
            </a:r>
            <a:endParaRPr kumimoji="1" lang="en-US" altLang="ja-JP" sz="1400" b="1" dirty="0"/>
          </a:p>
          <a:p>
            <a:endParaRPr lang="en-US" altLang="ja-JP" sz="1400" b="1" dirty="0"/>
          </a:p>
          <a:p>
            <a:r>
              <a:rPr kumimoji="1" lang="ja-JP" altLang="en-US" sz="1400" b="1" dirty="0"/>
              <a:t>児童の学力はどのように変化するのか、</a:t>
            </a:r>
            <a:endParaRPr kumimoji="1" lang="en-US" altLang="ja-JP" sz="1400" b="1" dirty="0"/>
          </a:p>
          <a:p>
            <a:r>
              <a:rPr kumimoji="1" lang="ja-JP" altLang="en-US" sz="1400" b="1" dirty="0"/>
              <a:t>文部科学省の全国学力学習状況調査の</a:t>
            </a:r>
            <a:r>
              <a:rPr lang="ja-JP" altLang="en-US" sz="1400" b="1" dirty="0"/>
              <a:t>結果を基にグラフ化したものです。</a:t>
            </a:r>
            <a:endParaRPr lang="en-US" altLang="ja-JP" sz="1400" b="1" dirty="0"/>
          </a:p>
          <a:p>
            <a:endParaRPr kumimoji="1" lang="en-US" altLang="ja-JP" sz="1400" b="1" dirty="0"/>
          </a:p>
          <a:p>
            <a:r>
              <a:rPr lang="ja-JP" altLang="en-US" sz="1400" b="1" dirty="0"/>
              <a:t>★　私は、「指導を徹底して児童の学力を上げなさい」という言葉かけは一切言いません。</a:t>
            </a:r>
            <a:endParaRPr lang="en-US" altLang="ja-JP" sz="1400" b="1" dirty="0"/>
          </a:p>
          <a:p>
            <a:r>
              <a:rPr lang="ja-JP" altLang="en-US" sz="1400" b="1" dirty="0"/>
              <a:t>　</a:t>
            </a:r>
            <a:r>
              <a:rPr kumimoji="1" lang="ja-JP" altLang="en-US" sz="1400" b="1" dirty="0"/>
              <a:t>むしろ「ベーシックドリルなどは必要に応じて使えばいいんですよ。</a:t>
            </a:r>
            <a:endParaRPr kumimoji="1" lang="en-US" altLang="ja-JP" sz="1400" b="1" dirty="0"/>
          </a:p>
          <a:p>
            <a:r>
              <a:rPr lang="ja-JP" altLang="en-US" sz="1400" b="1" dirty="0"/>
              <a:t>　　　　　</a:t>
            </a:r>
            <a:r>
              <a:rPr kumimoji="1" lang="ja-JP" altLang="en-US" sz="1400" b="1" dirty="0"/>
              <a:t>そればかりやっていると頭の悪い子が育つので、やりすぎてはいけません」</a:t>
            </a:r>
            <a:endParaRPr kumimoji="1" lang="en-US" altLang="ja-JP" sz="1400" b="1" dirty="0"/>
          </a:p>
          <a:p>
            <a:r>
              <a:rPr lang="ja-JP" altLang="en-US" sz="1400" b="1" dirty="0"/>
              <a:t>　</a:t>
            </a:r>
            <a:r>
              <a:rPr kumimoji="1" lang="ja-JP" altLang="en-US" sz="1400" b="1" dirty="0"/>
              <a:t>と言</a:t>
            </a:r>
            <a:r>
              <a:rPr lang="ja-JP" altLang="en-US" sz="1400" b="1" dirty="0"/>
              <a:t>い</a:t>
            </a:r>
            <a:r>
              <a:rPr kumimoji="1" lang="ja-JP" altLang="en-US" sz="1400" b="1" dirty="0"/>
              <a:t>続けてきたのです。</a:t>
            </a:r>
            <a:endParaRPr kumimoji="1" lang="en-US" altLang="ja-JP" sz="1400" b="1" dirty="0"/>
          </a:p>
          <a:p>
            <a:endParaRPr kumimoji="1" lang="en-US" altLang="ja-JP" sz="1400" b="1" dirty="0"/>
          </a:p>
          <a:p>
            <a:r>
              <a:rPr kumimoji="1" lang="ja-JP" altLang="en-US" sz="1400" b="1" dirty="0"/>
              <a:t>★　そのような学びを毎年、辛抱強く続けましょう。いわば、教育の土づくりが大事なのです。　★</a:t>
            </a:r>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23</a:t>
            </a:fld>
            <a:endParaRPr kumimoji="1" lang="ja-JP" altLang="en-US"/>
          </a:p>
        </p:txBody>
      </p:sp>
    </p:spTree>
    <p:extLst>
      <p:ext uri="{BB962C8B-B14F-4D97-AF65-F5344CB8AC3E}">
        <p14:creationId xmlns:p14="http://schemas.microsoft.com/office/powerpoint/2010/main" val="34645861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スライド イメージ プレースホルダー 1">
            <a:extLst>
              <a:ext uri="{FF2B5EF4-FFF2-40B4-BE49-F238E27FC236}">
                <a16:creationId xmlns:a16="http://schemas.microsoft.com/office/drawing/2014/main" id="{C59B704E-666F-47F0-B02A-F03DA014DE9D}"/>
              </a:ext>
            </a:extLst>
          </p:cNvPr>
          <p:cNvSpPr>
            <a:spLocks noGrp="1" noRot="1" noChangeAspect="1" noTextEdit="1"/>
          </p:cNvSpPr>
          <p:nvPr>
            <p:ph type="sldImg"/>
          </p:nvPr>
        </p:nvSpPr>
        <p:spPr>
          <a:xfrm>
            <a:off x="2328863" y="223838"/>
            <a:ext cx="5010150" cy="3759200"/>
          </a:xfrm>
          <a:ln/>
        </p:spPr>
      </p:sp>
      <p:sp>
        <p:nvSpPr>
          <p:cNvPr id="150531" name="ノート プレースホルダー 2">
            <a:extLst>
              <a:ext uri="{FF2B5EF4-FFF2-40B4-BE49-F238E27FC236}">
                <a16:creationId xmlns:a16="http://schemas.microsoft.com/office/drawing/2014/main" id="{40D421F9-B931-4DFF-9213-F0DC04598EC0}"/>
              </a:ext>
            </a:extLst>
          </p:cNvPr>
          <p:cNvSpPr>
            <a:spLocks noGrp="1"/>
          </p:cNvSpPr>
          <p:nvPr>
            <p:ph type="body" idx="1"/>
          </p:nvPr>
        </p:nvSpPr>
        <p:spPr>
          <a:xfrm>
            <a:off x="919335" y="4108679"/>
            <a:ext cx="8159727" cy="27122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1400" b="1" dirty="0"/>
              <a:t>これらのグラフは、平成</a:t>
            </a:r>
            <a:r>
              <a:rPr lang="en-US" altLang="ja-JP" sz="1400" b="1" dirty="0"/>
              <a:t>25</a:t>
            </a:r>
            <a:r>
              <a:rPr lang="ja-JP" altLang="en-US" sz="1400" b="1" dirty="0"/>
              <a:t>年度の全国学力学習状況調査の結果をクロス集計して得られたものです。</a:t>
            </a:r>
          </a:p>
          <a:p>
            <a:endParaRPr lang="en-US" altLang="ja-JP" sz="1400" b="1" dirty="0">
              <a:latin typeface="Times New Roman" panose="02020603050405020304" pitchFamily="18" charset="0"/>
            </a:endParaRPr>
          </a:p>
          <a:p>
            <a:r>
              <a:rPr lang="ja-JP" altLang="en-US" sz="1400" b="1" dirty="0">
                <a:latin typeface="Times New Roman" panose="02020603050405020304" pitchFamily="18" charset="0"/>
              </a:rPr>
              <a:t>★　総合的な学習（探究）の時間をきちんとやっていますと、答えた６年児童の成績は、やっていないと答えた子どもたちに比べて、国語の基本問題で</a:t>
            </a:r>
            <a:r>
              <a:rPr lang="en-US" altLang="ja-JP" sz="1400" b="1" dirty="0">
                <a:latin typeface="Times New Roman" panose="02020603050405020304" pitchFamily="18" charset="0"/>
              </a:rPr>
              <a:t>14</a:t>
            </a:r>
            <a:r>
              <a:rPr lang="ja-JP" altLang="en-US" sz="1400" b="1" dirty="0">
                <a:latin typeface="Times New Roman" panose="02020603050405020304" pitchFamily="18" charset="0"/>
              </a:rPr>
              <a:t>ポイントの差、国語の活用問題では</a:t>
            </a:r>
            <a:r>
              <a:rPr lang="en-US" altLang="ja-JP" sz="1400" b="1" dirty="0">
                <a:latin typeface="Times New Roman" panose="02020603050405020304" pitchFamily="18" charset="0"/>
              </a:rPr>
              <a:t>18</a:t>
            </a:r>
            <a:r>
              <a:rPr lang="ja-JP" altLang="en-US" sz="1400" b="1" dirty="0">
                <a:latin typeface="Times New Roman" panose="02020603050405020304" pitchFamily="18" charset="0"/>
              </a:rPr>
              <a:t>ポイントも高くなっていました。</a:t>
            </a:r>
            <a:endParaRPr lang="en-US" altLang="ja-JP" sz="1400" b="1" dirty="0">
              <a:latin typeface="Times New Roman" panose="02020603050405020304" pitchFamily="18" charset="0"/>
            </a:endParaRPr>
          </a:p>
          <a:p>
            <a:endParaRPr lang="en-US" altLang="ja-JP" sz="1400" b="1" dirty="0">
              <a:latin typeface="Times New Roman" panose="02020603050405020304" pitchFamily="18" charset="0"/>
            </a:endParaRPr>
          </a:p>
          <a:p>
            <a:r>
              <a:rPr lang="ja-JP" altLang="en-US" sz="1400" b="1" dirty="0">
                <a:latin typeface="Times New Roman" panose="02020603050405020304" pitchFamily="18" charset="0"/>
              </a:rPr>
              <a:t>★「自分で課題を立て」「情報を集めて整理し」「調べたことを発表する」という総合の学習スタイルが、子どもたちの「学力」までも高めていることが分かります。</a:t>
            </a:r>
            <a:endParaRPr lang="en-US" altLang="ja-JP" sz="1400" b="1" dirty="0">
              <a:latin typeface="Times New Roman" panose="02020603050405020304" pitchFamily="18" charset="0"/>
            </a:endParaRPr>
          </a:p>
          <a:p>
            <a:r>
              <a:rPr lang="ja-JP" altLang="en-US" sz="1400" b="1" dirty="0">
                <a:latin typeface="Times New Roman" panose="02020603050405020304" pitchFamily="18" charset="0"/>
              </a:rPr>
              <a:t>　一校での結果でも、全国平均でも同じように、</a:t>
            </a:r>
            <a:r>
              <a:rPr lang="ja-JP" altLang="en-US" sz="1400" b="1" dirty="0"/>
              <a:t>ＥＳＤをきちんとやっていくと、学力も育つというわけです。・・・詰込み式でやっても、こんなに突き抜けた成果なんて見たことありません。</a:t>
            </a:r>
            <a:endParaRPr lang="en-US" altLang="ja-JP" sz="1400" b="1" dirty="0">
              <a:latin typeface="Times New Roman" panose="02020603050405020304" pitchFamily="18" charset="0"/>
            </a:endParaRPr>
          </a:p>
          <a:p>
            <a:endParaRPr lang="en-US" altLang="ja-JP" sz="1400" b="1" dirty="0">
              <a:latin typeface="Times New Roman" panose="02020603050405020304" pitchFamily="18" charset="0"/>
            </a:endParaRPr>
          </a:p>
          <a:p>
            <a:r>
              <a:rPr lang="ja-JP" altLang="en-US" sz="1400" b="1" dirty="0">
                <a:latin typeface="Times New Roman" panose="02020603050405020304" pitchFamily="18" charset="0"/>
              </a:rPr>
              <a:t>★　算数でもほぼ同様な結果が出ています。・・・・・　★</a:t>
            </a:r>
            <a:endParaRPr lang="en-US" altLang="ja-JP" sz="1400" b="1" dirty="0">
              <a:latin typeface="Times New Roman" panose="02020603050405020304" pitchFamily="18" charset="0"/>
            </a:endParaRPr>
          </a:p>
          <a:p>
            <a:endParaRPr lang="ja-JP" altLang="en-US" sz="1400" b="1" dirty="0">
              <a:latin typeface="Times New Roman" panose="02020603050405020304" pitchFamily="18" charset="0"/>
            </a:endParaRPr>
          </a:p>
        </p:txBody>
      </p:sp>
      <p:sp>
        <p:nvSpPr>
          <p:cNvPr id="150532" name="スライド番号プレースホルダー 3">
            <a:extLst>
              <a:ext uri="{FF2B5EF4-FFF2-40B4-BE49-F238E27FC236}">
                <a16:creationId xmlns:a16="http://schemas.microsoft.com/office/drawing/2014/main" id="{D4449F4E-C459-4A83-B230-6A8AF8A9520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6516" indent="-287122">
              <a:defRPr kumimoji="1">
                <a:solidFill>
                  <a:schemeClr val="tx1"/>
                </a:solidFill>
                <a:latin typeface="Arial" panose="020B0604020202020204" pitchFamily="34" charset="0"/>
                <a:ea typeface="ＭＳ Ｐゴシック" panose="020B0600070205080204" pitchFamily="50" charset="-128"/>
              </a:defRPr>
            </a:lvl2pPr>
            <a:lvl3pPr marL="1148486" indent="-229697">
              <a:defRPr kumimoji="1">
                <a:solidFill>
                  <a:schemeClr val="tx1"/>
                </a:solidFill>
                <a:latin typeface="Arial" panose="020B0604020202020204" pitchFamily="34" charset="0"/>
                <a:ea typeface="ＭＳ Ｐゴシック" panose="020B0600070205080204" pitchFamily="50" charset="-128"/>
              </a:defRPr>
            </a:lvl3pPr>
            <a:lvl4pPr marL="1607881" indent="-229697">
              <a:defRPr kumimoji="1">
                <a:solidFill>
                  <a:schemeClr val="tx1"/>
                </a:solidFill>
                <a:latin typeface="Arial" panose="020B0604020202020204" pitchFamily="34" charset="0"/>
                <a:ea typeface="ＭＳ Ｐゴシック" panose="020B0600070205080204" pitchFamily="50" charset="-128"/>
              </a:defRPr>
            </a:lvl4pPr>
            <a:lvl5pPr marL="2067276" indent="-229697">
              <a:defRPr kumimoji="1">
                <a:solidFill>
                  <a:schemeClr val="tx1"/>
                </a:solidFill>
                <a:latin typeface="Arial" panose="020B0604020202020204" pitchFamily="34" charset="0"/>
                <a:ea typeface="ＭＳ Ｐゴシック" panose="020B0600070205080204" pitchFamily="50" charset="-128"/>
              </a:defRPr>
            </a:lvl5pPr>
            <a:lvl6pPr marL="2526670" indent="-22969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86065" indent="-22969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45459" indent="-22969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904854" indent="-22969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245CE7B6-52F0-4644-A777-79DAE11D3896}" type="slidenum">
              <a:rPr lang="en-US" altLang="ja-JP" smtClean="0">
                <a:latin typeface="Times New Roman" panose="02020603050405020304" pitchFamily="18" charset="0"/>
              </a:rPr>
              <a:pPr/>
              <a:t>24</a:t>
            </a:fld>
            <a:endParaRPr lang="en-US" altLang="ja-JP">
              <a:latin typeface="Times New Roman" panose="02020603050405020304"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スライド イメージ プレースホルダー 1">
            <a:extLst>
              <a:ext uri="{FF2B5EF4-FFF2-40B4-BE49-F238E27FC236}">
                <a16:creationId xmlns:a16="http://schemas.microsoft.com/office/drawing/2014/main" id="{288C416D-E968-4B49-B554-D73FCB41327A}"/>
              </a:ext>
            </a:extLst>
          </p:cNvPr>
          <p:cNvSpPr>
            <a:spLocks noGrp="1" noRot="1" noChangeAspect="1" noTextEdit="1"/>
          </p:cNvSpPr>
          <p:nvPr>
            <p:ph type="sldImg"/>
          </p:nvPr>
        </p:nvSpPr>
        <p:spPr>
          <a:xfrm>
            <a:off x="2406650" y="138113"/>
            <a:ext cx="3981450" cy="2986087"/>
          </a:xfrm>
          <a:ln/>
        </p:spPr>
      </p:sp>
      <p:sp>
        <p:nvSpPr>
          <p:cNvPr id="154627" name="ノート プレースホルダー 2">
            <a:extLst>
              <a:ext uri="{FF2B5EF4-FFF2-40B4-BE49-F238E27FC236}">
                <a16:creationId xmlns:a16="http://schemas.microsoft.com/office/drawing/2014/main" id="{3A9BBCA1-E32F-410E-982B-060178FE8D8B}"/>
              </a:ext>
            </a:extLst>
          </p:cNvPr>
          <p:cNvSpPr>
            <a:spLocks noGrp="1"/>
          </p:cNvSpPr>
          <p:nvPr>
            <p:ph type="body" idx="1"/>
          </p:nvPr>
        </p:nvSpPr>
        <p:spPr>
          <a:xfrm>
            <a:off x="1235832" y="3306548"/>
            <a:ext cx="7318486" cy="350620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1400" b="1" dirty="0">
                <a:latin typeface="Times New Roman" panose="02020603050405020304" pitchFamily="18" charset="0"/>
              </a:rPr>
              <a:t>こちらは、中学校のデータです。　★　やはり総合的な学習・探究に取り組んでいると、</a:t>
            </a:r>
            <a:endParaRPr lang="en-US" altLang="ja-JP" sz="1400" b="1" dirty="0">
              <a:latin typeface="Times New Roman" panose="02020603050405020304" pitchFamily="18" charset="0"/>
            </a:endParaRPr>
          </a:p>
          <a:p>
            <a:r>
              <a:rPr lang="ja-JP" altLang="en-US" sz="1400" b="1" dirty="0">
                <a:latin typeface="Times New Roman" panose="02020603050405020304" pitchFamily="18" charset="0"/>
              </a:rPr>
              <a:t>学力調査の得点が高いですね。</a:t>
            </a:r>
            <a:endParaRPr lang="en-US" altLang="ja-JP" sz="1400" b="1" dirty="0">
              <a:latin typeface="Times New Roman" panose="02020603050405020304" pitchFamily="18" charset="0"/>
            </a:endParaRPr>
          </a:p>
          <a:p>
            <a:endParaRPr lang="en-US" altLang="ja-JP" sz="1400" b="1" dirty="0">
              <a:latin typeface="Times New Roman" panose="02020603050405020304" pitchFamily="18" charset="0"/>
            </a:endParaRPr>
          </a:p>
          <a:p>
            <a:r>
              <a:rPr lang="ja-JP" altLang="en-US" sz="1400" b="1" dirty="0">
                <a:latin typeface="Times New Roman" panose="02020603050405020304" pitchFamily="18" charset="0"/>
              </a:rPr>
              <a:t>★　中学校でも、小学校と同じように、国語で７ポイントから１０ポイントの差が付いて</a:t>
            </a:r>
            <a:endParaRPr lang="en-US" altLang="ja-JP" sz="1400" b="1" dirty="0">
              <a:latin typeface="Times New Roman" panose="02020603050405020304" pitchFamily="18" charset="0"/>
            </a:endParaRPr>
          </a:p>
          <a:p>
            <a:r>
              <a:rPr lang="ja-JP" altLang="en-US" sz="1400" b="1" dirty="0">
                <a:latin typeface="Times New Roman" panose="02020603050405020304" pitchFamily="18" charset="0"/>
              </a:rPr>
              <a:t>　います。算数でも９ポイントから１０ポイントの差が付いています。</a:t>
            </a:r>
            <a:endParaRPr lang="en-US" altLang="ja-JP" sz="1400" b="1" dirty="0">
              <a:latin typeface="Times New Roman" panose="02020603050405020304" pitchFamily="18" charset="0"/>
            </a:endParaRPr>
          </a:p>
          <a:p>
            <a:endParaRPr lang="en-US" altLang="ja-JP" sz="1400" b="1" dirty="0">
              <a:latin typeface="Times New Roman" panose="02020603050405020304" pitchFamily="18" charset="0"/>
            </a:endParaRPr>
          </a:p>
          <a:p>
            <a:r>
              <a:rPr lang="ja-JP" altLang="en-US" sz="1400" b="1" dirty="0">
                <a:latin typeface="Times New Roman" panose="02020603050405020304" pitchFamily="18" charset="0"/>
              </a:rPr>
              <a:t>でも、小学校より中学校の方が、成績の差が小さいですね。これは、私の私見ですが、</a:t>
            </a:r>
            <a:endParaRPr lang="en-US" altLang="ja-JP" sz="1400" b="1" dirty="0">
              <a:latin typeface="Times New Roman" panose="02020603050405020304" pitchFamily="18" charset="0"/>
            </a:endParaRPr>
          </a:p>
          <a:p>
            <a:endParaRPr lang="en-US" altLang="ja-JP" sz="1400" b="1" dirty="0">
              <a:latin typeface="Times New Roman" panose="02020603050405020304" pitchFamily="18" charset="0"/>
            </a:endParaRPr>
          </a:p>
          <a:p>
            <a:r>
              <a:rPr lang="ja-JP" altLang="en-US" sz="1400" b="1" dirty="0">
                <a:latin typeface="Times New Roman" panose="02020603050405020304" pitchFamily="18" charset="0"/>
              </a:rPr>
              <a:t>「中学校の総合的な学習の時間は、全体的に見て、あまり大した取り組みをしていないのではないかな。何かに流用されたりしていないかなと、ちょっと懐疑的に見ています。」「もっと、中学生たちが夢中になるような指導をすれば、中学校だって、もっと伸びるのではないか」という気がするのです。。・・・高等学校や大学だって、きっと同じ傾向が出ることと思っております。ですから、「皆さんのお取組みで教育を変えていきましょう。」と、私からも、機会あるごとに声掛けしてきました。　　★</a:t>
            </a:r>
          </a:p>
        </p:txBody>
      </p:sp>
      <p:sp>
        <p:nvSpPr>
          <p:cNvPr id="154628" name="スライド番号プレースホルダー 3">
            <a:extLst>
              <a:ext uri="{FF2B5EF4-FFF2-40B4-BE49-F238E27FC236}">
                <a16:creationId xmlns:a16="http://schemas.microsoft.com/office/drawing/2014/main" id="{73896E84-628F-4FD2-8D99-449CA2C8E8E2}"/>
              </a:ext>
            </a:extLst>
          </p:cNvPr>
          <p:cNvSpPr>
            <a:spLocks noGrp="1"/>
          </p:cNvSpPr>
          <p:nvPr>
            <p:ph type="sldNum" sz="quarter" idx="5"/>
          </p:nvPr>
        </p:nvSpPr>
        <p:spPr>
          <a:xfrm>
            <a:off x="9361592" y="6542561"/>
            <a:ext cx="654802" cy="2551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6516" indent="-287122">
              <a:defRPr kumimoji="1">
                <a:solidFill>
                  <a:schemeClr val="tx1"/>
                </a:solidFill>
                <a:latin typeface="Arial" panose="020B0604020202020204" pitchFamily="34" charset="0"/>
                <a:ea typeface="ＭＳ Ｐゴシック" panose="020B0600070205080204" pitchFamily="50" charset="-128"/>
              </a:defRPr>
            </a:lvl2pPr>
            <a:lvl3pPr marL="1148486" indent="-229697">
              <a:defRPr kumimoji="1">
                <a:solidFill>
                  <a:schemeClr val="tx1"/>
                </a:solidFill>
                <a:latin typeface="Arial" panose="020B0604020202020204" pitchFamily="34" charset="0"/>
                <a:ea typeface="ＭＳ Ｐゴシック" panose="020B0600070205080204" pitchFamily="50" charset="-128"/>
              </a:defRPr>
            </a:lvl3pPr>
            <a:lvl4pPr marL="1607881" indent="-229697">
              <a:defRPr kumimoji="1">
                <a:solidFill>
                  <a:schemeClr val="tx1"/>
                </a:solidFill>
                <a:latin typeface="Arial" panose="020B0604020202020204" pitchFamily="34" charset="0"/>
                <a:ea typeface="ＭＳ Ｐゴシック" panose="020B0600070205080204" pitchFamily="50" charset="-128"/>
              </a:defRPr>
            </a:lvl4pPr>
            <a:lvl5pPr marL="2067276" indent="-229697">
              <a:defRPr kumimoji="1">
                <a:solidFill>
                  <a:schemeClr val="tx1"/>
                </a:solidFill>
                <a:latin typeface="Arial" panose="020B0604020202020204" pitchFamily="34" charset="0"/>
                <a:ea typeface="ＭＳ Ｐゴシック" panose="020B0600070205080204" pitchFamily="50" charset="-128"/>
              </a:defRPr>
            </a:lvl5pPr>
            <a:lvl6pPr marL="2526670" indent="-22969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86065" indent="-22969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45459" indent="-22969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904854" indent="-22969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5D84E1C0-1855-4853-B136-F1EF152B068B}" type="slidenum">
              <a:rPr lang="en-US" altLang="ja-JP" smtClean="0">
                <a:latin typeface="Times New Roman" panose="02020603050405020304" pitchFamily="18" charset="0"/>
              </a:rPr>
              <a:pPr/>
              <a:t>25</a:t>
            </a:fld>
            <a:endParaRPr lang="en-US" altLang="ja-JP" dirty="0">
              <a:latin typeface="Times New Roman" panose="02020603050405020304"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スライド イメージ プレースホルダー 1">
            <a:extLst>
              <a:ext uri="{FF2B5EF4-FFF2-40B4-BE49-F238E27FC236}">
                <a16:creationId xmlns:a16="http://schemas.microsoft.com/office/drawing/2014/main" id="{288C416D-E968-4B49-B554-D73FCB41327A}"/>
              </a:ext>
            </a:extLst>
          </p:cNvPr>
          <p:cNvSpPr>
            <a:spLocks noGrp="1" noRot="1" noChangeAspect="1" noTextEdit="1"/>
          </p:cNvSpPr>
          <p:nvPr>
            <p:ph type="sldImg"/>
          </p:nvPr>
        </p:nvSpPr>
        <p:spPr>
          <a:xfrm>
            <a:off x="2406650" y="138113"/>
            <a:ext cx="4064000" cy="3048000"/>
          </a:xfrm>
          <a:ln/>
        </p:spPr>
      </p:sp>
      <p:sp>
        <p:nvSpPr>
          <p:cNvPr id="154627" name="ノート プレースホルダー 2">
            <a:extLst>
              <a:ext uri="{FF2B5EF4-FFF2-40B4-BE49-F238E27FC236}">
                <a16:creationId xmlns:a16="http://schemas.microsoft.com/office/drawing/2014/main" id="{3A9BBCA1-E32F-410E-982B-060178FE8D8B}"/>
              </a:ext>
            </a:extLst>
          </p:cNvPr>
          <p:cNvSpPr>
            <a:spLocks noGrp="1"/>
          </p:cNvSpPr>
          <p:nvPr>
            <p:ph type="body" idx="1"/>
          </p:nvPr>
        </p:nvSpPr>
        <p:spPr>
          <a:xfrm>
            <a:off x="1299321" y="3250406"/>
            <a:ext cx="7855929" cy="370284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1400" b="1" dirty="0">
                <a:latin typeface="Times New Roman" panose="02020603050405020304" pitchFamily="18" charset="0"/>
              </a:rPr>
              <a:t>それから４年後、平成</a:t>
            </a:r>
            <a:r>
              <a:rPr lang="en-US" altLang="ja-JP" sz="1400" b="1" dirty="0">
                <a:latin typeface="Times New Roman" panose="02020603050405020304" pitchFamily="18" charset="0"/>
              </a:rPr>
              <a:t>29</a:t>
            </a:r>
            <a:r>
              <a:rPr lang="ja-JP" altLang="en-US" sz="1400" b="1" dirty="0">
                <a:latin typeface="Times New Roman" panose="02020603050405020304" pitchFamily="18" charset="0"/>
              </a:rPr>
              <a:t>年度の中学校のデータをご覧いただきましょう。★　</a:t>
            </a:r>
            <a:endParaRPr lang="en-US" altLang="ja-JP" sz="1400" b="1" dirty="0">
              <a:latin typeface="Times New Roman" panose="02020603050405020304" pitchFamily="18" charset="0"/>
            </a:endParaRPr>
          </a:p>
          <a:p>
            <a:r>
              <a:rPr lang="ja-JP" altLang="en-US" sz="1400" b="1" dirty="0">
                <a:latin typeface="Times New Roman" panose="02020603050405020304" pitchFamily="18" charset="0"/>
              </a:rPr>
              <a:t>年々、総合的な学習の時間の取り組みが改善されてきた成果が表れてきました。</a:t>
            </a:r>
            <a:endParaRPr lang="en-US" altLang="ja-JP" sz="1400" b="1" dirty="0">
              <a:latin typeface="Times New Roman" panose="02020603050405020304" pitchFamily="18" charset="0"/>
            </a:endParaRPr>
          </a:p>
          <a:p>
            <a:r>
              <a:rPr lang="ja-JP" altLang="en-US" sz="1400" b="1" dirty="0">
                <a:latin typeface="Times New Roman" panose="02020603050405020304" pitchFamily="18" charset="0"/>
              </a:rPr>
              <a:t>グラフの</a:t>
            </a:r>
            <a:r>
              <a:rPr lang="en-US" altLang="ja-JP" sz="1400" b="1" dirty="0">
                <a:latin typeface="Times New Roman" panose="02020603050405020304" pitchFamily="18" charset="0"/>
              </a:rPr>
              <a:t>1</a:t>
            </a:r>
            <a:r>
              <a:rPr lang="ja-JP" altLang="en-US" sz="1400" b="1" dirty="0">
                <a:latin typeface="Times New Roman" panose="02020603050405020304" pitchFamily="18" charset="0"/>
              </a:rPr>
              <a:t>番と</a:t>
            </a:r>
            <a:r>
              <a:rPr lang="en-US" altLang="ja-JP" sz="1400" b="1" dirty="0">
                <a:latin typeface="Times New Roman" panose="02020603050405020304" pitchFamily="18" charset="0"/>
              </a:rPr>
              <a:t>4</a:t>
            </a:r>
            <a:r>
              <a:rPr lang="ja-JP" altLang="en-US" sz="1400" b="1" dirty="0">
                <a:latin typeface="Times New Roman" panose="02020603050405020304" pitchFamily="18" charset="0"/>
              </a:rPr>
              <a:t>番の得点差が、次第に大きくなり、この年、国語のＢ問題で１８ポイントまで広がってきたのです。</a:t>
            </a:r>
            <a:endParaRPr lang="en-US" altLang="ja-JP" sz="1400" b="1" dirty="0">
              <a:latin typeface="Times New Roman" panose="02020603050405020304" pitchFamily="18" charset="0"/>
            </a:endParaRPr>
          </a:p>
          <a:p>
            <a:endParaRPr lang="en-US" altLang="ja-JP" sz="1050" b="1" dirty="0">
              <a:latin typeface="Times New Roman" panose="02020603050405020304" pitchFamily="18" charset="0"/>
            </a:endParaRPr>
          </a:p>
          <a:p>
            <a:r>
              <a:rPr lang="ja-JP" altLang="en-US" sz="1400" b="1" dirty="0">
                <a:latin typeface="Times New Roman" panose="02020603050405020304" pitchFamily="18" charset="0"/>
              </a:rPr>
              <a:t>★　「もっと、ＥＳＤカレンダーを使ったカリキュラムマネジメントを進め、中学生たちの学ぶ心に火をつけ、彼らが夢中になるような指導を工夫すれば、中学生って、もっと伸びるのではないか」という気がしています。</a:t>
            </a:r>
            <a:endParaRPr lang="en-US" altLang="ja-JP" sz="1400" b="1" dirty="0">
              <a:latin typeface="Times New Roman" panose="02020603050405020304" pitchFamily="18" charset="0"/>
            </a:endParaRPr>
          </a:p>
          <a:p>
            <a:endParaRPr lang="en-US" altLang="ja-JP" sz="1050" b="1" dirty="0">
              <a:latin typeface="Times New Roman" panose="02020603050405020304" pitchFamily="18" charset="0"/>
            </a:endParaRPr>
          </a:p>
          <a:p>
            <a:r>
              <a:rPr lang="ja-JP" altLang="en-US" sz="1400" b="1" dirty="0">
                <a:latin typeface="Times New Roman" panose="02020603050405020304" pitchFamily="18" charset="0"/>
              </a:rPr>
              <a:t>逆に、新型コロナウイルス対策で、学習の内容が「基礎・基本の習熟」に偏ったり、主体的で対話的な学習スタイルが制限されるようになると、生きる力の育成はおろか、「学力」そのものも急落すると思われます。</a:t>
            </a:r>
            <a:endParaRPr lang="en-US" altLang="ja-JP" sz="1400" b="1" dirty="0">
              <a:latin typeface="Times New Roman" panose="02020603050405020304" pitchFamily="18" charset="0"/>
            </a:endParaRPr>
          </a:p>
          <a:p>
            <a:endParaRPr lang="en-US" altLang="ja-JP" sz="1050" b="1" dirty="0">
              <a:latin typeface="Times New Roman" panose="02020603050405020304" pitchFamily="18" charset="0"/>
            </a:endParaRPr>
          </a:p>
          <a:p>
            <a:r>
              <a:rPr lang="ja-JP" altLang="en-US" sz="1400" b="1" dirty="0">
                <a:latin typeface="Times New Roman" panose="02020603050405020304" pitchFamily="18" charset="0"/>
              </a:rPr>
              <a:t>その反対に、新型コロナウイルスへの対策を例に、世界の持続可能性に関する諸課題に目覚めさせ、自らの学びをカリキュラムマネジメントできる子どもたちを育てることができれば、</a:t>
            </a:r>
            <a:endParaRPr lang="en-US" altLang="ja-JP" sz="1400" b="1" dirty="0">
              <a:latin typeface="Times New Roman" panose="02020603050405020304" pitchFamily="18" charset="0"/>
            </a:endParaRPr>
          </a:p>
          <a:p>
            <a:r>
              <a:rPr lang="ja-JP" altLang="en-US" sz="1400" b="1" dirty="0">
                <a:latin typeface="Times New Roman" panose="02020603050405020304" pitchFamily="18" charset="0"/>
              </a:rPr>
              <a:t>彼らの学びに、新たなフェーズを迎えることができるのではないかと期待しております。</a:t>
            </a:r>
          </a:p>
        </p:txBody>
      </p:sp>
      <p:sp>
        <p:nvSpPr>
          <p:cNvPr id="154628" name="スライド番号プレースホルダー 3">
            <a:extLst>
              <a:ext uri="{FF2B5EF4-FFF2-40B4-BE49-F238E27FC236}">
                <a16:creationId xmlns:a16="http://schemas.microsoft.com/office/drawing/2014/main" id="{73896E84-628F-4FD2-8D99-449CA2C8E8E2}"/>
              </a:ext>
            </a:extLst>
          </p:cNvPr>
          <p:cNvSpPr>
            <a:spLocks noGrp="1"/>
          </p:cNvSpPr>
          <p:nvPr>
            <p:ph type="sldNum" sz="quarter" idx="5"/>
          </p:nvPr>
        </p:nvSpPr>
        <p:spPr>
          <a:xfrm>
            <a:off x="9361592" y="6542561"/>
            <a:ext cx="654802" cy="2551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6516" indent="-287122">
              <a:defRPr kumimoji="1">
                <a:solidFill>
                  <a:schemeClr val="tx1"/>
                </a:solidFill>
                <a:latin typeface="Arial" panose="020B0604020202020204" pitchFamily="34" charset="0"/>
                <a:ea typeface="ＭＳ Ｐゴシック" panose="020B0600070205080204" pitchFamily="50" charset="-128"/>
              </a:defRPr>
            </a:lvl2pPr>
            <a:lvl3pPr marL="1148486" indent="-229697">
              <a:defRPr kumimoji="1">
                <a:solidFill>
                  <a:schemeClr val="tx1"/>
                </a:solidFill>
                <a:latin typeface="Arial" panose="020B0604020202020204" pitchFamily="34" charset="0"/>
                <a:ea typeface="ＭＳ Ｐゴシック" panose="020B0600070205080204" pitchFamily="50" charset="-128"/>
              </a:defRPr>
            </a:lvl3pPr>
            <a:lvl4pPr marL="1607881" indent="-229697">
              <a:defRPr kumimoji="1">
                <a:solidFill>
                  <a:schemeClr val="tx1"/>
                </a:solidFill>
                <a:latin typeface="Arial" panose="020B0604020202020204" pitchFamily="34" charset="0"/>
                <a:ea typeface="ＭＳ Ｐゴシック" panose="020B0600070205080204" pitchFamily="50" charset="-128"/>
              </a:defRPr>
            </a:lvl4pPr>
            <a:lvl5pPr marL="2067276" indent="-229697">
              <a:defRPr kumimoji="1">
                <a:solidFill>
                  <a:schemeClr val="tx1"/>
                </a:solidFill>
                <a:latin typeface="Arial" panose="020B0604020202020204" pitchFamily="34" charset="0"/>
                <a:ea typeface="ＭＳ Ｐゴシック" panose="020B0600070205080204" pitchFamily="50" charset="-128"/>
              </a:defRPr>
            </a:lvl5pPr>
            <a:lvl6pPr marL="2526670" indent="-22969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86065" indent="-22969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45459" indent="-22969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904854" indent="-22969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5D84E1C0-1855-4853-B136-F1EF152B068B}" type="slidenum">
              <a:rPr lang="en-US" altLang="ja-JP" smtClean="0">
                <a:latin typeface="Times New Roman" panose="02020603050405020304" pitchFamily="18" charset="0"/>
              </a:rPr>
              <a:pPr/>
              <a:t>26</a:t>
            </a:fld>
            <a:endParaRPr lang="en-US" altLang="ja-JP" dirty="0">
              <a:latin typeface="Times New Roman" panose="02020603050405020304"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328988" y="134938"/>
            <a:ext cx="4089400" cy="3067050"/>
          </a:xfrm>
        </p:spPr>
      </p:sp>
      <p:sp>
        <p:nvSpPr>
          <p:cNvPr id="3" name="ノート プレースホルダー 2"/>
          <p:cNvSpPr>
            <a:spLocks noGrp="1"/>
          </p:cNvSpPr>
          <p:nvPr>
            <p:ph type="body" idx="1"/>
          </p:nvPr>
        </p:nvSpPr>
        <p:spPr>
          <a:xfrm>
            <a:off x="1604027" y="2580832"/>
            <a:ext cx="7190236" cy="4139283"/>
          </a:xfrm>
        </p:spPr>
        <p:txBody>
          <a:bodyPr/>
          <a:lstStyle/>
          <a:p>
            <a:pPr>
              <a:lnSpc>
                <a:spcPct val="90000"/>
              </a:lnSpc>
              <a:spcBef>
                <a:spcPct val="0"/>
              </a:spcBef>
              <a:spcAft>
                <a:spcPts val="600"/>
              </a:spcAft>
            </a:pPr>
            <a:endParaRPr lang="en-US" altLang="ja-JP" dirty="0">
              <a:latin typeface="AR丸ゴシック体M" panose="020F0609000000000000" pitchFamily="49" charset="-128"/>
              <a:ea typeface="AR丸ゴシック体M" panose="020F0609000000000000" pitchFamily="49" charset="-128"/>
            </a:endParaRPr>
          </a:p>
          <a:p>
            <a:pPr>
              <a:lnSpc>
                <a:spcPct val="90000"/>
              </a:lnSpc>
              <a:spcBef>
                <a:spcPct val="0"/>
              </a:spcBef>
              <a:spcAft>
                <a:spcPts val="600"/>
              </a:spcAft>
            </a:pPr>
            <a:endParaRPr kumimoji="1" lang="en-US" altLang="ja-JP" sz="10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27</a:t>
            </a:fld>
            <a:endParaRPr kumimoji="1" lang="ja-JP" altLang="en-US"/>
          </a:p>
        </p:txBody>
      </p:sp>
      <p:sp>
        <p:nvSpPr>
          <p:cNvPr id="5" name="正方形/長方形 4">
            <a:extLst>
              <a:ext uri="{FF2B5EF4-FFF2-40B4-BE49-F238E27FC236}">
                <a16:creationId xmlns:a16="http://schemas.microsoft.com/office/drawing/2014/main" id="{E4CD9172-63A6-4819-8049-0744FEC5B444}"/>
              </a:ext>
            </a:extLst>
          </p:cNvPr>
          <p:cNvSpPr/>
          <p:nvPr/>
        </p:nvSpPr>
        <p:spPr>
          <a:xfrm>
            <a:off x="2066598" y="3336300"/>
            <a:ext cx="7466417" cy="3123932"/>
          </a:xfrm>
          <a:prstGeom prst="rect">
            <a:avLst/>
          </a:prstGeom>
        </p:spPr>
        <p:txBody>
          <a:bodyPr wrap="square">
            <a:spAutoFit/>
          </a:bodyPr>
          <a:lstStyle/>
          <a:p>
            <a:pPr defTabSz="914400">
              <a:lnSpc>
                <a:spcPct val="90000"/>
              </a:lnSpc>
              <a:spcBef>
                <a:spcPct val="0"/>
              </a:spcBef>
              <a:spcAft>
                <a:spcPts val="600"/>
              </a:spcAft>
            </a:pPr>
            <a:r>
              <a:rPr kumimoji="1" lang="ja-JP" altLang="en-US" dirty="0">
                <a:latin typeface="AR丸ゴシック体M" panose="020F0609000000000000" pitchFamily="49" charset="-128"/>
                <a:ea typeface="AR丸ゴシック体M" panose="020F0609000000000000" pitchFamily="49" charset="-128"/>
              </a:rPr>
              <a:t>第 ４</a:t>
            </a:r>
            <a:r>
              <a:rPr kumimoji="1" lang="en-US" altLang="ja-JP" dirty="0">
                <a:latin typeface="AR丸ゴシック体M" panose="020F0609000000000000" pitchFamily="49" charset="-128"/>
                <a:ea typeface="AR丸ゴシック体M" panose="020F0609000000000000" pitchFamily="49" charset="-128"/>
              </a:rPr>
              <a:t> </a:t>
            </a:r>
            <a:r>
              <a:rPr kumimoji="1" lang="ja-JP" altLang="en-US" dirty="0">
                <a:latin typeface="AR丸ゴシック体M" panose="020F0609000000000000" pitchFamily="49" charset="-128"/>
                <a:ea typeface="AR丸ゴシック体M" panose="020F0609000000000000" pitchFamily="49" charset="-128"/>
              </a:rPr>
              <a:t>回の</a:t>
            </a:r>
            <a:r>
              <a:rPr kumimoji="1" lang="en-US" altLang="ja-JP" dirty="0">
                <a:latin typeface="AR丸ゴシック体M" panose="020F0609000000000000" pitchFamily="49" charset="-128"/>
                <a:ea typeface="AR丸ゴシック体M" panose="020F0609000000000000" pitchFamily="49" charset="-128"/>
              </a:rPr>
              <a:t>【</a:t>
            </a:r>
            <a:r>
              <a:rPr kumimoji="1" lang="ja-JP" altLang="en-US" dirty="0">
                <a:latin typeface="AR丸ゴシック体M" panose="020F0609000000000000" pitchFamily="49" charset="-128"/>
                <a:ea typeface="AR丸ゴシック体M" panose="020F0609000000000000" pitchFamily="49" charset="-128"/>
              </a:rPr>
              <a:t>その１</a:t>
            </a:r>
            <a:r>
              <a:rPr kumimoji="1" lang="en-US" altLang="ja-JP" dirty="0">
                <a:latin typeface="AR丸ゴシック体M" panose="020F0609000000000000" pitchFamily="49" charset="-128"/>
                <a:ea typeface="AR丸ゴシック体M" panose="020F0609000000000000" pitchFamily="49" charset="-128"/>
              </a:rPr>
              <a:t>】</a:t>
            </a:r>
            <a:r>
              <a:rPr kumimoji="1" lang="ja-JP" altLang="en-US" dirty="0">
                <a:latin typeface="AR丸ゴシック体M" panose="020F0609000000000000" pitchFamily="49" charset="-128"/>
                <a:ea typeface="AR丸ゴシック体M" panose="020F0609000000000000" pitchFamily="49" charset="-128"/>
              </a:rPr>
              <a:t>では、</a:t>
            </a:r>
            <a:endParaRPr kumimoji="1" lang="en-US" altLang="ja-JP" dirty="0">
              <a:latin typeface="AR丸ゴシック体M" panose="020F0609000000000000" pitchFamily="49" charset="-128"/>
              <a:ea typeface="AR丸ゴシック体M" panose="020F0609000000000000" pitchFamily="49" charset="-128"/>
            </a:endParaRPr>
          </a:p>
          <a:p>
            <a:pPr defTabSz="914400">
              <a:lnSpc>
                <a:spcPct val="90000"/>
              </a:lnSpc>
              <a:spcBef>
                <a:spcPct val="0"/>
              </a:spcBef>
              <a:spcAft>
                <a:spcPts val="600"/>
              </a:spcAft>
            </a:pPr>
            <a:endParaRPr kumimoji="1" lang="en-US" altLang="ja-JP" dirty="0">
              <a:latin typeface="AR丸ゴシック体M" panose="020F0609000000000000" pitchFamily="49" charset="-128"/>
              <a:ea typeface="AR丸ゴシック体M" panose="020F0609000000000000" pitchFamily="49" charset="-128"/>
            </a:endParaRPr>
          </a:p>
          <a:p>
            <a:pPr defTabSz="914400">
              <a:lnSpc>
                <a:spcPct val="90000"/>
              </a:lnSpc>
              <a:spcBef>
                <a:spcPct val="0"/>
              </a:spcBef>
              <a:spcAft>
                <a:spcPts val="600"/>
              </a:spcAft>
            </a:pPr>
            <a:r>
              <a:rPr kumimoji="1" lang="ja-JP" altLang="en-US" dirty="0">
                <a:latin typeface="AR丸ゴシック体M" panose="020F0609000000000000" pitchFamily="49" charset="-128"/>
                <a:ea typeface="AR丸ゴシック体M" panose="020F0609000000000000" pitchFamily="49" charset="-128"/>
              </a:rPr>
              <a:t>カリキュラム・マネジメントを学校で進める際に、あるいは行政が指導する際に陥りやすい問題や、うまく進めるためのポイントを、</a:t>
            </a:r>
            <a:endParaRPr kumimoji="1" lang="en-US" altLang="ja-JP" dirty="0">
              <a:latin typeface="AR丸ゴシック体M" panose="020F0609000000000000" pitchFamily="49" charset="-128"/>
              <a:ea typeface="AR丸ゴシック体M" panose="020F0609000000000000" pitchFamily="49" charset="-128"/>
            </a:endParaRPr>
          </a:p>
          <a:p>
            <a:pPr defTabSz="914400">
              <a:lnSpc>
                <a:spcPct val="90000"/>
              </a:lnSpc>
              <a:spcBef>
                <a:spcPct val="0"/>
              </a:spcBef>
              <a:spcAft>
                <a:spcPts val="600"/>
              </a:spcAft>
            </a:pPr>
            <a:r>
              <a:rPr kumimoji="1" lang="ja-JP" altLang="en-US" dirty="0">
                <a:latin typeface="AR丸ゴシック体M" panose="020F0609000000000000" pitchFamily="49" charset="-128"/>
                <a:ea typeface="AR丸ゴシック体M" panose="020F0609000000000000" pitchFamily="49" charset="-128"/>
              </a:rPr>
              <a:t>実際の授業づくりと結び付けながら、お伝えしてまいりました。</a:t>
            </a:r>
            <a:endParaRPr kumimoji="1" lang="en-US" altLang="ja-JP" dirty="0">
              <a:latin typeface="AR丸ゴシック体M" panose="020F0609000000000000" pitchFamily="49" charset="-128"/>
              <a:ea typeface="AR丸ゴシック体M" panose="020F0609000000000000" pitchFamily="49" charset="-128"/>
            </a:endParaRPr>
          </a:p>
          <a:p>
            <a:pPr defTabSz="914400">
              <a:lnSpc>
                <a:spcPct val="90000"/>
              </a:lnSpc>
              <a:spcBef>
                <a:spcPct val="0"/>
              </a:spcBef>
              <a:spcAft>
                <a:spcPts val="600"/>
              </a:spcAft>
            </a:pPr>
            <a:endParaRPr kumimoji="1" lang="en-US" altLang="ja-JP" dirty="0">
              <a:latin typeface="AR丸ゴシック体M" panose="020F0609000000000000" pitchFamily="49" charset="-128"/>
              <a:ea typeface="AR丸ゴシック体M" panose="020F0609000000000000" pitchFamily="49" charset="-128"/>
            </a:endParaRPr>
          </a:p>
          <a:p>
            <a:pPr defTabSz="914400">
              <a:lnSpc>
                <a:spcPct val="90000"/>
              </a:lnSpc>
              <a:spcBef>
                <a:spcPct val="0"/>
              </a:spcBef>
              <a:spcAft>
                <a:spcPts val="600"/>
              </a:spcAft>
            </a:pPr>
            <a:r>
              <a:rPr kumimoji="1" lang="ja-JP" altLang="en-US" dirty="0">
                <a:latin typeface="AR丸ゴシック体M" panose="020F0609000000000000" pitchFamily="49" charset="-128"/>
                <a:ea typeface="AR丸ゴシック体M" panose="020F0609000000000000" pitchFamily="49" charset="-128"/>
              </a:rPr>
              <a:t>次の</a:t>
            </a:r>
            <a:r>
              <a:rPr kumimoji="1" lang="en-US" altLang="ja-JP" dirty="0">
                <a:latin typeface="AR丸ゴシック体M" panose="020F0609000000000000" pitchFamily="49" charset="-128"/>
                <a:ea typeface="AR丸ゴシック体M" panose="020F0609000000000000" pitchFamily="49" charset="-128"/>
              </a:rPr>
              <a:t>【</a:t>
            </a:r>
            <a:r>
              <a:rPr kumimoji="1" lang="ja-JP" altLang="en-US" dirty="0">
                <a:latin typeface="AR丸ゴシック体M" panose="020F0609000000000000" pitchFamily="49" charset="-128"/>
                <a:ea typeface="AR丸ゴシック体M" panose="020F0609000000000000" pitchFamily="49" charset="-128"/>
              </a:rPr>
              <a:t>その２</a:t>
            </a:r>
            <a:r>
              <a:rPr kumimoji="1" lang="en-US" altLang="ja-JP" dirty="0">
                <a:latin typeface="AR丸ゴシック体M" panose="020F0609000000000000" pitchFamily="49" charset="-128"/>
                <a:ea typeface="AR丸ゴシック体M" panose="020F0609000000000000" pitchFamily="49" charset="-128"/>
              </a:rPr>
              <a:t>】</a:t>
            </a:r>
            <a:r>
              <a:rPr kumimoji="1" lang="ja-JP" altLang="en-US" dirty="0">
                <a:latin typeface="AR丸ゴシック体M" panose="020F0609000000000000" pitchFamily="49" charset="-128"/>
                <a:ea typeface="AR丸ゴシック体M" panose="020F0609000000000000" pitchFamily="49" charset="-128"/>
              </a:rPr>
              <a:t>では中学校等でのカリキュラム・マネジメントの進め方と作品作りについてお話いたしますよ。</a:t>
            </a:r>
            <a:endParaRPr kumimoji="1" lang="en-US" altLang="ja-JP" dirty="0">
              <a:latin typeface="AR丸ゴシック体M" panose="020F0609000000000000" pitchFamily="49" charset="-128"/>
              <a:ea typeface="AR丸ゴシック体M" panose="020F0609000000000000" pitchFamily="49" charset="-128"/>
            </a:endParaRPr>
          </a:p>
          <a:p>
            <a:pPr defTabSz="914400">
              <a:lnSpc>
                <a:spcPct val="90000"/>
              </a:lnSpc>
              <a:spcBef>
                <a:spcPct val="0"/>
              </a:spcBef>
              <a:spcAft>
                <a:spcPts val="600"/>
              </a:spcAft>
            </a:pPr>
            <a:endParaRPr kumimoji="1" lang="en-US" altLang="ja-JP" dirty="0">
              <a:latin typeface="AR丸ゴシック体M" panose="020F0609000000000000" pitchFamily="49" charset="-128"/>
              <a:ea typeface="AR丸ゴシック体M" panose="020F0609000000000000" pitchFamily="49" charset="-128"/>
            </a:endParaRPr>
          </a:p>
          <a:p>
            <a:pPr defTabSz="914400">
              <a:lnSpc>
                <a:spcPct val="90000"/>
              </a:lnSpc>
              <a:spcBef>
                <a:spcPct val="0"/>
              </a:spcBef>
              <a:spcAft>
                <a:spcPts val="600"/>
              </a:spcAft>
            </a:pPr>
            <a:r>
              <a:rPr kumimoji="1" lang="ja-JP" altLang="en-US" dirty="0">
                <a:latin typeface="AR丸ゴシック体M" panose="020F0609000000000000" pitchFamily="49" charset="-128"/>
                <a:ea typeface="AR丸ゴシック体M" panose="020F0609000000000000" pitchFamily="49" charset="-128"/>
              </a:rPr>
              <a:t>お楽しみに してください！</a:t>
            </a:r>
            <a:endParaRPr kumimoji="1" lang="en-US" altLang="ja-JP" dirty="0">
              <a:latin typeface="AR丸ゴシック体M" panose="020F0609000000000000" pitchFamily="49" charset="-128"/>
              <a:ea typeface="AR丸ゴシック体M" panose="020F0609000000000000" pitchFamily="49" charset="-128"/>
            </a:endParaRPr>
          </a:p>
        </p:txBody>
      </p:sp>
    </p:spTree>
    <p:extLst>
      <p:ext uri="{BB962C8B-B14F-4D97-AF65-F5344CB8AC3E}">
        <p14:creationId xmlns:p14="http://schemas.microsoft.com/office/powerpoint/2010/main" val="2915304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59163" y="346075"/>
            <a:ext cx="3100387" cy="2325688"/>
          </a:xfrm>
        </p:spPr>
      </p:sp>
      <p:sp>
        <p:nvSpPr>
          <p:cNvPr id="3" name="ノート プレースホルダー 2"/>
          <p:cNvSpPr>
            <a:spLocks noGrp="1"/>
          </p:cNvSpPr>
          <p:nvPr>
            <p:ph type="body" idx="1"/>
          </p:nvPr>
        </p:nvSpPr>
        <p:spPr>
          <a:xfrm>
            <a:off x="1170120" y="2802289"/>
            <a:ext cx="8014970" cy="3609747"/>
          </a:xfrm>
        </p:spPr>
        <p:txBody>
          <a:bodyPr>
            <a:noAutofit/>
          </a:bodyPr>
          <a:lstStyle/>
          <a:p>
            <a:endParaRPr lang="en-US" altLang="ja-JP" sz="1400" dirty="0"/>
          </a:p>
          <a:p>
            <a:r>
              <a:rPr kumimoji="1" lang="ja-JP" altLang="en-US" sz="1400" dirty="0"/>
              <a:t>★　今回の学習指導要領には、</a:t>
            </a:r>
            <a:r>
              <a:rPr kumimoji="1" lang="ja-JP" altLang="en-US" sz="1400" b="1" dirty="0"/>
              <a:t>前文が設けられたんだということ。そして、</a:t>
            </a:r>
            <a:endParaRPr kumimoji="1" lang="en-US" altLang="ja-JP" sz="1400" b="1" dirty="0"/>
          </a:p>
          <a:p>
            <a:r>
              <a:rPr kumimoji="1" lang="ja-JP" altLang="en-US" sz="1400" dirty="0"/>
              <a:t>「</a:t>
            </a:r>
            <a:r>
              <a:rPr lang="ja-JP" altLang="en-US" sz="1400" b="1" dirty="0">
                <a:solidFill>
                  <a:schemeClr val="accent5">
                    <a:lumMod val="75000"/>
                  </a:schemeClr>
                </a:solidFill>
              </a:rPr>
              <a:t>あらゆる他者を価値のある存在として尊重し、多様な人々と協議しながら</a:t>
            </a:r>
            <a:endParaRPr lang="en-US" altLang="ja-JP" sz="1400" b="1" dirty="0">
              <a:solidFill>
                <a:schemeClr val="accent5">
                  <a:lumMod val="75000"/>
                </a:schemeClr>
              </a:solidFill>
            </a:endParaRPr>
          </a:p>
          <a:p>
            <a:r>
              <a:rPr lang="ja-JP" altLang="en-US" sz="1400" b="1" dirty="0">
                <a:solidFill>
                  <a:schemeClr val="accent5">
                    <a:lumMod val="75000"/>
                  </a:schemeClr>
                </a:solidFill>
              </a:rPr>
              <a:t>　様々な社会的変化を乗り越え、</a:t>
            </a:r>
            <a:r>
              <a:rPr lang="ja-JP" altLang="en-US" sz="1400" b="1" dirty="0">
                <a:solidFill>
                  <a:schemeClr val="accent1">
                    <a:lumMod val="50000"/>
                  </a:schemeClr>
                </a:solidFill>
              </a:rPr>
              <a:t>持続可能な社会の創り手となることができるようにする」</a:t>
            </a:r>
            <a:endParaRPr lang="en-US" altLang="ja-JP" sz="1400" b="1" dirty="0">
              <a:solidFill>
                <a:schemeClr val="accent1">
                  <a:lumMod val="50000"/>
                </a:schemeClr>
              </a:solidFill>
            </a:endParaRPr>
          </a:p>
          <a:p>
            <a:endParaRPr lang="en-US" altLang="ja-JP" sz="1400" b="1" dirty="0">
              <a:solidFill>
                <a:schemeClr val="accent1">
                  <a:lumMod val="50000"/>
                </a:schemeClr>
              </a:solidFill>
            </a:endParaRPr>
          </a:p>
          <a:p>
            <a:r>
              <a:rPr lang="ja-JP" altLang="en-US" sz="1400" b="1" dirty="0"/>
              <a:t>という、</a:t>
            </a:r>
            <a:r>
              <a:rPr lang="en-US" altLang="ja-JP" sz="1400" b="1" dirty="0"/>
              <a:t>E</a:t>
            </a:r>
            <a:r>
              <a:rPr lang="ja-JP" altLang="en-US" sz="1400" b="1" dirty="0"/>
              <a:t>ＳＤ、</a:t>
            </a:r>
            <a:r>
              <a:rPr lang="en-US" altLang="ja-JP" sz="1400" b="1" dirty="0"/>
              <a:t> </a:t>
            </a:r>
            <a:r>
              <a:rPr lang="ja-JP" altLang="en-US" sz="1400" b="1" dirty="0"/>
              <a:t>持続可能な未来を創るための教育に向けて、日本の教育はこの４月から、</a:t>
            </a:r>
            <a:endParaRPr lang="en-US" altLang="ja-JP" sz="1400" b="1" dirty="0"/>
          </a:p>
          <a:p>
            <a:endParaRPr lang="en-US" altLang="ja-JP" sz="1400" b="1" dirty="0"/>
          </a:p>
          <a:p>
            <a:r>
              <a:rPr lang="ja-JP" altLang="en-US" sz="1400" b="1" dirty="0"/>
              <a:t>大きく歩み出すのだ、という話でした。　　</a:t>
            </a:r>
            <a:endParaRPr lang="en-US" altLang="ja-JP" sz="1400" b="1" dirty="0"/>
          </a:p>
          <a:p>
            <a:endParaRPr lang="en-US" altLang="ja-JP" sz="1400" b="1" dirty="0"/>
          </a:p>
          <a:p>
            <a:r>
              <a:rPr lang="ja-JP" altLang="en-US" sz="1400" b="1" dirty="0"/>
              <a:t>でも、こういう話は、学校にはあまり伝わってきませんね。</a:t>
            </a:r>
            <a:endParaRPr lang="en-US" altLang="ja-JP" sz="1400" b="1" dirty="0"/>
          </a:p>
          <a:p>
            <a:endParaRPr lang="en-US" altLang="ja-JP" sz="1400" b="1" dirty="0"/>
          </a:p>
          <a:p>
            <a:r>
              <a:rPr lang="ja-JP" altLang="en-US" sz="1400" b="1" dirty="0"/>
              <a:t>つまり、みんなわかっていないから、説明できないだけなのです。</a:t>
            </a:r>
            <a:endParaRPr lang="en-US" altLang="ja-JP" sz="1400" b="1" dirty="0"/>
          </a:p>
          <a:p>
            <a:endParaRPr lang="en-US" altLang="ja-JP" sz="1400" b="1" dirty="0"/>
          </a:p>
          <a:p>
            <a:r>
              <a:rPr lang="ja-JP" altLang="en-US" sz="1400" b="1" dirty="0"/>
              <a:t>指導要領の「解説」を読んだって、書いていないからね。</a:t>
            </a:r>
            <a:endParaRPr lang="en-US" altLang="ja-JP" sz="1400" b="1" dirty="0"/>
          </a:p>
          <a:p>
            <a:endParaRPr lang="en-US" altLang="ja-JP" sz="1400" b="1" dirty="0"/>
          </a:p>
          <a:p>
            <a:r>
              <a:rPr lang="ja-JP" altLang="en-US" sz="1400" b="1" dirty="0">
                <a:solidFill>
                  <a:schemeClr val="accent5">
                    <a:lumMod val="75000"/>
                  </a:schemeClr>
                </a:solidFill>
              </a:rPr>
              <a:t>　　　　　　　　　　</a:t>
            </a:r>
            <a:r>
              <a:rPr lang="ja-JP" altLang="en-US" sz="1400" b="1" dirty="0"/>
              <a:t>　　　　　</a:t>
            </a:r>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3</a:t>
            </a:fld>
            <a:endParaRPr kumimoji="1" lang="ja-JP" altLang="en-US"/>
          </a:p>
        </p:txBody>
      </p:sp>
    </p:spTree>
    <p:extLst>
      <p:ext uri="{BB962C8B-B14F-4D97-AF65-F5344CB8AC3E}">
        <p14:creationId xmlns:p14="http://schemas.microsoft.com/office/powerpoint/2010/main" val="1316270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xfrm>
            <a:off x="3557588" y="552450"/>
            <a:ext cx="2597150" cy="1947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xfrm>
            <a:off x="1782813" y="2785562"/>
            <a:ext cx="7332613" cy="3891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z="1400" dirty="0"/>
              <a:t>学校教育を進めるにあたっては、</a:t>
            </a:r>
            <a:r>
              <a:rPr lang="ja-JP" altLang="en-US" sz="1400" b="1" dirty="0"/>
              <a:t>教育課程が重要</a:t>
            </a:r>
            <a:r>
              <a:rPr lang="ja-JP" altLang="en-US" sz="1400" dirty="0"/>
              <a:t>です。その編成と実施において、</a:t>
            </a:r>
            <a:endParaRPr lang="en-US" altLang="ja-JP" sz="1400" dirty="0"/>
          </a:p>
          <a:p>
            <a:r>
              <a:rPr lang="ja-JP" altLang="en-US" sz="1400" dirty="0"/>
              <a:t>大事なことが</a:t>
            </a:r>
            <a:r>
              <a:rPr lang="ja-JP" altLang="en-US" sz="1400" b="1" dirty="0"/>
              <a:t>、「総則」</a:t>
            </a:r>
            <a:r>
              <a:rPr lang="ja-JP" altLang="en-US" sz="1400" dirty="0"/>
              <a:t>に示されています。総則、しっかりと読み込んでいますか？</a:t>
            </a:r>
            <a:endParaRPr lang="en-US" altLang="ja-JP" sz="1400" dirty="0"/>
          </a:p>
          <a:p>
            <a:endParaRPr lang="en-US" altLang="ja-JP" sz="1400" dirty="0"/>
          </a:p>
          <a:p>
            <a:r>
              <a:rPr lang="ja-JP" altLang="en-US" sz="1400" b="1" dirty="0">
                <a:ea typeface="HG創英角ﾎﾟｯﾌﾟ体" panose="040B0A09000000000000" pitchFamily="49" charset="-128"/>
              </a:rPr>
              <a:t>まず、教育課程の</a:t>
            </a:r>
            <a:r>
              <a:rPr lang="ja-JP" altLang="en-US" sz="1400" b="1" dirty="0">
                <a:solidFill>
                  <a:schemeClr val="accent1">
                    <a:lumMod val="75000"/>
                  </a:schemeClr>
                </a:solidFill>
                <a:ea typeface="HG創英角ﾎﾟｯﾌﾟ体" panose="040B0A09000000000000" pitchFamily="49" charset="-128"/>
              </a:rPr>
              <a:t>編成</a:t>
            </a:r>
            <a:r>
              <a:rPr lang="ja-JP" altLang="en-US" sz="1400" b="1" dirty="0">
                <a:ea typeface="HG創英角ﾎﾟｯﾌﾟ体" panose="040B0A09000000000000" pitchFamily="49" charset="-128"/>
              </a:rPr>
              <a:t>においては</a:t>
            </a:r>
            <a:endParaRPr lang="en-US" altLang="ja-JP" sz="1400" b="1" dirty="0">
              <a:ea typeface="HG創英角ﾎﾟｯﾌﾟ体" panose="040B0A09000000000000" pitchFamily="49" charset="-128"/>
            </a:endParaRPr>
          </a:p>
          <a:p>
            <a:endParaRPr lang="en-US" altLang="ja-JP" sz="1400" b="1" dirty="0">
              <a:ea typeface="HG創英角ﾎﾟｯﾌﾟ体" panose="040B0A09000000000000" pitchFamily="49" charset="-128"/>
            </a:endParaRPr>
          </a:p>
          <a:p>
            <a:r>
              <a:rPr lang="ja-JP" altLang="en-US" sz="1400" b="1" dirty="0">
                <a:ea typeface="HG創英角ﾎﾟｯﾌﾟ体" panose="040B0A09000000000000" pitchFamily="49" charset="-128"/>
              </a:rPr>
              <a:t>★　</a:t>
            </a:r>
            <a:r>
              <a:rPr lang="ja-JP" altLang="en-US" sz="1400" b="1" u="sng" dirty="0">
                <a:latin typeface="ＭＳ ゴシック" panose="020B0609070205080204" pitchFamily="49" charset="-128"/>
                <a:ea typeface="ＭＳ ゴシック" panose="020B0609070205080204" pitchFamily="49" charset="-128"/>
              </a:rPr>
              <a:t>総合的な学習の時間の目標と関連を図り</a:t>
            </a:r>
            <a:endParaRPr lang="en-US" altLang="ja-JP" sz="1400" b="1" u="sng" dirty="0">
              <a:latin typeface="ＭＳ ゴシック" panose="020B0609070205080204" pitchFamily="49" charset="-128"/>
              <a:ea typeface="ＭＳ ゴシック" panose="020B0609070205080204" pitchFamily="49" charset="-128"/>
            </a:endParaRPr>
          </a:p>
          <a:p>
            <a:r>
              <a:rPr lang="ja-JP" altLang="en-US" sz="1400" b="1" dirty="0">
                <a:latin typeface="ＭＳ 明朝" panose="02020609040205080304" pitchFamily="17" charset="-128"/>
                <a:ea typeface="ＭＳ 明朝" panose="02020609040205080304" pitchFamily="17" charset="-128"/>
              </a:rPr>
              <a:t>★　①</a:t>
            </a:r>
            <a:r>
              <a:rPr lang="ja-JP" altLang="en-US" sz="1400" b="1" u="sng" dirty="0">
                <a:latin typeface="ＭＳ 明朝" panose="02020609040205080304" pitchFamily="17" charset="-128"/>
                <a:ea typeface="ＭＳ 明朝" panose="02020609040205080304" pitchFamily="17" charset="-128"/>
              </a:rPr>
              <a:t>教科横断的に学ぶ</a:t>
            </a:r>
            <a:r>
              <a:rPr lang="ja-JP" altLang="en-US" sz="1400" b="1" dirty="0">
                <a:latin typeface="ＭＳ 明朝" panose="02020609040205080304" pitchFamily="17" charset="-128"/>
                <a:ea typeface="ＭＳ 明朝" panose="02020609040205080304" pitchFamily="17" charset="-128"/>
              </a:rPr>
              <a:t>　　そのために、（</a:t>
            </a:r>
            <a:r>
              <a:rPr lang="ja-JP" altLang="en-US" sz="1400" b="1" u="sng" dirty="0">
                <a:solidFill>
                  <a:srgbClr val="FF0000"/>
                </a:solidFill>
                <a:latin typeface="ＭＳ 明朝" panose="02020609040205080304" pitchFamily="17" charset="-128"/>
                <a:ea typeface="ＭＳ 明朝" panose="02020609040205080304" pitchFamily="17" charset="-128"/>
              </a:rPr>
              <a:t>カリキュラム・マネジメント</a:t>
            </a:r>
            <a:r>
              <a:rPr lang="ja-JP" altLang="en-US" sz="1400" b="1" u="sng" dirty="0">
                <a:latin typeface="ＭＳ 明朝" panose="02020609040205080304" pitchFamily="17" charset="-128"/>
                <a:ea typeface="ＭＳ 明朝" panose="02020609040205080304" pitchFamily="17" charset="-128"/>
              </a:rPr>
              <a:t>）をしっかり　　</a:t>
            </a:r>
            <a:endParaRPr lang="en-US" altLang="ja-JP" sz="1400" b="1" u="sng" dirty="0">
              <a:latin typeface="ＭＳ 明朝" panose="02020609040205080304" pitchFamily="17" charset="-128"/>
              <a:ea typeface="ＭＳ 明朝" panose="02020609040205080304" pitchFamily="17" charset="-128"/>
            </a:endParaRPr>
          </a:p>
          <a:p>
            <a:r>
              <a:rPr lang="ja-JP" altLang="en-US" sz="1400" b="1" u="sng" dirty="0">
                <a:latin typeface="ＭＳ 明朝" panose="02020609040205080304" pitchFamily="17" charset="-128"/>
                <a:ea typeface="ＭＳ 明朝" panose="02020609040205080304" pitchFamily="17" charset="-128"/>
              </a:rPr>
              <a:t>　しなさいということです。　また、</a:t>
            </a:r>
            <a:endParaRPr lang="en-US" altLang="ja-JP" sz="1400" b="1" u="sng" dirty="0">
              <a:latin typeface="ＭＳ 明朝" panose="02020609040205080304" pitchFamily="17" charset="-128"/>
              <a:ea typeface="ＭＳ 明朝" panose="02020609040205080304" pitchFamily="17" charset="-128"/>
            </a:endParaRPr>
          </a:p>
          <a:p>
            <a:endParaRPr lang="en-US" altLang="ja-JP" sz="1400"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教育課程の</a:t>
            </a:r>
            <a:r>
              <a:rPr lang="ja-JP" altLang="en-US" sz="1400" b="1" dirty="0">
                <a:solidFill>
                  <a:srgbClr val="7030A0"/>
                </a:solidFill>
                <a:latin typeface="ＭＳ 明朝" panose="02020609040205080304" pitchFamily="17" charset="-128"/>
                <a:ea typeface="ＭＳ 明朝" panose="02020609040205080304" pitchFamily="17" charset="-128"/>
              </a:rPr>
              <a:t>実施</a:t>
            </a:r>
            <a:r>
              <a:rPr lang="ja-JP" altLang="en-US" sz="1400" b="1" dirty="0">
                <a:latin typeface="ＭＳ 明朝" panose="02020609040205080304" pitchFamily="17" charset="-128"/>
                <a:ea typeface="ＭＳ 明朝" panose="02020609040205080304" pitchFamily="17" charset="-128"/>
              </a:rPr>
              <a:t>においては、</a:t>
            </a:r>
            <a:endParaRPr lang="en-US" altLang="ja-JP" sz="1400" b="1"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r>
              <a:rPr lang="ja-JP" altLang="en-US" sz="1400" b="1" u="sng" dirty="0">
                <a:latin typeface="ＭＳ 明朝" panose="02020609040205080304" pitchFamily="17" charset="-128"/>
                <a:ea typeface="ＭＳ 明朝" panose="02020609040205080304" pitchFamily="17" charset="-128"/>
              </a:rPr>
              <a:t>★</a:t>
            </a:r>
            <a:r>
              <a:rPr lang="ja-JP" altLang="en-US" sz="1400" b="1" u="sng" dirty="0">
                <a:solidFill>
                  <a:srgbClr val="FF0000"/>
                </a:solidFill>
                <a:latin typeface="ＭＳ 明朝" panose="02020609040205080304" pitchFamily="17" charset="-128"/>
                <a:ea typeface="ＭＳ 明朝" panose="02020609040205080304" pitchFamily="17" charset="-128"/>
              </a:rPr>
              <a:t>「主体的・対話的で深い学び</a:t>
            </a:r>
            <a:r>
              <a:rPr lang="ja-JP" altLang="en-US" sz="1400" b="1" dirty="0">
                <a:latin typeface="ＭＳ 明朝" panose="02020609040205080304" pitchFamily="17" charset="-128"/>
                <a:ea typeface="ＭＳ 明朝" panose="02020609040205080304" pitchFamily="17" charset="-128"/>
              </a:rPr>
              <a:t>　に向けた授業改善をしなさい」と示されています。</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・・・つまり、</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a:t>
            </a:r>
            <a:r>
              <a:rPr lang="en-US" altLang="ja-JP" sz="1400" b="1" u="sng" dirty="0">
                <a:latin typeface="ＭＳ 明朝" panose="02020609040205080304" pitchFamily="17" charset="-128"/>
                <a:ea typeface="ＭＳ 明朝" panose="02020609040205080304" pitchFamily="17" charset="-128"/>
              </a:rPr>
              <a:t>《</a:t>
            </a:r>
            <a:r>
              <a:rPr lang="ja-JP" altLang="en-US" sz="1400" b="1" u="sng" dirty="0">
                <a:latin typeface="ＭＳ 明朝" panose="02020609040205080304" pitchFamily="17" charset="-128"/>
                <a:ea typeface="ＭＳ 明朝" panose="02020609040205080304" pitchFamily="17" charset="-128"/>
              </a:rPr>
              <a:t>探究的・問題解決的な学び</a:t>
            </a:r>
            <a:r>
              <a:rPr lang="en-US" altLang="ja-JP" sz="1400" b="1" u="sng" dirty="0">
                <a:latin typeface="ＭＳ 明朝" panose="02020609040205080304" pitchFamily="17" charset="-128"/>
                <a:ea typeface="ＭＳ 明朝" panose="02020609040205080304" pitchFamily="17" charset="-128"/>
              </a:rPr>
              <a:t>》</a:t>
            </a:r>
            <a:r>
              <a:rPr lang="ja-JP" altLang="en-US" sz="1400" b="1" u="sng" dirty="0">
                <a:latin typeface="ＭＳ 明朝" panose="02020609040205080304" pitchFamily="17" charset="-128"/>
                <a:ea typeface="ＭＳ 明朝" panose="02020609040205080304" pitchFamily="17" charset="-128"/>
              </a:rPr>
              <a:t>にしっかりと取り組みなさい</a:t>
            </a:r>
            <a:endParaRPr lang="en-US" altLang="ja-JP" sz="1400" b="1" u="sng" dirty="0">
              <a:latin typeface="ＭＳ 明朝" panose="02020609040205080304" pitchFamily="17" charset="-128"/>
              <a:ea typeface="ＭＳ 明朝" panose="02020609040205080304" pitchFamily="17" charset="-128"/>
            </a:endParaRPr>
          </a:p>
          <a:p>
            <a:endParaRPr lang="en-US" altLang="ja-JP" sz="1400" b="1" u="sng"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a:t>
            </a:r>
            <a:r>
              <a:rPr lang="ja-JP" altLang="en-US" sz="1400" b="1" u="sng" dirty="0">
                <a:latin typeface="ＭＳ 明朝" panose="02020609040205080304" pitchFamily="17" charset="-128"/>
                <a:ea typeface="ＭＳ 明朝" panose="02020609040205080304" pitchFamily="17" charset="-128"/>
              </a:rPr>
              <a:t>という意味です。　　　★</a:t>
            </a:r>
            <a:endParaRPr lang="en-US" altLang="ja-JP" sz="1400" b="1" u="sng"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endParaRPr lang="ja-JP" altLang="en-US" sz="1400" dirty="0"/>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69697">
              <a:defRPr kumimoji="1" sz="1900">
                <a:solidFill>
                  <a:schemeClr val="tx1"/>
                </a:solidFill>
                <a:latin typeface="Arial" panose="020B0604020202020204" pitchFamily="34" charset="0"/>
                <a:ea typeface="ＭＳ Ｐゴシック" panose="020B0600070205080204" pitchFamily="50" charset="-128"/>
              </a:defRPr>
            </a:lvl1pPr>
            <a:lvl2pPr marL="795308" indent="-305888" defTabSz="1369697">
              <a:defRPr kumimoji="1" sz="1900">
                <a:solidFill>
                  <a:schemeClr val="tx1"/>
                </a:solidFill>
                <a:latin typeface="Arial" panose="020B0604020202020204" pitchFamily="34" charset="0"/>
                <a:ea typeface="ＭＳ Ｐゴシック" panose="020B0600070205080204" pitchFamily="50" charset="-128"/>
              </a:defRPr>
            </a:lvl2pPr>
            <a:lvl3pPr marL="1223552" indent="-244711" defTabSz="1369697">
              <a:defRPr kumimoji="1" sz="1900">
                <a:solidFill>
                  <a:schemeClr val="tx1"/>
                </a:solidFill>
                <a:latin typeface="Arial" panose="020B0604020202020204" pitchFamily="34" charset="0"/>
                <a:ea typeface="ＭＳ Ｐゴシック" panose="020B0600070205080204" pitchFamily="50" charset="-128"/>
              </a:defRPr>
            </a:lvl3pPr>
            <a:lvl4pPr marL="1712972" indent="-244711" defTabSz="1369697">
              <a:defRPr kumimoji="1" sz="1900">
                <a:solidFill>
                  <a:schemeClr val="tx1"/>
                </a:solidFill>
                <a:latin typeface="Arial" panose="020B0604020202020204" pitchFamily="34" charset="0"/>
                <a:ea typeface="ＭＳ Ｐゴシック" panose="020B0600070205080204" pitchFamily="50" charset="-128"/>
              </a:defRPr>
            </a:lvl4pPr>
            <a:lvl5pPr marL="2202391" indent="-244711" defTabSz="1369697">
              <a:defRPr kumimoji="1" sz="1900">
                <a:solidFill>
                  <a:schemeClr val="tx1"/>
                </a:solidFill>
                <a:latin typeface="Arial" panose="020B0604020202020204" pitchFamily="34" charset="0"/>
                <a:ea typeface="ＭＳ Ｐゴシック" panose="020B0600070205080204" pitchFamily="50" charset="-128"/>
              </a:defRPr>
            </a:lvl5pPr>
            <a:lvl6pPr marL="2691813"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3181232"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670654"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4160074"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200">
                <a:latin typeface="Calibri" panose="020F0502020204030204" pitchFamily="34" charset="0"/>
              </a:rPr>
              <a:pPr/>
              <a:t>4</a:t>
            </a:fld>
            <a:endParaRPr lang="ja-JP" altLang="en-US" sz="1200" dirty="0">
              <a:latin typeface="Calibri" panose="020F0502020204030204" pitchFamily="34" charset="0"/>
            </a:endParaRPr>
          </a:p>
        </p:txBody>
      </p:sp>
    </p:spTree>
    <p:extLst>
      <p:ext uri="{BB962C8B-B14F-4D97-AF65-F5344CB8AC3E}">
        <p14:creationId xmlns:p14="http://schemas.microsoft.com/office/powerpoint/2010/main" val="304999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900238" y="222250"/>
            <a:ext cx="4460875" cy="3346450"/>
          </a:xfrm>
        </p:spPr>
      </p:sp>
      <p:sp>
        <p:nvSpPr>
          <p:cNvPr id="3" name="ノート プレースホルダー 2"/>
          <p:cNvSpPr>
            <a:spLocks noGrp="1"/>
          </p:cNvSpPr>
          <p:nvPr>
            <p:ph type="body" idx="1"/>
          </p:nvPr>
        </p:nvSpPr>
        <p:spPr>
          <a:xfrm>
            <a:off x="1793123" y="4125163"/>
            <a:ext cx="6432468" cy="1756944"/>
          </a:xfrm>
        </p:spPr>
        <p:txBody>
          <a:bodyPr/>
          <a:lstStyle/>
          <a:p>
            <a:r>
              <a:rPr kumimoji="1" lang="ja-JP" altLang="en-US" sz="1400" dirty="0"/>
              <a:t>ピコ太郎さんの「ペン・パイナップル・アップル・ペン」のリズムに乗って</a:t>
            </a:r>
            <a:endParaRPr kumimoji="1" lang="en-US" altLang="ja-JP" sz="1400" dirty="0"/>
          </a:p>
          <a:p>
            <a:r>
              <a:rPr kumimoji="1" lang="ja-JP" altLang="en-US" sz="1400" dirty="0"/>
              <a:t>カリキュラム・マネジメントの創り方をイメージして</a:t>
            </a:r>
            <a:r>
              <a:rPr lang="ja-JP" altLang="en-US" sz="1400" dirty="0"/>
              <a:t>いただきました。★</a:t>
            </a:r>
            <a:endParaRPr lang="en-US" altLang="ja-JP" sz="1400" dirty="0"/>
          </a:p>
        </p:txBody>
      </p:sp>
      <p:sp>
        <p:nvSpPr>
          <p:cNvPr id="4" name="スライド番号プレースホルダー 3"/>
          <p:cNvSpPr>
            <a:spLocks noGrp="1"/>
          </p:cNvSpPr>
          <p:nvPr>
            <p:ph type="sldNum" sz="quarter" idx="10"/>
          </p:nvPr>
        </p:nvSpPr>
        <p:spPr/>
        <p:txBody>
          <a:bodyPr/>
          <a:lstStyle/>
          <a:p>
            <a:pPr>
              <a:defRPr/>
            </a:pPr>
            <a:fld id="{0EE62439-1799-4804-84EC-A2DA9F8641F6}" type="slidenum">
              <a:rPr lang="en-US" altLang="ja-JP" smtClean="0"/>
              <a:pPr>
                <a:defRPr/>
              </a:pPr>
              <a:t>5</a:t>
            </a:fld>
            <a:endParaRPr lang="en-US" altLang="ja-JP"/>
          </a:p>
        </p:txBody>
      </p:sp>
    </p:spTree>
    <p:extLst>
      <p:ext uri="{BB962C8B-B14F-4D97-AF65-F5344CB8AC3E}">
        <p14:creationId xmlns:p14="http://schemas.microsoft.com/office/powerpoint/2010/main" val="2914078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6</a:t>
            </a:fld>
            <a:endParaRPr kumimoji="1" lang="ja-JP" altLang="en-US"/>
          </a:p>
        </p:txBody>
      </p:sp>
      <p:sp>
        <p:nvSpPr>
          <p:cNvPr id="5" name="ノート プレースホルダー 4">
            <a:extLst>
              <a:ext uri="{FF2B5EF4-FFF2-40B4-BE49-F238E27FC236}">
                <a16:creationId xmlns:a16="http://schemas.microsoft.com/office/drawing/2014/main" id="{DCB06C93-6DD7-4D40-8B92-D1FB66B340F3}"/>
              </a:ext>
            </a:extLst>
          </p:cNvPr>
          <p:cNvSpPr txBox="1">
            <a:spLocks noGrp="1"/>
          </p:cNvSpPr>
          <p:nvPr>
            <p:ph type="body" idx="1"/>
          </p:nvPr>
        </p:nvSpPr>
        <p:spPr>
          <a:xfrm>
            <a:off x="2258655" y="3257550"/>
            <a:ext cx="6683903" cy="4261776"/>
          </a:xfrm>
          <a:prstGeom prst="rect">
            <a:avLst/>
          </a:prstGeom>
          <a:noFill/>
        </p:spPr>
        <p:txBody>
          <a:bodyPr wrap="square" rtlCol="0">
            <a:spAutoFit/>
          </a:bodyPr>
          <a:lstStyle/>
          <a:p>
            <a:endParaRPr lang="en-US" altLang="ja-JP" sz="1400" b="1" dirty="0">
              <a:latin typeface="AR P丸ゴシック体E" panose="020F0900000000000000" pitchFamily="50" charset="-128"/>
              <a:ea typeface="AR P丸ゴシック体E" panose="020F0900000000000000" pitchFamily="50" charset="-128"/>
            </a:endParaRPr>
          </a:p>
          <a:p>
            <a:r>
              <a:rPr lang="ja-JP" altLang="en-US" sz="1400" b="1" dirty="0">
                <a:latin typeface="AR P丸ゴシック体E" panose="020F0900000000000000" pitchFamily="50" charset="-128"/>
                <a:ea typeface="AR P丸ゴシック体E" panose="020F0900000000000000" pitchFamily="50" charset="-128"/>
              </a:rPr>
              <a:t>平成２２年度の研究紀要にのせる２年生のＥＳＤカレンダーでした。</a:t>
            </a:r>
            <a:endParaRPr lang="en-US" altLang="ja-JP" sz="1400" b="1" dirty="0">
              <a:latin typeface="AR P丸ゴシック体E" panose="020F0900000000000000" pitchFamily="50" charset="-128"/>
              <a:ea typeface="AR P丸ゴシック体E" panose="020F0900000000000000" pitchFamily="50" charset="-128"/>
            </a:endParaRPr>
          </a:p>
          <a:p>
            <a:r>
              <a:rPr lang="ja-JP" altLang="en-US" sz="1400" b="1" dirty="0">
                <a:latin typeface="AR P丸ゴシック体E" panose="020F0900000000000000" pitchFamily="50" charset="-128"/>
                <a:ea typeface="AR P丸ゴシック体E" panose="020F0900000000000000" pitchFamily="50" charset="-128"/>
              </a:rPr>
              <a:t>ユネスコスクールにも申請中の時です。</a:t>
            </a:r>
            <a:endParaRPr lang="en-US" altLang="ja-JP" sz="1400" b="1" dirty="0">
              <a:latin typeface="AR P丸ゴシック体E" panose="020F0900000000000000" pitchFamily="50" charset="-128"/>
              <a:ea typeface="AR P丸ゴシック体E" panose="020F0900000000000000" pitchFamily="50" charset="-128"/>
            </a:endParaRPr>
          </a:p>
          <a:p>
            <a:endParaRPr lang="en-US" altLang="ja-JP" sz="1400" b="1" dirty="0">
              <a:latin typeface="AR P丸ゴシック体E" panose="020F0900000000000000" pitchFamily="50" charset="-128"/>
              <a:ea typeface="AR P丸ゴシック体E" panose="020F0900000000000000" pitchFamily="50" charset="-128"/>
            </a:endParaRPr>
          </a:p>
          <a:p>
            <a:r>
              <a:rPr lang="ja-JP" altLang="en-US" sz="1400" b="1" dirty="0">
                <a:latin typeface="AR P丸ゴシック体E" panose="020F0900000000000000" pitchFamily="50" charset="-128"/>
                <a:ea typeface="AR P丸ゴシック体E" panose="020F0900000000000000" pitchFamily="50" charset="-128"/>
              </a:rPr>
              <a:t>スカスカで、生活科の単元に国語と特活しかつながっていません。</a:t>
            </a:r>
            <a:endParaRPr lang="en-US" altLang="ja-JP" sz="1400" b="1" dirty="0">
              <a:latin typeface="AR P丸ゴシック体E" panose="020F0900000000000000" pitchFamily="50" charset="-128"/>
              <a:ea typeface="AR P丸ゴシック体E" panose="020F0900000000000000" pitchFamily="50" charset="-128"/>
            </a:endParaRPr>
          </a:p>
          <a:p>
            <a:endParaRPr lang="en-US" altLang="ja-JP" sz="1400" b="1" dirty="0">
              <a:latin typeface="AR P丸ゴシック体E" panose="020F0900000000000000" pitchFamily="50" charset="-128"/>
              <a:ea typeface="AR P丸ゴシック体E" panose="020F0900000000000000" pitchFamily="50" charset="-128"/>
            </a:endParaRPr>
          </a:p>
          <a:p>
            <a:r>
              <a:rPr lang="ja-JP" altLang="en-US" sz="1400" b="1" dirty="0">
                <a:latin typeface="AR P丸ゴシック体E" panose="020F0900000000000000" pitchFamily="50" charset="-128"/>
                <a:ea typeface="AR P丸ゴシック体E" panose="020F0900000000000000" pitchFamily="50" charset="-128"/>
              </a:rPr>
              <a:t>研究主任がこの原稿をもって、心配そうに尋ねたのです。</a:t>
            </a:r>
            <a:endParaRPr lang="en-US" altLang="ja-JP" sz="1400" b="1" dirty="0">
              <a:latin typeface="AR P丸ゴシック体E" panose="020F0900000000000000" pitchFamily="50" charset="-128"/>
              <a:ea typeface="AR P丸ゴシック体E" panose="020F0900000000000000" pitchFamily="50" charset="-128"/>
            </a:endParaRPr>
          </a:p>
          <a:p>
            <a:endParaRPr lang="en-US" altLang="ja-JP" sz="1400" b="1" dirty="0">
              <a:latin typeface="AR P丸ゴシック体E" panose="020F0900000000000000" pitchFamily="50" charset="-128"/>
              <a:ea typeface="AR P丸ゴシック体E" panose="020F0900000000000000" pitchFamily="50" charset="-128"/>
            </a:endParaRPr>
          </a:p>
          <a:p>
            <a:r>
              <a:rPr lang="ja-JP" altLang="en-US" sz="1400" b="1" dirty="0">
                <a:highlight>
                  <a:srgbClr val="FFFF00"/>
                </a:highlight>
                <a:latin typeface="AR P丸ゴシック体E" panose="020F0900000000000000" pitchFamily="50" charset="-128"/>
                <a:ea typeface="AR P丸ゴシック体E" panose="020F0900000000000000" pitchFamily="50" charset="-128"/>
              </a:rPr>
              <a:t>「校長先生、２年生のカレンダー、これでいいですか？」</a:t>
            </a:r>
            <a:endParaRPr lang="en-US" altLang="ja-JP" sz="1400" b="1" dirty="0">
              <a:highlight>
                <a:srgbClr val="FFFF00"/>
              </a:highlight>
              <a:latin typeface="AR P丸ゴシック体E" panose="020F0900000000000000" pitchFamily="50" charset="-128"/>
              <a:ea typeface="AR P丸ゴシック体E" panose="020F0900000000000000" pitchFamily="50" charset="-128"/>
            </a:endParaRPr>
          </a:p>
          <a:p>
            <a:endParaRPr lang="en-US" altLang="ja-JP" sz="1400" b="1" dirty="0">
              <a:latin typeface="AR P丸ゴシック体E" panose="020F0900000000000000" pitchFamily="50" charset="-128"/>
              <a:ea typeface="AR P丸ゴシック体E" panose="020F0900000000000000" pitchFamily="50" charset="-128"/>
            </a:endParaRPr>
          </a:p>
          <a:p>
            <a:r>
              <a:rPr lang="ja-JP" altLang="en-US" sz="1400" b="1" dirty="0">
                <a:highlight>
                  <a:srgbClr val="FFFF00"/>
                </a:highlight>
                <a:latin typeface="AR P丸ゴシック体E" panose="020F0900000000000000" pitchFamily="50" charset="-128"/>
                <a:ea typeface="AR P丸ゴシック体E" panose="020F0900000000000000" pitchFamily="50" charset="-128"/>
              </a:rPr>
              <a:t>みなさんが校長先生だったら、どう答えますか。</a:t>
            </a:r>
            <a:endParaRPr lang="en-US" altLang="ja-JP" sz="1400" b="1" dirty="0">
              <a:highlight>
                <a:srgbClr val="FFFF00"/>
              </a:highlight>
              <a:latin typeface="AR P丸ゴシック体E" panose="020F0900000000000000" pitchFamily="50" charset="-128"/>
              <a:ea typeface="AR P丸ゴシック体E" panose="020F0900000000000000" pitchFamily="50" charset="-128"/>
            </a:endParaRPr>
          </a:p>
          <a:p>
            <a:endParaRPr lang="en-US" altLang="ja-JP" sz="1400" b="1" dirty="0">
              <a:highlight>
                <a:srgbClr val="FFFF00"/>
              </a:highlight>
              <a:latin typeface="AR P丸ゴシック体E" panose="020F0900000000000000" pitchFamily="50" charset="-128"/>
              <a:ea typeface="AR P丸ゴシック体E" panose="020F0900000000000000" pitchFamily="50" charset="-128"/>
            </a:endParaRPr>
          </a:p>
          <a:p>
            <a:r>
              <a:rPr lang="ja-JP" altLang="en-US" sz="1400" b="1" dirty="0">
                <a:highlight>
                  <a:srgbClr val="FFFF00"/>
                </a:highlight>
                <a:latin typeface="AR P丸ゴシック体E" panose="020F0900000000000000" pitchFamily="50" charset="-128"/>
                <a:ea typeface="AR P丸ゴシック体E" panose="020F0900000000000000" pitchFamily="50" charset="-128"/>
              </a:rPr>
              <a:t>みなさんが担当指導主事だったら、何と言いますか？</a:t>
            </a:r>
            <a:endParaRPr lang="en-US" altLang="ja-JP" sz="1400" b="1" dirty="0">
              <a:highlight>
                <a:srgbClr val="FFFF00"/>
              </a:highlight>
              <a:latin typeface="AR P丸ゴシック体E" panose="020F0900000000000000" pitchFamily="50" charset="-128"/>
              <a:ea typeface="AR P丸ゴシック体E" panose="020F0900000000000000" pitchFamily="50" charset="-128"/>
            </a:endParaRPr>
          </a:p>
          <a:p>
            <a:endParaRPr lang="en-US" altLang="ja-JP" sz="2215" b="1" dirty="0">
              <a:latin typeface="AR P丸ゴシック体E" panose="020F0900000000000000" pitchFamily="50" charset="-128"/>
              <a:ea typeface="AR P丸ゴシック体E" panose="020F0900000000000000" pitchFamily="50" charset="-128"/>
            </a:endParaRPr>
          </a:p>
          <a:p>
            <a:endParaRPr lang="en-US" altLang="ja-JP" sz="2215" b="1" dirty="0">
              <a:latin typeface="AR P丸ゴシック体E" panose="020F0900000000000000" pitchFamily="50" charset="-128"/>
              <a:ea typeface="AR P丸ゴシック体E" panose="020F0900000000000000" pitchFamily="50" charset="-128"/>
            </a:endParaRPr>
          </a:p>
          <a:p>
            <a:endParaRPr lang="en-US" altLang="ja-JP" sz="2215" b="1" dirty="0">
              <a:latin typeface="AR P丸ゴシック体E" panose="020F0900000000000000" pitchFamily="50" charset="-128"/>
              <a:ea typeface="AR P丸ゴシック体E" panose="020F0900000000000000" pitchFamily="50" charset="-128"/>
            </a:endParaRPr>
          </a:p>
          <a:p>
            <a:endParaRPr lang="ja-JP" altLang="en-US" sz="2215" b="1"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4088374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716100" y="3508230"/>
            <a:ext cx="4912217" cy="3034331"/>
          </a:xfrm>
        </p:spPr>
        <p:txBody>
          <a:bodyPr/>
          <a:lstStyle/>
          <a:p>
            <a:r>
              <a:rPr lang="ja-JP" altLang="en-US" b="1" dirty="0">
                <a:latin typeface="AR P丸ゴシック体E" panose="020F0900000000000000" pitchFamily="50" charset="-128"/>
                <a:ea typeface="AR P丸ゴシック体E" panose="020F0900000000000000" pitchFamily="50" charset="-128"/>
              </a:rPr>
              <a:t>もちろん、年度の始めに、ＥＳＤカレンダーを見せながら</a:t>
            </a:r>
            <a:endParaRPr lang="en-US" altLang="ja-JP" b="1" dirty="0">
              <a:latin typeface="AR P丸ゴシック体E" panose="020F0900000000000000" pitchFamily="50" charset="-128"/>
              <a:ea typeface="AR P丸ゴシック体E" panose="020F0900000000000000" pitchFamily="50" charset="-128"/>
            </a:endParaRPr>
          </a:p>
          <a:p>
            <a:endParaRPr lang="en-US" altLang="ja-JP" b="1" dirty="0">
              <a:latin typeface="AR P丸ゴシック体E" panose="020F0900000000000000" pitchFamily="50" charset="-128"/>
              <a:ea typeface="AR P丸ゴシック体E" panose="020F0900000000000000" pitchFamily="50" charset="-128"/>
            </a:endParaRPr>
          </a:p>
          <a:p>
            <a:r>
              <a:rPr lang="ja-JP" altLang="en-US" b="1" dirty="0">
                <a:latin typeface="AR P丸ゴシック体E" panose="020F0900000000000000" pitchFamily="50" charset="-128"/>
                <a:ea typeface="AR P丸ゴシック体E" panose="020F0900000000000000" pitchFamily="50" charset="-128"/>
              </a:rPr>
              <a:t>教科等横断的な学びの研修会もやって</a:t>
            </a:r>
            <a:endParaRPr lang="en-US" altLang="ja-JP" b="1" dirty="0">
              <a:latin typeface="AR P丸ゴシック体E" panose="020F0900000000000000" pitchFamily="50" charset="-128"/>
              <a:ea typeface="AR P丸ゴシック体E" panose="020F0900000000000000" pitchFamily="50" charset="-128"/>
            </a:endParaRPr>
          </a:p>
          <a:p>
            <a:endParaRPr lang="en-US" altLang="ja-JP" b="1" dirty="0">
              <a:latin typeface="AR P丸ゴシック体E" panose="020F0900000000000000" pitchFamily="50" charset="-128"/>
              <a:ea typeface="AR P丸ゴシック体E" panose="020F0900000000000000" pitchFamily="50" charset="-128"/>
            </a:endParaRPr>
          </a:p>
          <a:p>
            <a:r>
              <a:rPr lang="ja-JP" altLang="en-US" b="1" dirty="0">
                <a:latin typeface="AR P丸ゴシック体E" panose="020F0900000000000000" pitchFamily="50" charset="-128"/>
                <a:ea typeface="AR P丸ゴシック体E" panose="020F0900000000000000" pitchFamily="50" charset="-128"/>
              </a:rPr>
              <a:t>年間を通じてＥＳＤの校内の授業研究を進めてきているのです。</a:t>
            </a:r>
            <a:endParaRPr lang="en-US" altLang="ja-JP" b="1" dirty="0">
              <a:latin typeface="AR P丸ゴシック体E" panose="020F0900000000000000" pitchFamily="50" charset="-128"/>
              <a:ea typeface="AR P丸ゴシック体E" panose="020F0900000000000000" pitchFamily="50" charset="-128"/>
            </a:endParaRPr>
          </a:p>
          <a:p>
            <a:endParaRPr lang="en-US" altLang="ja-JP" b="1" dirty="0">
              <a:latin typeface="AR P丸ゴシック体E" panose="020F0900000000000000" pitchFamily="50" charset="-128"/>
              <a:ea typeface="AR P丸ゴシック体E" panose="020F0900000000000000" pitchFamily="50" charset="-128"/>
            </a:endParaRPr>
          </a:p>
          <a:p>
            <a:r>
              <a:rPr lang="ja-JP" altLang="en-US" b="1" dirty="0">
                <a:latin typeface="AR P丸ゴシック体E" panose="020F0900000000000000" pitchFamily="50" charset="-128"/>
                <a:ea typeface="AR P丸ゴシック体E" panose="020F0900000000000000" pitchFamily="50" charset="-128"/>
              </a:rPr>
              <a:t>ユネスコスクールへの登録も進んでいます。</a:t>
            </a:r>
            <a:endParaRPr lang="en-US" altLang="ja-JP" b="1" dirty="0">
              <a:latin typeface="AR P丸ゴシック体E" panose="020F0900000000000000" pitchFamily="50" charset="-128"/>
              <a:ea typeface="AR P丸ゴシック体E" panose="020F0900000000000000" pitchFamily="50" charset="-128"/>
            </a:endParaRPr>
          </a:p>
          <a:p>
            <a:endParaRPr lang="en-US" altLang="ja-JP" b="1" dirty="0">
              <a:latin typeface="AR P丸ゴシック体E" panose="020F0900000000000000" pitchFamily="50" charset="-128"/>
              <a:ea typeface="AR P丸ゴシック体E" panose="020F0900000000000000" pitchFamily="50" charset="-128"/>
            </a:endParaRPr>
          </a:p>
          <a:p>
            <a:r>
              <a:rPr lang="ja-JP" altLang="en-US" b="1" dirty="0">
                <a:latin typeface="AR P丸ゴシック体E" panose="020F0900000000000000" pitchFamily="50" charset="-128"/>
                <a:ea typeface="AR P丸ゴシック体E" panose="020F0900000000000000" pitchFamily="50" charset="-128"/>
              </a:rPr>
              <a:t>それなのに、このＥＳＤカレンダーを研究紀要に載せるの？？？</a:t>
            </a:r>
            <a:endParaRPr lang="en-US" altLang="ja-JP" b="1" dirty="0">
              <a:latin typeface="AR P丸ゴシック体E" panose="020F0900000000000000" pitchFamily="50" charset="-128"/>
              <a:ea typeface="AR P丸ゴシック体E" panose="020F0900000000000000" pitchFamily="50" charset="-128"/>
            </a:endParaRPr>
          </a:p>
          <a:p>
            <a:endParaRPr lang="en-US" altLang="ja-JP" b="1" dirty="0">
              <a:latin typeface="AR P丸ゴシック体E" panose="020F0900000000000000" pitchFamily="50" charset="-128"/>
              <a:ea typeface="AR P丸ゴシック体E" panose="020F0900000000000000" pitchFamily="50" charset="-128"/>
            </a:endParaRPr>
          </a:p>
          <a:p>
            <a:r>
              <a:rPr lang="ja-JP" altLang="en-US" b="1" dirty="0">
                <a:latin typeface="AR P丸ゴシック体E" panose="020F0900000000000000" pitchFamily="50" charset="-128"/>
                <a:ea typeface="AR P丸ゴシック体E" panose="020F0900000000000000" pitchFamily="50" charset="-128"/>
              </a:rPr>
              <a:t>そうです！</a:t>
            </a:r>
            <a:endParaRPr lang="en-US" altLang="ja-JP" b="1" dirty="0">
              <a:latin typeface="AR P丸ゴシック体E" panose="020F0900000000000000" pitchFamily="50" charset="-128"/>
              <a:ea typeface="AR P丸ゴシック体E" panose="020F0900000000000000" pitchFamily="50" charset="-128"/>
            </a:endParaRPr>
          </a:p>
          <a:p>
            <a:endParaRPr lang="en-US" altLang="ja-JP" b="1" dirty="0">
              <a:latin typeface="AR P丸ゴシック体E" panose="020F0900000000000000" pitchFamily="50" charset="-128"/>
              <a:ea typeface="AR P丸ゴシック体E" panose="020F0900000000000000" pitchFamily="50" charset="-128"/>
            </a:endParaRPr>
          </a:p>
          <a:p>
            <a:r>
              <a:rPr lang="ja-JP" altLang="en-US" b="1" dirty="0">
                <a:latin typeface="AR P丸ゴシック体E" panose="020F0900000000000000" pitchFamily="50" charset="-128"/>
                <a:ea typeface="AR P丸ゴシック体E" panose="020F0900000000000000" pitchFamily="50" charset="-128"/>
              </a:rPr>
              <a:t>ここが</a:t>
            </a:r>
            <a:r>
              <a:rPr lang="ja-JP" altLang="en-US" sz="1600" b="1" dirty="0">
                <a:latin typeface="AR P丸ゴシック体E" panose="020F0900000000000000" pitchFamily="50" charset="-128"/>
                <a:ea typeface="AR P丸ゴシック体E" panose="020F0900000000000000" pitchFamily="50" charset="-128"/>
              </a:rPr>
              <a:t>「見方が変わると学びが変わる」</a:t>
            </a:r>
            <a:r>
              <a:rPr lang="ja-JP" altLang="en-US" b="1" dirty="0">
                <a:latin typeface="AR P丸ゴシック体E" panose="020F0900000000000000" pitchFamily="50" charset="-128"/>
                <a:ea typeface="AR P丸ゴシック体E" panose="020F0900000000000000" pitchFamily="50" charset="-128"/>
              </a:rPr>
              <a:t>大事な瞬間です。</a:t>
            </a:r>
            <a:endParaRPr lang="en-US" altLang="ja-JP" b="1" dirty="0">
              <a:latin typeface="AR P丸ゴシック体E" panose="020F0900000000000000" pitchFamily="50" charset="-128"/>
              <a:ea typeface="AR P丸ゴシック体E" panose="020F0900000000000000" pitchFamily="50" charset="-128"/>
            </a:endParaRPr>
          </a:p>
          <a:p>
            <a:endParaRPr lang="en-US" altLang="ja-JP" b="1"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7</a:t>
            </a:fld>
            <a:endParaRPr kumimoji="1" lang="ja-JP" altLang="en-US"/>
          </a:p>
        </p:txBody>
      </p:sp>
    </p:spTree>
    <p:extLst>
      <p:ext uri="{BB962C8B-B14F-4D97-AF65-F5344CB8AC3E}">
        <p14:creationId xmlns:p14="http://schemas.microsoft.com/office/powerpoint/2010/main" val="3081594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59163" y="182563"/>
            <a:ext cx="3100387" cy="2325687"/>
          </a:xfrm>
        </p:spPr>
      </p:sp>
      <p:sp>
        <p:nvSpPr>
          <p:cNvPr id="3" name="ノート プレースホルダー 2"/>
          <p:cNvSpPr>
            <a:spLocks noGrp="1"/>
          </p:cNvSpPr>
          <p:nvPr>
            <p:ph type="body" idx="1"/>
          </p:nvPr>
        </p:nvSpPr>
        <p:spPr>
          <a:xfrm>
            <a:off x="1180913" y="2830367"/>
            <a:ext cx="8447337" cy="4057797"/>
          </a:xfrm>
        </p:spPr>
        <p:txBody>
          <a:bodyPr/>
          <a:lstStyle/>
          <a:p>
            <a:r>
              <a:rPr lang="ja-JP" altLang="en-US" sz="1400" b="1" dirty="0">
                <a:latin typeface="AR P丸ゴシック体E" panose="020F0900000000000000" pitchFamily="50" charset="-128"/>
                <a:ea typeface="AR P丸ゴシック体E" panose="020F0900000000000000" pitchFamily="50" charset="-128"/>
              </a:rPr>
              <a:t>今までやったことのない、横断的な単元開発をやって、</a:t>
            </a:r>
            <a:endParaRPr lang="en-US" altLang="ja-JP" sz="1400" b="1" dirty="0">
              <a:latin typeface="AR P丸ゴシック体E" panose="020F0900000000000000" pitchFamily="50" charset="-128"/>
              <a:ea typeface="AR P丸ゴシック体E" panose="020F0900000000000000" pitchFamily="50" charset="-128"/>
            </a:endParaRPr>
          </a:p>
          <a:p>
            <a:endParaRPr lang="en-US" altLang="ja-JP" sz="1400" b="1" dirty="0">
              <a:latin typeface="AR P丸ゴシック体E" panose="020F0900000000000000" pitchFamily="50" charset="-128"/>
              <a:ea typeface="AR P丸ゴシック体E" panose="020F0900000000000000" pitchFamily="50" charset="-128"/>
            </a:endParaRPr>
          </a:p>
          <a:p>
            <a:r>
              <a:rPr lang="ja-JP" altLang="en-US" sz="1400" b="1" dirty="0">
                <a:highlight>
                  <a:srgbClr val="FFFF00"/>
                </a:highlight>
                <a:latin typeface="AR P丸ゴシック体E" panose="020F0900000000000000" pitchFamily="50" charset="-128"/>
                <a:ea typeface="AR P丸ゴシック体E" panose="020F0900000000000000" pitchFamily="50" charset="-128"/>
              </a:rPr>
              <a:t>「つなげると、学びが深まって、良かった！」と言っているのなら、それで「良し！！」とすればいいんです。</a:t>
            </a:r>
            <a:endParaRPr lang="en-US" altLang="ja-JP" sz="1400" b="1" dirty="0">
              <a:highlight>
                <a:srgbClr val="FFFF00"/>
              </a:highlight>
              <a:latin typeface="AR P丸ゴシック体E" panose="020F0900000000000000" pitchFamily="50" charset="-128"/>
              <a:ea typeface="AR P丸ゴシック体E" panose="020F0900000000000000" pitchFamily="50" charset="-128"/>
            </a:endParaRPr>
          </a:p>
          <a:p>
            <a:endParaRPr lang="en-US" altLang="ja-JP" sz="1400" b="1" dirty="0">
              <a:latin typeface="AR P丸ゴシック体E" panose="020F0900000000000000" pitchFamily="50" charset="-128"/>
              <a:ea typeface="AR P丸ゴシック体E" panose="020F0900000000000000" pitchFamily="50" charset="-128"/>
            </a:endParaRPr>
          </a:p>
          <a:p>
            <a:r>
              <a:rPr lang="ja-JP" altLang="en-US" sz="1400" b="1" dirty="0">
                <a:latin typeface="AR P丸ゴシック体E" panose="020F0900000000000000" pitchFamily="50" charset="-128"/>
                <a:ea typeface="AR P丸ゴシック体E" panose="020F0900000000000000" pitchFamily="50" charset="-128"/>
              </a:rPr>
              <a:t>だいたい、一年にいくつもの単元開発ができるはずがない！</a:t>
            </a:r>
            <a:endParaRPr lang="en-US" altLang="ja-JP" sz="1400" b="1" dirty="0">
              <a:latin typeface="AR P丸ゴシック体E" panose="020F0900000000000000" pitchFamily="50" charset="-128"/>
              <a:ea typeface="AR P丸ゴシック体E" panose="020F0900000000000000" pitchFamily="50" charset="-128"/>
            </a:endParaRPr>
          </a:p>
          <a:p>
            <a:endParaRPr lang="en-US" altLang="ja-JP" sz="1400" b="1" dirty="0">
              <a:latin typeface="AR P丸ゴシック体E" panose="020F0900000000000000" pitchFamily="50" charset="-128"/>
              <a:ea typeface="AR P丸ゴシック体E" panose="020F0900000000000000" pitchFamily="50" charset="-128"/>
            </a:endParaRPr>
          </a:p>
          <a:p>
            <a:r>
              <a:rPr lang="ja-JP" altLang="en-US" sz="1400" b="1" dirty="0">
                <a:latin typeface="AR P丸ゴシック体E" panose="020F0900000000000000" pitchFamily="50" charset="-128"/>
                <a:ea typeface="AR P丸ゴシック体E" panose="020F0900000000000000" pitchFamily="50" charset="-128"/>
              </a:rPr>
              <a:t>イメージのできていないのを形だけ作らせたら・・・・よその学校の丸写しになります。</a:t>
            </a:r>
            <a:endParaRPr lang="en-US" altLang="ja-JP" sz="1400" b="1" dirty="0">
              <a:latin typeface="AR P丸ゴシック体E" panose="020F0900000000000000" pitchFamily="50" charset="-128"/>
              <a:ea typeface="AR P丸ゴシック体E" panose="020F0900000000000000" pitchFamily="50" charset="-128"/>
            </a:endParaRPr>
          </a:p>
          <a:p>
            <a:endParaRPr kumimoji="1" lang="en-US" altLang="ja-JP" dirty="0"/>
          </a:p>
          <a:p>
            <a:r>
              <a:rPr lang="ja-JP" altLang="en-US" sz="1400" b="1" dirty="0"/>
              <a:t>同じ事ですが、教育委員会が、「〇月〇日までに全学年分を作って、市（区・町）に提出しなさい。」</a:t>
            </a:r>
            <a:endParaRPr lang="en-US" altLang="ja-JP" sz="1400" b="1" dirty="0"/>
          </a:p>
          <a:p>
            <a:endParaRPr lang="en-US" altLang="ja-JP" sz="1400" b="1" dirty="0"/>
          </a:p>
          <a:p>
            <a:r>
              <a:rPr lang="ja-JP" altLang="en-US" sz="1400" b="1" dirty="0"/>
              <a:t>とやると・・・・大体、コピー＆ペーストになると思います。</a:t>
            </a:r>
            <a:endParaRPr lang="en-US" altLang="ja-JP" sz="1400" b="1" dirty="0"/>
          </a:p>
          <a:p>
            <a:endParaRPr lang="en-US" altLang="ja-JP" sz="1400" b="1" dirty="0"/>
          </a:p>
          <a:p>
            <a:r>
              <a:rPr lang="ja-JP" altLang="en-US" sz="1400" b="1" dirty="0"/>
              <a:t>「</a:t>
            </a:r>
            <a:r>
              <a:rPr lang="ja-JP" altLang="en-US" sz="1400" b="1" dirty="0">
                <a:solidFill>
                  <a:srgbClr val="FF0000"/>
                </a:solidFill>
              </a:rPr>
              <a:t>自分たちで実践した部分だけで結構です。皆さんで共有できるようにご提出ください」</a:t>
            </a:r>
            <a:endParaRPr lang="en-US" altLang="ja-JP" sz="1400" b="1" dirty="0">
              <a:solidFill>
                <a:srgbClr val="FF0000"/>
              </a:solidFill>
            </a:endParaRPr>
          </a:p>
          <a:p>
            <a:endParaRPr lang="en-US" altLang="ja-JP" sz="1400" b="1" dirty="0"/>
          </a:p>
          <a:p>
            <a:r>
              <a:rPr lang="ja-JP" altLang="en-US" sz="1400" b="1" dirty="0"/>
              <a:t>と、言えばいいのです。また、実際に各校のものを相互に見えるようになっているととてもいいですね。</a:t>
            </a:r>
            <a:endParaRPr lang="en-US" altLang="ja-JP" sz="1400" b="1" dirty="0"/>
          </a:p>
          <a:p>
            <a:endParaRPr kumimoji="1" lang="ja-JP" altLang="en-US"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8</a:t>
            </a:fld>
            <a:endParaRPr kumimoji="1" lang="ja-JP" altLang="en-US"/>
          </a:p>
        </p:txBody>
      </p:sp>
    </p:spTree>
    <p:extLst>
      <p:ext uri="{BB962C8B-B14F-4D97-AF65-F5344CB8AC3E}">
        <p14:creationId xmlns:p14="http://schemas.microsoft.com/office/powerpoint/2010/main" val="4008841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b="1" dirty="0"/>
              <a:t>実際の授業の様子を、サラリとご覧ください。</a:t>
            </a:r>
            <a:endParaRPr kumimoji="1" lang="en-US" altLang="ja-JP" sz="1400" b="1" dirty="0"/>
          </a:p>
          <a:p>
            <a:endParaRPr lang="en-US" altLang="ja-JP" sz="1400" b="1" dirty="0"/>
          </a:p>
          <a:p>
            <a:r>
              <a:rPr kumimoji="1" lang="ja-JP" altLang="en-US" sz="1400" b="1" dirty="0"/>
              <a:t>タイムマシンボックスが登場しました。・・・・</a:t>
            </a:r>
            <a:r>
              <a:rPr kumimoji="1" lang="ja-JP" altLang="en-US" sz="1400" b="1" dirty="0">
                <a:solidFill>
                  <a:srgbClr val="0070C0"/>
                </a:solidFill>
              </a:rPr>
              <a:t>（画面に沿った話が進みます）</a:t>
            </a:r>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9</a:t>
            </a:fld>
            <a:endParaRPr kumimoji="1" lang="ja-JP" altLang="en-US"/>
          </a:p>
        </p:txBody>
      </p:sp>
    </p:spTree>
    <p:extLst>
      <p:ext uri="{BB962C8B-B14F-4D97-AF65-F5344CB8AC3E}">
        <p14:creationId xmlns:p14="http://schemas.microsoft.com/office/powerpoint/2010/main" val="3227034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C357A4D-3B09-497E-A488-3CA2B77902CC}" type="datetimeFigureOut">
              <a:rPr kumimoji="1" lang="ja-JP" altLang="en-US" smtClean="0"/>
              <a:t>2021/10/8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25891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C357A4D-3B09-497E-A488-3CA2B77902CC}" type="datetimeFigureOut">
              <a:rPr kumimoji="1" lang="ja-JP" altLang="en-US" smtClean="0"/>
              <a:t>2021/10/8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2860616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C357A4D-3B09-497E-A488-3CA2B77902CC}" type="datetimeFigureOut">
              <a:rPr kumimoji="1" lang="ja-JP" altLang="en-US" smtClean="0"/>
              <a:t>2021/10/8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3352468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C357A4D-3B09-497E-A488-3CA2B77902CC}" type="datetimeFigureOut">
              <a:rPr kumimoji="1" lang="ja-JP" altLang="en-US" smtClean="0"/>
              <a:t>2021/10/8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979488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C357A4D-3B09-497E-A488-3CA2B77902CC}" type="datetimeFigureOut">
              <a:rPr kumimoji="1" lang="ja-JP" altLang="en-US" smtClean="0"/>
              <a:t>2021/10/8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009513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C357A4D-3B09-497E-A488-3CA2B77902CC}" type="datetimeFigureOut">
              <a:rPr kumimoji="1" lang="ja-JP" altLang="en-US" smtClean="0"/>
              <a:t>2021/10/8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3344962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C357A4D-3B09-497E-A488-3CA2B77902CC}" type="datetimeFigureOut">
              <a:rPr kumimoji="1" lang="ja-JP" altLang="en-US" smtClean="0"/>
              <a:t>2021/10/8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528611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C357A4D-3B09-497E-A488-3CA2B77902CC}" type="datetimeFigureOut">
              <a:rPr kumimoji="1" lang="ja-JP" altLang="en-US" smtClean="0"/>
              <a:t>2021/10/8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431840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357A4D-3B09-497E-A488-3CA2B77902CC}" type="datetimeFigureOut">
              <a:rPr kumimoji="1" lang="ja-JP" altLang="en-US" smtClean="0"/>
              <a:t>2021/10/8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17784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C357A4D-3B09-497E-A488-3CA2B77902CC}" type="datetimeFigureOut">
              <a:rPr kumimoji="1" lang="ja-JP" altLang="en-US" smtClean="0"/>
              <a:t>2021/10/8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569115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C357A4D-3B09-497E-A488-3CA2B77902CC}" type="datetimeFigureOut">
              <a:rPr kumimoji="1" lang="ja-JP" altLang="en-US" smtClean="0"/>
              <a:t>2021/10/8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228052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357A4D-3B09-497E-A488-3CA2B77902CC}" type="datetimeFigureOut">
              <a:rPr kumimoji="1" lang="ja-JP" altLang="en-US" smtClean="0"/>
              <a:t>2021/10/8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20064777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30.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9.emf"/><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slideLayout" Target="../slideLayouts/slideLayout7.xml"/><Relationship Id="rId7" Type="http://schemas.openxmlformats.org/officeDocument/2006/relationships/image" Target="../media/image5.jpe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4.png"/><Relationship Id="rId5" Type="http://schemas.openxmlformats.org/officeDocument/2006/relationships/image" Target="../media/image3.wm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367DDB5E-B516-4C69-BE0A-65CD0631D120}"/>
              </a:ext>
            </a:extLst>
          </p:cNvPr>
          <p:cNvGrpSpPr/>
          <p:nvPr/>
        </p:nvGrpSpPr>
        <p:grpSpPr>
          <a:xfrm>
            <a:off x="0" y="5292"/>
            <a:ext cx="9144000" cy="6858000"/>
            <a:chOff x="0" y="0"/>
            <a:chExt cx="9144000" cy="6858000"/>
          </a:xfrm>
        </p:grpSpPr>
        <p:sp>
          <p:nvSpPr>
            <p:cNvPr id="6" name="フレーム 5">
              <a:extLst>
                <a:ext uri="{FF2B5EF4-FFF2-40B4-BE49-F238E27FC236}">
                  <a16:creationId xmlns:a16="http://schemas.microsoft.com/office/drawing/2014/main" id="{5CA2028E-A00D-43B2-9D0A-8341D4898A0F}"/>
                </a:ext>
              </a:extLst>
            </p:cNvPr>
            <p:cNvSpPr/>
            <p:nvPr/>
          </p:nvSpPr>
          <p:spPr>
            <a:xfrm>
              <a:off x="0" y="0"/>
              <a:ext cx="9144000" cy="6858000"/>
            </a:xfrm>
            <a:prstGeom prst="frame">
              <a:avLst>
                <a:gd name="adj1" fmla="val 305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正方形/長方形 6">
              <a:extLst>
                <a:ext uri="{FF2B5EF4-FFF2-40B4-BE49-F238E27FC236}">
                  <a16:creationId xmlns:a16="http://schemas.microsoft.com/office/drawing/2014/main" id="{C0C64095-46D9-4759-B760-2E4BB6D95E2F}"/>
                </a:ext>
              </a:extLst>
            </p:cNvPr>
            <p:cNvSpPr/>
            <p:nvPr/>
          </p:nvSpPr>
          <p:spPr>
            <a:xfrm>
              <a:off x="190500" y="208915"/>
              <a:ext cx="8734425" cy="641985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2A9A9086-6862-4A15-8F3E-5EF461CA78D0}"/>
                </a:ext>
              </a:extLst>
            </p:cNvPr>
            <p:cNvSpPr txBox="1"/>
            <p:nvPr/>
          </p:nvSpPr>
          <p:spPr>
            <a:xfrm>
              <a:off x="0" y="319666"/>
              <a:ext cx="9020871" cy="6063198"/>
            </a:xfrm>
            <a:prstGeom prst="rect">
              <a:avLst/>
            </a:prstGeom>
            <a:noFill/>
          </p:spPr>
          <p:txBody>
            <a:bodyPr wrap="square" rtlCol="0">
              <a:spAutoFit/>
            </a:bodyPr>
            <a:lstStyle/>
            <a:p>
              <a:endParaRPr kumimoji="1" lang="en-US" altLang="ja-JP" sz="32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3200" dirty="0">
                  <a:solidFill>
                    <a:schemeClr val="bg1"/>
                  </a:solidFill>
                  <a:latin typeface="HGP創英角ｺﾞｼｯｸUB" panose="020B0900000000000000" pitchFamily="50" charset="-128"/>
                  <a:ea typeface="HGP創英角ｺﾞｼｯｸUB" panose="020B0900000000000000" pitchFamily="50" charset="-128"/>
                </a:rPr>
                <a:t>　「ＥＳＤ，ＳＤＧｓの進め方」連続講座</a:t>
              </a:r>
              <a:endParaRPr kumimoji="1" lang="en-US" altLang="ja-JP" sz="3200" dirty="0">
                <a:solidFill>
                  <a:schemeClr val="bg1"/>
                </a:solidFill>
                <a:latin typeface="HGP創英角ｺﾞｼｯｸUB" panose="020B0900000000000000" pitchFamily="50" charset="-128"/>
                <a:ea typeface="HGP創英角ｺﾞｼｯｸUB" panose="020B0900000000000000" pitchFamily="50" charset="-128"/>
              </a:endParaRPr>
            </a:p>
            <a:p>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　①　社会の変化と求められる「学力」</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　②　学習指導要領は学びをどう進化させるのか</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　③　教科横断的な視点をもって主体的に学ぶ</a:t>
              </a:r>
              <a:endParaRPr kumimoji="1" lang="en-US" altLang="ja-JP" sz="1400" dirty="0">
                <a:solidFill>
                  <a:srgbClr val="FFFF00"/>
                </a:solidFill>
                <a:latin typeface="HGP創英角ｺﾞｼｯｸUB" panose="020B0900000000000000" pitchFamily="50" charset="-128"/>
                <a:ea typeface="HGP創英角ｺﾞｼｯｸUB" panose="020B0900000000000000" pitchFamily="50" charset="-128"/>
              </a:endParaRPr>
            </a:p>
            <a:p>
              <a:r>
                <a:rPr kumimoji="1" lang="ja-JP" altLang="en-US" sz="2800" dirty="0">
                  <a:solidFill>
                    <a:srgbClr val="FFFF00"/>
                  </a:solidFill>
                  <a:latin typeface="HGP創英角ｺﾞｼｯｸUB" panose="020B0900000000000000" pitchFamily="50" charset="-128"/>
                  <a:ea typeface="HGP創英角ｺﾞｼｯｸUB" panose="020B0900000000000000" pitchFamily="50" charset="-128"/>
                </a:rPr>
                <a:t>　④　「学習まつり」や「学習新聞」等における学びの進化</a:t>
              </a:r>
              <a:endParaRPr kumimoji="1" lang="en-US" altLang="ja-JP" sz="2800" dirty="0">
                <a:solidFill>
                  <a:srgbClr val="FFFF00"/>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rgbClr val="FFFF00"/>
                  </a:solidFill>
                  <a:latin typeface="AR P丸ゴシック体E" panose="020F0900000000000000" pitchFamily="50" charset="-128"/>
                  <a:ea typeface="AR P丸ゴシック体E" panose="020F0900000000000000" pitchFamily="50" charset="-128"/>
                </a:rPr>
                <a:t>　　　　</a:t>
              </a:r>
              <a:r>
                <a:rPr kumimoji="1" lang="en-US" altLang="ja-JP" dirty="0">
                  <a:solidFill>
                    <a:srgbClr val="FFFF00"/>
                  </a:solidFill>
                  <a:latin typeface="AR P丸ゴシック体E" panose="020F0900000000000000" pitchFamily="50" charset="-128"/>
                  <a:ea typeface="AR P丸ゴシック体E" panose="020F0900000000000000" pitchFamily="50" charset="-128"/>
                </a:rPr>
                <a:t>【</a:t>
              </a:r>
              <a:r>
                <a:rPr kumimoji="1" lang="ja-JP" altLang="en-US" dirty="0">
                  <a:solidFill>
                    <a:srgbClr val="FFFF00"/>
                  </a:solidFill>
                  <a:latin typeface="AR P丸ゴシック体E" panose="020F0900000000000000" pitchFamily="50" charset="-128"/>
                  <a:ea typeface="AR P丸ゴシック体E" panose="020F0900000000000000" pitchFamily="50" charset="-128"/>
                </a:rPr>
                <a:t>その１ </a:t>
              </a:r>
              <a:r>
                <a:rPr kumimoji="1" lang="en-US" altLang="ja-JP" dirty="0">
                  <a:solidFill>
                    <a:srgbClr val="FFFF00"/>
                  </a:solidFill>
                  <a:latin typeface="AR P丸ゴシック体E" panose="020F0900000000000000" pitchFamily="50" charset="-128"/>
                  <a:ea typeface="AR P丸ゴシック体E" panose="020F0900000000000000" pitchFamily="50" charset="-128"/>
                </a:rPr>
                <a:t>】</a:t>
              </a:r>
              <a:r>
                <a:rPr kumimoji="1" lang="ja-JP" altLang="en-US" dirty="0">
                  <a:solidFill>
                    <a:srgbClr val="FFFF00"/>
                  </a:solidFill>
                  <a:latin typeface="AR P丸ゴシック体E" panose="020F0900000000000000" pitchFamily="50" charset="-128"/>
                  <a:ea typeface="AR P丸ゴシック体E" panose="020F0900000000000000" pitchFamily="50" charset="-128"/>
                </a:rPr>
                <a:t>　カリキュラム・マネジメントとその成果</a:t>
              </a:r>
              <a:endParaRPr kumimoji="1" lang="en-US" altLang="ja-JP" dirty="0">
                <a:solidFill>
                  <a:srgbClr val="FFFF00"/>
                </a:solidFill>
                <a:latin typeface="AR P丸ゴシック体E" panose="020F0900000000000000" pitchFamily="50" charset="-128"/>
                <a:ea typeface="AR P丸ゴシック体E" panose="020F0900000000000000" pitchFamily="50" charset="-128"/>
              </a:endParaRPr>
            </a:p>
            <a:p>
              <a:r>
                <a:rPr kumimoji="1" lang="ja-JP" altLang="en-US" dirty="0">
                  <a:solidFill>
                    <a:srgbClr val="FFFF00"/>
                  </a:solidFill>
                  <a:latin typeface="AR P丸ゴシック体E" panose="020F0900000000000000" pitchFamily="50" charset="-128"/>
                  <a:ea typeface="AR P丸ゴシック体E" panose="020F0900000000000000" pitchFamily="50" charset="-128"/>
                </a:rPr>
                <a:t>　</a:t>
              </a:r>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⑤　「学習まつり」や「学習新聞」等における学びの進化</a:t>
              </a:r>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dirty="0">
                  <a:solidFill>
                    <a:schemeClr val="bg1"/>
                  </a:solidFill>
                  <a:latin typeface="AR P丸ゴシック体E" panose="020F0900000000000000" pitchFamily="50" charset="-128"/>
                  <a:ea typeface="AR P丸ゴシック体E" panose="020F0900000000000000" pitchFamily="50" charset="-128"/>
                </a:rPr>
                <a:t>　　　　</a:t>
              </a:r>
              <a:r>
                <a:rPr kumimoji="1" lang="en-US" altLang="ja-JP" dirty="0">
                  <a:solidFill>
                    <a:schemeClr val="bg1"/>
                  </a:solidFill>
                  <a:latin typeface="AR P丸ゴシック体E" panose="020F0900000000000000" pitchFamily="50" charset="-128"/>
                  <a:ea typeface="AR P丸ゴシック体E" panose="020F0900000000000000" pitchFamily="50" charset="-128"/>
                </a:rPr>
                <a:t>【</a:t>
              </a:r>
              <a:r>
                <a:rPr kumimoji="1" lang="ja-JP" altLang="en-US" dirty="0">
                  <a:solidFill>
                    <a:schemeClr val="bg1"/>
                  </a:solidFill>
                  <a:latin typeface="AR P丸ゴシック体E" panose="020F0900000000000000" pitchFamily="50" charset="-128"/>
                  <a:ea typeface="AR P丸ゴシック体E" panose="020F0900000000000000" pitchFamily="50" charset="-128"/>
                </a:rPr>
                <a:t>その２</a:t>
              </a:r>
              <a:r>
                <a:rPr kumimoji="1" lang="en-US" altLang="ja-JP" dirty="0">
                  <a:solidFill>
                    <a:schemeClr val="bg1"/>
                  </a:solidFill>
                  <a:latin typeface="AR P丸ゴシック体E" panose="020F0900000000000000" pitchFamily="50" charset="-128"/>
                  <a:ea typeface="AR P丸ゴシック体E" panose="020F0900000000000000" pitchFamily="50" charset="-128"/>
                </a:rPr>
                <a:t>】</a:t>
              </a:r>
              <a:r>
                <a:rPr kumimoji="1" lang="ja-JP" altLang="en-US" dirty="0">
                  <a:solidFill>
                    <a:schemeClr val="bg1"/>
                  </a:solidFill>
                  <a:latin typeface="AR P丸ゴシック体E" panose="020F0900000000000000" pitchFamily="50" charset="-128"/>
                  <a:ea typeface="AR P丸ゴシック体E" panose="020F0900000000000000" pitchFamily="50" charset="-128"/>
                </a:rPr>
                <a:t>　中学校での教科書とカリキュラム・マネジメン</a:t>
              </a:r>
              <a:r>
                <a:rPr kumimoji="1" lang="ja-JP" altLang="en-US" sz="2000" dirty="0">
                  <a:solidFill>
                    <a:schemeClr val="bg1"/>
                  </a:solidFill>
                  <a:latin typeface="AR P丸ゴシック体E" panose="020F0900000000000000" pitchFamily="50" charset="-128"/>
                  <a:ea typeface="AR P丸ゴシック体E" panose="020F0900000000000000" pitchFamily="50" charset="-128"/>
                </a:rPr>
                <a:t>トの進め方と</a:t>
              </a:r>
              <a:endParaRPr kumimoji="1" lang="en-US" altLang="ja-JP" sz="2000"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sz="2000" dirty="0">
                  <a:solidFill>
                    <a:schemeClr val="bg1"/>
                  </a:solidFill>
                  <a:latin typeface="AR P丸ゴシック体E" panose="020F0900000000000000" pitchFamily="50" charset="-128"/>
                  <a:ea typeface="AR P丸ゴシック体E" panose="020F0900000000000000" pitchFamily="50" charset="-128"/>
                </a:rPr>
                <a:t>　　　　　　　　　　　　　　　　　　　　　　　作品作りについて</a:t>
              </a:r>
              <a:r>
                <a:rPr kumimoji="1" lang="ja-JP" altLang="en-US" sz="1700" dirty="0">
                  <a:solidFill>
                    <a:schemeClr val="bg1"/>
                  </a:solidFill>
                  <a:latin typeface="AR P丸ゴシック体E" panose="020F0900000000000000" pitchFamily="50" charset="-128"/>
                  <a:ea typeface="AR P丸ゴシック体E" panose="020F0900000000000000" pitchFamily="50" charset="-128"/>
                </a:rPr>
                <a:t>　</a:t>
              </a:r>
              <a:endParaRPr kumimoji="1" lang="en-US" altLang="ja-JP" sz="1700"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  ⑥　「教育課程を簡単にチェックする方法と</a:t>
              </a:r>
              <a:endParaRPr kumimoji="1" lang="en-US" altLang="ja-JP" sz="28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　　　　　　　　　　　　　カリキュラム・マネジメントの本質」</a:t>
              </a:r>
              <a:endParaRPr kumimoji="1" lang="en-US" altLang="ja-JP" sz="28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　⑦　「コロナ時代を生きる」</a:t>
              </a:r>
              <a:endParaRPr kumimoji="1" lang="en-US" altLang="ja-JP" sz="28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　⑧ 「ＳＤＧｓって何だろう」（授業スタイルで）</a:t>
              </a:r>
              <a:r>
                <a:rPr kumimoji="1" lang="ja-JP" altLang="en-US" sz="2800" dirty="0">
                  <a:solidFill>
                    <a:schemeClr val="bg1"/>
                  </a:solidFill>
                  <a:latin typeface="AR P丸ゴシック体E" panose="020F0900000000000000" pitchFamily="50" charset="-128"/>
                  <a:ea typeface="AR P丸ゴシック体E" panose="020F0900000000000000" pitchFamily="50" charset="-128"/>
                </a:rPr>
                <a:t>　　  </a:t>
              </a:r>
            </a:p>
          </p:txBody>
        </p:sp>
        <p:sp>
          <p:nvSpPr>
            <p:cNvPr id="10" name="正方形/長方形 9">
              <a:extLst>
                <a:ext uri="{FF2B5EF4-FFF2-40B4-BE49-F238E27FC236}">
                  <a16:creationId xmlns:a16="http://schemas.microsoft.com/office/drawing/2014/main" id="{1FDB8FCA-7353-40BE-9B06-A4011341D815}"/>
                </a:ext>
              </a:extLst>
            </p:cNvPr>
            <p:cNvSpPr/>
            <p:nvPr/>
          </p:nvSpPr>
          <p:spPr>
            <a:xfrm>
              <a:off x="6299199" y="6561455"/>
              <a:ext cx="47625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91801C1F-EBD0-413A-845A-EAE11A28990D}"/>
                </a:ext>
              </a:extLst>
            </p:cNvPr>
            <p:cNvSpPr/>
            <p:nvPr/>
          </p:nvSpPr>
          <p:spPr>
            <a:xfrm>
              <a:off x="6994524" y="6561455"/>
              <a:ext cx="476250" cy="76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8A2CAE45-791C-48F6-8355-4F8BA67C6625}"/>
                </a:ext>
              </a:extLst>
            </p:cNvPr>
            <p:cNvSpPr/>
            <p:nvPr/>
          </p:nvSpPr>
          <p:spPr>
            <a:xfrm>
              <a:off x="5475287" y="6578118"/>
              <a:ext cx="476250" cy="7620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EC032357-68DE-4671-B68D-73C7CE670534}"/>
                </a:ext>
              </a:extLst>
            </p:cNvPr>
            <p:cNvPicPr>
              <a:picLocks noChangeAspect="1"/>
            </p:cNvPicPr>
            <p:nvPr/>
          </p:nvPicPr>
          <p:blipFill rotWithShape="1">
            <a:blip r:embed="rId3"/>
            <a:srcRect l="13567" t="15825" r="13653" b="5626"/>
            <a:stretch/>
          </p:blipFill>
          <p:spPr>
            <a:xfrm>
              <a:off x="6848883" y="414959"/>
              <a:ext cx="1961001" cy="1190504"/>
            </a:xfrm>
            <a:prstGeom prst="rect">
              <a:avLst/>
            </a:prstGeom>
          </p:spPr>
        </p:pic>
      </p:grpSp>
      <p:sp>
        <p:nvSpPr>
          <p:cNvPr id="4" name="テキスト ボックス 3">
            <a:extLst>
              <a:ext uri="{FF2B5EF4-FFF2-40B4-BE49-F238E27FC236}">
                <a16:creationId xmlns:a16="http://schemas.microsoft.com/office/drawing/2014/main" id="{A30B0132-6622-4430-BD5C-D1BE5FFFBC6F}"/>
              </a:ext>
            </a:extLst>
          </p:cNvPr>
          <p:cNvSpPr txBox="1"/>
          <p:nvPr/>
        </p:nvSpPr>
        <p:spPr>
          <a:xfrm>
            <a:off x="8123228" y="2091205"/>
            <a:ext cx="760978" cy="4441837"/>
          </a:xfrm>
          <a:prstGeom prst="rect">
            <a:avLst/>
          </a:prstGeom>
          <a:noFill/>
        </p:spPr>
        <p:txBody>
          <a:bodyPr vert="eaVert" wrap="square" rtlCol="0">
            <a:spAutoFit/>
          </a:bodyPr>
          <a:lstStyle/>
          <a:p>
            <a:r>
              <a:rPr kumimoji="1" lang="en-US" altLang="ja-JP" dirty="0">
                <a:solidFill>
                  <a:schemeClr val="bg1"/>
                </a:solidFill>
                <a:latin typeface="HGP創英角ﾎﾟｯﾌﾟ体" panose="040B0A00000000000000" pitchFamily="50" charset="-128"/>
                <a:ea typeface="HGP創英角ﾎﾟｯﾌﾟ体" panose="040B0A00000000000000" pitchFamily="50" charset="-128"/>
              </a:rPr>
              <a:t>7</a:t>
            </a:r>
            <a:r>
              <a:rPr kumimoji="1" lang="ja-JP" altLang="en-US" dirty="0">
                <a:solidFill>
                  <a:schemeClr val="bg1"/>
                </a:solidFill>
                <a:latin typeface="HGP創英角ﾎﾟｯﾌﾟ体" panose="040B0A00000000000000" pitchFamily="50" charset="-128"/>
                <a:ea typeface="HGP創英角ﾎﾟｯﾌﾟ体" panose="040B0A00000000000000" pitchFamily="50" charset="-128"/>
              </a:rPr>
              <a:t>月</a:t>
            </a:r>
            <a:r>
              <a:rPr kumimoji="1" lang="en-US" altLang="ja-JP" dirty="0">
                <a:solidFill>
                  <a:schemeClr val="bg1"/>
                </a:solidFill>
                <a:latin typeface="HGP創英角ﾎﾟｯﾌﾟ体" panose="040B0A00000000000000" pitchFamily="50" charset="-128"/>
                <a:ea typeface="HGP創英角ﾎﾟｯﾌﾟ体" panose="040B0A00000000000000" pitchFamily="50" charset="-128"/>
              </a:rPr>
              <a:t>20</a:t>
            </a:r>
            <a:r>
              <a:rPr kumimoji="1" lang="ja-JP" altLang="en-US" dirty="0">
                <a:solidFill>
                  <a:schemeClr val="bg1"/>
                </a:solidFill>
                <a:latin typeface="HGP創英角ﾎﾟｯﾌﾟ体" panose="040B0A00000000000000" pitchFamily="50" charset="-128"/>
                <a:ea typeface="HGP創英角ﾎﾟｯﾌﾟ体" panose="040B0A00000000000000" pitchFamily="50" charset="-128"/>
              </a:rPr>
              <a:t>日　火曜日　　日直　てじま　としお　</a:t>
            </a:r>
            <a:endParaRPr kumimoji="1" lang="en-US" altLang="ja-JP" dirty="0">
              <a:solidFill>
                <a:schemeClr val="bg1"/>
              </a:solidFill>
              <a:latin typeface="HGP創英角ﾎﾟｯﾌﾟ体" panose="040B0A00000000000000" pitchFamily="50" charset="-128"/>
              <a:ea typeface="HGP創英角ﾎﾟｯﾌﾟ体" panose="040B0A00000000000000" pitchFamily="50" charset="-128"/>
            </a:endParaRPr>
          </a:p>
          <a:p>
            <a:endParaRPr kumimoji="1" lang="ja-JP" altLang="en-US" dirty="0">
              <a:solidFill>
                <a:schemeClr val="bg1"/>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36667962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78E48585-4B19-46E4-B21F-EAA3A8CE0F66}"/>
              </a:ext>
            </a:extLst>
          </p:cNvPr>
          <p:cNvSpPr/>
          <p:nvPr/>
        </p:nvSpPr>
        <p:spPr>
          <a:xfrm>
            <a:off x="351693" y="263769"/>
            <a:ext cx="8440615" cy="6330462"/>
          </a:xfrm>
          <a:prstGeom prst="rect">
            <a:avLst/>
          </a:prstGeom>
          <a:solidFill>
            <a:srgbClr val="FFF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2" name="図 1">
            <a:extLst>
              <a:ext uri="{FF2B5EF4-FFF2-40B4-BE49-F238E27FC236}">
                <a16:creationId xmlns:a16="http://schemas.microsoft.com/office/drawing/2014/main" id="{08827555-E497-41B0-BD03-B2EF1ECDD4A3}"/>
              </a:ext>
            </a:extLst>
          </p:cNvPr>
          <p:cNvPicPr>
            <a:picLocks noChangeAspect="1"/>
          </p:cNvPicPr>
          <p:nvPr/>
        </p:nvPicPr>
        <p:blipFill>
          <a:blip r:embed="rId3"/>
          <a:stretch>
            <a:fillRect/>
          </a:stretch>
        </p:blipFill>
        <p:spPr>
          <a:xfrm>
            <a:off x="699310" y="1169057"/>
            <a:ext cx="8077958" cy="4047679"/>
          </a:xfrm>
          <a:prstGeom prst="rect">
            <a:avLst/>
          </a:prstGeom>
        </p:spPr>
      </p:pic>
      <p:sp>
        <p:nvSpPr>
          <p:cNvPr id="4" name="テキスト ボックス 3">
            <a:extLst>
              <a:ext uri="{FF2B5EF4-FFF2-40B4-BE49-F238E27FC236}">
                <a16:creationId xmlns:a16="http://schemas.microsoft.com/office/drawing/2014/main" id="{31C3872A-CB09-4E24-ABF4-9069033F9410}"/>
              </a:ext>
            </a:extLst>
          </p:cNvPr>
          <p:cNvSpPr txBox="1"/>
          <p:nvPr/>
        </p:nvSpPr>
        <p:spPr>
          <a:xfrm>
            <a:off x="6224895" y="2299029"/>
            <a:ext cx="1845378" cy="660437"/>
          </a:xfrm>
          <a:prstGeom prst="rect">
            <a:avLst/>
          </a:prstGeom>
          <a:noFill/>
        </p:spPr>
        <p:txBody>
          <a:bodyPr wrap="none" rtlCol="0">
            <a:spAutoFit/>
          </a:bodyPr>
          <a:lstStyle/>
          <a:p>
            <a:pPr algn="ctr"/>
            <a:r>
              <a:rPr lang="ja-JP" altLang="en-US" sz="1846" dirty="0">
                <a:latin typeface="AR丸ゴシック体E" panose="020F0909000000000000" pitchFamily="49" charset="-128"/>
                <a:ea typeface="AR丸ゴシック体E" panose="020F0909000000000000" pitchFamily="49" charset="-128"/>
              </a:rPr>
              <a:t>小さなくつ下も</a:t>
            </a:r>
            <a:endParaRPr lang="en-US" altLang="ja-JP" sz="1846" dirty="0">
              <a:latin typeface="AR丸ゴシック体E" panose="020F0909000000000000" pitchFamily="49" charset="-128"/>
              <a:ea typeface="AR丸ゴシック体E" panose="020F0909000000000000" pitchFamily="49" charset="-128"/>
            </a:endParaRPr>
          </a:p>
          <a:p>
            <a:pPr algn="ctr"/>
            <a:r>
              <a:rPr lang="ja-JP" altLang="en-US" sz="1846" dirty="0">
                <a:latin typeface="AR丸ゴシック体E" panose="020F0909000000000000" pitchFamily="49" charset="-128"/>
                <a:ea typeface="AR丸ゴシック体E" panose="020F0909000000000000" pitchFamily="49" charset="-128"/>
              </a:rPr>
              <a:t>出てきたよ。</a:t>
            </a:r>
          </a:p>
        </p:txBody>
      </p:sp>
    </p:spTree>
    <p:extLst>
      <p:ext uri="{BB962C8B-B14F-4D97-AF65-F5344CB8AC3E}">
        <p14:creationId xmlns:p14="http://schemas.microsoft.com/office/powerpoint/2010/main" val="1050901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291515A3-07C2-4264-B68E-218B489DB2A9}"/>
              </a:ext>
            </a:extLst>
          </p:cNvPr>
          <p:cNvSpPr/>
          <p:nvPr/>
        </p:nvSpPr>
        <p:spPr>
          <a:xfrm>
            <a:off x="351693" y="263769"/>
            <a:ext cx="8440615" cy="6330462"/>
          </a:xfrm>
          <a:prstGeom prst="rect">
            <a:avLst/>
          </a:prstGeom>
          <a:solidFill>
            <a:srgbClr val="FFF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2" name="図 1">
            <a:extLst>
              <a:ext uri="{FF2B5EF4-FFF2-40B4-BE49-F238E27FC236}">
                <a16:creationId xmlns:a16="http://schemas.microsoft.com/office/drawing/2014/main" id="{76C0912F-6162-4D3B-9142-0D1DFAE2BA95}"/>
              </a:ext>
            </a:extLst>
          </p:cNvPr>
          <p:cNvPicPr>
            <a:picLocks noChangeAspect="1"/>
          </p:cNvPicPr>
          <p:nvPr/>
        </p:nvPicPr>
        <p:blipFill>
          <a:blip r:embed="rId3"/>
          <a:stretch>
            <a:fillRect/>
          </a:stretch>
        </p:blipFill>
        <p:spPr>
          <a:xfrm>
            <a:off x="1049147" y="211585"/>
            <a:ext cx="6580423" cy="6382646"/>
          </a:xfrm>
          <a:prstGeom prst="rect">
            <a:avLst/>
          </a:prstGeom>
        </p:spPr>
      </p:pic>
      <p:sp>
        <p:nvSpPr>
          <p:cNvPr id="4" name="正方形/長方形 3">
            <a:extLst>
              <a:ext uri="{FF2B5EF4-FFF2-40B4-BE49-F238E27FC236}">
                <a16:creationId xmlns:a16="http://schemas.microsoft.com/office/drawing/2014/main" id="{AD889DA3-0F44-4BB9-9667-A4E90DF99957}"/>
              </a:ext>
            </a:extLst>
          </p:cNvPr>
          <p:cNvSpPr/>
          <p:nvPr/>
        </p:nvSpPr>
        <p:spPr>
          <a:xfrm>
            <a:off x="2116476" y="2455524"/>
            <a:ext cx="2804845" cy="30308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8D63816C-15D0-4BBC-AFA4-0EA0F7020C13}"/>
              </a:ext>
            </a:extLst>
          </p:cNvPr>
          <p:cNvSpPr/>
          <p:nvPr/>
        </p:nvSpPr>
        <p:spPr>
          <a:xfrm>
            <a:off x="4726112" y="4215763"/>
            <a:ext cx="2147299" cy="92131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89881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37846E4E-9181-410D-929D-CF82F0174333}"/>
              </a:ext>
            </a:extLst>
          </p:cNvPr>
          <p:cNvSpPr/>
          <p:nvPr/>
        </p:nvSpPr>
        <p:spPr>
          <a:xfrm>
            <a:off x="351693" y="263769"/>
            <a:ext cx="8440615" cy="6330462"/>
          </a:xfrm>
          <a:prstGeom prst="rect">
            <a:avLst/>
          </a:prstGeom>
          <a:solidFill>
            <a:srgbClr val="FFF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4" name="図 3">
            <a:extLst>
              <a:ext uri="{FF2B5EF4-FFF2-40B4-BE49-F238E27FC236}">
                <a16:creationId xmlns:a16="http://schemas.microsoft.com/office/drawing/2014/main" id="{FAB9DF3D-D3C3-4A13-AC3F-BF6B9EAD3D8A}"/>
              </a:ext>
            </a:extLst>
          </p:cNvPr>
          <p:cNvPicPr>
            <a:picLocks noChangeAspect="1"/>
          </p:cNvPicPr>
          <p:nvPr/>
        </p:nvPicPr>
        <p:blipFill>
          <a:blip r:embed="rId3"/>
          <a:stretch>
            <a:fillRect/>
          </a:stretch>
        </p:blipFill>
        <p:spPr>
          <a:xfrm>
            <a:off x="642488" y="1036119"/>
            <a:ext cx="7859025" cy="3436905"/>
          </a:xfrm>
          <a:prstGeom prst="rect">
            <a:avLst/>
          </a:prstGeom>
        </p:spPr>
      </p:pic>
    </p:spTree>
    <p:extLst>
      <p:ext uri="{BB962C8B-B14F-4D97-AF65-F5344CB8AC3E}">
        <p14:creationId xmlns:p14="http://schemas.microsoft.com/office/powerpoint/2010/main" val="1881785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74AA602F-C9BF-43BB-8F4E-6E9AA564806C}"/>
              </a:ext>
            </a:extLst>
          </p:cNvPr>
          <p:cNvSpPr/>
          <p:nvPr/>
        </p:nvSpPr>
        <p:spPr>
          <a:xfrm>
            <a:off x="351692" y="263769"/>
            <a:ext cx="8440615" cy="6330462"/>
          </a:xfrm>
          <a:prstGeom prst="rect">
            <a:avLst/>
          </a:prstGeom>
          <a:solidFill>
            <a:srgbClr val="FFF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2" name="図 1">
            <a:extLst>
              <a:ext uri="{FF2B5EF4-FFF2-40B4-BE49-F238E27FC236}">
                <a16:creationId xmlns:a16="http://schemas.microsoft.com/office/drawing/2014/main" id="{56BA35A3-F964-47F6-BF01-4962B5C14D9C}"/>
              </a:ext>
            </a:extLst>
          </p:cNvPr>
          <p:cNvPicPr>
            <a:picLocks noChangeAspect="1"/>
          </p:cNvPicPr>
          <p:nvPr/>
        </p:nvPicPr>
        <p:blipFill rotWithShape="1">
          <a:blip r:embed="rId3"/>
          <a:srcRect t="2909"/>
          <a:stretch/>
        </p:blipFill>
        <p:spPr>
          <a:xfrm>
            <a:off x="783273" y="1376737"/>
            <a:ext cx="7802536" cy="4712745"/>
          </a:xfrm>
          <a:prstGeom prst="rect">
            <a:avLst/>
          </a:prstGeom>
        </p:spPr>
      </p:pic>
      <p:sp>
        <p:nvSpPr>
          <p:cNvPr id="4" name="正方形/長方形 3">
            <a:extLst>
              <a:ext uri="{FF2B5EF4-FFF2-40B4-BE49-F238E27FC236}">
                <a16:creationId xmlns:a16="http://schemas.microsoft.com/office/drawing/2014/main" id="{8C6A094D-141C-4CF4-ADED-C32492165C7B}"/>
              </a:ext>
            </a:extLst>
          </p:cNvPr>
          <p:cNvSpPr/>
          <p:nvPr/>
        </p:nvSpPr>
        <p:spPr>
          <a:xfrm>
            <a:off x="4330557" y="1235527"/>
            <a:ext cx="1207214" cy="66519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4064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81E4DB01-D910-4D75-B9CA-317EC707B60A}"/>
              </a:ext>
            </a:extLst>
          </p:cNvPr>
          <p:cNvSpPr/>
          <p:nvPr/>
        </p:nvSpPr>
        <p:spPr>
          <a:xfrm>
            <a:off x="351693" y="263769"/>
            <a:ext cx="8440615" cy="6330462"/>
          </a:xfrm>
          <a:prstGeom prst="rect">
            <a:avLst/>
          </a:prstGeom>
          <a:solidFill>
            <a:srgbClr val="FFF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5" name="図 4">
            <a:extLst>
              <a:ext uri="{FF2B5EF4-FFF2-40B4-BE49-F238E27FC236}">
                <a16:creationId xmlns:a16="http://schemas.microsoft.com/office/drawing/2014/main" id="{CC93B8D0-C91B-48AF-A86E-2084DDAC7B47}"/>
              </a:ext>
            </a:extLst>
          </p:cNvPr>
          <p:cNvPicPr>
            <a:picLocks noChangeAspect="1"/>
          </p:cNvPicPr>
          <p:nvPr/>
        </p:nvPicPr>
        <p:blipFill>
          <a:blip r:embed="rId3"/>
          <a:stretch>
            <a:fillRect/>
          </a:stretch>
        </p:blipFill>
        <p:spPr>
          <a:xfrm>
            <a:off x="716804" y="1094345"/>
            <a:ext cx="7232955" cy="4669312"/>
          </a:xfrm>
          <a:prstGeom prst="rect">
            <a:avLst/>
          </a:prstGeom>
        </p:spPr>
      </p:pic>
      <p:sp>
        <p:nvSpPr>
          <p:cNvPr id="2" name="テキスト ボックス 1">
            <a:extLst>
              <a:ext uri="{FF2B5EF4-FFF2-40B4-BE49-F238E27FC236}">
                <a16:creationId xmlns:a16="http://schemas.microsoft.com/office/drawing/2014/main" id="{502A4F4F-0717-4C28-B7E6-166AD5BF2C54}"/>
              </a:ext>
            </a:extLst>
          </p:cNvPr>
          <p:cNvSpPr txBox="1"/>
          <p:nvPr/>
        </p:nvSpPr>
        <p:spPr>
          <a:xfrm>
            <a:off x="716804" y="448012"/>
            <a:ext cx="2262158" cy="646331"/>
          </a:xfrm>
          <a:prstGeom prst="rect">
            <a:avLst/>
          </a:prstGeom>
          <a:solidFill>
            <a:schemeClr val="bg1">
              <a:lumMod val="85000"/>
            </a:schemeClr>
          </a:solidFill>
          <a:ln w="19050">
            <a:solidFill>
              <a:schemeClr val="accent6">
                <a:lumMod val="75000"/>
              </a:schemeClr>
            </a:solidFill>
          </a:ln>
        </p:spPr>
        <p:txBody>
          <a:bodyPr wrap="none" rtlCol="0">
            <a:spAutoFit/>
          </a:bodyPr>
          <a:lstStyle/>
          <a:p>
            <a:r>
              <a:rPr kumimoji="1" lang="ja-JP" altLang="en-US" dirty="0"/>
              <a:t>家庭での</a:t>
            </a:r>
            <a:endParaRPr kumimoji="1" lang="en-US" altLang="ja-JP" dirty="0"/>
          </a:p>
          <a:p>
            <a:r>
              <a:rPr kumimoji="1" lang="ja-JP" altLang="en-US" dirty="0"/>
              <a:t>インタビュー調査へ</a:t>
            </a:r>
          </a:p>
        </p:txBody>
      </p:sp>
    </p:spTree>
    <p:extLst>
      <p:ext uri="{BB962C8B-B14F-4D97-AF65-F5344CB8AC3E}">
        <p14:creationId xmlns:p14="http://schemas.microsoft.com/office/powerpoint/2010/main" val="26740043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76600096-CED5-4240-B8ED-A7D80E061B55}"/>
              </a:ext>
            </a:extLst>
          </p:cNvPr>
          <p:cNvSpPr/>
          <p:nvPr/>
        </p:nvSpPr>
        <p:spPr>
          <a:xfrm>
            <a:off x="351693" y="263769"/>
            <a:ext cx="8440615" cy="6330462"/>
          </a:xfrm>
          <a:prstGeom prst="rect">
            <a:avLst/>
          </a:prstGeom>
          <a:solidFill>
            <a:srgbClr val="FFF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2" name="図 1">
            <a:extLst>
              <a:ext uri="{FF2B5EF4-FFF2-40B4-BE49-F238E27FC236}">
                <a16:creationId xmlns:a16="http://schemas.microsoft.com/office/drawing/2014/main" id="{0EDE417D-0295-4F99-9B04-C1B92C8C304E}"/>
              </a:ext>
            </a:extLst>
          </p:cNvPr>
          <p:cNvPicPr>
            <a:picLocks noChangeAspect="1"/>
          </p:cNvPicPr>
          <p:nvPr/>
        </p:nvPicPr>
        <p:blipFill>
          <a:blip r:embed="rId3"/>
          <a:stretch>
            <a:fillRect/>
          </a:stretch>
        </p:blipFill>
        <p:spPr>
          <a:xfrm>
            <a:off x="849740" y="263769"/>
            <a:ext cx="5045919" cy="6330462"/>
          </a:xfrm>
          <a:prstGeom prst="rect">
            <a:avLst/>
          </a:prstGeom>
        </p:spPr>
      </p:pic>
    </p:spTree>
    <p:extLst>
      <p:ext uri="{BB962C8B-B14F-4D97-AF65-F5344CB8AC3E}">
        <p14:creationId xmlns:p14="http://schemas.microsoft.com/office/powerpoint/2010/main" val="3339844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07064DC9-EC5E-4413-BA67-9D37335904FD}"/>
              </a:ext>
            </a:extLst>
          </p:cNvPr>
          <p:cNvSpPr/>
          <p:nvPr/>
        </p:nvSpPr>
        <p:spPr>
          <a:xfrm>
            <a:off x="351693" y="263769"/>
            <a:ext cx="8440615" cy="6330462"/>
          </a:xfrm>
          <a:prstGeom prst="rect">
            <a:avLst/>
          </a:prstGeom>
          <a:solidFill>
            <a:srgbClr val="FFF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3" name="図 2">
            <a:extLst>
              <a:ext uri="{FF2B5EF4-FFF2-40B4-BE49-F238E27FC236}">
                <a16:creationId xmlns:a16="http://schemas.microsoft.com/office/drawing/2014/main" id="{6B8EB5D2-FA4E-45CF-B1B4-FA8D51EF1691}"/>
              </a:ext>
            </a:extLst>
          </p:cNvPr>
          <p:cNvPicPr>
            <a:picLocks noChangeAspect="1"/>
          </p:cNvPicPr>
          <p:nvPr/>
        </p:nvPicPr>
        <p:blipFill>
          <a:blip r:embed="rId3"/>
          <a:stretch>
            <a:fillRect/>
          </a:stretch>
        </p:blipFill>
        <p:spPr>
          <a:xfrm>
            <a:off x="3043215" y="263769"/>
            <a:ext cx="5565140" cy="7215988"/>
          </a:xfrm>
          <a:prstGeom prst="rect">
            <a:avLst/>
          </a:prstGeom>
        </p:spPr>
      </p:pic>
    </p:spTree>
    <p:extLst>
      <p:ext uri="{BB962C8B-B14F-4D97-AF65-F5344CB8AC3E}">
        <p14:creationId xmlns:p14="http://schemas.microsoft.com/office/powerpoint/2010/main" val="1704536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F6770028-48EE-45B4-8495-F2771F7951D4}"/>
              </a:ext>
            </a:extLst>
          </p:cNvPr>
          <p:cNvSpPr/>
          <p:nvPr/>
        </p:nvSpPr>
        <p:spPr>
          <a:xfrm>
            <a:off x="368198" y="248960"/>
            <a:ext cx="8440615" cy="6330462"/>
          </a:xfrm>
          <a:prstGeom prst="rect">
            <a:avLst/>
          </a:prstGeom>
          <a:solidFill>
            <a:srgbClr val="FFF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2" name="図 1">
            <a:extLst>
              <a:ext uri="{FF2B5EF4-FFF2-40B4-BE49-F238E27FC236}">
                <a16:creationId xmlns:a16="http://schemas.microsoft.com/office/drawing/2014/main" id="{EC03DBB9-2DE0-42C7-AA08-7B88DFB297D9}"/>
              </a:ext>
            </a:extLst>
          </p:cNvPr>
          <p:cNvPicPr>
            <a:picLocks noChangeAspect="1"/>
          </p:cNvPicPr>
          <p:nvPr/>
        </p:nvPicPr>
        <p:blipFill>
          <a:blip r:embed="rId3"/>
          <a:stretch>
            <a:fillRect/>
          </a:stretch>
        </p:blipFill>
        <p:spPr>
          <a:xfrm>
            <a:off x="2118548" y="263769"/>
            <a:ext cx="5710429" cy="6330462"/>
          </a:xfrm>
          <a:prstGeom prst="rect">
            <a:avLst/>
          </a:prstGeom>
        </p:spPr>
      </p:pic>
      <p:sp>
        <p:nvSpPr>
          <p:cNvPr id="3" name="テキスト ボックス 2">
            <a:extLst>
              <a:ext uri="{FF2B5EF4-FFF2-40B4-BE49-F238E27FC236}">
                <a16:creationId xmlns:a16="http://schemas.microsoft.com/office/drawing/2014/main" id="{F2B6A3B7-FC56-4450-B6DF-5132CAD49377}"/>
              </a:ext>
            </a:extLst>
          </p:cNvPr>
          <p:cNvSpPr txBox="1"/>
          <p:nvPr/>
        </p:nvSpPr>
        <p:spPr>
          <a:xfrm>
            <a:off x="1045186" y="1966684"/>
            <a:ext cx="525528" cy="1696939"/>
          </a:xfrm>
          <a:prstGeom prst="rect">
            <a:avLst/>
          </a:prstGeom>
          <a:noFill/>
        </p:spPr>
        <p:txBody>
          <a:bodyPr vert="eaVert" wrap="none" rtlCol="0">
            <a:spAutoFit/>
          </a:bodyPr>
          <a:lstStyle/>
          <a:p>
            <a:r>
              <a:rPr lang="ja-JP" altLang="en-US" sz="2215" dirty="0">
                <a:latin typeface="AR P丸ゴシック体E" panose="020F0900000000000000" pitchFamily="50" charset="-128"/>
                <a:ea typeface="AR P丸ゴシック体E" panose="020F0900000000000000" pitchFamily="50" charset="-128"/>
              </a:rPr>
              <a:t>保育園へ訪問</a:t>
            </a:r>
          </a:p>
        </p:txBody>
      </p:sp>
      <p:sp>
        <p:nvSpPr>
          <p:cNvPr id="5" name="正方形/長方形 4">
            <a:extLst>
              <a:ext uri="{FF2B5EF4-FFF2-40B4-BE49-F238E27FC236}">
                <a16:creationId xmlns:a16="http://schemas.microsoft.com/office/drawing/2014/main" id="{4205D184-D119-4624-886F-B50ACB4AB6BB}"/>
              </a:ext>
            </a:extLst>
          </p:cNvPr>
          <p:cNvSpPr/>
          <p:nvPr/>
        </p:nvSpPr>
        <p:spPr>
          <a:xfrm>
            <a:off x="2712378" y="1140430"/>
            <a:ext cx="2558265" cy="41096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33637335-1BC6-4FFD-8CFE-8F2FEC6409C1}"/>
              </a:ext>
            </a:extLst>
          </p:cNvPr>
          <p:cNvSpPr/>
          <p:nvPr/>
        </p:nvSpPr>
        <p:spPr>
          <a:xfrm>
            <a:off x="4335694" y="4202130"/>
            <a:ext cx="308225" cy="339048"/>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59578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58B7E664-86F9-4C69-A058-83B590676F46}"/>
              </a:ext>
            </a:extLst>
          </p:cNvPr>
          <p:cNvSpPr/>
          <p:nvPr/>
        </p:nvSpPr>
        <p:spPr>
          <a:xfrm>
            <a:off x="351693" y="263769"/>
            <a:ext cx="8440615" cy="6330462"/>
          </a:xfrm>
          <a:prstGeom prst="rect">
            <a:avLst/>
          </a:prstGeom>
          <a:solidFill>
            <a:srgbClr val="FFF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2" name="図 1">
            <a:extLst>
              <a:ext uri="{FF2B5EF4-FFF2-40B4-BE49-F238E27FC236}">
                <a16:creationId xmlns:a16="http://schemas.microsoft.com/office/drawing/2014/main" id="{6EDC1B3B-AFFB-41C8-8F0B-9AD92FAD67C2}"/>
              </a:ext>
            </a:extLst>
          </p:cNvPr>
          <p:cNvPicPr>
            <a:picLocks noChangeAspect="1"/>
          </p:cNvPicPr>
          <p:nvPr/>
        </p:nvPicPr>
        <p:blipFill>
          <a:blip r:embed="rId3"/>
          <a:stretch>
            <a:fillRect/>
          </a:stretch>
        </p:blipFill>
        <p:spPr>
          <a:xfrm>
            <a:off x="2178227" y="263769"/>
            <a:ext cx="5119000" cy="6330462"/>
          </a:xfrm>
          <a:prstGeom prst="rect">
            <a:avLst/>
          </a:prstGeom>
        </p:spPr>
      </p:pic>
      <p:sp>
        <p:nvSpPr>
          <p:cNvPr id="4" name="正方形/長方形 3">
            <a:extLst>
              <a:ext uri="{FF2B5EF4-FFF2-40B4-BE49-F238E27FC236}">
                <a16:creationId xmlns:a16="http://schemas.microsoft.com/office/drawing/2014/main" id="{B1DAD17F-64F9-4371-A9EB-A00CECB8A1C7}"/>
              </a:ext>
            </a:extLst>
          </p:cNvPr>
          <p:cNvSpPr/>
          <p:nvPr/>
        </p:nvSpPr>
        <p:spPr>
          <a:xfrm>
            <a:off x="4428161" y="1202075"/>
            <a:ext cx="1972637" cy="647273"/>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6CC3D376-4E48-49C3-A07F-5316C0B18C3B}"/>
              </a:ext>
            </a:extLst>
          </p:cNvPr>
          <p:cNvSpPr/>
          <p:nvPr/>
        </p:nvSpPr>
        <p:spPr>
          <a:xfrm>
            <a:off x="4993136" y="3974385"/>
            <a:ext cx="2096033" cy="647273"/>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92046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239AD62E-682B-499C-ACDA-B80C0CDC1891}"/>
              </a:ext>
            </a:extLst>
          </p:cNvPr>
          <p:cNvSpPr/>
          <p:nvPr/>
        </p:nvSpPr>
        <p:spPr>
          <a:xfrm>
            <a:off x="351693" y="263769"/>
            <a:ext cx="8440615" cy="6330462"/>
          </a:xfrm>
          <a:prstGeom prst="rect">
            <a:avLst/>
          </a:prstGeom>
          <a:solidFill>
            <a:srgbClr val="FFF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 name="テキスト ボックス 3">
            <a:extLst>
              <a:ext uri="{FF2B5EF4-FFF2-40B4-BE49-F238E27FC236}">
                <a16:creationId xmlns:a16="http://schemas.microsoft.com/office/drawing/2014/main" id="{FE6355E9-1A53-40A0-89CD-50F2047381F2}"/>
              </a:ext>
            </a:extLst>
          </p:cNvPr>
          <p:cNvSpPr txBox="1">
            <a:spLocks noChangeArrowheads="1"/>
          </p:cNvSpPr>
          <p:nvPr/>
        </p:nvSpPr>
        <p:spPr bwMode="auto">
          <a:xfrm>
            <a:off x="1234264" y="770243"/>
            <a:ext cx="440442" cy="334107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1662" b="1" dirty="0">
                <a:latin typeface="Calibri" panose="020F0502020204030204" pitchFamily="34" charset="0"/>
              </a:rPr>
              <a:t>⑥ まとめ・吟味する</a:t>
            </a:r>
          </a:p>
        </p:txBody>
      </p:sp>
      <p:pic>
        <p:nvPicPr>
          <p:cNvPr id="3" name="Picture 5" descr="E:\img029.jpg">
            <a:extLst>
              <a:ext uri="{FF2B5EF4-FFF2-40B4-BE49-F238E27FC236}">
                <a16:creationId xmlns:a16="http://schemas.microsoft.com/office/drawing/2014/main" id="{E7CF7E5D-8A58-4202-8128-792AC52626E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2937"/>
          <a:stretch/>
        </p:blipFill>
        <p:spPr bwMode="auto">
          <a:xfrm>
            <a:off x="2046228" y="980636"/>
            <a:ext cx="4985238" cy="558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a:extLst>
              <a:ext uri="{FF2B5EF4-FFF2-40B4-BE49-F238E27FC236}">
                <a16:creationId xmlns:a16="http://schemas.microsoft.com/office/drawing/2014/main" id="{24DFCB45-3583-48CE-9062-AC9436CB9796}"/>
              </a:ext>
            </a:extLst>
          </p:cNvPr>
          <p:cNvSpPr txBox="1"/>
          <p:nvPr/>
        </p:nvSpPr>
        <p:spPr>
          <a:xfrm>
            <a:off x="3907633" y="7547189"/>
            <a:ext cx="331177" cy="241476"/>
          </a:xfrm>
          <a:prstGeom prst="rect">
            <a:avLst/>
          </a:prstGeom>
          <a:noFill/>
        </p:spPr>
        <p:txBody>
          <a:bodyPr>
            <a:spAutoFit/>
          </a:bodyPr>
          <a:lstStyle/>
          <a:p>
            <a:pPr>
              <a:defRPr/>
            </a:pPr>
            <a:r>
              <a:rPr lang="en-US" altLang="ja-JP" sz="969" dirty="0">
                <a:latin typeface="Arial" charset="0"/>
                <a:ea typeface="ＭＳ Ｐゴシック" charset="-128"/>
              </a:rPr>
              <a:t>44</a:t>
            </a:r>
            <a:endParaRPr lang="ja-JP" altLang="en-US" sz="969" dirty="0">
              <a:latin typeface="Arial" charset="0"/>
              <a:ea typeface="ＭＳ Ｐゴシック" charset="-128"/>
            </a:endParaRPr>
          </a:p>
        </p:txBody>
      </p:sp>
      <p:pic>
        <p:nvPicPr>
          <p:cNvPr id="7" name="Picture 5" descr="E:\img029.jpg">
            <a:extLst>
              <a:ext uri="{FF2B5EF4-FFF2-40B4-BE49-F238E27FC236}">
                <a16:creationId xmlns:a16="http://schemas.microsoft.com/office/drawing/2014/main" id="{DE9C180C-F275-4F88-834C-A79C539242C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3779" r="-2490" b="86747"/>
          <a:stretch/>
        </p:blipFill>
        <p:spPr bwMode="auto">
          <a:xfrm>
            <a:off x="1932715" y="349710"/>
            <a:ext cx="5109361" cy="686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0741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B67BB27-44EC-4693-9F9D-7C2F207CEC09}"/>
              </a:ext>
            </a:extLst>
          </p:cNvPr>
          <p:cNvSpPr txBox="1"/>
          <p:nvPr/>
        </p:nvSpPr>
        <p:spPr>
          <a:xfrm>
            <a:off x="3958086" y="2855402"/>
            <a:ext cx="5185914" cy="3889581"/>
          </a:xfrm>
          <a:prstGeom prst="rect">
            <a:avLst/>
          </a:prstGeom>
        </p:spPr>
        <p:txBody>
          <a:bodyPr vert="horz" lIns="91440" tIns="45720" rIns="91440" bIns="45720" rtlCol="0" anchor="b">
            <a:noAutofit/>
          </a:bodyPr>
          <a:lstStyle/>
          <a:p>
            <a:pPr defTabSz="914400">
              <a:lnSpc>
                <a:spcPct val="90000"/>
              </a:lnSpc>
              <a:spcBef>
                <a:spcPct val="0"/>
              </a:spcBef>
              <a:spcAft>
                <a:spcPts val="600"/>
              </a:spcAft>
            </a:pPr>
            <a:r>
              <a:rPr kumimoji="1" lang="ja-JP" altLang="en-US" sz="2400" dirty="0">
                <a:latin typeface="AR丸ゴシック体E" panose="020F0909000000000000" pitchFamily="49" charset="-128"/>
                <a:ea typeface="AR丸ゴシック体E" panose="020F0909000000000000" pitchFamily="49" charset="-128"/>
                <a:cs typeface="+mj-cs"/>
              </a:rPr>
              <a:t>　皆さんこんにちは。手島利夫です。</a:t>
            </a:r>
            <a:endParaRPr kumimoji="1" lang="en-US" altLang="ja-JP" sz="2400" dirty="0">
              <a:latin typeface="AR丸ゴシック体E" panose="020F0909000000000000" pitchFamily="49" charset="-128"/>
              <a:ea typeface="AR丸ゴシック体E" panose="020F0909000000000000" pitchFamily="49" charset="-128"/>
              <a:cs typeface="+mj-cs"/>
            </a:endParaRPr>
          </a:p>
          <a:p>
            <a:pPr defTabSz="914400">
              <a:lnSpc>
                <a:spcPct val="90000"/>
              </a:lnSpc>
              <a:spcBef>
                <a:spcPct val="0"/>
              </a:spcBef>
              <a:spcAft>
                <a:spcPts val="600"/>
              </a:spcAft>
            </a:pPr>
            <a:r>
              <a:rPr kumimoji="1" lang="ja-JP" altLang="en-US" sz="2400" dirty="0">
                <a:latin typeface="HGP創英角ｺﾞｼｯｸUB" panose="020B0900000000000000" pitchFamily="50" charset="-128"/>
                <a:ea typeface="HGP創英角ｺﾞｼｯｸUB" panose="020B0900000000000000" pitchFamily="50" charset="-128"/>
              </a:rPr>
              <a:t>　「ＥＳＤ，ＳＤＧｓの進め方」連続講座　</a:t>
            </a:r>
            <a:endParaRPr kumimoji="1" lang="en-US" altLang="ja-JP" sz="2400" dirty="0">
              <a:latin typeface="HGP創英角ｺﾞｼｯｸUB" panose="020B0900000000000000" pitchFamily="50" charset="-128"/>
              <a:ea typeface="HGP創英角ｺﾞｼｯｸUB" panose="020B0900000000000000" pitchFamily="50" charset="-128"/>
            </a:endParaRPr>
          </a:p>
          <a:p>
            <a:pPr defTabSz="914400">
              <a:lnSpc>
                <a:spcPct val="90000"/>
              </a:lnSpc>
              <a:spcBef>
                <a:spcPct val="0"/>
              </a:spcBef>
              <a:spcAft>
                <a:spcPts val="600"/>
              </a:spcAft>
            </a:pPr>
            <a:r>
              <a:rPr kumimoji="1" lang="ja-JP" altLang="en-US" sz="2400" dirty="0">
                <a:latin typeface="AR丸ゴシック体E" panose="020F0909000000000000" pitchFamily="49" charset="-128"/>
                <a:ea typeface="AR丸ゴシック体E" panose="020F0909000000000000" pitchFamily="49" charset="-128"/>
                <a:cs typeface="+mj-cs"/>
              </a:rPr>
              <a:t>　第４回は、</a:t>
            </a:r>
            <a:r>
              <a:rPr kumimoji="1" lang="ja-JP" altLang="en-US" sz="2400" dirty="0">
                <a:latin typeface="AR丸ゴシック体E" panose="020F0909000000000000" pitchFamily="49" charset="-128"/>
                <a:ea typeface="AR丸ゴシック体E" panose="020F0909000000000000" pitchFamily="49" charset="-128"/>
              </a:rPr>
              <a:t>その１その２に分けて</a:t>
            </a:r>
            <a:endParaRPr kumimoji="1" lang="en-US" altLang="ja-JP" sz="2400" dirty="0">
              <a:latin typeface="AR丸ゴシック体E" panose="020F0909000000000000" pitchFamily="49" charset="-128"/>
              <a:ea typeface="AR丸ゴシック体E" panose="020F0909000000000000" pitchFamily="49" charset="-128"/>
            </a:endParaRPr>
          </a:p>
          <a:p>
            <a:pPr defTabSz="914400">
              <a:lnSpc>
                <a:spcPct val="90000"/>
              </a:lnSpc>
              <a:spcBef>
                <a:spcPct val="0"/>
              </a:spcBef>
              <a:spcAft>
                <a:spcPts val="600"/>
              </a:spcAft>
            </a:pPr>
            <a:endParaRPr kumimoji="1" lang="en-US" altLang="ja-JP" sz="1050" dirty="0">
              <a:latin typeface="AR丸ゴシック体E" panose="020F0909000000000000" pitchFamily="49" charset="-128"/>
              <a:ea typeface="AR丸ゴシック体E" panose="020F0909000000000000" pitchFamily="49" charset="-128"/>
              <a:cs typeface="+mj-cs"/>
            </a:endParaRPr>
          </a:p>
          <a:p>
            <a:r>
              <a:rPr kumimoji="1" lang="ja-JP" altLang="en-US" sz="2800" dirty="0">
                <a:latin typeface="HGP創英角ｺﾞｼｯｸUB" panose="020B0900000000000000" pitchFamily="50" charset="-128"/>
                <a:ea typeface="HGP創英角ｺﾞｼｯｸUB" panose="020B0900000000000000" pitchFamily="50" charset="-128"/>
              </a:rPr>
              <a:t>「学習まつり」や「学習新聞」等に</a:t>
            </a:r>
            <a:endParaRPr kumimoji="1" lang="en-US" altLang="ja-JP" sz="2800" dirty="0">
              <a:latin typeface="HGP創英角ｺﾞｼｯｸUB" panose="020B0900000000000000" pitchFamily="50" charset="-128"/>
              <a:ea typeface="HGP創英角ｺﾞｼｯｸUB" panose="020B0900000000000000" pitchFamily="50" charset="-128"/>
            </a:endParaRPr>
          </a:p>
          <a:p>
            <a:r>
              <a:rPr kumimoji="1" lang="ja-JP" altLang="en-US" sz="2800" dirty="0">
                <a:latin typeface="HGP創英角ｺﾞｼｯｸUB" panose="020B0900000000000000" pitchFamily="50" charset="-128"/>
                <a:ea typeface="HGP創英角ｺﾞｼｯｸUB" panose="020B0900000000000000" pitchFamily="50" charset="-128"/>
              </a:rPr>
              <a:t>　おける学びの進化</a:t>
            </a:r>
            <a:r>
              <a:rPr kumimoji="1" lang="en-US" altLang="ja-JP" sz="2800" dirty="0">
                <a:latin typeface="HGP創英角ｺﾞｼｯｸUB" panose="020B0900000000000000" pitchFamily="50" charset="-128"/>
                <a:ea typeface="HGP創英角ｺﾞｼｯｸUB" panose="020B0900000000000000" pitchFamily="50" charset="-128"/>
              </a:rPr>
              <a:t>【</a:t>
            </a:r>
            <a:r>
              <a:rPr kumimoji="1" lang="ja-JP" altLang="en-US" sz="2800" dirty="0">
                <a:latin typeface="HGP創英角ｺﾞｼｯｸUB" panose="020B0900000000000000" pitchFamily="50" charset="-128"/>
                <a:ea typeface="HGP創英角ｺﾞｼｯｸUB" panose="020B0900000000000000" pitchFamily="50" charset="-128"/>
              </a:rPr>
              <a:t>その１</a:t>
            </a:r>
            <a:r>
              <a:rPr kumimoji="1" lang="en-US" altLang="ja-JP" sz="2800" dirty="0">
                <a:latin typeface="HGP創英角ｺﾞｼｯｸUB" panose="020B0900000000000000" pitchFamily="50" charset="-128"/>
                <a:ea typeface="HGP創英角ｺﾞｼｯｸUB" panose="020B0900000000000000" pitchFamily="50" charset="-128"/>
              </a:rPr>
              <a:t>】</a:t>
            </a:r>
            <a:r>
              <a:rPr kumimoji="1" lang="ja-JP" altLang="en-US" sz="2400" dirty="0">
                <a:latin typeface="HGP創英角ｺﾞｼｯｸUB" panose="020B0900000000000000" pitchFamily="50" charset="-128"/>
                <a:ea typeface="HGP創英角ｺﾞｼｯｸUB" panose="020B0900000000000000" pitchFamily="50" charset="-128"/>
              </a:rPr>
              <a:t>です。</a:t>
            </a:r>
            <a:endParaRPr kumimoji="1" lang="en-US" altLang="ja-JP" sz="2400" dirty="0">
              <a:latin typeface="HGP創英角ｺﾞｼｯｸUB" panose="020B0900000000000000" pitchFamily="50" charset="-128"/>
              <a:ea typeface="HGP創英角ｺﾞｼｯｸUB" panose="020B0900000000000000" pitchFamily="50" charset="-128"/>
            </a:endParaRPr>
          </a:p>
          <a:p>
            <a:endParaRPr kumimoji="1" lang="en-US" altLang="ja-JP" sz="1050" dirty="0">
              <a:solidFill>
                <a:srgbClr val="FF0000"/>
              </a:solidFill>
              <a:latin typeface="AR P丸ゴシック体E" panose="020F0900000000000000" pitchFamily="50" charset="-128"/>
              <a:ea typeface="AR P丸ゴシック体E" panose="020F0900000000000000" pitchFamily="50" charset="-128"/>
            </a:endParaRPr>
          </a:p>
          <a:p>
            <a:r>
              <a:rPr kumimoji="1" lang="ja-JP" altLang="en-US" sz="2400" dirty="0">
                <a:solidFill>
                  <a:srgbClr val="FF0000"/>
                </a:solidFill>
                <a:latin typeface="AR P丸ゴシック体E" panose="020F0900000000000000" pitchFamily="50" charset="-128"/>
                <a:ea typeface="AR P丸ゴシック体E" panose="020F0900000000000000" pitchFamily="50" charset="-128"/>
              </a:rPr>
              <a:t>～カリキュラム・マネジメントと</a:t>
            </a:r>
            <a:endParaRPr kumimoji="1" lang="en-US" altLang="ja-JP" sz="2400" dirty="0">
              <a:solidFill>
                <a:srgbClr val="FF0000"/>
              </a:solidFill>
              <a:latin typeface="AR P丸ゴシック体E" panose="020F0900000000000000" pitchFamily="50" charset="-128"/>
              <a:ea typeface="AR P丸ゴシック体E" panose="020F0900000000000000" pitchFamily="50" charset="-128"/>
            </a:endParaRPr>
          </a:p>
          <a:p>
            <a:r>
              <a:rPr kumimoji="1" lang="ja-JP" altLang="en-US" sz="2400" dirty="0">
                <a:solidFill>
                  <a:srgbClr val="FF0000"/>
                </a:solidFill>
                <a:latin typeface="AR P丸ゴシック体E" panose="020F0900000000000000" pitchFamily="50" charset="-128"/>
                <a:ea typeface="AR P丸ゴシック体E" panose="020F0900000000000000" pitchFamily="50" charset="-128"/>
              </a:rPr>
              <a:t>　　　　　　その成果について～</a:t>
            </a:r>
            <a:endParaRPr kumimoji="1" lang="en-US" altLang="ja-JP" sz="2400" dirty="0">
              <a:solidFill>
                <a:srgbClr val="FF0000"/>
              </a:solidFill>
              <a:latin typeface="AR P丸ゴシック体E" panose="020F0900000000000000" pitchFamily="50" charset="-128"/>
              <a:ea typeface="AR P丸ゴシック体E" panose="020F0900000000000000" pitchFamily="50" charset="-128"/>
            </a:endParaRPr>
          </a:p>
          <a:p>
            <a:endParaRPr kumimoji="1" lang="en-US" altLang="ja-JP" sz="1050" dirty="0">
              <a:latin typeface="AR丸ゴシック体E" panose="020F0909000000000000" pitchFamily="49" charset="-128"/>
              <a:ea typeface="AR丸ゴシック体E" panose="020F0909000000000000" pitchFamily="49" charset="-128"/>
              <a:cs typeface="+mj-cs"/>
            </a:endParaRPr>
          </a:p>
          <a:p>
            <a:r>
              <a:rPr kumimoji="1" lang="ja-JP" altLang="en-US" sz="2400" dirty="0">
                <a:latin typeface="AR丸ゴシック体E" panose="020F0909000000000000" pitchFamily="49" charset="-128"/>
                <a:ea typeface="AR丸ゴシック体E" panose="020F0909000000000000" pitchFamily="49" charset="-128"/>
                <a:cs typeface="+mj-cs"/>
              </a:rPr>
              <a:t>お話をしましょう。</a:t>
            </a:r>
            <a:endParaRPr kumimoji="1" lang="en-US" altLang="ja-JP" sz="1000" dirty="0">
              <a:latin typeface="AR丸ゴシック体E" panose="020F0909000000000000" pitchFamily="49" charset="-128"/>
              <a:ea typeface="AR丸ゴシック体E" panose="020F0909000000000000" pitchFamily="49" charset="-128"/>
              <a:cs typeface="+mj-cs"/>
            </a:endParaRPr>
          </a:p>
        </p:txBody>
      </p:sp>
      <p:pic>
        <p:nvPicPr>
          <p:cNvPr id="3" name="図 2" descr="スーツを着た男性&#10;&#10;自動的に生成された説明">
            <a:extLst>
              <a:ext uri="{FF2B5EF4-FFF2-40B4-BE49-F238E27FC236}">
                <a16:creationId xmlns:a16="http://schemas.microsoft.com/office/drawing/2014/main" id="{434DCDE8-52FA-4984-9E76-195D41DA96E3}"/>
              </a:ext>
            </a:extLst>
          </p:cNvPr>
          <p:cNvPicPr>
            <a:picLocks noChangeAspect="1"/>
          </p:cNvPicPr>
          <p:nvPr/>
        </p:nvPicPr>
        <p:blipFill rotWithShape="1">
          <a:blip r:embed="rId3">
            <a:extLst>
              <a:ext uri="{28A0092B-C50C-407E-A947-70E740481C1C}">
                <a14:useLocalDpi xmlns:a14="http://schemas.microsoft.com/office/drawing/2010/main" val="0"/>
              </a:ext>
            </a:extLst>
          </a:blip>
          <a:srcRect l="15537"/>
          <a:stretch/>
        </p:blipFill>
        <p:spPr>
          <a:xfrm>
            <a:off x="-154092" y="10"/>
            <a:ext cx="4518095"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19945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9415A36-EB4B-47CE-B328-2AE991696288}"/>
              </a:ext>
            </a:extLst>
          </p:cNvPr>
          <p:cNvPicPr>
            <a:picLocks noChangeAspect="1"/>
          </p:cNvPicPr>
          <p:nvPr/>
        </p:nvPicPr>
        <p:blipFill>
          <a:blip r:embed="rId3"/>
          <a:stretch>
            <a:fillRect/>
          </a:stretch>
        </p:blipFill>
        <p:spPr>
          <a:xfrm>
            <a:off x="463846" y="308338"/>
            <a:ext cx="8216309" cy="6241324"/>
          </a:xfrm>
          <a:prstGeom prst="rect">
            <a:avLst/>
          </a:prstGeom>
        </p:spPr>
      </p:pic>
    </p:spTree>
    <p:extLst>
      <p:ext uri="{BB962C8B-B14F-4D97-AF65-F5344CB8AC3E}">
        <p14:creationId xmlns:p14="http://schemas.microsoft.com/office/powerpoint/2010/main" val="840048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595265" y="1588027"/>
            <a:ext cx="1953288" cy="2061456"/>
          </a:xfrm>
          <a:prstGeom prst="roundRect">
            <a:avLst>
              <a:gd name="adj" fmla="val 8880"/>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58294" tIns="29148" rIns="58294" bIns="29148"/>
          <a:lstStyle/>
          <a:p>
            <a:pPr defTabSz="815763">
              <a:defRPr/>
            </a:pPr>
            <a:r>
              <a:rPr lang="ja-JP" altLang="en-US" sz="681" dirty="0">
                <a:solidFill>
                  <a:schemeClr val="tx1"/>
                </a:solidFill>
                <a:latin typeface="AR P丸ゴシック体E" panose="020F0900000000000000" pitchFamily="50" charset="-128"/>
                <a:ea typeface="AR P丸ゴシック体E" panose="020F0900000000000000" pitchFamily="50" charset="-128"/>
              </a:rPr>
              <a:t>　</a:t>
            </a:r>
            <a:endParaRPr lang="en-US" altLang="ja-JP" sz="1363" dirty="0">
              <a:solidFill>
                <a:schemeClr val="tx1"/>
              </a:solidFill>
              <a:latin typeface="+mn-ea"/>
            </a:endParaRPr>
          </a:p>
          <a:p>
            <a:pPr defTabSz="815763">
              <a:defRPr/>
            </a:pPr>
            <a:r>
              <a:rPr lang="ja-JP" altLang="en-US" sz="1292" b="1" dirty="0">
                <a:solidFill>
                  <a:schemeClr val="tx1"/>
                </a:solidFill>
                <a:latin typeface="+mn-ea"/>
              </a:rPr>
              <a:t>「</a:t>
            </a:r>
            <a:r>
              <a:rPr lang="ja-JP" altLang="en-US" sz="1363" b="1" dirty="0">
                <a:solidFill>
                  <a:schemeClr val="tx1"/>
                </a:solidFill>
                <a:latin typeface="+mn-ea"/>
              </a:rPr>
              <a:t>計画する→調べる」というステップ。予想を立て、何時間で、どんな方法で、だれに聞いて、どこに行って、どうやって調べるか、どのようにまとめ、それを誰に伝えるかなど</a:t>
            </a:r>
            <a:endParaRPr lang="en-US" altLang="ja-JP" sz="1363" b="1" dirty="0">
              <a:solidFill>
                <a:schemeClr val="tx1"/>
              </a:solidFill>
              <a:latin typeface="+mn-ea"/>
            </a:endParaRPr>
          </a:p>
          <a:p>
            <a:pPr defTabSz="815763">
              <a:defRPr/>
            </a:pPr>
            <a:endParaRPr lang="en-US" altLang="ja-JP" sz="1363" b="1" dirty="0">
              <a:solidFill>
                <a:schemeClr val="tx1"/>
              </a:solidFill>
              <a:latin typeface="+mn-ea"/>
            </a:endParaRPr>
          </a:p>
          <a:p>
            <a:pPr defTabSz="815763">
              <a:defRPr/>
            </a:pPr>
            <a:endParaRPr lang="en-US" altLang="ja-JP" sz="1363" dirty="0">
              <a:solidFill>
                <a:schemeClr val="tx1"/>
              </a:solidFill>
            </a:endParaRPr>
          </a:p>
          <a:p>
            <a:pPr defTabSz="815763">
              <a:defRPr/>
            </a:pPr>
            <a:endParaRPr lang="en-US" altLang="ja-JP" sz="1363" dirty="0">
              <a:solidFill>
                <a:schemeClr val="tx1"/>
              </a:solidFill>
            </a:endParaRPr>
          </a:p>
        </p:txBody>
      </p:sp>
      <p:pic>
        <p:nvPicPr>
          <p:cNvPr id="3074" name="図 15"/>
          <p:cNvPicPr>
            <a:picLocks noChangeAspect="1"/>
          </p:cNvPicPr>
          <p:nvPr/>
        </p:nvPicPr>
        <p:blipFill>
          <a:blip r:embed="rId3" cstate="screen">
            <a:extLst>
              <a:ext uri="{28A0092B-C50C-407E-A947-70E740481C1C}">
                <a14:useLocalDpi xmlns:a14="http://schemas.microsoft.com/office/drawing/2010/main"/>
              </a:ext>
            </a:extLst>
          </a:blip>
          <a:srcRect r="16971" b="12401"/>
          <a:stretch>
            <a:fillRect/>
          </a:stretch>
        </p:blipFill>
        <p:spPr bwMode="auto">
          <a:xfrm rot="161692">
            <a:off x="4640833" y="3833363"/>
            <a:ext cx="4438150" cy="2791431"/>
          </a:xfrm>
          <a:prstGeom prst="rect">
            <a:avLst/>
          </a:prstGeom>
          <a:solidFill>
            <a:srgbClr val="FFFF79"/>
          </a:solidFill>
          <a:ln>
            <a:noFill/>
          </a:ln>
        </p:spPr>
      </p:pic>
      <p:sp>
        <p:nvSpPr>
          <p:cNvPr id="3" name="角丸四角形 2"/>
          <p:cNvSpPr/>
          <p:nvPr/>
        </p:nvSpPr>
        <p:spPr>
          <a:xfrm>
            <a:off x="4632871" y="1588028"/>
            <a:ext cx="2024935" cy="2024935"/>
          </a:xfrm>
          <a:prstGeom prst="roundRect">
            <a:avLst>
              <a:gd name="adj" fmla="val 8880"/>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58294" tIns="29148" rIns="58294" bIns="29148"/>
          <a:lstStyle/>
          <a:p>
            <a:pPr defTabSz="815763">
              <a:defRPr/>
            </a:pPr>
            <a:endParaRPr lang="en-US" altLang="ja-JP" sz="681" b="1" dirty="0">
              <a:solidFill>
                <a:schemeClr val="tx1"/>
              </a:solidFill>
            </a:endParaRPr>
          </a:p>
          <a:p>
            <a:pPr defTabSz="815763">
              <a:defRPr/>
            </a:pPr>
            <a:r>
              <a:rPr lang="ja-JP" altLang="en-US" sz="1363" b="1" dirty="0">
                <a:solidFill>
                  <a:schemeClr val="tx1"/>
                </a:solidFill>
                <a:latin typeface="+mn-ea"/>
              </a:rPr>
              <a:t>ポートフォリオ等を活用しながら、効率よくまとめる。</a:t>
            </a:r>
            <a:endParaRPr lang="en-US" altLang="ja-JP" sz="1363" b="1" dirty="0">
              <a:solidFill>
                <a:schemeClr val="tx1"/>
              </a:solidFill>
              <a:latin typeface="+mn-ea"/>
            </a:endParaRPr>
          </a:p>
          <a:p>
            <a:pPr defTabSz="815763">
              <a:defRPr/>
            </a:pPr>
            <a:r>
              <a:rPr lang="ja-JP" altLang="en-US" sz="1363" b="1" dirty="0">
                <a:solidFill>
                  <a:schemeClr val="tx1"/>
                </a:solidFill>
                <a:latin typeface="+mn-ea"/>
              </a:rPr>
              <a:t>発表練習では、助言カード等を活用する。友達と練習の交流をさせることで、説得力のある結論が導き出せる。</a:t>
            </a:r>
            <a:endParaRPr lang="en-US" altLang="ja-JP" sz="1363" b="1" dirty="0">
              <a:solidFill>
                <a:schemeClr val="tx1"/>
              </a:solidFill>
              <a:latin typeface="+mn-ea"/>
            </a:endParaRPr>
          </a:p>
        </p:txBody>
      </p:sp>
      <p:sp>
        <p:nvSpPr>
          <p:cNvPr id="4" name="角丸四角形 3"/>
          <p:cNvSpPr/>
          <p:nvPr/>
        </p:nvSpPr>
        <p:spPr>
          <a:xfrm>
            <a:off x="6780900" y="1588028"/>
            <a:ext cx="1901844" cy="2024935"/>
          </a:xfrm>
          <a:prstGeom prst="roundRect">
            <a:avLst>
              <a:gd name="adj" fmla="val 8880"/>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58294" tIns="29148" rIns="58294" bIns="29148" anchor="b"/>
          <a:lstStyle/>
          <a:p>
            <a:pPr defTabSz="815763">
              <a:defRPr/>
            </a:pPr>
            <a:r>
              <a:rPr lang="ja-JP" altLang="en-US" sz="681" dirty="0">
                <a:solidFill>
                  <a:schemeClr val="tx1"/>
                </a:solidFill>
              </a:rPr>
              <a:t>　</a:t>
            </a:r>
            <a:r>
              <a:rPr lang="ja-JP" altLang="en-US" sz="1363" b="1" dirty="0">
                <a:solidFill>
                  <a:schemeClr val="tx1"/>
                </a:solidFill>
                <a:latin typeface="+mn-ea"/>
              </a:rPr>
              <a:t>○○報告会、八名川まつり（ＥＳＤ学習まつり）など、子どもたちが、学年や学校・地域を越えて発表したり、行動したりする場を設定する。自ら考えたことを進んで実行させる。</a:t>
            </a:r>
            <a:endParaRPr lang="en-US" altLang="ja-JP" sz="1363" b="1" dirty="0">
              <a:solidFill>
                <a:schemeClr val="tx1"/>
              </a:solidFill>
              <a:latin typeface="+mn-ea"/>
            </a:endParaRPr>
          </a:p>
        </p:txBody>
      </p:sp>
      <p:sp>
        <p:nvSpPr>
          <p:cNvPr id="8" name="角丸四角形 7"/>
          <p:cNvSpPr/>
          <p:nvPr/>
        </p:nvSpPr>
        <p:spPr>
          <a:xfrm>
            <a:off x="503190" y="1588028"/>
            <a:ext cx="1953288" cy="2024935"/>
          </a:xfrm>
          <a:prstGeom prst="roundRect">
            <a:avLst>
              <a:gd name="adj" fmla="val 8880"/>
            </a:avLst>
          </a:prstGeom>
          <a:solidFill>
            <a:srgbClr val="FEFDD3"/>
          </a:solidFill>
          <a:ln w="12700"/>
        </p:spPr>
        <p:style>
          <a:lnRef idx="2">
            <a:schemeClr val="accent1">
              <a:shade val="50000"/>
            </a:schemeClr>
          </a:lnRef>
          <a:fillRef idx="1">
            <a:schemeClr val="accent1"/>
          </a:fillRef>
          <a:effectRef idx="0">
            <a:schemeClr val="accent1"/>
          </a:effectRef>
          <a:fontRef idx="minor">
            <a:schemeClr val="lt1"/>
          </a:fontRef>
        </p:style>
        <p:txBody>
          <a:bodyPr lIns="58294" tIns="29148" rIns="58294" bIns="29148"/>
          <a:lstStyle/>
          <a:p>
            <a:pPr defTabSz="815763">
              <a:defRPr/>
            </a:pPr>
            <a:r>
              <a:rPr lang="ja-JP" altLang="en-US" sz="681" dirty="0">
                <a:solidFill>
                  <a:schemeClr val="tx1"/>
                </a:solidFill>
              </a:rPr>
              <a:t>　</a:t>
            </a:r>
            <a:endParaRPr lang="en-US" altLang="ja-JP" sz="681" dirty="0">
              <a:solidFill>
                <a:schemeClr val="tx1"/>
              </a:solidFill>
            </a:endParaRPr>
          </a:p>
          <a:p>
            <a:pPr defTabSz="815763">
              <a:defRPr/>
            </a:pPr>
            <a:r>
              <a:rPr lang="ja-JP" altLang="en-US" sz="1363" b="1" dirty="0">
                <a:solidFill>
                  <a:schemeClr val="tx1"/>
                </a:solidFill>
                <a:latin typeface="+mn-ea"/>
              </a:rPr>
              <a:t>単元全体に関わる大きな問題意識を共有することが重要。目標に向けて、教師の仕掛ける能力が成否を分ける。</a:t>
            </a:r>
            <a:endParaRPr lang="en-US" altLang="ja-JP" sz="1363" b="1" dirty="0">
              <a:solidFill>
                <a:schemeClr val="tx1"/>
              </a:solidFill>
              <a:latin typeface="+mn-ea"/>
            </a:endParaRPr>
          </a:p>
          <a:p>
            <a:pPr defTabSz="815763">
              <a:defRPr/>
            </a:pPr>
            <a:r>
              <a:rPr lang="ja-JP" altLang="en-US" sz="1363" b="1" dirty="0">
                <a:solidFill>
                  <a:schemeClr val="tx1"/>
                </a:solidFill>
                <a:latin typeface="+mn-ea"/>
              </a:rPr>
              <a:t>下に示した「火をつける３つのステップ」を意識して指導する。</a:t>
            </a:r>
            <a:endParaRPr lang="en-US" altLang="ja-JP" sz="1363" b="1" dirty="0">
              <a:solidFill>
                <a:schemeClr val="tx1"/>
              </a:solidFill>
              <a:latin typeface="+mn-ea"/>
            </a:endParaRPr>
          </a:p>
          <a:p>
            <a:pPr defTabSz="815763">
              <a:defRPr/>
            </a:pPr>
            <a:endParaRPr lang="en-US" altLang="ja-JP" sz="1363" dirty="0">
              <a:solidFill>
                <a:schemeClr val="tx1"/>
              </a:solidFill>
            </a:endParaRPr>
          </a:p>
          <a:p>
            <a:pPr defTabSz="815763">
              <a:defRPr/>
            </a:pPr>
            <a:endParaRPr lang="en-US" altLang="ja-JP" sz="1363" dirty="0">
              <a:solidFill>
                <a:schemeClr val="tx1"/>
              </a:solidFill>
            </a:endParaRPr>
          </a:p>
        </p:txBody>
      </p:sp>
      <p:sp>
        <p:nvSpPr>
          <p:cNvPr id="3082" name="正方形/長方形 12"/>
          <p:cNvSpPr>
            <a:spLocks noChangeArrowheads="1"/>
          </p:cNvSpPr>
          <p:nvPr/>
        </p:nvSpPr>
        <p:spPr bwMode="auto">
          <a:xfrm>
            <a:off x="337109" y="1125417"/>
            <a:ext cx="2045753" cy="354584"/>
          </a:xfrm>
          <a:prstGeom prst="rect">
            <a:avLst/>
          </a:prstGeom>
          <a:solidFill>
            <a:srgbClr val="FFFF00"/>
          </a:solidFill>
          <a:ln>
            <a:noFill/>
          </a:ln>
        </p:spPr>
        <p:txBody>
          <a:bodyPr wrap="none">
            <a:spAutoFit/>
          </a:bodyPr>
          <a:lstStyle/>
          <a:p>
            <a:r>
              <a:rPr lang="en-US" altLang="ja-JP" sz="1704" dirty="0">
                <a:latin typeface="AR P丸ゴシック体E" panose="020F0900000000000000" pitchFamily="50" charset="-128"/>
                <a:ea typeface="AR P丸ゴシック体E" panose="020F0900000000000000" pitchFamily="50" charset="-128"/>
              </a:rPr>
              <a:t>【</a:t>
            </a:r>
            <a:r>
              <a:rPr lang="ja-JP" altLang="en-US" sz="1704" b="1" dirty="0">
                <a:latin typeface="AR P丸ゴシック体E" panose="020F0900000000000000" pitchFamily="50" charset="-128"/>
                <a:ea typeface="AR P丸ゴシック体E" panose="020F0900000000000000" pitchFamily="50" charset="-128"/>
              </a:rPr>
              <a:t>学びに火をつける</a:t>
            </a:r>
            <a:r>
              <a:rPr lang="en-US" altLang="ja-JP" sz="1704" dirty="0">
                <a:latin typeface="AR P丸ゴシック体E" panose="020F0900000000000000" pitchFamily="50" charset="-128"/>
                <a:ea typeface="AR P丸ゴシック体E" panose="020F0900000000000000" pitchFamily="50" charset="-128"/>
              </a:rPr>
              <a:t>】</a:t>
            </a:r>
            <a:endParaRPr lang="ja-JP" altLang="en-US" sz="1704" dirty="0">
              <a:latin typeface="AR P丸ゴシック体E" panose="020F0900000000000000" pitchFamily="50" charset="-128"/>
              <a:ea typeface="AR P丸ゴシック体E" panose="020F0900000000000000" pitchFamily="50" charset="-128"/>
            </a:endParaRPr>
          </a:p>
        </p:txBody>
      </p:sp>
      <p:sp>
        <p:nvSpPr>
          <p:cNvPr id="3083" name="正方形/長方形 13"/>
          <p:cNvSpPr>
            <a:spLocks noChangeArrowheads="1"/>
          </p:cNvSpPr>
          <p:nvPr/>
        </p:nvSpPr>
        <p:spPr bwMode="auto">
          <a:xfrm>
            <a:off x="2995056" y="1125417"/>
            <a:ext cx="1010213" cy="354584"/>
          </a:xfrm>
          <a:prstGeom prst="rect">
            <a:avLst/>
          </a:prstGeom>
          <a:solidFill>
            <a:srgbClr val="FFFFCC"/>
          </a:solidFill>
          <a:ln>
            <a:noFill/>
          </a:ln>
        </p:spPr>
        <p:txBody>
          <a:bodyPr wrap="none">
            <a:spAutoFit/>
          </a:bodyPr>
          <a:lstStyle/>
          <a:p>
            <a:r>
              <a:rPr lang="en-US" altLang="ja-JP" sz="1704" dirty="0">
                <a:latin typeface="AR P丸ゴシック体E" panose="020F0900000000000000" pitchFamily="50" charset="-128"/>
                <a:ea typeface="AR P丸ゴシック体E" panose="020F0900000000000000" pitchFamily="50" charset="-128"/>
              </a:rPr>
              <a:t>【</a:t>
            </a:r>
            <a:r>
              <a:rPr lang="ja-JP" altLang="en-US" sz="1704" dirty="0">
                <a:latin typeface="AR P丸ゴシック体E" panose="020F0900000000000000" pitchFamily="50" charset="-128"/>
                <a:ea typeface="AR P丸ゴシック体E" panose="020F0900000000000000" pitchFamily="50" charset="-128"/>
              </a:rPr>
              <a:t>調べる</a:t>
            </a:r>
            <a:r>
              <a:rPr lang="en-US" altLang="ja-JP" sz="1704" dirty="0">
                <a:latin typeface="AR P丸ゴシック体E" panose="020F0900000000000000" pitchFamily="50" charset="-128"/>
                <a:ea typeface="AR P丸ゴシック体E" panose="020F0900000000000000" pitchFamily="50" charset="-128"/>
              </a:rPr>
              <a:t>】</a:t>
            </a:r>
            <a:endParaRPr lang="ja-JP" altLang="en-US" sz="1704" dirty="0">
              <a:latin typeface="AR P丸ゴシック体E" panose="020F0900000000000000" pitchFamily="50" charset="-128"/>
              <a:ea typeface="AR P丸ゴシック体E" panose="020F0900000000000000" pitchFamily="50" charset="-128"/>
            </a:endParaRPr>
          </a:p>
        </p:txBody>
      </p:sp>
      <p:sp>
        <p:nvSpPr>
          <p:cNvPr id="3084" name="正方形/長方形 14"/>
          <p:cNvSpPr>
            <a:spLocks noChangeArrowheads="1"/>
          </p:cNvSpPr>
          <p:nvPr/>
        </p:nvSpPr>
        <p:spPr bwMode="auto">
          <a:xfrm>
            <a:off x="4488429" y="1125417"/>
            <a:ext cx="2389862" cy="354584"/>
          </a:xfrm>
          <a:prstGeom prst="rect">
            <a:avLst/>
          </a:prstGeom>
          <a:solidFill>
            <a:srgbClr val="FFFFCC"/>
          </a:solidFill>
          <a:ln>
            <a:noFill/>
          </a:ln>
        </p:spPr>
        <p:txBody>
          <a:bodyPr wrap="square">
            <a:spAutoFit/>
          </a:bodyPr>
          <a:lstStyle/>
          <a:p>
            <a:pPr eaLnBrk="1" hangingPunct="1"/>
            <a:r>
              <a:rPr lang="en-US" altLang="ja-JP" sz="1292" dirty="0">
                <a:latin typeface="AR P丸ゴシック体E" panose="020F0900000000000000" pitchFamily="50" charset="-128"/>
                <a:ea typeface="AR P丸ゴシック体E" panose="020F0900000000000000" pitchFamily="50" charset="-128"/>
              </a:rPr>
              <a:t>【</a:t>
            </a:r>
            <a:r>
              <a:rPr lang="ja-JP" altLang="en-US" sz="1704" dirty="0">
                <a:latin typeface="AR P丸ゴシック体E" panose="020F0900000000000000" pitchFamily="50" charset="-128"/>
                <a:ea typeface="AR P丸ゴシック体E" panose="020F0900000000000000" pitchFamily="50" charset="-128"/>
              </a:rPr>
              <a:t>まとめる</a:t>
            </a:r>
            <a:r>
              <a:rPr lang="ja-JP" altLang="en-US" sz="1015" dirty="0">
                <a:latin typeface="AR P丸ゴシック体E" panose="020F0900000000000000" pitchFamily="50" charset="-128"/>
                <a:ea typeface="AR P丸ゴシック体E" panose="020F0900000000000000" pitchFamily="50" charset="-128"/>
              </a:rPr>
              <a:t>・</a:t>
            </a:r>
            <a:r>
              <a:rPr lang="ja-JP" altLang="en-US" sz="1704" dirty="0">
                <a:latin typeface="AR P丸ゴシック体E" panose="020F0900000000000000" pitchFamily="50" charset="-128"/>
                <a:ea typeface="AR P丸ゴシック体E" panose="020F0900000000000000" pitchFamily="50" charset="-128"/>
              </a:rPr>
              <a:t>実行する</a:t>
            </a:r>
            <a:r>
              <a:rPr lang="en-US" altLang="ja-JP" sz="1292" dirty="0">
                <a:latin typeface="AR P丸ゴシック体E" panose="020F0900000000000000" pitchFamily="50" charset="-128"/>
                <a:ea typeface="AR P丸ゴシック体E" panose="020F0900000000000000" pitchFamily="50" charset="-128"/>
              </a:rPr>
              <a:t>】</a:t>
            </a:r>
          </a:p>
        </p:txBody>
      </p:sp>
      <p:sp>
        <p:nvSpPr>
          <p:cNvPr id="3085" name="正方形/長方形 15"/>
          <p:cNvSpPr>
            <a:spLocks noChangeArrowheads="1"/>
          </p:cNvSpPr>
          <p:nvPr/>
        </p:nvSpPr>
        <p:spPr bwMode="auto">
          <a:xfrm>
            <a:off x="7204284" y="1125417"/>
            <a:ext cx="1208985" cy="354584"/>
          </a:xfrm>
          <a:prstGeom prst="rect">
            <a:avLst/>
          </a:prstGeom>
          <a:solidFill>
            <a:srgbClr val="FFFFCC"/>
          </a:solidFill>
          <a:ln>
            <a:noFill/>
          </a:ln>
        </p:spPr>
        <p:txBody>
          <a:bodyPr wrap="none">
            <a:spAutoFit/>
          </a:bodyPr>
          <a:lstStyle/>
          <a:p>
            <a:r>
              <a:rPr lang="en-US" altLang="ja-JP" sz="1704" dirty="0">
                <a:latin typeface="AR P丸ゴシック体E" panose="020F0900000000000000" pitchFamily="50" charset="-128"/>
                <a:ea typeface="AR P丸ゴシック体E" panose="020F0900000000000000" pitchFamily="50" charset="-128"/>
              </a:rPr>
              <a:t>【</a:t>
            </a:r>
            <a:r>
              <a:rPr lang="ja-JP" altLang="en-US" sz="1704" dirty="0">
                <a:latin typeface="AR P丸ゴシック体E" panose="020F0900000000000000" pitchFamily="50" charset="-128"/>
                <a:ea typeface="AR P丸ゴシック体E" panose="020F0900000000000000" pitchFamily="50" charset="-128"/>
              </a:rPr>
              <a:t>伝え合う</a:t>
            </a:r>
            <a:r>
              <a:rPr lang="en-US" altLang="ja-JP" sz="1704" dirty="0">
                <a:latin typeface="AR P丸ゴシック体E" panose="020F0900000000000000" pitchFamily="50" charset="-128"/>
                <a:ea typeface="AR P丸ゴシック体E" panose="020F0900000000000000" pitchFamily="50" charset="-128"/>
              </a:rPr>
              <a:t>】</a:t>
            </a:r>
            <a:endParaRPr lang="ja-JP" altLang="en-US" sz="1704" dirty="0">
              <a:latin typeface="AR P丸ゴシック体E" panose="020F0900000000000000" pitchFamily="50" charset="-128"/>
              <a:ea typeface="AR P丸ゴシック体E" panose="020F0900000000000000" pitchFamily="50" charset="-128"/>
            </a:endParaRPr>
          </a:p>
        </p:txBody>
      </p:sp>
      <p:sp>
        <p:nvSpPr>
          <p:cNvPr id="18" name="テキスト ボックス 1"/>
          <p:cNvSpPr txBox="1">
            <a:spLocks noChangeArrowheads="1"/>
          </p:cNvSpPr>
          <p:nvPr/>
        </p:nvSpPr>
        <p:spPr bwMode="auto">
          <a:xfrm>
            <a:off x="400390" y="4244656"/>
            <a:ext cx="1348605" cy="2037096"/>
          </a:xfrm>
          <a:prstGeom prst="rect">
            <a:avLst/>
          </a:prstGeom>
          <a:solidFill>
            <a:srgbClr val="FEFDD3"/>
          </a:solidFill>
          <a:ln>
            <a:solidFill>
              <a:schemeClr val="tx1">
                <a:lumMod val="65000"/>
                <a:lumOff val="35000"/>
              </a:schemeClr>
            </a:solidFill>
          </a:ln>
        </p:spPr>
        <p:txBody>
          <a:bodyPr>
            <a:spAutoFit/>
          </a:bodyPr>
          <a:lstStyle>
            <a:lvl1pPr>
              <a:defRPr kumimoji="1" sz="1900">
                <a:solidFill>
                  <a:schemeClr val="tx1"/>
                </a:solidFill>
                <a:latin typeface="Arial" panose="020B0604020202020204" pitchFamily="34" charset="0"/>
                <a:ea typeface="ＭＳ Ｐゴシック" panose="020B0600070205080204" pitchFamily="50" charset="-128"/>
              </a:defRPr>
            </a:lvl1pPr>
            <a:lvl2pPr marL="742950" indent="-285750">
              <a:defRPr kumimoji="1" sz="1900">
                <a:solidFill>
                  <a:schemeClr val="tx1"/>
                </a:solidFill>
                <a:latin typeface="Arial" panose="020B0604020202020204" pitchFamily="34" charset="0"/>
                <a:ea typeface="ＭＳ Ｐゴシック" panose="020B0600070205080204" pitchFamily="50" charset="-128"/>
              </a:defRPr>
            </a:lvl2pPr>
            <a:lvl3pPr marL="1143000" indent="-228600">
              <a:defRPr kumimoji="1" sz="1900">
                <a:solidFill>
                  <a:schemeClr val="tx1"/>
                </a:solidFill>
                <a:latin typeface="Arial" panose="020B0604020202020204" pitchFamily="34" charset="0"/>
                <a:ea typeface="ＭＳ Ｐゴシック" panose="020B0600070205080204" pitchFamily="50" charset="-128"/>
              </a:defRPr>
            </a:lvl3pPr>
            <a:lvl4pPr marL="1600200" indent="-228600">
              <a:defRPr kumimoji="1" sz="1900">
                <a:solidFill>
                  <a:schemeClr val="tx1"/>
                </a:solidFill>
                <a:latin typeface="Arial" panose="020B0604020202020204" pitchFamily="34" charset="0"/>
                <a:ea typeface="ＭＳ Ｐゴシック" panose="020B0600070205080204" pitchFamily="50" charset="-128"/>
              </a:defRPr>
            </a:lvl4pPr>
            <a:lvl5pPr marL="2057400" indent="-228600">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50000"/>
              </a:lnSpc>
              <a:defRPr/>
            </a:pPr>
            <a:r>
              <a:rPr lang="ja-JP" altLang="en-US" sz="1193" b="1" dirty="0">
                <a:latin typeface="+mn-ea"/>
                <a:ea typeface="+mn-ea"/>
              </a:rPr>
              <a:t>①体験活動や資料をもとに基本的な事実と出会い</a:t>
            </a:r>
            <a:r>
              <a:rPr lang="en-US" altLang="ja-JP" sz="1193" b="1" dirty="0">
                <a:latin typeface="+mn-ea"/>
                <a:ea typeface="+mn-ea"/>
              </a:rPr>
              <a:t>, </a:t>
            </a:r>
            <a:r>
              <a:rPr lang="ja-JP" altLang="en-US" sz="1193" b="1" dirty="0">
                <a:latin typeface="+mn-ea"/>
                <a:ea typeface="+mn-ea"/>
              </a:rPr>
              <a:t>共有する</a:t>
            </a:r>
            <a:endParaRPr lang="en-US" altLang="ja-JP" sz="1193" b="1" dirty="0">
              <a:latin typeface="+mn-ea"/>
              <a:ea typeface="+mn-ea"/>
            </a:endParaRPr>
          </a:p>
          <a:p>
            <a:pPr eaLnBrk="1" hangingPunct="1">
              <a:lnSpc>
                <a:spcPct val="150000"/>
              </a:lnSpc>
              <a:defRPr/>
            </a:pPr>
            <a:r>
              <a:rPr lang="ja-JP" altLang="en-US" sz="1193" b="1" dirty="0">
                <a:latin typeface="+mn-ea"/>
                <a:ea typeface="+mn-ea"/>
              </a:rPr>
              <a:t>②多様な気づきや感想を共有する</a:t>
            </a:r>
            <a:r>
              <a:rPr lang="ja-JP" altLang="en-US" sz="1400" b="1" dirty="0">
                <a:latin typeface="+mn-ea"/>
                <a:ea typeface="+mn-ea"/>
              </a:rPr>
              <a:t>　</a:t>
            </a:r>
            <a:endParaRPr lang="en-US" altLang="ja-JP" sz="1400" b="1" dirty="0">
              <a:latin typeface="+mn-ea"/>
              <a:ea typeface="+mn-ea"/>
            </a:endParaRPr>
          </a:p>
        </p:txBody>
      </p:sp>
      <p:sp>
        <p:nvSpPr>
          <p:cNvPr id="19" name="正方形/長方形 18"/>
          <p:cNvSpPr>
            <a:spLocks noChangeArrowheads="1"/>
          </p:cNvSpPr>
          <p:nvPr/>
        </p:nvSpPr>
        <p:spPr bwMode="auto">
          <a:xfrm>
            <a:off x="1805805" y="4248715"/>
            <a:ext cx="1458321" cy="2032416"/>
          </a:xfrm>
          <a:prstGeom prst="rect">
            <a:avLst/>
          </a:prstGeom>
          <a:solidFill>
            <a:srgbClr val="FEFDD3"/>
          </a:solidFill>
          <a:ln>
            <a:solidFill>
              <a:schemeClr val="tx1">
                <a:lumMod val="65000"/>
                <a:lumOff val="35000"/>
              </a:schemeClr>
            </a:solidFill>
          </a:ln>
        </p:spPr>
        <p:txBody>
          <a:bodyPr wrap="square">
            <a:spAutoFit/>
          </a:bodyPr>
          <a:lstStyle/>
          <a:p>
            <a:pPr eaLnBrk="1" hangingPunct="1">
              <a:lnSpc>
                <a:spcPct val="150000"/>
              </a:lnSpc>
              <a:defRPr/>
            </a:pPr>
            <a:r>
              <a:rPr lang="ja-JP" altLang="en-US" sz="1193" b="1" dirty="0">
                <a:latin typeface="+mn-ea"/>
              </a:rPr>
              <a:t>①教師が提示したり、子どもが調べたりして合った矛盾する事実や意表をつく話や資料等から疑問を感じ、書き出す</a:t>
            </a:r>
            <a:endParaRPr lang="en-US" altLang="ja-JP" sz="1193" b="1" dirty="0">
              <a:latin typeface="+mn-ea"/>
            </a:endParaRPr>
          </a:p>
          <a:p>
            <a:pPr eaLnBrk="1" hangingPunct="1">
              <a:lnSpc>
                <a:spcPct val="150000"/>
              </a:lnSpc>
              <a:defRPr/>
            </a:pPr>
            <a:endParaRPr lang="en-US" altLang="ja-JP" sz="1477" b="1" dirty="0">
              <a:latin typeface="+mn-ea"/>
            </a:endParaRPr>
          </a:p>
        </p:txBody>
      </p:sp>
      <p:sp>
        <p:nvSpPr>
          <p:cNvPr id="20" name="正方形/長方形 6"/>
          <p:cNvSpPr>
            <a:spLocks noChangeArrowheads="1"/>
          </p:cNvSpPr>
          <p:nvPr/>
        </p:nvSpPr>
        <p:spPr bwMode="auto">
          <a:xfrm>
            <a:off x="478844" y="3961950"/>
            <a:ext cx="1270151" cy="275909"/>
          </a:xfrm>
          <a:prstGeom prst="rect">
            <a:avLst/>
          </a:prstGeom>
          <a:solidFill>
            <a:srgbClr val="FFFF00"/>
          </a:solidFill>
          <a:ln>
            <a:noFill/>
          </a:ln>
        </p:spPr>
        <p:txBody>
          <a:bodyPr>
            <a:spAutoFit/>
          </a:bodyPr>
          <a:lstStyle/>
          <a:p>
            <a:pPr>
              <a:defRPr/>
            </a:pPr>
            <a:r>
              <a:rPr lang="ja-JP" altLang="en-US" sz="1193" b="1" dirty="0">
                <a:latin typeface="+mj-ea"/>
                <a:ea typeface="+mj-ea"/>
              </a:rPr>
              <a:t>１</a:t>
            </a:r>
            <a:r>
              <a:rPr lang="en-US" altLang="ja-JP" sz="1193" dirty="0">
                <a:latin typeface="HGS創英角ﾎﾟｯﾌﾟ体" panose="040B0A00000000000000" pitchFamily="50" charset="-128"/>
                <a:ea typeface="HGS創英角ﾎﾟｯﾌﾟ体" panose="040B0A00000000000000" pitchFamily="50" charset="-128"/>
              </a:rPr>
              <a:t>,</a:t>
            </a:r>
            <a:r>
              <a:rPr lang="ja-JP" altLang="en-US" sz="1193" dirty="0">
                <a:latin typeface="HGS創英角ﾎﾟｯﾌﾟ体" panose="040B0A00000000000000" pitchFamily="50" charset="-128"/>
                <a:ea typeface="HGS創英角ﾎﾟｯﾌﾟ体" panose="040B0A00000000000000" pitchFamily="50" charset="-128"/>
              </a:rPr>
              <a:t> 出 会 う　</a:t>
            </a:r>
            <a:r>
              <a:rPr lang="ja-JP" altLang="en-US" sz="1193" b="1" dirty="0">
                <a:latin typeface="+mj-ea"/>
                <a:ea typeface="+mj-ea"/>
              </a:rPr>
              <a:t>　</a:t>
            </a:r>
          </a:p>
        </p:txBody>
      </p:sp>
      <p:sp>
        <p:nvSpPr>
          <p:cNvPr id="21" name="正方形/長方形 9"/>
          <p:cNvSpPr>
            <a:spLocks noChangeArrowheads="1"/>
          </p:cNvSpPr>
          <p:nvPr/>
        </p:nvSpPr>
        <p:spPr bwMode="auto">
          <a:xfrm>
            <a:off x="1934308" y="3964655"/>
            <a:ext cx="1099715" cy="275909"/>
          </a:xfrm>
          <a:prstGeom prst="rect">
            <a:avLst/>
          </a:prstGeom>
          <a:solidFill>
            <a:srgbClr val="FFFF00"/>
          </a:solidFill>
          <a:ln>
            <a:noFill/>
          </a:ln>
        </p:spPr>
        <p:txBody>
          <a:bodyPr>
            <a:spAutoFit/>
          </a:bodyPr>
          <a:lstStyle/>
          <a:p>
            <a:pPr>
              <a:defRPr/>
            </a:pPr>
            <a:r>
              <a:rPr lang="ja-JP" altLang="en-US" sz="1193" b="1" dirty="0">
                <a:latin typeface="+mj-ea"/>
                <a:ea typeface="+mj-ea"/>
              </a:rPr>
              <a:t>２</a:t>
            </a:r>
            <a:r>
              <a:rPr lang="en-US" altLang="ja-JP" sz="1193" dirty="0">
                <a:latin typeface="HGS創英角ﾎﾟｯﾌﾟ体" panose="040B0A00000000000000" pitchFamily="50" charset="-128"/>
                <a:ea typeface="HGS創英角ﾎﾟｯﾌﾟ体" panose="040B0A00000000000000" pitchFamily="50" charset="-128"/>
              </a:rPr>
              <a:t>,</a:t>
            </a:r>
            <a:r>
              <a:rPr lang="ja-JP" altLang="en-US" sz="1193" dirty="0">
                <a:latin typeface="HGS創英角ﾎﾟｯﾌﾟ体" panose="040B0A00000000000000" pitchFamily="50" charset="-128"/>
                <a:ea typeface="HGS創英角ﾎﾟｯﾌﾟ体" panose="040B0A00000000000000" pitchFamily="50" charset="-128"/>
              </a:rPr>
              <a:t> 気 付 く</a:t>
            </a:r>
            <a:r>
              <a:rPr lang="ja-JP" altLang="en-US" sz="1193" b="1" dirty="0">
                <a:latin typeface="+mj-ea"/>
                <a:ea typeface="+mj-ea"/>
              </a:rPr>
              <a:t>　　</a:t>
            </a:r>
          </a:p>
        </p:txBody>
      </p:sp>
      <p:sp>
        <p:nvSpPr>
          <p:cNvPr id="22" name="正方形/長方形 21"/>
          <p:cNvSpPr>
            <a:spLocks noChangeArrowheads="1"/>
          </p:cNvSpPr>
          <p:nvPr/>
        </p:nvSpPr>
        <p:spPr bwMode="auto">
          <a:xfrm>
            <a:off x="3311021" y="4244656"/>
            <a:ext cx="1400007" cy="2037096"/>
          </a:xfrm>
          <a:prstGeom prst="rect">
            <a:avLst/>
          </a:prstGeom>
          <a:solidFill>
            <a:srgbClr val="FEFDD3"/>
          </a:solidFill>
          <a:ln>
            <a:solidFill>
              <a:schemeClr val="tx1">
                <a:lumMod val="65000"/>
                <a:lumOff val="35000"/>
              </a:schemeClr>
            </a:solidFill>
          </a:ln>
        </p:spPr>
        <p:txBody>
          <a:bodyPr>
            <a:spAutoFit/>
          </a:bodyPr>
          <a:lstStyle/>
          <a:p>
            <a:pPr eaLnBrk="1" hangingPunct="1">
              <a:lnSpc>
                <a:spcPct val="150000"/>
              </a:lnSpc>
              <a:defRPr/>
            </a:pPr>
            <a:r>
              <a:rPr lang="ja-JP" altLang="en-US" sz="1193" b="1" dirty="0">
                <a:latin typeface="+mn-ea"/>
              </a:rPr>
              <a:t>①グループや学級全体で疑問を出し合い、分類・整理して学習問題化する</a:t>
            </a:r>
          </a:p>
          <a:p>
            <a:pPr eaLnBrk="1" hangingPunct="1">
              <a:lnSpc>
                <a:spcPct val="150000"/>
              </a:lnSpc>
              <a:defRPr/>
            </a:pPr>
            <a:r>
              <a:rPr lang="ja-JP" altLang="en-US" sz="1193" b="1" dirty="0">
                <a:latin typeface="+mn-ea"/>
              </a:rPr>
              <a:t>②問題について予想をする</a:t>
            </a:r>
            <a:r>
              <a:rPr lang="ja-JP" altLang="en-US" sz="1400" b="1" dirty="0">
                <a:latin typeface="+mn-ea"/>
              </a:rPr>
              <a:t>　</a:t>
            </a:r>
            <a:endParaRPr lang="en-US" altLang="ja-JP" sz="1400" b="1" dirty="0">
              <a:latin typeface="+mn-ea"/>
            </a:endParaRPr>
          </a:p>
        </p:txBody>
      </p:sp>
      <p:sp>
        <p:nvSpPr>
          <p:cNvPr id="23" name="正方形/長方形 10"/>
          <p:cNvSpPr>
            <a:spLocks noChangeArrowheads="1"/>
          </p:cNvSpPr>
          <p:nvPr/>
        </p:nvSpPr>
        <p:spPr bwMode="auto">
          <a:xfrm>
            <a:off x="3286225" y="3948423"/>
            <a:ext cx="1436612" cy="275909"/>
          </a:xfrm>
          <a:prstGeom prst="rect">
            <a:avLst/>
          </a:prstGeom>
          <a:solidFill>
            <a:srgbClr val="FFFF00"/>
          </a:solidFill>
          <a:ln>
            <a:noFill/>
          </a:ln>
        </p:spPr>
        <p:txBody>
          <a:bodyPr wrap="none">
            <a:spAutoFit/>
          </a:bodyPr>
          <a:lstStyle/>
          <a:p>
            <a:pPr>
              <a:defRPr/>
            </a:pPr>
            <a:r>
              <a:rPr lang="ja-JP" altLang="en-US" sz="1193" b="1" dirty="0">
                <a:latin typeface="+mj-ea"/>
                <a:ea typeface="+mj-ea"/>
              </a:rPr>
              <a:t>３</a:t>
            </a:r>
            <a:r>
              <a:rPr lang="en-US" altLang="ja-JP" sz="1193" dirty="0">
                <a:latin typeface="HGS創英角ﾎﾟｯﾌﾟ体" panose="040B0A00000000000000" pitchFamily="50" charset="-128"/>
                <a:ea typeface="HGS創英角ﾎﾟｯﾌﾟ体" panose="040B0A00000000000000" pitchFamily="50" charset="-128"/>
              </a:rPr>
              <a:t>,</a:t>
            </a:r>
            <a:r>
              <a:rPr lang="ja-JP" altLang="en-US" sz="1193" dirty="0">
                <a:latin typeface="HGS創英角ﾎﾟｯﾌﾟ体" panose="040B0A00000000000000" pitchFamily="50" charset="-128"/>
                <a:ea typeface="HGS創英角ﾎﾟｯﾌﾟ体" panose="040B0A00000000000000" pitchFamily="50" charset="-128"/>
              </a:rPr>
              <a:t> 問題意識をもつ</a:t>
            </a:r>
          </a:p>
        </p:txBody>
      </p:sp>
      <p:sp>
        <p:nvSpPr>
          <p:cNvPr id="24" name="右中かっこ 23"/>
          <p:cNvSpPr/>
          <p:nvPr/>
        </p:nvSpPr>
        <p:spPr>
          <a:xfrm rot="16200000">
            <a:off x="2428633" y="1675347"/>
            <a:ext cx="417972" cy="4317551"/>
          </a:xfrm>
          <a:prstGeom prst="rightBrace">
            <a:avLst>
              <a:gd name="adj1" fmla="val 8333"/>
              <a:gd name="adj2" fmla="val 17794"/>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534"/>
          </a:p>
        </p:txBody>
      </p:sp>
      <p:pic>
        <p:nvPicPr>
          <p:cNvPr id="3094" name="図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38741" y="605993"/>
            <a:ext cx="3585909" cy="514012"/>
          </a:xfrm>
          <a:prstGeom prst="rect">
            <a:avLst/>
          </a:prstGeom>
          <a:solidFill>
            <a:srgbClr val="FFFF00"/>
          </a:solidFill>
          <a:ln>
            <a:noFill/>
          </a:ln>
        </p:spPr>
      </p:pic>
      <p:pic>
        <p:nvPicPr>
          <p:cNvPr id="3095" name="図 27"/>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32872" y="605993"/>
            <a:ext cx="1769283" cy="51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右矢印 5"/>
          <p:cNvSpPr/>
          <p:nvPr/>
        </p:nvSpPr>
        <p:spPr>
          <a:xfrm>
            <a:off x="6954041" y="1199036"/>
            <a:ext cx="284059" cy="200194"/>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534">
              <a:latin typeface="AR P丸ゴシック体E" panose="020F0900000000000000" pitchFamily="50" charset="-128"/>
              <a:ea typeface="AR P丸ゴシック体E" panose="020F0900000000000000" pitchFamily="50" charset="-128"/>
            </a:endParaRPr>
          </a:p>
        </p:txBody>
      </p:sp>
      <p:sp>
        <p:nvSpPr>
          <p:cNvPr id="5" name="右矢印 4"/>
          <p:cNvSpPr/>
          <p:nvPr/>
        </p:nvSpPr>
        <p:spPr>
          <a:xfrm>
            <a:off x="4204075" y="1210634"/>
            <a:ext cx="286765" cy="193431"/>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534">
              <a:latin typeface="AR P丸ゴシック体E" panose="020F0900000000000000" pitchFamily="50" charset="-128"/>
              <a:ea typeface="AR P丸ゴシック体E" panose="020F0900000000000000" pitchFamily="50" charset="-128"/>
            </a:endParaRPr>
          </a:p>
        </p:txBody>
      </p:sp>
      <p:sp>
        <p:nvSpPr>
          <p:cNvPr id="9" name="右矢印 8"/>
          <p:cNvSpPr/>
          <p:nvPr/>
        </p:nvSpPr>
        <p:spPr>
          <a:xfrm>
            <a:off x="2663549" y="1186286"/>
            <a:ext cx="285413" cy="193431"/>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534">
              <a:latin typeface="AR P丸ゴシック体E" panose="020F0900000000000000" pitchFamily="50" charset="-128"/>
              <a:ea typeface="AR P丸ゴシック体E" panose="020F0900000000000000" pitchFamily="50" charset="-128"/>
            </a:endParaRPr>
          </a:p>
        </p:txBody>
      </p:sp>
      <p:sp>
        <p:nvSpPr>
          <p:cNvPr id="3093" name="テキスト ボックス 11"/>
          <p:cNvSpPr txBox="1">
            <a:spLocks noChangeArrowheads="1"/>
          </p:cNvSpPr>
          <p:nvPr/>
        </p:nvSpPr>
        <p:spPr bwMode="auto">
          <a:xfrm>
            <a:off x="5432874" y="4237859"/>
            <a:ext cx="289083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1363" dirty="0"/>
              <a:t>　</a:t>
            </a:r>
            <a:r>
              <a:rPr lang="ja-JP" altLang="en-US" sz="2000" b="1" dirty="0">
                <a:latin typeface="AR丸ゴシック体E" panose="020F0909000000000000" pitchFamily="49" charset="-128"/>
                <a:ea typeface="AR丸ゴシック体E" panose="020F0909000000000000" pitchFamily="49" charset="-128"/>
              </a:rPr>
              <a:t>子どもの疑問に</a:t>
            </a:r>
            <a:endParaRPr lang="en-US" altLang="ja-JP" sz="2000" b="1" dirty="0">
              <a:latin typeface="AR丸ゴシック体E" panose="020F0909000000000000" pitchFamily="49" charset="-128"/>
              <a:ea typeface="AR丸ゴシック体E" panose="020F0909000000000000" pitchFamily="49" charset="-128"/>
            </a:endParaRPr>
          </a:p>
          <a:p>
            <a:r>
              <a:rPr lang="ja-JP" altLang="en-US" sz="2000" b="1" dirty="0">
                <a:latin typeface="AR丸ゴシック体E" panose="020F0909000000000000" pitchFamily="49" charset="-128"/>
                <a:ea typeface="AR丸ゴシック体E" panose="020F0909000000000000" pitchFamily="49" charset="-128"/>
              </a:rPr>
              <a:t>「それはね</a:t>
            </a:r>
            <a:r>
              <a:rPr lang="ja-JP" altLang="en-US" sz="1400" b="1" dirty="0">
                <a:latin typeface="AR丸ゴシック体E" panose="020F0909000000000000" pitchFamily="49" charset="-128"/>
                <a:ea typeface="AR丸ゴシック体E" panose="020F0909000000000000" pitchFamily="49" charset="-128"/>
              </a:rPr>
              <a:t>・・・</a:t>
            </a:r>
            <a:r>
              <a:rPr lang="ja-JP" altLang="en-US" sz="2000" b="1" dirty="0">
                <a:latin typeface="AR丸ゴシック体E" panose="020F0909000000000000" pitchFamily="49" charset="-128"/>
                <a:ea typeface="AR丸ゴシック体E" panose="020F0909000000000000" pitchFamily="49" charset="-128"/>
              </a:rPr>
              <a:t>」</a:t>
            </a:r>
            <a:endParaRPr lang="en-US" altLang="ja-JP" sz="2000" b="1" dirty="0">
              <a:latin typeface="AR丸ゴシック体E" panose="020F0909000000000000" pitchFamily="49" charset="-128"/>
              <a:ea typeface="AR丸ゴシック体E" panose="020F0909000000000000" pitchFamily="49" charset="-128"/>
            </a:endParaRPr>
          </a:p>
          <a:p>
            <a:r>
              <a:rPr lang="ja-JP" altLang="en-US" sz="2000" b="1" dirty="0">
                <a:latin typeface="AR丸ゴシック体E" panose="020F0909000000000000" pitchFamily="49" charset="-128"/>
                <a:ea typeface="AR丸ゴシック体E" panose="020F0909000000000000" pitchFamily="49" charset="-128"/>
              </a:rPr>
              <a:t>と答えを教えるのは、</a:t>
            </a:r>
            <a:r>
              <a:rPr lang="ja-JP" altLang="en-US" sz="2000" b="1" dirty="0">
                <a:solidFill>
                  <a:schemeClr val="accent1"/>
                </a:solidFill>
                <a:latin typeface="AR丸ゴシック体E" panose="020F0909000000000000" pitchFamily="49" charset="-128"/>
                <a:ea typeface="AR丸ゴシック体E" panose="020F0909000000000000" pitchFamily="49" charset="-128"/>
              </a:rPr>
              <a:t>昔の教育</a:t>
            </a:r>
            <a:r>
              <a:rPr lang="ja-JP" altLang="en-US" sz="2000" b="1" i="1" dirty="0">
                <a:solidFill>
                  <a:schemeClr val="accent1"/>
                </a:solidFill>
                <a:latin typeface="AR丸ゴシック体E" panose="020F0909000000000000" pitchFamily="49" charset="-128"/>
                <a:ea typeface="AR丸ゴシック体E" panose="020F0909000000000000" pitchFamily="49" charset="-128"/>
              </a:rPr>
              <a:t>！！</a:t>
            </a:r>
            <a:endParaRPr lang="en-US" altLang="ja-JP" sz="2000" b="1" i="1" dirty="0">
              <a:solidFill>
                <a:schemeClr val="accent1"/>
              </a:solidFill>
              <a:latin typeface="AR丸ゴシック体E" panose="020F0909000000000000" pitchFamily="49" charset="-128"/>
              <a:ea typeface="AR丸ゴシック体E" panose="020F0909000000000000" pitchFamily="49" charset="-128"/>
            </a:endParaRPr>
          </a:p>
          <a:p>
            <a:r>
              <a:rPr lang="ja-JP" altLang="en-US" sz="2000" b="1" dirty="0">
                <a:solidFill>
                  <a:srgbClr val="FF0000"/>
                </a:solidFill>
                <a:latin typeface="AR丸ゴシック体E" panose="020F0909000000000000" pitchFamily="49" charset="-128"/>
                <a:ea typeface="AR丸ゴシック体E" panose="020F0909000000000000" pitchFamily="49" charset="-128"/>
              </a:rPr>
              <a:t>「学びに火をつける」</a:t>
            </a:r>
            <a:endParaRPr lang="en-US" altLang="ja-JP" sz="2000" b="1" dirty="0">
              <a:solidFill>
                <a:srgbClr val="FF0000"/>
              </a:solidFill>
              <a:latin typeface="AR丸ゴシック体E" panose="020F0909000000000000" pitchFamily="49" charset="-128"/>
              <a:ea typeface="AR丸ゴシック体E" panose="020F0909000000000000" pitchFamily="49" charset="-128"/>
            </a:endParaRPr>
          </a:p>
          <a:p>
            <a:r>
              <a:rPr lang="ja-JP" altLang="en-US" sz="2000" b="1" dirty="0">
                <a:latin typeface="AR丸ゴシック体E" panose="020F0909000000000000" pitchFamily="49" charset="-128"/>
                <a:ea typeface="AR丸ゴシック体E" panose="020F0909000000000000" pitchFamily="49" charset="-128"/>
              </a:rPr>
              <a:t>　ことが重要。</a:t>
            </a:r>
            <a:endParaRPr lang="en-US" altLang="ja-JP" sz="2000" b="1" dirty="0">
              <a:latin typeface="AR丸ゴシック体E" panose="020F0909000000000000" pitchFamily="49" charset="-128"/>
              <a:ea typeface="AR丸ゴシック体E" panose="020F0909000000000000" pitchFamily="49" charset="-128"/>
            </a:endParaRPr>
          </a:p>
        </p:txBody>
      </p:sp>
      <p:sp>
        <p:nvSpPr>
          <p:cNvPr id="7" name="テキスト ボックス 6">
            <a:extLst>
              <a:ext uri="{FF2B5EF4-FFF2-40B4-BE49-F238E27FC236}">
                <a16:creationId xmlns:a16="http://schemas.microsoft.com/office/drawing/2014/main" id="{7EC0E1D2-9C78-472F-9CA7-7AA583F4E0AF}"/>
              </a:ext>
            </a:extLst>
          </p:cNvPr>
          <p:cNvSpPr txBox="1"/>
          <p:nvPr/>
        </p:nvSpPr>
        <p:spPr>
          <a:xfrm>
            <a:off x="8218781" y="61522"/>
            <a:ext cx="715260" cy="646331"/>
          </a:xfrm>
          <a:prstGeom prst="rect">
            <a:avLst/>
          </a:prstGeom>
          <a:noFill/>
        </p:spPr>
        <p:txBody>
          <a:bodyPr wrap="none" rtlCol="0">
            <a:spAutoFit/>
          </a:bodyPr>
          <a:lstStyle/>
          <a:p>
            <a:r>
              <a:rPr kumimoji="1" lang="en-US" altLang="ja-JP" dirty="0"/>
              <a:t>10:55</a:t>
            </a:r>
          </a:p>
          <a:p>
            <a:endParaRPr kumimoji="1" lang="ja-JP" altLang="en-US" dirty="0"/>
          </a:p>
        </p:txBody>
      </p:sp>
    </p:spTree>
    <p:extLst>
      <p:ext uri="{BB962C8B-B14F-4D97-AF65-F5344CB8AC3E}">
        <p14:creationId xmlns:p14="http://schemas.microsoft.com/office/powerpoint/2010/main" val="244496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82"/>
                                        </p:tgtEl>
                                        <p:attrNameLst>
                                          <p:attrName>style.visibility</p:attrName>
                                        </p:attrNameLst>
                                      </p:cBhvr>
                                      <p:to>
                                        <p:strVal val="visible"/>
                                      </p:to>
                                    </p:set>
                                    <p:animEffect transition="in" filter="fade">
                                      <p:cBhvr>
                                        <p:cTn id="7" dur="1000"/>
                                        <p:tgtEl>
                                          <p:spTgt spid="3082"/>
                                        </p:tgtEl>
                                      </p:cBhvr>
                                    </p:animEffect>
                                    <p:anim calcmode="lin" valueType="num">
                                      <p:cBhvr>
                                        <p:cTn id="8" dur="1000" fill="hold"/>
                                        <p:tgtEl>
                                          <p:spTgt spid="3082"/>
                                        </p:tgtEl>
                                        <p:attrNameLst>
                                          <p:attrName>ppt_x</p:attrName>
                                        </p:attrNameLst>
                                      </p:cBhvr>
                                      <p:tavLst>
                                        <p:tav tm="0">
                                          <p:val>
                                            <p:strVal val="#ppt_x"/>
                                          </p:val>
                                        </p:tav>
                                        <p:tav tm="100000">
                                          <p:val>
                                            <p:strVal val="#ppt_x"/>
                                          </p:val>
                                        </p:tav>
                                      </p:tavLst>
                                    </p:anim>
                                    <p:anim calcmode="lin" valueType="num">
                                      <p:cBhvr>
                                        <p:cTn id="9" dur="1000" fill="hold"/>
                                        <p:tgtEl>
                                          <p:spTgt spid="308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 grpId="0" animBg="1"/>
      <p:bldP spid="18" grpId="0" animBg="1"/>
      <p:bldP spid="19" grpId="0" animBg="1"/>
      <p:bldP spid="20" grpId="0" animBg="1"/>
      <p:bldP spid="21" grpId="0" animBg="1"/>
      <p:bldP spid="22"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EE69B7C-4958-470A-9923-E48CC0696EAC}"/>
              </a:ext>
            </a:extLst>
          </p:cNvPr>
          <p:cNvSpPr/>
          <p:nvPr/>
        </p:nvSpPr>
        <p:spPr>
          <a:xfrm>
            <a:off x="351693" y="263769"/>
            <a:ext cx="8440615" cy="63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pic>
        <p:nvPicPr>
          <p:cNvPr id="2" name="図 1">
            <a:extLst>
              <a:ext uri="{FF2B5EF4-FFF2-40B4-BE49-F238E27FC236}">
                <a16:creationId xmlns:a16="http://schemas.microsoft.com/office/drawing/2014/main" id="{28776A73-6696-4FC3-A0D3-3416EB9A4F88}"/>
              </a:ext>
            </a:extLst>
          </p:cNvPr>
          <p:cNvPicPr/>
          <p:nvPr/>
        </p:nvPicPr>
        <p:blipFill rotWithShape="1">
          <a:blip r:embed="rId3"/>
          <a:srcRect l="18223" t="12433" r="18259" b="7895"/>
          <a:stretch/>
        </p:blipFill>
        <p:spPr bwMode="auto">
          <a:xfrm>
            <a:off x="68640" y="605667"/>
            <a:ext cx="8640959" cy="6135701"/>
          </a:xfrm>
          <a:prstGeom prst="rect">
            <a:avLst/>
          </a:prstGeom>
          <a:ln>
            <a:noFill/>
          </a:ln>
          <a:extLst>
            <a:ext uri="{53640926-AAD7-44D8-BBD7-CCE9431645EC}">
              <a14:shadowObscured xmlns:a14="http://schemas.microsoft.com/office/drawing/2010/main"/>
            </a:ext>
          </a:extLst>
        </p:spPr>
      </p:pic>
      <p:sp>
        <p:nvSpPr>
          <p:cNvPr id="3" name="テキスト ボックス 2">
            <a:extLst>
              <a:ext uri="{FF2B5EF4-FFF2-40B4-BE49-F238E27FC236}">
                <a16:creationId xmlns:a16="http://schemas.microsoft.com/office/drawing/2014/main" id="{83CFBA63-EEED-403A-9C2E-4910F179B9A1}"/>
              </a:ext>
            </a:extLst>
          </p:cNvPr>
          <p:cNvSpPr txBox="1"/>
          <p:nvPr/>
        </p:nvSpPr>
        <p:spPr>
          <a:xfrm>
            <a:off x="467544" y="260648"/>
            <a:ext cx="7757252" cy="362279"/>
          </a:xfrm>
          <a:prstGeom prst="rect">
            <a:avLst/>
          </a:prstGeom>
          <a:noFill/>
        </p:spPr>
        <p:txBody>
          <a:bodyPr wrap="none" rtlCol="0">
            <a:spAutoFit/>
          </a:bodyPr>
          <a:lstStyle/>
          <a:p>
            <a:r>
              <a:rPr lang="ja-JP" altLang="en-US" sz="1754" b="1" dirty="0">
                <a:solidFill>
                  <a:srgbClr val="FF0000"/>
                </a:solidFill>
              </a:rPr>
              <a:t>ＥＳＤカレンダーと、この具体的な指導計画がセットになっていることが重要です。</a:t>
            </a:r>
          </a:p>
        </p:txBody>
      </p:sp>
      <p:sp>
        <p:nvSpPr>
          <p:cNvPr id="5" name="テキスト ボックス 4">
            <a:extLst>
              <a:ext uri="{FF2B5EF4-FFF2-40B4-BE49-F238E27FC236}">
                <a16:creationId xmlns:a16="http://schemas.microsoft.com/office/drawing/2014/main" id="{956014AC-204B-42CA-ADAD-EB3B075C8DA2}"/>
              </a:ext>
            </a:extLst>
          </p:cNvPr>
          <p:cNvSpPr txBox="1"/>
          <p:nvPr/>
        </p:nvSpPr>
        <p:spPr>
          <a:xfrm>
            <a:off x="8330642" y="3066814"/>
            <a:ext cx="461665" cy="2400657"/>
          </a:xfrm>
          <a:prstGeom prst="rect">
            <a:avLst/>
          </a:prstGeom>
          <a:solidFill>
            <a:srgbClr val="FFFF79"/>
          </a:solidFill>
          <a:ln>
            <a:solidFill>
              <a:schemeClr val="accent1">
                <a:lumMod val="75000"/>
              </a:schemeClr>
            </a:solidFill>
          </a:ln>
        </p:spPr>
        <p:txBody>
          <a:bodyPr vert="eaVert" wrap="none" rtlCol="0">
            <a:spAutoFit/>
          </a:bodyPr>
          <a:lstStyle/>
          <a:p>
            <a:r>
              <a:rPr kumimoji="1" lang="ja-JP" altLang="en-US" dirty="0">
                <a:latin typeface="AR丸ゴシック体E" panose="020F0909000000000000" pitchFamily="49" charset="-128"/>
                <a:ea typeface="AR丸ゴシック体E" panose="020F0909000000000000" pitchFamily="49" charset="-128"/>
              </a:rPr>
              <a:t>問題解決的な学習過程</a:t>
            </a:r>
          </a:p>
        </p:txBody>
      </p:sp>
      <p:sp>
        <p:nvSpPr>
          <p:cNvPr id="6" name="テキスト ボックス 5">
            <a:extLst>
              <a:ext uri="{FF2B5EF4-FFF2-40B4-BE49-F238E27FC236}">
                <a16:creationId xmlns:a16="http://schemas.microsoft.com/office/drawing/2014/main" id="{E8254A26-6C72-4BA2-9E96-05CB20D9AFB8}"/>
              </a:ext>
            </a:extLst>
          </p:cNvPr>
          <p:cNvSpPr txBox="1"/>
          <p:nvPr/>
        </p:nvSpPr>
        <p:spPr>
          <a:xfrm>
            <a:off x="6157790" y="2781300"/>
            <a:ext cx="2031325" cy="369332"/>
          </a:xfrm>
          <a:prstGeom prst="rect">
            <a:avLst/>
          </a:prstGeom>
          <a:solidFill>
            <a:srgbClr val="FFFF00"/>
          </a:solidFill>
        </p:spPr>
        <p:txBody>
          <a:bodyPr wrap="none" rtlCol="0">
            <a:spAutoFit/>
          </a:bodyPr>
          <a:lstStyle/>
          <a:p>
            <a:r>
              <a:rPr kumimoji="1" lang="ja-JP" altLang="en-US" dirty="0">
                <a:solidFill>
                  <a:srgbClr val="FF0000"/>
                </a:solidFill>
                <a:latin typeface="AR丸ゴシック体E" panose="020F0909000000000000" pitchFamily="49" charset="-128"/>
                <a:ea typeface="AR丸ゴシック体E" panose="020F0909000000000000" pitchFamily="49" charset="-128"/>
              </a:rPr>
              <a:t>学びに火をつける</a:t>
            </a:r>
          </a:p>
        </p:txBody>
      </p:sp>
      <p:sp>
        <p:nvSpPr>
          <p:cNvPr id="7" name="テキスト ボックス 6">
            <a:extLst>
              <a:ext uri="{FF2B5EF4-FFF2-40B4-BE49-F238E27FC236}">
                <a16:creationId xmlns:a16="http://schemas.microsoft.com/office/drawing/2014/main" id="{29B5546C-EA2B-4A74-A3F7-337D766CDCE9}"/>
              </a:ext>
            </a:extLst>
          </p:cNvPr>
          <p:cNvSpPr txBox="1"/>
          <p:nvPr/>
        </p:nvSpPr>
        <p:spPr>
          <a:xfrm>
            <a:off x="6629400" y="5854426"/>
            <a:ext cx="2262158" cy="369332"/>
          </a:xfrm>
          <a:prstGeom prst="rect">
            <a:avLst/>
          </a:prstGeom>
          <a:solidFill>
            <a:srgbClr val="FFFF00"/>
          </a:solidFill>
        </p:spPr>
        <p:txBody>
          <a:bodyPr wrap="none" rtlCol="0">
            <a:spAutoFit/>
          </a:bodyPr>
          <a:lstStyle/>
          <a:p>
            <a:r>
              <a:rPr kumimoji="1" lang="ja-JP" altLang="en-US" dirty="0">
                <a:solidFill>
                  <a:srgbClr val="FF0000"/>
                </a:solidFill>
                <a:latin typeface="AR丸ゴシック体E" panose="020F0909000000000000" pitchFamily="49" charset="-128"/>
                <a:ea typeface="AR丸ゴシック体E" panose="020F0909000000000000" pitchFamily="49" charset="-128"/>
              </a:rPr>
              <a:t>地域人材・外部機関</a:t>
            </a:r>
          </a:p>
        </p:txBody>
      </p:sp>
    </p:spTree>
    <p:extLst>
      <p:ext uri="{BB962C8B-B14F-4D97-AF65-F5344CB8AC3E}">
        <p14:creationId xmlns:p14="http://schemas.microsoft.com/office/powerpoint/2010/main" val="160424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anim calcmode="lin" valueType="num">
                                      <p:cBhvr>
                                        <p:cTn id="31" dur="1000" fill="hold"/>
                                        <p:tgtEl>
                                          <p:spTgt spid="7"/>
                                        </p:tgtEl>
                                        <p:attrNameLst>
                                          <p:attrName>style.rotation</p:attrName>
                                        </p:attrNameLst>
                                      </p:cBhvr>
                                      <p:tavLst>
                                        <p:tav tm="0">
                                          <p:val>
                                            <p:fltVal val="90"/>
                                          </p:val>
                                        </p:tav>
                                        <p:tav tm="100000">
                                          <p:val>
                                            <p:fltVal val="0"/>
                                          </p:val>
                                        </p:tav>
                                      </p:tavLst>
                                    </p:anim>
                                    <p:animEffect transition="in" filter="fade">
                                      <p:cBhvr>
                                        <p:cTn id="3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1E9514C-2F41-4851-8B5B-CC32C8B4FF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91" y="640529"/>
            <a:ext cx="8515224" cy="5895155"/>
          </a:xfrm>
          <a:prstGeom prst="rect">
            <a:avLst/>
          </a:prstGeom>
        </p:spPr>
      </p:pic>
      <p:sp>
        <p:nvSpPr>
          <p:cNvPr id="2" name="テキスト ボックス 1">
            <a:extLst>
              <a:ext uri="{FF2B5EF4-FFF2-40B4-BE49-F238E27FC236}">
                <a16:creationId xmlns:a16="http://schemas.microsoft.com/office/drawing/2014/main" id="{4A652998-6C03-44D5-BACE-206CDD320784}"/>
              </a:ext>
            </a:extLst>
          </p:cNvPr>
          <p:cNvSpPr txBox="1"/>
          <p:nvPr/>
        </p:nvSpPr>
        <p:spPr>
          <a:xfrm>
            <a:off x="186900" y="274457"/>
            <a:ext cx="8770200" cy="362279"/>
          </a:xfrm>
          <a:prstGeom prst="rect">
            <a:avLst/>
          </a:prstGeom>
          <a:solidFill>
            <a:srgbClr val="FFFF00"/>
          </a:solidFill>
        </p:spPr>
        <p:txBody>
          <a:bodyPr wrap="square" rtlCol="0">
            <a:spAutoFit/>
          </a:bodyPr>
          <a:lstStyle/>
          <a:p>
            <a:r>
              <a:rPr lang="ja-JP" altLang="en-US" sz="1754" dirty="0">
                <a:latin typeface="AR丸ゴシック体E" panose="020F0909000000000000" pitchFamily="49" charset="-128"/>
                <a:ea typeface="AR丸ゴシック体E" panose="020F0909000000000000" pitchFamily="49" charset="-128"/>
              </a:rPr>
              <a:t>　</a:t>
            </a:r>
            <a:r>
              <a:rPr lang="ja-JP" altLang="en-US" sz="1754" b="1" dirty="0">
                <a:latin typeface="AR丸ゴシック体E" panose="020F0909000000000000" pitchFamily="49" charset="-128"/>
                <a:ea typeface="AR丸ゴシック体E" panose="020F0909000000000000" pitchFamily="49" charset="-128"/>
              </a:rPr>
              <a:t>その場限りの</a:t>
            </a:r>
            <a:r>
              <a:rPr lang="ja-JP" altLang="en-US" sz="1754" b="1" i="1" u="sng" dirty="0">
                <a:latin typeface="AR丸ゴシック体E" panose="020F0909000000000000" pitchFamily="49" charset="-128"/>
                <a:ea typeface="AR丸ゴシック体E" panose="020F0909000000000000" pitchFamily="49" charset="-128"/>
              </a:rPr>
              <a:t>学力向上策</a:t>
            </a:r>
            <a:r>
              <a:rPr lang="ja-JP" altLang="en-US" sz="1754" b="1" i="1" dirty="0">
                <a:latin typeface="AR丸ゴシック体E" panose="020F0909000000000000" pitchFamily="49" charset="-128"/>
                <a:ea typeface="AR丸ゴシック体E" panose="020F0909000000000000" pitchFamily="49" charset="-128"/>
              </a:rPr>
              <a:t>？</a:t>
            </a:r>
            <a:r>
              <a:rPr lang="ja-JP" altLang="en-US" sz="1754" b="1" dirty="0">
                <a:latin typeface="AR丸ゴシック体E" panose="020F0909000000000000" pitchFamily="49" charset="-128"/>
                <a:ea typeface="AR丸ゴシック体E" panose="020F0909000000000000" pitchFamily="49" charset="-128"/>
              </a:rPr>
              <a:t>は、愚策だと思う。学力は、学びの後からついてくる！</a:t>
            </a:r>
          </a:p>
        </p:txBody>
      </p:sp>
      <p:sp>
        <p:nvSpPr>
          <p:cNvPr id="4" name="テキスト ボックス 3">
            <a:extLst>
              <a:ext uri="{FF2B5EF4-FFF2-40B4-BE49-F238E27FC236}">
                <a16:creationId xmlns:a16="http://schemas.microsoft.com/office/drawing/2014/main" id="{45D6D22C-5225-4238-B0EF-C693BE43C5C6}"/>
              </a:ext>
            </a:extLst>
          </p:cNvPr>
          <p:cNvSpPr txBox="1"/>
          <p:nvPr/>
        </p:nvSpPr>
        <p:spPr>
          <a:xfrm>
            <a:off x="200025" y="677832"/>
            <a:ext cx="8672567" cy="369332"/>
          </a:xfrm>
          <a:prstGeom prst="rect">
            <a:avLst/>
          </a:prstGeom>
          <a:noFill/>
        </p:spPr>
        <p:txBody>
          <a:bodyPr wrap="none" rtlCol="0">
            <a:spAutoFit/>
          </a:bodyPr>
          <a:lstStyle/>
          <a:p>
            <a:r>
              <a:rPr kumimoji="1" lang="en-US" altLang="ja-JP" dirty="0">
                <a:latin typeface="AR P丸ゴシック体E" panose="020F0900000000000000" pitchFamily="50" charset="-128"/>
                <a:ea typeface="AR P丸ゴシック体E" panose="020F0900000000000000" pitchFamily="50" charset="-128"/>
              </a:rPr>
              <a:t>1</a:t>
            </a:r>
            <a:r>
              <a:rPr kumimoji="1" lang="ja-JP" altLang="en-US" dirty="0">
                <a:latin typeface="AR P丸ゴシック体E" panose="020F0900000000000000" pitchFamily="50" charset="-128"/>
                <a:ea typeface="AR P丸ゴシック体E" panose="020F0900000000000000" pitchFamily="50" charset="-128"/>
              </a:rPr>
              <a:t>年や</a:t>
            </a:r>
            <a:r>
              <a:rPr kumimoji="1" lang="en-US" altLang="ja-JP" dirty="0">
                <a:latin typeface="AR P丸ゴシック体E" panose="020F0900000000000000" pitchFamily="50" charset="-128"/>
                <a:ea typeface="AR P丸ゴシック体E" panose="020F0900000000000000" pitchFamily="50" charset="-128"/>
              </a:rPr>
              <a:t>2</a:t>
            </a:r>
            <a:r>
              <a:rPr kumimoji="1" lang="ja-JP" altLang="en-US" dirty="0">
                <a:latin typeface="AR P丸ゴシック体E" panose="020F0900000000000000" pitchFamily="50" charset="-128"/>
                <a:ea typeface="AR P丸ゴシック体E" panose="020F0900000000000000" pitchFamily="50" charset="-128"/>
              </a:rPr>
              <a:t>年で結果を出そうとする促成栽培ではありません。教育も土づくりが重要です。</a:t>
            </a:r>
          </a:p>
        </p:txBody>
      </p:sp>
    </p:spTree>
    <p:extLst>
      <p:ext uri="{BB962C8B-B14F-4D97-AF65-F5344CB8AC3E}">
        <p14:creationId xmlns:p14="http://schemas.microsoft.com/office/powerpoint/2010/main" val="233188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正方形/長方形 62">
            <a:extLst>
              <a:ext uri="{FF2B5EF4-FFF2-40B4-BE49-F238E27FC236}">
                <a16:creationId xmlns:a16="http://schemas.microsoft.com/office/drawing/2014/main" id="{69522992-C51F-45BC-AEDC-A6C9E1D5F9E1}"/>
              </a:ext>
            </a:extLst>
          </p:cNvPr>
          <p:cNvSpPr/>
          <p:nvPr/>
        </p:nvSpPr>
        <p:spPr>
          <a:xfrm>
            <a:off x="184478" y="410857"/>
            <a:ext cx="8440615" cy="63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54"/>
          </a:p>
        </p:txBody>
      </p:sp>
      <p:sp>
        <p:nvSpPr>
          <p:cNvPr id="149507" name="タイトル 1">
            <a:extLst>
              <a:ext uri="{FF2B5EF4-FFF2-40B4-BE49-F238E27FC236}">
                <a16:creationId xmlns:a16="http://schemas.microsoft.com/office/drawing/2014/main" id="{1941F986-4C6C-4226-9545-A862B59675AF}"/>
              </a:ext>
            </a:extLst>
          </p:cNvPr>
          <p:cNvSpPr>
            <a:spLocks noGrp="1"/>
          </p:cNvSpPr>
          <p:nvPr>
            <p:ph type="title"/>
          </p:nvPr>
        </p:nvSpPr>
        <p:spPr>
          <a:xfrm>
            <a:off x="1251575" y="370743"/>
            <a:ext cx="6112120" cy="596411"/>
          </a:xfrm>
          <a:solidFill>
            <a:srgbClr val="99FF33"/>
          </a:solidFill>
        </p:spPr>
        <p:txBody>
          <a:bodyPr>
            <a:normAutofit/>
          </a:bodyPr>
          <a:lstStyle/>
          <a:p>
            <a:r>
              <a:rPr lang="ja-JP" altLang="en-US" sz="2954" b="1" dirty="0">
                <a:latin typeface="AR P丸ゴシック体E" panose="020F0900000000000000" pitchFamily="50" charset="-128"/>
                <a:ea typeface="AR P丸ゴシック体E" panose="020F0900000000000000" pitchFamily="50" charset="-128"/>
              </a:rPr>
              <a:t>総合的な学習の時間と学力との相関</a:t>
            </a:r>
          </a:p>
        </p:txBody>
      </p:sp>
      <p:sp>
        <p:nvSpPr>
          <p:cNvPr id="1080" name="AutoShape 50">
            <a:extLst>
              <a:ext uri="{FF2B5EF4-FFF2-40B4-BE49-F238E27FC236}">
                <a16:creationId xmlns:a16="http://schemas.microsoft.com/office/drawing/2014/main" id="{F5D065ED-5825-4469-B165-40B6D2653863}"/>
              </a:ext>
            </a:extLst>
          </p:cNvPr>
          <p:cNvSpPr>
            <a:spLocks noChangeArrowheads="1"/>
          </p:cNvSpPr>
          <p:nvPr/>
        </p:nvSpPr>
        <p:spPr bwMode="auto">
          <a:xfrm>
            <a:off x="451339" y="1036028"/>
            <a:ext cx="8340969" cy="1329103"/>
          </a:xfrm>
          <a:prstGeom prst="roundRect">
            <a:avLst>
              <a:gd name="adj" fmla="val 16667"/>
            </a:avLst>
          </a:prstGeom>
          <a:solidFill>
            <a:srgbClr val="FFFF99">
              <a:alpha val="58823"/>
            </a:srgbClr>
          </a:solidFill>
          <a:ln w="9525">
            <a:solidFill>
              <a:schemeClr val="tx1"/>
            </a:solidFill>
            <a:round/>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662">
                <a:solidFill>
                  <a:srgbClr val="000000"/>
                </a:solidFill>
              </a:rPr>
              <a:t>H25</a:t>
            </a:r>
            <a:r>
              <a:rPr lang="ja-JP" altLang="en-US" sz="1662">
                <a:solidFill>
                  <a:srgbClr val="000000"/>
                </a:solidFill>
              </a:rPr>
              <a:t>全国学力・学習状況調査（小学校６年生）</a:t>
            </a:r>
          </a:p>
          <a:p>
            <a:pPr eaLnBrk="1" hangingPunct="1">
              <a:spcBef>
                <a:spcPct val="0"/>
              </a:spcBef>
              <a:buClrTx/>
              <a:buSzTx/>
              <a:buFontTx/>
              <a:buNone/>
            </a:pPr>
            <a:r>
              <a:rPr lang="ja-JP" altLang="en-US" sz="1569" b="1">
                <a:solidFill>
                  <a:srgbClr val="000000"/>
                </a:solidFill>
              </a:rPr>
              <a:t>「「総合的な学習の時間」では、自分で課題を立てて、情報を集めて整理して、調べたことを発表するなどの学習活動に取り組んでいますか」の回答と平均正答率のクロス集計</a:t>
            </a:r>
          </a:p>
          <a:p>
            <a:pPr eaLnBrk="1" hangingPunct="1">
              <a:spcBef>
                <a:spcPct val="0"/>
              </a:spcBef>
              <a:buClrTx/>
              <a:buSzTx/>
              <a:buFontTx/>
              <a:buNone/>
            </a:pPr>
            <a:r>
              <a:rPr lang="ja-JP" altLang="en-US" sz="1846">
                <a:solidFill>
                  <a:srgbClr val="000000"/>
                </a:solidFill>
              </a:rPr>
              <a:t>　　＊</a:t>
            </a:r>
            <a:r>
              <a:rPr lang="ja-JP" altLang="en-US" sz="1477">
                <a:solidFill>
                  <a:srgbClr val="000000"/>
                </a:solidFill>
              </a:rPr>
              <a:t>「１　当てはまる」　「２　どちらかといえば、当てはまる」　　　　　　　　　　</a:t>
            </a:r>
            <a:endParaRPr lang="en-US" altLang="ja-JP" sz="1477">
              <a:solidFill>
                <a:srgbClr val="000000"/>
              </a:solidFill>
            </a:endParaRPr>
          </a:p>
          <a:p>
            <a:pPr eaLnBrk="1" hangingPunct="1">
              <a:spcBef>
                <a:spcPct val="0"/>
              </a:spcBef>
              <a:buClrTx/>
              <a:buSzTx/>
              <a:buFontTx/>
              <a:buNone/>
            </a:pPr>
            <a:r>
              <a:rPr lang="ja-JP" altLang="en-US" sz="1477">
                <a:solidFill>
                  <a:srgbClr val="000000"/>
                </a:solidFill>
              </a:rPr>
              <a:t>　　　　 「３　どちらかといえば、当てはまらない」　「４　当てはまらない」　　　　　</a:t>
            </a:r>
          </a:p>
        </p:txBody>
      </p:sp>
      <p:pic>
        <p:nvPicPr>
          <p:cNvPr id="215044" name="Picture 4">
            <a:extLst>
              <a:ext uri="{FF2B5EF4-FFF2-40B4-BE49-F238E27FC236}">
                <a16:creationId xmlns:a16="http://schemas.microsoft.com/office/drawing/2014/main" id="{0162EF24-536C-4456-923F-154437086D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44" y="2564424"/>
            <a:ext cx="5613225" cy="4072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5" name="Picture 5">
            <a:extLst>
              <a:ext uri="{FF2B5EF4-FFF2-40B4-BE49-F238E27FC236}">
                <a16:creationId xmlns:a16="http://schemas.microsoft.com/office/drawing/2014/main" id="{6A6F7BC7-94F2-4DB0-8FF5-4BD7AC1FCE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5743" y="2564424"/>
            <a:ext cx="4580753" cy="409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ドーナツ 66">
            <a:extLst>
              <a:ext uri="{FF2B5EF4-FFF2-40B4-BE49-F238E27FC236}">
                <a16:creationId xmlns:a16="http://schemas.microsoft.com/office/drawing/2014/main" id="{40273C16-9D5A-4C36-9598-18C8205E62B5}"/>
              </a:ext>
            </a:extLst>
          </p:cNvPr>
          <p:cNvSpPr/>
          <p:nvPr/>
        </p:nvSpPr>
        <p:spPr>
          <a:xfrm>
            <a:off x="3109546" y="1235321"/>
            <a:ext cx="1928446" cy="465992"/>
          </a:xfrm>
          <a:prstGeom prst="donut">
            <a:avLst>
              <a:gd name="adj" fmla="val 5881"/>
            </a:avLst>
          </a:prstGeom>
          <a:solidFill>
            <a:srgbClr val="BB160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54">
              <a:solidFill>
                <a:schemeClr val="tx1"/>
              </a:solidFill>
            </a:endParaRPr>
          </a:p>
        </p:txBody>
      </p:sp>
      <p:sp>
        <p:nvSpPr>
          <p:cNvPr id="68" name="ドーナツ 67">
            <a:extLst>
              <a:ext uri="{FF2B5EF4-FFF2-40B4-BE49-F238E27FC236}">
                <a16:creationId xmlns:a16="http://schemas.microsoft.com/office/drawing/2014/main" id="{24364C6F-4DD8-44A0-8472-966C36895FFD}"/>
              </a:ext>
            </a:extLst>
          </p:cNvPr>
          <p:cNvSpPr/>
          <p:nvPr/>
        </p:nvSpPr>
        <p:spPr>
          <a:xfrm>
            <a:off x="4970585" y="1235321"/>
            <a:ext cx="1928446" cy="465992"/>
          </a:xfrm>
          <a:prstGeom prst="donut">
            <a:avLst>
              <a:gd name="adj" fmla="val 5881"/>
            </a:avLst>
          </a:prstGeom>
          <a:solidFill>
            <a:srgbClr val="BB160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54">
              <a:solidFill>
                <a:schemeClr val="tx1"/>
              </a:solidFill>
            </a:endParaRPr>
          </a:p>
        </p:txBody>
      </p:sp>
      <p:sp>
        <p:nvSpPr>
          <p:cNvPr id="70" name="ドーナツ 69">
            <a:extLst>
              <a:ext uri="{FF2B5EF4-FFF2-40B4-BE49-F238E27FC236}">
                <a16:creationId xmlns:a16="http://schemas.microsoft.com/office/drawing/2014/main" id="{C26E0D94-8E40-4B26-91EF-5097F723B2D1}"/>
              </a:ext>
            </a:extLst>
          </p:cNvPr>
          <p:cNvSpPr/>
          <p:nvPr/>
        </p:nvSpPr>
        <p:spPr>
          <a:xfrm>
            <a:off x="6899032" y="1235321"/>
            <a:ext cx="1926981" cy="465992"/>
          </a:xfrm>
          <a:prstGeom prst="donut">
            <a:avLst>
              <a:gd name="adj" fmla="val 5881"/>
            </a:avLst>
          </a:prstGeom>
          <a:solidFill>
            <a:srgbClr val="BB160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54">
              <a:solidFill>
                <a:schemeClr val="tx1"/>
              </a:solidFill>
            </a:endParaRPr>
          </a:p>
        </p:txBody>
      </p:sp>
      <p:grpSp>
        <p:nvGrpSpPr>
          <p:cNvPr id="4" name="グループ化 3">
            <a:extLst>
              <a:ext uri="{FF2B5EF4-FFF2-40B4-BE49-F238E27FC236}">
                <a16:creationId xmlns:a16="http://schemas.microsoft.com/office/drawing/2014/main" id="{86CFF85C-2B07-4E14-8A49-7BE2369BB29D}"/>
              </a:ext>
            </a:extLst>
          </p:cNvPr>
          <p:cNvGrpSpPr/>
          <p:nvPr/>
        </p:nvGrpSpPr>
        <p:grpSpPr>
          <a:xfrm>
            <a:off x="3708827" y="6093296"/>
            <a:ext cx="2087309" cy="523220"/>
            <a:chOff x="-2803972" y="3959345"/>
            <a:chExt cx="2081858" cy="523220"/>
          </a:xfrm>
        </p:grpSpPr>
        <p:sp>
          <p:nvSpPr>
            <p:cNvPr id="3" name="四角形: 角を丸くする 2">
              <a:extLst>
                <a:ext uri="{FF2B5EF4-FFF2-40B4-BE49-F238E27FC236}">
                  <a16:creationId xmlns:a16="http://schemas.microsoft.com/office/drawing/2014/main" id="{17C6DEB6-1A9A-4052-9A6D-BB87A26D6AAC}"/>
                </a:ext>
              </a:extLst>
            </p:cNvPr>
            <p:cNvSpPr/>
            <p:nvPr/>
          </p:nvSpPr>
          <p:spPr>
            <a:xfrm>
              <a:off x="-2803972" y="3959345"/>
              <a:ext cx="2081858" cy="523220"/>
            </a:xfrm>
            <a:prstGeom prst="roundRect">
              <a:avLst>
                <a:gd name="adj" fmla="val 14752"/>
              </a:avLst>
            </a:prstGeom>
            <a:solidFill>
              <a:srgbClr val="FBD9FB"/>
            </a:solidFill>
            <a:ln w="28575">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F82CA828-1693-470D-A85E-ED669EA7BF64}"/>
                </a:ext>
              </a:extLst>
            </p:cNvPr>
            <p:cNvSpPr txBox="1"/>
            <p:nvPr/>
          </p:nvSpPr>
          <p:spPr>
            <a:xfrm>
              <a:off x="-2772817" y="3959345"/>
              <a:ext cx="2016225" cy="523220"/>
            </a:xfrm>
            <a:prstGeom prst="rect">
              <a:avLst/>
            </a:prstGeom>
            <a:noFill/>
          </p:spPr>
          <p:txBody>
            <a:bodyPr wrap="square" rtlCol="0">
              <a:spAutoFit/>
            </a:bodyPr>
            <a:lstStyle/>
            <a:p>
              <a:r>
                <a:rPr kumimoji="1" lang="ja-JP" altLang="en-US" sz="1400" dirty="0"/>
                <a:t>グラフの横幅は各々の</a:t>
              </a:r>
              <a:endParaRPr kumimoji="1" lang="en-US" altLang="ja-JP" sz="1400" dirty="0"/>
            </a:p>
            <a:p>
              <a:r>
                <a:rPr kumimoji="1" lang="ja-JP" altLang="en-US" sz="1400" dirty="0"/>
                <a:t>児童数の割合を反映</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80"/>
                                        </p:tgtEl>
                                        <p:attrNameLst>
                                          <p:attrName>style.visibility</p:attrName>
                                        </p:attrNameLst>
                                      </p:cBhvr>
                                      <p:to>
                                        <p:strVal val="visible"/>
                                      </p:to>
                                    </p:set>
                                    <p:anim calcmode="lin" valueType="num">
                                      <p:cBhvr additive="base">
                                        <p:cTn id="7" dur="500" fill="hold"/>
                                        <p:tgtEl>
                                          <p:spTgt spid="1080"/>
                                        </p:tgtEl>
                                        <p:attrNameLst>
                                          <p:attrName>ppt_x</p:attrName>
                                        </p:attrNameLst>
                                      </p:cBhvr>
                                      <p:tavLst>
                                        <p:tav tm="0">
                                          <p:val>
                                            <p:strVal val="1+#ppt_w/2"/>
                                          </p:val>
                                        </p:tav>
                                        <p:tav tm="100000">
                                          <p:val>
                                            <p:strVal val="#ppt_x"/>
                                          </p:val>
                                        </p:tav>
                                      </p:tavLst>
                                    </p:anim>
                                    <p:anim calcmode="lin" valueType="num">
                                      <p:cBhvr additive="base">
                                        <p:cTn id="8" dur="500" fill="hold"/>
                                        <p:tgtEl>
                                          <p:spTgt spid="108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7"/>
                                        </p:tgtEl>
                                        <p:attrNameLst>
                                          <p:attrName>style.visibility</p:attrName>
                                        </p:attrNameLst>
                                      </p:cBhvr>
                                      <p:to>
                                        <p:strVal val="visible"/>
                                      </p:to>
                                    </p:set>
                                    <p:anim calcmode="lin" valueType="num">
                                      <p:cBhvr additive="base">
                                        <p:cTn id="13" dur="500" fill="hold"/>
                                        <p:tgtEl>
                                          <p:spTgt spid="67"/>
                                        </p:tgtEl>
                                        <p:attrNameLst>
                                          <p:attrName>ppt_x</p:attrName>
                                        </p:attrNameLst>
                                      </p:cBhvr>
                                      <p:tavLst>
                                        <p:tav tm="0">
                                          <p:val>
                                            <p:strVal val="#ppt_x"/>
                                          </p:val>
                                        </p:tav>
                                        <p:tav tm="100000">
                                          <p:val>
                                            <p:strVal val="#ppt_x"/>
                                          </p:val>
                                        </p:tav>
                                      </p:tavLst>
                                    </p:anim>
                                    <p:anim calcmode="lin" valueType="num">
                                      <p:cBhvr additive="base">
                                        <p:cTn id="14" dur="500" fill="hold"/>
                                        <p:tgtEl>
                                          <p:spTgt spid="67"/>
                                        </p:tgtEl>
                                        <p:attrNameLst>
                                          <p:attrName>ppt_y</p:attrName>
                                        </p:attrNameLst>
                                      </p:cBhvr>
                                      <p:tavLst>
                                        <p:tav tm="0">
                                          <p:val>
                                            <p:strVal val="1+#ppt_h/2"/>
                                          </p:val>
                                        </p:tav>
                                        <p:tav tm="100000">
                                          <p:val>
                                            <p:strVal val="#ppt_y"/>
                                          </p:val>
                                        </p:tav>
                                      </p:tavLst>
                                    </p:anim>
                                  </p:childTnLst>
                                </p:cTn>
                              </p:par>
                            </p:childTnLst>
                          </p:cTn>
                        </p:par>
                        <p:par>
                          <p:cTn id="15" fill="hold" nodeType="withGroup">
                            <p:stCondLst>
                              <p:cond delay="500"/>
                            </p:stCondLst>
                            <p:childTnLst>
                              <p:par>
                                <p:cTn id="16" presetID="2" presetClass="entr" presetSubtype="4" fill="hold" nodeType="afterEffect">
                                  <p:stCondLst>
                                    <p:cond delay="0"/>
                                  </p:stCondLst>
                                  <p:childTnLst>
                                    <p:set>
                                      <p:cBhvr>
                                        <p:cTn id="17" dur="1" fill="hold">
                                          <p:stCondLst>
                                            <p:cond delay="0"/>
                                          </p:stCondLst>
                                        </p:cTn>
                                        <p:tgtEl>
                                          <p:spTgt spid="68"/>
                                        </p:tgtEl>
                                        <p:attrNameLst>
                                          <p:attrName>style.visibility</p:attrName>
                                        </p:attrNameLst>
                                      </p:cBhvr>
                                      <p:to>
                                        <p:strVal val="visible"/>
                                      </p:to>
                                    </p:set>
                                    <p:anim calcmode="lin" valueType="num">
                                      <p:cBhvr additive="base">
                                        <p:cTn id="18" dur="500" fill="hold"/>
                                        <p:tgtEl>
                                          <p:spTgt spid="68"/>
                                        </p:tgtEl>
                                        <p:attrNameLst>
                                          <p:attrName>ppt_x</p:attrName>
                                        </p:attrNameLst>
                                      </p:cBhvr>
                                      <p:tavLst>
                                        <p:tav tm="0">
                                          <p:val>
                                            <p:strVal val="#ppt_x"/>
                                          </p:val>
                                        </p:tav>
                                        <p:tav tm="100000">
                                          <p:val>
                                            <p:strVal val="#ppt_x"/>
                                          </p:val>
                                        </p:tav>
                                      </p:tavLst>
                                    </p:anim>
                                    <p:anim calcmode="lin" valueType="num">
                                      <p:cBhvr additive="base">
                                        <p:cTn id="19" dur="500" fill="hold"/>
                                        <p:tgtEl>
                                          <p:spTgt spid="68"/>
                                        </p:tgtEl>
                                        <p:attrNameLst>
                                          <p:attrName>ppt_y</p:attrName>
                                        </p:attrNameLst>
                                      </p:cBhvr>
                                      <p:tavLst>
                                        <p:tav tm="0">
                                          <p:val>
                                            <p:strVal val="1+#ppt_h/2"/>
                                          </p:val>
                                        </p:tav>
                                        <p:tav tm="100000">
                                          <p:val>
                                            <p:strVal val="#ppt_y"/>
                                          </p:val>
                                        </p:tav>
                                      </p:tavLst>
                                    </p:anim>
                                  </p:childTnLst>
                                </p:cTn>
                              </p:par>
                            </p:childTnLst>
                          </p:cTn>
                        </p:par>
                        <p:par>
                          <p:cTn id="20" fill="hold" nodeType="withGroup">
                            <p:stCondLst>
                              <p:cond delay="1000"/>
                            </p:stCondLst>
                            <p:childTnLst>
                              <p:par>
                                <p:cTn id="21" presetID="2" presetClass="entr" presetSubtype="4" fill="hold" nodeType="afterEffect">
                                  <p:stCondLst>
                                    <p:cond delay="0"/>
                                  </p:stCondLst>
                                  <p:childTnLst>
                                    <p:set>
                                      <p:cBhvr>
                                        <p:cTn id="22" dur="1" fill="hold">
                                          <p:stCondLst>
                                            <p:cond delay="0"/>
                                          </p:stCondLst>
                                        </p:cTn>
                                        <p:tgtEl>
                                          <p:spTgt spid="70"/>
                                        </p:tgtEl>
                                        <p:attrNameLst>
                                          <p:attrName>style.visibility</p:attrName>
                                        </p:attrNameLst>
                                      </p:cBhvr>
                                      <p:to>
                                        <p:strVal val="visible"/>
                                      </p:to>
                                    </p:set>
                                    <p:anim calcmode="lin" valueType="num">
                                      <p:cBhvr additive="base">
                                        <p:cTn id="23" dur="500" fill="hold"/>
                                        <p:tgtEl>
                                          <p:spTgt spid="70"/>
                                        </p:tgtEl>
                                        <p:attrNameLst>
                                          <p:attrName>ppt_x</p:attrName>
                                        </p:attrNameLst>
                                      </p:cBhvr>
                                      <p:tavLst>
                                        <p:tav tm="0">
                                          <p:val>
                                            <p:strVal val="#ppt_x"/>
                                          </p:val>
                                        </p:tav>
                                        <p:tav tm="100000">
                                          <p:val>
                                            <p:strVal val="#ppt_x"/>
                                          </p:val>
                                        </p:tav>
                                      </p:tavLst>
                                    </p:anim>
                                    <p:anim calcmode="lin" valueType="num">
                                      <p:cBhvr additive="base">
                                        <p:cTn id="24"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xit" presetSubtype="10" fill="hold" nodeType="clickEffect">
                                  <p:stCondLst>
                                    <p:cond delay="0"/>
                                  </p:stCondLst>
                                  <p:childTnLst>
                                    <p:animEffect transition="out" filter="blinds(horizontal)">
                                      <p:cBhvr>
                                        <p:cTn id="28" dur="500"/>
                                        <p:tgtEl>
                                          <p:spTgt spid="215044"/>
                                        </p:tgtEl>
                                      </p:cBhvr>
                                    </p:animEffect>
                                    <p:set>
                                      <p:cBhvr>
                                        <p:cTn id="29" dur="1" fill="hold">
                                          <p:stCondLst>
                                            <p:cond delay="499"/>
                                          </p:stCondLst>
                                        </p:cTn>
                                        <p:tgtEl>
                                          <p:spTgt spid="215044"/>
                                        </p:tgtEl>
                                        <p:attrNameLst>
                                          <p:attrName>style.visibility</p:attrName>
                                        </p:attrNameLst>
                                      </p:cBhvr>
                                      <p:to>
                                        <p:strVal val="hidden"/>
                                      </p:to>
                                    </p:set>
                                  </p:childTnLst>
                                </p:cTn>
                              </p:par>
                              <p:par>
                                <p:cTn id="30" presetID="2" presetClass="entr" presetSubtype="4" fill="hold" nodeType="withEffect">
                                  <p:stCondLst>
                                    <p:cond delay="0"/>
                                  </p:stCondLst>
                                  <p:childTnLst>
                                    <p:set>
                                      <p:cBhvr>
                                        <p:cTn id="31" dur="1" fill="hold">
                                          <p:stCondLst>
                                            <p:cond delay="0"/>
                                          </p:stCondLst>
                                        </p:cTn>
                                        <p:tgtEl>
                                          <p:spTgt spid="215045"/>
                                        </p:tgtEl>
                                        <p:attrNameLst>
                                          <p:attrName>style.visibility</p:attrName>
                                        </p:attrNameLst>
                                      </p:cBhvr>
                                      <p:to>
                                        <p:strVal val="visible"/>
                                      </p:to>
                                    </p:set>
                                    <p:anim calcmode="lin" valueType="num">
                                      <p:cBhvr additive="base">
                                        <p:cTn id="32" dur="500" fill="hold"/>
                                        <p:tgtEl>
                                          <p:spTgt spid="215045"/>
                                        </p:tgtEl>
                                        <p:attrNameLst>
                                          <p:attrName>ppt_x</p:attrName>
                                        </p:attrNameLst>
                                      </p:cBhvr>
                                      <p:tavLst>
                                        <p:tav tm="0">
                                          <p:val>
                                            <p:strVal val="#ppt_x"/>
                                          </p:val>
                                        </p:tav>
                                        <p:tav tm="100000">
                                          <p:val>
                                            <p:strVal val="#ppt_x"/>
                                          </p:val>
                                        </p:tav>
                                      </p:tavLst>
                                    </p:anim>
                                    <p:anim calcmode="lin" valueType="num">
                                      <p:cBhvr additive="base">
                                        <p:cTn id="33" dur="500" fill="hold"/>
                                        <p:tgtEl>
                                          <p:spTgt spid="2150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正方形/長方形 62">
            <a:extLst>
              <a:ext uri="{FF2B5EF4-FFF2-40B4-BE49-F238E27FC236}">
                <a16:creationId xmlns:a16="http://schemas.microsoft.com/office/drawing/2014/main" id="{6F48E53F-AC5D-44E5-A72D-27B24FB162CB}"/>
              </a:ext>
            </a:extLst>
          </p:cNvPr>
          <p:cNvSpPr/>
          <p:nvPr/>
        </p:nvSpPr>
        <p:spPr>
          <a:xfrm>
            <a:off x="351693" y="263769"/>
            <a:ext cx="8440615" cy="63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54"/>
          </a:p>
        </p:txBody>
      </p:sp>
      <p:graphicFrame>
        <p:nvGraphicFramePr>
          <p:cNvPr id="153603" name="オブジェクト 2">
            <a:extLst>
              <a:ext uri="{FF2B5EF4-FFF2-40B4-BE49-F238E27FC236}">
                <a16:creationId xmlns:a16="http://schemas.microsoft.com/office/drawing/2014/main" id="{4D589E08-FC79-405A-AE9E-C27453B140C4}"/>
              </a:ext>
            </a:extLst>
          </p:cNvPr>
          <p:cNvGraphicFramePr>
            <a:graphicFrameLocks noChangeAspect="1"/>
          </p:cNvGraphicFramePr>
          <p:nvPr/>
        </p:nvGraphicFramePr>
        <p:xfrm>
          <a:off x="4771294" y="3007159"/>
          <a:ext cx="3855427" cy="3401157"/>
        </p:xfrm>
        <a:graphic>
          <a:graphicData uri="http://schemas.openxmlformats.org/presentationml/2006/ole">
            <mc:AlternateContent xmlns:mc="http://schemas.openxmlformats.org/markup-compatibility/2006">
              <mc:Choice xmlns:v="urn:schemas-microsoft-com:vml" Requires="v">
                <p:oleObj spid="_x0000_s1028" name="ブック" r:id="rId4" imgW="8791704" imgH="4181541" progId="JustCalc.Worksheet.2">
                  <p:embed/>
                </p:oleObj>
              </mc:Choice>
              <mc:Fallback>
                <p:oleObj name="ブック" r:id="rId4" imgW="8791704" imgH="4181541" progId="JustCalc.Worksheet.2">
                  <p:embed/>
                  <p:pic>
                    <p:nvPicPr>
                      <p:cNvPr id="153603" name="オブジェクト 2">
                        <a:extLst>
                          <a:ext uri="{FF2B5EF4-FFF2-40B4-BE49-F238E27FC236}">
                            <a16:creationId xmlns:a16="http://schemas.microsoft.com/office/drawing/2014/main" id="{4D589E08-FC79-405A-AE9E-C27453B140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1294" y="3007159"/>
                        <a:ext cx="3855427" cy="3401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3604" name="オブジェクト 1">
            <a:extLst>
              <a:ext uri="{FF2B5EF4-FFF2-40B4-BE49-F238E27FC236}">
                <a16:creationId xmlns:a16="http://schemas.microsoft.com/office/drawing/2014/main" id="{F662AA3F-5ADD-48ED-91E2-293251F0C363}"/>
              </a:ext>
            </a:extLst>
          </p:cNvPr>
          <p:cNvGraphicFramePr>
            <a:graphicFrameLocks noChangeAspect="1"/>
          </p:cNvGraphicFramePr>
          <p:nvPr/>
        </p:nvGraphicFramePr>
        <p:xfrm>
          <a:off x="517282" y="3007159"/>
          <a:ext cx="4006362" cy="3248757"/>
        </p:xfrm>
        <a:graphic>
          <a:graphicData uri="http://schemas.openxmlformats.org/presentationml/2006/ole">
            <mc:AlternateContent xmlns:mc="http://schemas.openxmlformats.org/markup-compatibility/2006">
              <mc:Choice xmlns:v="urn:schemas-microsoft-com:vml" Requires="v">
                <p:oleObj spid="_x0000_s1029" name="ブック" r:id="rId6" imgW="8915337" imgH="4010133" progId="JustCalc.Worksheet.2">
                  <p:embed/>
                </p:oleObj>
              </mc:Choice>
              <mc:Fallback>
                <p:oleObj name="ブック" r:id="rId6" imgW="8915337" imgH="4010133" progId="JustCalc.Worksheet.2">
                  <p:embed/>
                  <p:pic>
                    <p:nvPicPr>
                      <p:cNvPr id="153604" name="オブジェクト 1">
                        <a:extLst>
                          <a:ext uri="{FF2B5EF4-FFF2-40B4-BE49-F238E27FC236}">
                            <a16:creationId xmlns:a16="http://schemas.microsoft.com/office/drawing/2014/main" id="{F662AA3F-5ADD-48ED-91E2-293251F0C3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7282" y="3007159"/>
                        <a:ext cx="4006362" cy="3248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3605" name="タイトル 1">
            <a:extLst>
              <a:ext uri="{FF2B5EF4-FFF2-40B4-BE49-F238E27FC236}">
                <a16:creationId xmlns:a16="http://schemas.microsoft.com/office/drawing/2014/main" id="{D17D578E-9605-4B81-BA16-9C4E030B519D}"/>
              </a:ext>
            </a:extLst>
          </p:cNvPr>
          <p:cNvSpPr>
            <a:spLocks noGrp="1"/>
          </p:cNvSpPr>
          <p:nvPr>
            <p:ph type="title"/>
          </p:nvPr>
        </p:nvSpPr>
        <p:spPr>
          <a:xfrm>
            <a:off x="984739" y="304801"/>
            <a:ext cx="7174523" cy="397120"/>
          </a:xfrm>
          <a:solidFill>
            <a:srgbClr val="99FF33"/>
          </a:solidFill>
        </p:spPr>
        <p:txBody>
          <a:bodyPr>
            <a:normAutofit fontScale="90000"/>
          </a:bodyPr>
          <a:lstStyle/>
          <a:p>
            <a:r>
              <a:rPr lang="ja-JP" altLang="en-US" sz="2954" dirty="0"/>
              <a:t>　　</a:t>
            </a:r>
            <a:r>
              <a:rPr lang="ja-JP" altLang="en-US" sz="2954" b="1" dirty="0">
                <a:latin typeface="AR P丸ゴシック体E" panose="020F0900000000000000" pitchFamily="50" charset="-128"/>
                <a:ea typeface="AR P丸ゴシック体E" panose="020F0900000000000000" pitchFamily="50" charset="-128"/>
              </a:rPr>
              <a:t>総合的な学習の時間と学力との相関</a:t>
            </a:r>
          </a:p>
        </p:txBody>
      </p:sp>
      <p:sp>
        <p:nvSpPr>
          <p:cNvPr id="153606" name="Line 26">
            <a:extLst>
              <a:ext uri="{FF2B5EF4-FFF2-40B4-BE49-F238E27FC236}">
                <a16:creationId xmlns:a16="http://schemas.microsoft.com/office/drawing/2014/main" id="{B5D52888-258F-4442-AE61-BEA8236EAF4A}"/>
              </a:ext>
            </a:extLst>
          </p:cNvPr>
          <p:cNvSpPr>
            <a:spLocks noChangeShapeType="1"/>
          </p:cNvSpPr>
          <p:nvPr/>
        </p:nvSpPr>
        <p:spPr bwMode="auto">
          <a:xfrm>
            <a:off x="1988529" y="3389624"/>
            <a:ext cx="266700" cy="572966"/>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07" name="Line 26">
            <a:extLst>
              <a:ext uri="{FF2B5EF4-FFF2-40B4-BE49-F238E27FC236}">
                <a16:creationId xmlns:a16="http://schemas.microsoft.com/office/drawing/2014/main" id="{2E7CDA51-05EF-4FB0-812D-DCCF8B38D0C3}"/>
              </a:ext>
            </a:extLst>
          </p:cNvPr>
          <p:cNvSpPr>
            <a:spLocks noChangeShapeType="1"/>
          </p:cNvSpPr>
          <p:nvPr/>
        </p:nvSpPr>
        <p:spPr bwMode="auto">
          <a:xfrm flipH="1">
            <a:off x="1115158" y="3372038"/>
            <a:ext cx="199292" cy="317989"/>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08" name="Line 26">
            <a:extLst>
              <a:ext uri="{FF2B5EF4-FFF2-40B4-BE49-F238E27FC236}">
                <a16:creationId xmlns:a16="http://schemas.microsoft.com/office/drawing/2014/main" id="{4686D28B-96D8-41A3-967C-6B35F166F0B7}"/>
              </a:ext>
            </a:extLst>
          </p:cNvPr>
          <p:cNvSpPr>
            <a:spLocks noChangeShapeType="1"/>
          </p:cNvSpPr>
          <p:nvPr/>
        </p:nvSpPr>
        <p:spPr bwMode="auto">
          <a:xfrm>
            <a:off x="6167804" y="3646067"/>
            <a:ext cx="228600" cy="823546"/>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09" name="Line 26">
            <a:extLst>
              <a:ext uri="{FF2B5EF4-FFF2-40B4-BE49-F238E27FC236}">
                <a16:creationId xmlns:a16="http://schemas.microsoft.com/office/drawing/2014/main" id="{9ABE96F2-5FBC-4168-B935-E890C82FB94D}"/>
              </a:ext>
            </a:extLst>
          </p:cNvPr>
          <p:cNvSpPr>
            <a:spLocks noChangeShapeType="1"/>
          </p:cNvSpPr>
          <p:nvPr/>
        </p:nvSpPr>
        <p:spPr bwMode="auto">
          <a:xfrm flipH="1">
            <a:off x="7032383" y="4131107"/>
            <a:ext cx="452803" cy="763466"/>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10" name="Line 26">
            <a:extLst>
              <a:ext uri="{FF2B5EF4-FFF2-40B4-BE49-F238E27FC236}">
                <a16:creationId xmlns:a16="http://schemas.microsoft.com/office/drawing/2014/main" id="{7375D92D-8061-4B2A-8F95-16DFBC7F512E}"/>
              </a:ext>
            </a:extLst>
          </p:cNvPr>
          <p:cNvSpPr>
            <a:spLocks noChangeShapeType="1"/>
          </p:cNvSpPr>
          <p:nvPr/>
        </p:nvSpPr>
        <p:spPr bwMode="auto">
          <a:xfrm flipH="1">
            <a:off x="5303227" y="3578659"/>
            <a:ext cx="398585" cy="552450"/>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11" name="Line 26">
            <a:extLst>
              <a:ext uri="{FF2B5EF4-FFF2-40B4-BE49-F238E27FC236}">
                <a16:creationId xmlns:a16="http://schemas.microsoft.com/office/drawing/2014/main" id="{BF58791E-1461-41A9-B4F5-9F9F0EF73E17}"/>
              </a:ext>
            </a:extLst>
          </p:cNvPr>
          <p:cNvSpPr>
            <a:spLocks noChangeShapeType="1"/>
          </p:cNvSpPr>
          <p:nvPr/>
        </p:nvSpPr>
        <p:spPr bwMode="auto">
          <a:xfrm>
            <a:off x="7866186" y="4131108"/>
            <a:ext cx="361950" cy="1113692"/>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12" name="正方形/長方形 20">
            <a:extLst>
              <a:ext uri="{FF2B5EF4-FFF2-40B4-BE49-F238E27FC236}">
                <a16:creationId xmlns:a16="http://schemas.microsoft.com/office/drawing/2014/main" id="{82C4E84B-7E25-4894-9297-6D1E5424798A}"/>
              </a:ext>
            </a:extLst>
          </p:cNvPr>
          <p:cNvSpPr>
            <a:spLocks noChangeArrowheads="1"/>
          </p:cNvSpPr>
          <p:nvPr/>
        </p:nvSpPr>
        <p:spPr bwMode="auto">
          <a:xfrm>
            <a:off x="5237286" y="3128786"/>
            <a:ext cx="1329104" cy="485043"/>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477" b="1">
                <a:solidFill>
                  <a:srgbClr val="000000"/>
                </a:solidFill>
                <a:latin typeface="HGP創英角ﾎﾟｯﾌﾟ体" panose="040B0A00000000000000" pitchFamily="50" charset="-128"/>
                <a:ea typeface="HGP創英角ﾎﾟｯﾌﾟ体" panose="040B0A00000000000000" pitchFamily="50" charset="-128"/>
              </a:rPr>
              <a:t>９ポイントの差</a:t>
            </a:r>
          </a:p>
        </p:txBody>
      </p:sp>
      <p:sp>
        <p:nvSpPr>
          <p:cNvPr id="153613" name="正方形/長方形 21">
            <a:extLst>
              <a:ext uri="{FF2B5EF4-FFF2-40B4-BE49-F238E27FC236}">
                <a16:creationId xmlns:a16="http://schemas.microsoft.com/office/drawing/2014/main" id="{D5239A0C-6B2E-4D43-B0ED-7455D0D6C72A}"/>
              </a:ext>
            </a:extLst>
          </p:cNvPr>
          <p:cNvSpPr>
            <a:spLocks noChangeArrowheads="1"/>
          </p:cNvSpPr>
          <p:nvPr/>
        </p:nvSpPr>
        <p:spPr bwMode="auto">
          <a:xfrm>
            <a:off x="2841383" y="3035001"/>
            <a:ext cx="1597269" cy="485043"/>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477" b="1">
                <a:solidFill>
                  <a:srgbClr val="FF0000"/>
                </a:solidFill>
                <a:latin typeface="HGP創英角ﾎﾟｯﾌﾟ体" panose="040B0A00000000000000" pitchFamily="50" charset="-128"/>
                <a:ea typeface="HGP創英角ﾎﾟｯﾌﾟ体" panose="040B0A00000000000000" pitchFamily="50" charset="-128"/>
              </a:rPr>
              <a:t>１０ポイントの差</a:t>
            </a:r>
          </a:p>
        </p:txBody>
      </p:sp>
      <p:sp>
        <p:nvSpPr>
          <p:cNvPr id="153614" name="正方形/長方形 22">
            <a:extLst>
              <a:ext uri="{FF2B5EF4-FFF2-40B4-BE49-F238E27FC236}">
                <a16:creationId xmlns:a16="http://schemas.microsoft.com/office/drawing/2014/main" id="{9EFD6722-C019-4D64-B98B-AA7D40CF668B}"/>
              </a:ext>
            </a:extLst>
          </p:cNvPr>
          <p:cNvSpPr>
            <a:spLocks noChangeArrowheads="1"/>
          </p:cNvSpPr>
          <p:nvPr/>
        </p:nvSpPr>
        <p:spPr bwMode="auto">
          <a:xfrm>
            <a:off x="6964975" y="3646065"/>
            <a:ext cx="1601665" cy="485042"/>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477" b="1">
                <a:solidFill>
                  <a:srgbClr val="FF0000"/>
                </a:solidFill>
                <a:latin typeface="HGP創英角ﾎﾟｯﾌﾟ体" panose="040B0A00000000000000" pitchFamily="50" charset="-128"/>
                <a:ea typeface="HGP創英角ﾎﾟｯﾌﾟ体" panose="040B0A00000000000000" pitchFamily="50" charset="-128"/>
              </a:rPr>
              <a:t>１０ポイントの差</a:t>
            </a:r>
          </a:p>
        </p:txBody>
      </p:sp>
      <p:sp>
        <p:nvSpPr>
          <p:cNvPr id="153615" name="Line 26">
            <a:extLst>
              <a:ext uri="{FF2B5EF4-FFF2-40B4-BE49-F238E27FC236}">
                <a16:creationId xmlns:a16="http://schemas.microsoft.com/office/drawing/2014/main" id="{169B7152-8B25-4E6E-AABC-577058387B54}"/>
              </a:ext>
            </a:extLst>
          </p:cNvPr>
          <p:cNvSpPr>
            <a:spLocks noChangeShapeType="1"/>
          </p:cNvSpPr>
          <p:nvPr/>
        </p:nvSpPr>
        <p:spPr bwMode="auto">
          <a:xfrm flipH="1">
            <a:off x="2976198" y="3520044"/>
            <a:ext cx="266700" cy="448408"/>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16" name="Line 26">
            <a:extLst>
              <a:ext uri="{FF2B5EF4-FFF2-40B4-BE49-F238E27FC236}">
                <a16:creationId xmlns:a16="http://schemas.microsoft.com/office/drawing/2014/main" id="{4A207DDD-C798-4B3D-A39C-89555A19FC8D}"/>
              </a:ext>
            </a:extLst>
          </p:cNvPr>
          <p:cNvSpPr>
            <a:spLocks noChangeShapeType="1"/>
          </p:cNvSpPr>
          <p:nvPr/>
        </p:nvSpPr>
        <p:spPr bwMode="auto">
          <a:xfrm>
            <a:off x="3884736" y="3520044"/>
            <a:ext cx="165588" cy="870438"/>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17" name="Rectangle 19">
            <a:extLst>
              <a:ext uri="{FF2B5EF4-FFF2-40B4-BE49-F238E27FC236}">
                <a16:creationId xmlns:a16="http://schemas.microsoft.com/office/drawing/2014/main" id="{46820C71-D8D6-4658-AAD3-C3048E0329F4}"/>
              </a:ext>
            </a:extLst>
          </p:cNvPr>
          <p:cNvSpPr>
            <a:spLocks noChangeArrowheads="1"/>
          </p:cNvSpPr>
          <p:nvPr/>
        </p:nvSpPr>
        <p:spPr bwMode="auto">
          <a:xfrm>
            <a:off x="1406769" y="6124032"/>
            <a:ext cx="633046" cy="315058"/>
          </a:xfrm>
          <a:prstGeom prst="rect">
            <a:avLst/>
          </a:prstGeom>
          <a:solidFill>
            <a:schemeClr val="bg1"/>
          </a:solidFill>
          <a:ln w="9525" algn="ctr">
            <a:solidFill>
              <a:schemeClr val="tx1"/>
            </a:solidFill>
            <a:miter lim="800000"/>
            <a:headEnd/>
            <a:tailEnd/>
          </a:ln>
        </p:spPr>
        <p:txBody>
          <a:bodyPr wrap="none" lIns="84396" tIns="42198" rIns="49841" bIns="42198"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292"/>
              <a:t>国語Ａ</a:t>
            </a:r>
          </a:p>
        </p:txBody>
      </p:sp>
      <p:sp>
        <p:nvSpPr>
          <p:cNvPr id="153618" name="Rectangle 21">
            <a:extLst>
              <a:ext uri="{FF2B5EF4-FFF2-40B4-BE49-F238E27FC236}">
                <a16:creationId xmlns:a16="http://schemas.microsoft.com/office/drawing/2014/main" id="{D2A55F99-25AC-4027-A331-489DE29691AD}"/>
              </a:ext>
            </a:extLst>
          </p:cNvPr>
          <p:cNvSpPr>
            <a:spLocks noChangeArrowheads="1"/>
          </p:cNvSpPr>
          <p:nvPr/>
        </p:nvSpPr>
        <p:spPr bwMode="auto">
          <a:xfrm>
            <a:off x="3011366" y="6143081"/>
            <a:ext cx="674077" cy="304800"/>
          </a:xfrm>
          <a:prstGeom prst="rect">
            <a:avLst/>
          </a:prstGeom>
          <a:solidFill>
            <a:schemeClr val="bg1"/>
          </a:solidFill>
          <a:ln w="9525" algn="ctr">
            <a:solidFill>
              <a:schemeClr val="tx1"/>
            </a:solidFill>
            <a:miter lim="800000"/>
            <a:headEnd/>
            <a:tailEnd/>
          </a:ln>
        </p:spPr>
        <p:txBody>
          <a:bodyPr wrap="none" lIns="84396" tIns="42198" rIns="49841" bIns="42198"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292"/>
              <a:t>国語Ｂ</a:t>
            </a:r>
          </a:p>
        </p:txBody>
      </p:sp>
      <p:sp>
        <p:nvSpPr>
          <p:cNvPr id="153619" name="Rectangle 17">
            <a:extLst>
              <a:ext uri="{FF2B5EF4-FFF2-40B4-BE49-F238E27FC236}">
                <a16:creationId xmlns:a16="http://schemas.microsoft.com/office/drawing/2014/main" id="{A055BCCC-BCC0-4B69-B1FE-88E4E31D9CC3}"/>
              </a:ext>
            </a:extLst>
          </p:cNvPr>
          <p:cNvSpPr>
            <a:spLocks noChangeArrowheads="1"/>
          </p:cNvSpPr>
          <p:nvPr/>
        </p:nvSpPr>
        <p:spPr bwMode="auto">
          <a:xfrm>
            <a:off x="716573" y="5866124"/>
            <a:ext cx="3333750" cy="162658"/>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84396" tIns="42198" rIns="49841" bIns="42198"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662"/>
              <a:t> </a:t>
            </a:r>
            <a:r>
              <a:rPr lang="ja-JP" altLang="en-US" sz="1662"/>
              <a:t> １　  ２　    ３　 ４ 　　   １　  ２　    ３　４ 　</a:t>
            </a:r>
          </a:p>
        </p:txBody>
      </p:sp>
      <p:sp>
        <p:nvSpPr>
          <p:cNvPr id="153620" name="テキスト ボックス 6">
            <a:extLst>
              <a:ext uri="{FF2B5EF4-FFF2-40B4-BE49-F238E27FC236}">
                <a16:creationId xmlns:a16="http://schemas.microsoft.com/office/drawing/2014/main" id="{E7D069CC-1D4B-42E7-9577-121DFC529E52}"/>
              </a:ext>
            </a:extLst>
          </p:cNvPr>
          <p:cNvSpPr txBox="1">
            <a:spLocks noChangeArrowheads="1"/>
          </p:cNvSpPr>
          <p:nvPr/>
        </p:nvSpPr>
        <p:spPr bwMode="auto">
          <a:xfrm>
            <a:off x="451340" y="5744497"/>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30%</a:t>
            </a:r>
            <a:endParaRPr lang="ja-JP" altLang="en-US" sz="1015"/>
          </a:p>
        </p:txBody>
      </p:sp>
      <p:sp>
        <p:nvSpPr>
          <p:cNvPr id="153621" name="テキスト ボックス 46">
            <a:extLst>
              <a:ext uri="{FF2B5EF4-FFF2-40B4-BE49-F238E27FC236}">
                <a16:creationId xmlns:a16="http://schemas.microsoft.com/office/drawing/2014/main" id="{43A477ED-89C3-4391-B12F-3D4AF6C3540D}"/>
              </a:ext>
            </a:extLst>
          </p:cNvPr>
          <p:cNvSpPr txBox="1">
            <a:spLocks noChangeArrowheads="1"/>
          </p:cNvSpPr>
          <p:nvPr/>
        </p:nvSpPr>
        <p:spPr bwMode="auto">
          <a:xfrm>
            <a:off x="451340" y="5357636"/>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40%</a:t>
            </a:r>
            <a:endParaRPr lang="ja-JP" altLang="en-US" sz="1015"/>
          </a:p>
        </p:txBody>
      </p:sp>
      <p:sp>
        <p:nvSpPr>
          <p:cNvPr id="153622" name="テキスト ボックス 47">
            <a:extLst>
              <a:ext uri="{FF2B5EF4-FFF2-40B4-BE49-F238E27FC236}">
                <a16:creationId xmlns:a16="http://schemas.microsoft.com/office/drawing/2014/main" id="{02843AE2-B343-45C9-9913-8A2B413EA44F}"/>
              </a:ext>
            </a:extLst>
          </p:cNvPr>
          <p:cNvSpPr txBox="1">
            <a:spLocks noChangeArrowheads="1"/>
          </p:cNvSpPr>
          <p:nvPr/>
        </p:nvSpPr>
        <p:spPr bwMode="auto">
          <a:xfrm>
            <a:off x="451340" y="5001546"/>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50%</a:t>
            </a:r>
            <a:endParaRPr lang="ja-JP" altLang="en-US" sz="1015"/>
          </a:p>
        </p:txBody>
      </p:sp>
      <p:sp>
        <p:nvSpPr>
          <p:cNvPr id="153623" name="テキスト ボックス 48">
            <a:extLst>
              <a:ext uri="{FF2B5EF4-FFF2-40B4-BE49-F238E27FC236}">
                <a16:creationId xmlns:a16="http://schemas.microsoft.com/office/drawing/2014/main" id="{34693C42-F785-4DA2-96C3-3AA6E063E360}"/>
              </a:ext>
            </a:extLst>
          </p:cNvPr>
          <p:cNvSpPr txBox="1">
            <a:spLocks noChangeArrowheads="1"/>
          </p:cNvSpPr>
          <p:nvPr/>
        </p:nvSpPr>
        <p:spPr bwMode="auto">
          <a:xfrm>
            <a:off x="451340" y="4614684"/>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60%</a:t>
            </a:r>
            <a:endParaRPr lang="ja-JP" altLang="en-US" sz="1015"/>
          </a:p>
        </p:txBody>
      </p:sp>
      <p:sp>
        <p:nvSpPr>
          <p:cNvPr id="153624" name="テキスト ボックス 49">
            <a:extLst>
              <a:ext uri="{FF2B5EF4-FFF2-40B4-BE49-F238E27FC236}">
                <a16:creationId xmlns:a16="http://schemas.microsoft.com/office/drawing/2014/main" id="{C37B0012-0973-443B-B692-A66B8B29A21D}"/>
              </a:ext>
            </a:extLst>
          </p:cNvPr>
          <p:cNvSpPr txBox="1">
            <a:spLocks noChangeArrowheads="1"/>
          </p:cNvSpPr>
          <p:nvPr/>
        </p:nvSpPr>
        <p:spPr bwMode="auto">
          <a:xfrm>
            <a:off x="451340" y="4224892"/>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70%</a:t>
            </a:r>
            <a:endParaRPr lang="ja-JP" altLang="en-US" sz="1015"/>
          </a:p>
        </p:txBody>
      </p:sp>
      <p:sp>
        <p:nvSpPr>
          <p:cNvPr id="153625" name="テキスト ボックス 50">
            <a:extLst>
              <a:ext uri="{FF2B5EF4-FFF2-40B4-BE49-F238E27FC236}">
                <a16:creationId xmlns:a16="http://schemas.microsoft.com/office/drawing/2014/main" id="{1D96A08A-21D1-4E31-9041-624626C79504}"/>
              </a:ext>
            </a:extLst>
          </p:cNvPr>
          <p:cNvSpPr txBox="1">
            <a:spLocks noChangeArrowheads="1"/>
          </p:cNvSpPr>
          <p:nvPr/>
        </p:nvSpPr>
        <p:spPr bwMode="auto">
          <a:xfrm>
            <a:off x="451340" y="3845359"/>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80%</a:t>
            </a:r>
            <a:endParaRPr lang="ja-JP" altLang="en-US" sz="1015"/>
          </a:p>
        </p:txBody>
      </p:sp>
      <p:sp>
        <p:nvSpPr>
          <p:cNvPr id="153626" name="テキスト ボックス 51">
            <a:extLst>
              <a:ext uri="{FF2B5EF4-FFF2-40B4-BE49-F238E27FC236}">
                <a16:creationId xmlns:a16="http://schemas.microsoft.com/office/drawing/2014/main" id="{8BD5CCE3-7313-4DC0-84AC-1951B7C94FC5}"/>
              </a:ext>
            </a:extLst>
          </p:cNvPr>
          <p:cNvSpPr txBox="1">
            <a:spLocks noChangeArrowheads="1"/>
          </p:cNvSpPr>
          <p:nvPr/>
        </p:nvSpPr>
        <p:spPr bwMode="auto">
          <a:xfrm>
            <a:off x="451340" y="3473151"/>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90%</a:t>
            </a:r>
            <a:endParaRPr lang="ja-JP" altLang="en-US" sz="1015"/>
          </a:p>
        </p:txBody>
      </p:sp>
      <p:sp>
        <p:nvSpPr>
          <p:cNvPr id="29" name="正方形/長方形 28">
            <a:extLst>
              <a:ext uri="{FF2B5EF4-FFF2-40B4-BE49-F238E27FC236}">
                <a16:creationId xmlns:a16="http://schemas.microsoft.com/office/drawing/2014/main" id="{80C5DC51-CB6D-49FE-9AE1-DE22E2F8295C}"/>
              </a:ext>
            </a:extLst>
          </p:cNvPr>
          <p:cNvSpPr/>
          <p:nvPr/>
        </p:nvSpPr>
        <p:spPr>
          <a:xfrm>
            <a:off x="451338" y="2941217"/>
            <a:ext cx="3987312" cy="365613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846" dirty="0">
              <a:solidFill>
                <a:srgbClr val="FF3300"/>
              </a:solidFill>
              <a:latin typeface="ＤＦ特太ゴシック体" pitchFamily="49" charset="-128"/>
              <a:ea typeface="ＤＦ特太ゴシック体" pitchFamily="49" charset="-128"/>
            </a:endParaRPr>
          </a:p>
        </p:txBody>
      </p:sp>
      <p:sp>
        <p:nvSpPr>
          <p:cNvPr id="153628" name="テキスト ボックス 52">
            <a:extLst>
              <a:ext uri="{FF2B5EF4-FFF2-40B4-BE49-F238E27FC236}">
                <a16:creationId xmlns:a16="http://schemas.microsoft.com/office/drawing/2014/main" id="{02ED252F-0699-47D8-BF50-F7A3DC82D983}"/>
              </a:ext>
            </a:extLst>
          </p:cNvPr>
          <p:cNvSpPr txBox="1">
            <a:spLocks noChangeArrowheads="1"/>
          </p:cNvSpPr>
          <p:nvPr/>
        </p:nvSpPr>
        <p:spPr bwMode="auto">
          <a:xfrm>
            <a:off x="383932" y="3071635"/>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100%</a:t>
            </a:r>
            <a:endParaRPr lang="ja-JP" altLang="en-US" sz="1015"/>
          </a:p>
        </p:txBody>
      </p:sp>
      <p:sp>
        <p:nvSpPr>
          <p:cNvPr id="153629" name="テキスト ボックス 57">
            <a:extLst>
              <a:ext uri="{FF2B5EF4-FFF2-40B4-BE49-F238E27FC236}">
                <a16:creationId xmlns:a16="http://schemas.microsoft.com/office/drawing/2014/main" id="{0B55FAC1-3CBA-4304-BFA1-7E35CA61AC26}"/>
              </a:ext>
            </a:extLst>
          </p:cNvPr>
          <p:cNvSpPr txBox="1">
            <a:spLocks noChangeArrowheads="1"/>
          </p:cNvSpPr>
          <p:nvPr/>
        </p:nvSpPr>
        <p:spPr bwMode="auto">
          <a:xfrm>
            <a:off x="4637943" y="5360567"/>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40%</a:t>
            </a:r>
            <a:endParaRPr lang="ja-JP" altLang="en-US" sz="1015"/>
          </a:p>
        </p:txBody>
      </p:sp>
      <p:sp>
        <p:nvSpPr>
          <p:cNvPr id="153630" name="テキスト ボックス 58">
            <a:extLst>
              <a:ext uri="{FF2B5EF4-FFF2-40B4-BE49-F238E27FC236}">
                <a16:creationId xmlns:a16="http://schemas.microsoft.com/office/drawing/2014/main" id="{49B6FA2C-35E2-4612-B690-ED2202030490}"/>
              </a:ext>
            </a:extLst>
          </p:cNvPr>
          <p:cNvSpPr txBox="1">
            <a:spLocks noChangeArrowheads="1"/>
          </p:cNvSpPr>
          <p:nvPr/>
        </p:nvSpPr>
        <p:spPr bwMode="auto">
          <a:xfrm>
            <a:off x="4639409" y="5004477"/>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50%</a:t>
            </a:r>
            <a:endParaRPr lang="ja-JP" altLang="en-US" sz="1015"/>
          </a:p>
        </p:txBody>
      </p:sp>
      <p:sp>
        <p:nvSpPr>
          <p:cNvPr id="153631" name="テキスト ボックス 59">
            <a:extLst>
              <a:ext uri="{FF2B5EF4-FFF2-40B4-BE49-F238E27FC236}">
                <a16:creationId xmlns:a16="http://schemas.microsoft.com/office/drawing/2014/main" id="{8AB55AC1-2E17-4B99-AD5A-D1EAB3FBD451}"/>
              </a:ext>
            </a:extLst>
          </p:cNvPr>
          <p:cNvSpPr txBox="1">
            <a:spLocks noChangeArrowheads="1"/>
          </p:cNvSpPr>
          <p:nvPr/>
        </p:nvSpPr>
        <p:spPr bwMode="auto">
          <a:xfrm>
            <a:off x="4639409" y="4616151"/>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60%</a:t>
            </a:r>
            <a:endParaRPr lang="ja-JP" altLang="en-US" sz="1015"/>
          </a:p>
        </p:txBody>
      </p:sp>
      <p:sp>
        <p:nvSpPr>
          <p:cNvPr id="153632" name="テキスト ボックス 60">
            <a:extLst>
              <a:ext uri="{FF2B5EF4-FFF2-40B4-BE49-F238E27FC236}">
                <a16:creationId xmlns:a16="http://schemas.microsoft.com/office/drawing/2014/main" id="{FF9A497A-2D08-4ECF-9521-A1FD5FF9E809}"/>
              </a:ext>
            </a:extLst>
          </p:cNvPr>
          <p:cNvSpPr txBox="1">
            <a:spLocks noChangeArrowheads="1"/>
          </p:cNvSpPr>
          <p:nvPr/>
        </p:nvSpPr>
        <p:spPr bwMode="auto">
          <a:xfrm>
            <a:off x="4639409" y="4227823"/>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70%</a:t>
            </a:r>
            <a:endParaRPr lang="ja-JP" altLang="en-US" sz="1015"/>
          </a:p>
        </p:txBody>
      </p:sp>
      <p:sp>
        <p:nvSpPr>
          <p:cNvPr id="153633" name="テキスト ボックス 61">
            <a:extLst>
              <a:ext uri="{FF2B5EF4-FFF2-40B4-BE49-F238E27FC236}">
                <a16:creationId xmlns:a16="http://schemas.microsoft.com/office/drawing/2014/main" id="{33648462-93FC-4641-80BD-52C40473CBD8}"/>
              </a:ext>
            </a:extLst>
          </p:cNvPr>
          <p:cNvSpPr txBox="1">
            <a:spLocks noChangeArrowheads="1"/>
          </p:cNvSpPr>
          <p:nvPr/>
        </p:nvSpPr>
        <p:spPr bwMode="auto">
          <a:xfrm>
            <a:off x="4639409" y="3848290"/>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80%</a:t>
            </a:r>
            <a:endParaRPr lang="ja-JP" altLang="en-US" sz="1015"/>
          </a:p>
        </p:txBody>
      </p:sp>
      <p:sp>
        <p:nvSpPr>
          <p:cNvPr id="153634" name="テキスト ボックス 62">
            <a:extLst>
              <a:ext uri="{FF2B5EF4-FFF2-40B4-BE49-F238E27FC236}">
                <a16:creationId xmlns:a16="http://schemas.microsoft.com/office/drawing/2014/main" id="{EF614575-4732-45DF-8A3C-A480D229F30C}"/>
              </a:ext>
            </a:extLst>
          </p:cNvPr>
          <p:cNvSpPr txBox="1">
            <a:spLocks noChangeArrowheads="1"/>
          </p:cNvSpPr>
          <p:nvPr/>
        </p:nvSpPr>
        <p:spPr bwMode="auto">
          <a:xfrm>
            <a:off x="4637943" y="3476082"/>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90%</a:t>
            </a:r>
            <a:endParaRPr lang="ja-JP" altLang="en-US" sz="1015"/>
          </a:p>
        </p:txBody>
      </p:sp>
      <p:sp>
        <p:nvSpPr>
          <p:cNvPr id="153635" name="テキスト ボックス 63">
            <a:extLst>
              <a:ext uri="{FF2B5EF4-FFF2-40B4-BE49-F238E27FC236}">
                <a16:creationId xmlns:a16="http://schemas.microsoft.com/office/drawing/2014/main" id="{79F20B13-2035-4736-91AE-3C9DABBC5E42}"/>
              </a:ext>
            </a:extLst>
          </p:cNvPr>
          <p:cNvSpPr txBox="1">
            <a:spLocks noChangeArrowheads="1"/>
          </p:cNvSpPr>
          <p:nvPr/>
        </p:nvSpPr>
        <p:spPr bwMode="auto">
          <a:xfrm>
            <a:off x="4572001" y="3073100"/>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100%</a:t>
            </a:r>
            <a:endParaRPr lang="ja-JP" altLang="en-US" sz="1015"/>
          </a:p>
        </p:txBody>
      </p:sp>
      <p:sp>
        <p:nvSpPr>
          <p:cNvPr id="153636" name="Rectangle 19">
            <a:extLst>
              <a:ext uri="{FF2B5EF4-FFF2-40B4-BE49-F238E27FC236}">
                <a16:creationId xmlns:a16="http://schemas.microsoft.com/office/drawing/2014/main" id="{B0A35806-B693-4A94-AC7F-442DBEF37D29}"/>
              </a:ext>
            </a:extLst>
          </p:cNvPr>
          <p:cNvSpPr>
            <a:spLocks noChangeArrowheads="1"/>
          </p:cNvSpPr>
          <p:nvPr/>
        </p:nvSpPr>
        <p:spPr bwMode="auto">
          <a:xfrm>
            <a:off x="5461489" y="6124032"/>
            <a:ext cx="633046" cy="315058"/>
          </a:xfrm>
          <a:prstGeom prst="rect">
            <a:avLst/>
          </a:prstGeom>
          <a:solidFill>
            <a:schemeClr val="bg1"/>
          </a:solidFill>
          <a:ln w="9525" algn="ctr">
            <a:solidFill>
              <a:schemeClr val="tx1"/>
            </a:solidFill>
            <a:miter lim="800000"/>
            <a:headEnd/>
            <a:tailEnd/>
          </a:ln>
        </p:spPr>
        <p:txBody>
          <a:bodyPr wrap="none" lIns="84396" tIns="42198" rIns="49841" bIns="42198"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292"/>
              <a:t>数学Ａ</a:t>
            </a:r>
          </a:p>
        </p:txBody>
      </p:sp>
      <p:sp>
        <p:nvSpPr>
          <p:cNvPr id="153637" name="Rectangle 21">
            <a:extLst>
              <a:ext uri="{FF2B5EF4-FFF2-40B4-BE49-F238E27FC236}">
                <a16:creationId xmlns:a16="http://schemas.microsoft.com/office/drawing/2014/main" id="{55B15FC1-B53C-4624-BA3B-8BA6938DC140}"/>
              </a:ext>
            </a:extLst>
          </p:cNvPr>
          <p:cNvSpPr>
            <a:spLocks noChangeArrowheads="1"/>
          </p:cNvSpPr>
          <p:nvPr/>
        </p:nvSpPr>
        <p:spPr bwMode="auto">
          <a:xfrm>
            <a:off x="7192108" y="6131358"/>
            <a:ext cx="674077" cy="304800"/>
          </a:xfrm>
          <a:prstGeom prst="rect">
            <a:avLst/>
          </a:prstGeom>
          <a:solidFill>
            <a:schemeClr val="bg1"/>
          </a:solidFill>
          <a:ln w="9525" algn="ctr">
            <a:solidFill>
              <a:schemeClr val="tx1"/>
            </a:solidFill>
            <a:miter lim="800000"/>
            <a:headEnd/>
            <a:tailEnd/>
          </a:ln>
        </p:spPr>
        <p:txBody>
          <a:bodyPr wrap="none" lIns="84396" tIns="42198" rIns="49841" bIns="42198"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292"/>
              <a:t>数学Ｂ</a:t>
            </a:r>
          </a:p>
        </p:txBody>
      </p:sp>
      <p:sp>
        <p:nvSpPr>
          <p:cNvPr id="40" name="正方形/長方形 39">
            <a:extLst>
              <a:ext uri="{FF2B5EF4-FFF2-40B4-BE49-F238E27FC236}">
                <a16:creationId xmlns:a16="http://schemas.microsoft.com/office/drawing/2014/main" id="{7FEA7856-4253-485E-A2EB-8A4A4BD6592D}"/>
              </a:ext>
            </a:extLst>
          </p:cNvPr>
          <p:cNvSpPr/>
          <p:nvPr/>
        </p:nvSpPr>
        <p:spPr>
          <a:xfrm>
            <a:off x="4637944" y="2914840"/>
            <a:ext cx="3988777" cy="365613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846" dirty="0">
              <a:solidFill>
                <a:srgbClr val="FF3300"/>
              </a:solidFill>
              <a:latin typeface="ＤＦ特太ゴシック体" pitchFamily="49" charset="-128"/>
              <a:ea typeface="ＤＦ特太ゴシック体" pitchFamily="49" charset="-128"/>
            </a:endParaRPr>
          </a:p>
        </p:txBody>
      </p:sp>
      <p:sp>
        <p:nvSpPr>
          <p:cNvPr id="153639" name="テキスト ボックス 56">
            <a:extLst>
              <a:ext uri="{FF2B5EF4-FFF2-40B4-BE49-F238E27FC236}">
                <a16:creationId xmlns:a16="http://schemas.microsoft.com/office/drawing/2014/main" id="{B11C0D75-6B69-4663-9D1C-ACEF37E43FAD}"/>
              </a:ext>
            </a:extLst>
          </p:cNvPr>
          <p:cNvSpPr txBox="1">
            <a:spLocks noChangeArrowheads="1"/>
          </p:cNvSpPr>
          <p:nvPr/>
        </p:nvSpPr>
        <p:spPr bwMode="auto">
          <a:xfrm>
            <a:off x="4637943" y="5747428"/>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30%</a:t>
            </a:r>
            <a:endParaRPr lang="ja-JP" altLang="en-US" sz="1015"/>
          </a:p>
        </p:txBody>
      </p:sp>
      <p:sp>
        <p:nvSpPr>
          <p:cNvPr id="153640" name="テキスト ボックス 69">
            <a:extLst>
              <a:ext uri="{FF2B5EF4-FFF2-40B4-BE49-F238E27FC236}">
                <a16:creationId xmlns:a16="http://schemas.microsoft.com/office/drawing/2014/main" id="{56C1A225-FC22-4DC2-8297-91932ACD098F}"/>
              </a:ext>
            </a:extLst>
          </p:cNvPr>
          <p:cNvSpPr txBox="1">
            <a:spLocks noChangeArrowheads="1"/>
          </p:cNvSpPr>
          <p:nvPr/>
        </p:nvSpPr>
        <p:spPr bwMode="auto">
          <a:xfrm>
            <a:off x="1182566" y="3697354"/>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78.4</a:t>
            </a:r>
            <a:endParaRPr lang="ja-JP" altLang="en-US" sz="1015"/>
          </a:p>
        </p:txBody>
      </p:sp>
      <p:sp>
        <p:nvSpPr>
          <p:cNvPr id="153641" name="テキスト ボックス 70">
            <a:extLst>
              <a:ext uri="{FF2B5EF4-FFF2-40B4-BE49-F238E27FC236}">
                <a16:creationId xmlns:a16="http://schemas.microsoft.com/office/drawing/2014/main" id="{396A426E-6C50-4420-9283-A2BAD2AD0371}"/>
              </a:ext>
            </a:extLst>
          </p:cNvPr>
          <p:cNvSpPr txBox="1">
            <a:spLocks noChangeArrowheads="1"/>
          </p:cNvSpPr>
          <p:nvPr/>
        </p:nvSpPr>
        <p:spPr bwMode="auto">
          <a:xfrm>
            <a:off x="2113086" y="3962590"/>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73.1</a:t>
            </a:r>
            <a:endParaRPr lang="ja-JP" altLang="en-US" sz="1015"/>
          </a:p>
        </p:txBody>
      </p:sp>
      <p:sp>
        <p:nvSpPr>
          <p:cNvPr id="153642" name="テキスト ボックス 71">
            <a:extLst>
              <a:ext uri="{FF2B5EF4-FFF2-40B4-BE49-F238E27FC236}">
                <a16:creationId xmlns:a16="http://schemas.microsoft.com/office/drawing/2014/main" id="{F7081628-9F68-4452-90CC-431CF2D99735}"/>
              </a:ext>
            </a:extLst>
          </p:cNvPr>
          <p:cNvSpPr txBox="1">
            <a:spLocks noChangeArrowheads="1"/>
          </p:cNvSpPr>
          <p:nvPr/>
        </p:nvSpPr>
        <p:spPr bwMode="auto">
          <a:xfrm>
            <a:off x="3043604" y="4071028"/>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70.3</a:t>
            </a:r>
            <a:endParaRPr lang="ja-JP" altLang="en-US" sz="1015"/>
          </a:p>
        </p:txBody>
      </p:sp>
      <p:sp>
        <p:nvSpPr>
          <p:cNvPr id="153643" name="テキスト ボックス 72">
            <a:extLst>
              <a:ext uri="{FF2B5EF4-FFF2-40B4-BE49-F238E27FC236}">
                <a16:creationId xmlns:a16="http://schemas.microsoft.com/office/drawing/2014/main" id="{EB879FE5-A9F9-4032-AB7D-30BFCA33E84F}"/>
              </a:ext>
            </a:extLst>
          </p:cNvPr>
          <p:cNvSpPr txBox="1">
            <a:spLocks noChangeArrowheads="1"/>
          </p:cNvSpPr>
          <p:nvPr/>
        </p:nvSpPr>
        <p:spPr bwMode="auto">
          <a:xfrm>
            <a:off x="3574074" y="4214636"/>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66.1</a:t>
            </a:r>
            <a:endParaRPr lang="ja-JP" altLang="en-US" sz="1015"/>
          </a:p>
        </p:txBody>
      </p:sp>
      <p:sp>
        <p:nvSpPr>
          <p:cNvPr id="153644" name="テキスト ボックス 73">
            <a:extLst>
              <a:ext uri="{FF2B5EF4-FFF2-40B4-BE49-F238E27FC236}">
                <a16:creationId xmlns:a16="http://schemas.microsoft.com/office/drawing/2014/main" id="{B223B6C3-C612-446D-A8FF-64FACE7EC5CD}"/>
              </a:ext>
            </a:extLst>
          </p:cNvPr>
          <p:cNvSpPr txBox="1">
            <a:spLocks noChangeArrowheads="1"/>
          </p:cNvSpPr>
          <p:nvPr/>
        </p:nvSpPr>
        <p:spPr bwMode="auto">
          <a:xfrm>
            <a:off x="3906717" y="4403669"/>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62.5</a:t>
            </a:r>
            <a:endParaRPr lang="ja-JP" altLang="en-US" sz="1015"/>
          </a:p>
        </p:txBody>
      </p:sp>
      <p:sp>
        <p:nvSpPr>
          <p:cNvPr id="153645" name="テキスト ボックス 74">
            <a:extLst>
              <a:ext uri="{FF2B5EF4-FFF2-40B4-BE49-F238E27FC236}">
                <a16:creationId xmlns:a16="http://schemas.microsoft.com/office/drawing/2014/main" id="{129CACAD-EA39-4044-B94D-3EDD1A9A8BF6}"/>
              </a:ext>
            </a:extLst>
          </p:cNvPr>
          <p:cNvSpPr txBox="1">
            <a:spLocks noChangeArrowheads="1"/>
          </p:cNvSpPr>
          <p:nvPr/>
        </p:nvSpPr>
        <p:spPr bwMode="auto">
          <a:xfrm>
            <a:off x="2645020" y="3937677"/>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72.5</a:t>
            </a:r>
            <a:endParaRPr lang="ja-JP" altLang="en-US" sz="1015"/>
          </a:p>
        </p:txBody>
      </p:sp>
      <p:sp>
        <p:nvSpPr>
          <p:cNvPr id="153646" name="テキスト ボックス 75">
            <a:extLst>
              <a:ext uri="{FF2B5EF4-FFF2-40B4-BE49-F238E27FC236}">
                <a16:creationId xmlns:a16="http://schemas.microsoft.com/office/drawing/2014/main" id="{F5F70ED3-7D83-4590-9F54-FADA7DF33BD4}"/>
              </a:ext>
            </a:extLst>
          </p:cNvPr>
          <p:cNvSpPr txBox="1">
            <a:spLocks noChangeArrowheads="1"/>
          </p:cNvSpPr>
          <p:nvPr/>
        </p:nvSpPr>
        <p:spPr bwMode="auto">
          <a:xfrm>
            <a:off x="1723294" y="3871735"/>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75.6</a:t>
            </a:r>
            <a:endParaRPr lang="ja-JP" altLang="en-US" sz="1015"/>
          </a:p>
        </p:txBody>
      </p:sp>
      <p:sp>
        <p:nvSpPr>
          <p:cNvPr id="153647" name="テキスト ボックス 76">
            <a:extLst>
              <a:ext uri="{FF2B5EF4-FFF2-40B4-BE49-F238E27FC236}">
                <a16:creationId xmlns:a16="http://schemas.microsoft.com/office/drawing/2014/main" id="{B41E95A7-4BC0-469C-8443-D9DCC1E37502}"/>
              </a:ext>
            </a:extLst>
          </p:cNvPr>
          <p:cNvSpPr txBox="1">
            <a:spLocks noChangeArrowheads="1"/>
          </p:cNvSpPr>
          <p:nvPr/>
        </p:nvSpPr>
        <p:spPr bwMode="auto">
          <a:xfrm>
            <a:off x="849925" y="3695890"/>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79.8</a:t>
            </a:r>
            <a:endParaRPr lang="ja-JP" altLang="en-US" sz="1015"/>
          </a:p>
        </p:txBody>
      </p:sp>
      <p:sp>
        <p:nvSpPr>
          <p:cNvPr id="153648" name="テキスト ボックス 77">
            <a:extLst>
              <a:ext uri="{FF2B5EF4-FFF2-40B4-BE49-F238E27FC236}">
                <a16:creationId xmlns:a16="http://schemas.microsoft.com/office/drawing/2014/main" id="{D56B7470-8B1E-4F73-B919-38F98AE8FF81}"/>
              </a:ext>
            </a:extLst>
          </p:cNvPr>
          <p:cNvSpPr txBox="1">
            <a:spLocks noChangeArrowheads="1"/>
          </p:cNvSpPr>
          <p:nvPr/>
        </p:nvSpPr>
        <p:spPr bwMode="auto">
          <a:xfrm>
            <a:off x="5037994" y="4095938"/>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68.5</a:t>
            </a:r>
            <a:endParaRPr lang="ja-JP" altLang="en-US" sz="1015"/>
          </a:p>
        </p:txBody>
      </p:sp>
      <p:sp>
        <p:nvSpPr>
          <p:cNvPr id="153649" name="テキスト ボックス 78">
            <a:extLst>
              <a:ext uri="{FF2B5EF4-FFF2-40B4-BE49-F238E27FC236}">
                <a16:creationId xmlns:a16="http://schemas.microsoft.com/office/drawing/2014/main" id="{103B82F2-4C8E-42D4-9805-0466165433EF}"/>
              </a:ext>
            </a:extLst>
          </p:cNvPr>
          <p:cNvSpPr txBox="1">
            <a:spLocks noChangeArrowheads="1"/>
          </p:cNvSpPr>
          <p:nvPr/>
        </p:nvSpPr>
        <p:spPr bwMode="auto">
          <a:xfrm>
            <a:off x="5436578" y="4270320"/>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66.3</a:t>
            </a:r>
            <a:endParaRPr lang="ja-JP" altLang="en-US" sz="1015"/>
          </a:p>
        </p:txBody>
      </p:sp>
      <p:sp>
        <p:nvSpPr>
          <p:cNvPr id="153650" name="テキスト ボックス 79">
            <a:extLst>
              <a:ext uri="{FF2B5EF4-FFF2-40B4-BE49-F238E27FC236}">
                <a16:creationId xmlns:a16="http://schemas.microsoft.com/office/drawing/2014/main" id="{15283BE3-5E68-499C-87D6-1737A2D996A6}"/>
              </a:ext>
            </a:extLst>
          </p:cNvPr>
          <p:cNvSpPr txBox="1">
            <a:spLocks noChangeArrowheads="1"/>
          </p:cNvSpPr>
          <p:nvPr/>
        </p:nvSpPr>
        <p:spPr bwMode="auto">
          <a:xfrm>
            <a:off x="5901104" y="4361174"/>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62.6</a:t>
            </a:r>
            <a:endParaRPr lang="ja-JP" altLang="en-US" sz="1015"/>
          </a:p>
        </p:txBody>
      </p:sp>
      <p:sp>
        <p:nvSpPr>
          <p:cNvPr id="153651" name="テキスト ボックス 80">
            <a:extLst>
              <a:ext uri="{FF2B5EF4-FFF2-40B4-BE49-F238E27FC236}">
                <a16:creationId xmlns:a16="http://schemas.microsoft.com/office/drawing/2014/main" id="{49DDF554-8EFC-441D-992F-600E10B1DEDB}"/>
              </a:ext>
            </a:extLst>
          </p:cNvPr>
          <p:cNvSpPr txBox="1">
            <a:spLocks noChangeArrowheads="1"/>
          </p:cNvSpPr>
          <p:nvPr/>
        </p:nvSpPr>
        <p:spPr bwMode="auto">
          <a:xfrm>
            <a:off x="6299689" y="4493059"/>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59.5</a:t>
            </a:r>
            <a:endParaRPr lang="ja-JP" altLang="en-US" sz="1015"/>
          </a:p>
        </p:txBody>
      </p:sp>
      <p:sp>
        <p:nvSpPr>
          <p:cNvPr id="153652" name="テキスト ボックス 81">
            <a:extLst>
              <a:ext uri="{FF2B5EF4-FFF2-40B4-BE49-F238E27FC236}">
                <a16:creationId xmlns:a16="http://schemas.microsoft.com/office/drawing/2014/main" id="{0A93B2F6-1504-46DD-9D20-DB36BD426C0D}"/>
              </a:ext>
            </a:extLst>
          </p:cNvPr>
          <p:cNvSpPr txBox="1">
            <a:spLocks noChangeArrowheads="1"/>
          </p:cNvSpPr>
          <p:nvPr/>
        </p:nvSpPr>
        <p:spPr bwMode="auto">
          <a:xfrm>
            <a:off x="6765681" y="4894573"/>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47.4</a:t>
            </a:r>
            <a:endParaRPr lang="ja-JP" altLang="en-US" sz="1015"/>
          </a:p>
        </p:txBody>
      </p:sp>
      <p:sp>
        <p:nvSpPr>
          <p:cNvPr id="153653" name="テキスト ボックス 82">
            <a:extLst>
              <a:ext uri="{FF2B5EF4-FFF2-40B4-BE49-F238E27FC236}">
                <a16:creationId xmlns:a16="http://schemas.microsoft.com/office/drawing/2014/main" id="{E5D88CB2-E0B3-4F47-B744-1A30D2FE675E}"/>
              </a:ext>
            </a:extLst>
          </p:cNvPr>
          <p:cNvSpPr txBox="1">
            <a:spLocks noChangeArrowheads="1"/>
          </p:cNvSpPr>
          <p:nvPr/>
        </p:nvSpPr>
        <p:spPr bwMode="auto">
          <a:xfrm>
            <a:off x="7164266" y="5093866"/>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44.6</a:t>
            </a:r>
            <a:endParaRPr lang="ja-JP" altLang="en-US" sz="1015"/>
          </a:p>
        </p:txBody>
      </p:sp>
      <p:sp>
        <p:nvSpPr>
          <p:cNvPr id="153654" name="テキスト ボックス 83">
            <a:extLst>
              <a:ext uri="{FF2B5EF4-FFF2-40B4-BE49-F238E27FC236}">
                <a16:creationId xmlns:a16="http://schemas.microsoft.com/office/drawing/2014/main" id="{83E7891A-A450-49F9-AA6D-77C8D378E0DB}"/>
              </a:ext>
            </a:extLst>
          </p:cNvPr>
          <p:cNvSpPr txBox="1">
            <a:spLocks noChangeArrowheads="1"/>
          </p:cNvSpPr>
          <p:nvPr/>
        </p:nvSpPr>
        <p:spPr bwMode="auto">
          <a:xfrm>
            <a:off x="7696201" y="5224284"/>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40.2</a:t>
            </a:r>
            <a:endParaRPr lang="ja-JP" altLang="en-US" sz="1015"/>
          </a:p>
        </p:txBody>
      </p:sp>
      <p:sp>
        <p:nvSpPr>
          <p:cNvPr id="153655" name="テキスト ボックス 84">
            <a:extLst>
              <a:ext uri="{FF2B5EF4-FFF2-40B4-BE49-F238E27FC236}">
                <a16:creationId xmlns:a16="http://schemas.microsoft.com/office/drawing/2014/main" id="{FDA5C112-BA2C-4AA0-8E41-3CFA967B73D2}"/>
              </a:ext>
            </a:extLst>
          </p:cNvPr>
          <p:cNvSpPr txBox="1">
            <a:spLocks noChangeArrowheads="1"/>
          </p:cNvSpPr>
          <p:nvPr/>
        </p:nvSpPr>
        <p:spPr bwMode="auto">
          <a:xfrm>
            <a:off x="8027378" y="5271177"/>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37.3</a:t>
            </a:r>
            <a:endParaRPr lang="ja-JP" altLang="en-US" sz="1015"/>
          </a:p>
        </p:txBody>
      </p:sp>
      <p:sp>
        <p:nvSpPr>
          <p:cNvPr id="153656" name="Rectangle 17">
            <a:extLst>
              <a:ext uri="{FF2B5EF4-FFF2-40B4-BE49-F238E27FC236}">
                <a16:creationId xmlns:a16="http://schemas.microsoft.com/office/drawing/2014/main" id="{16055269-FF5F-45C0-B400-F5CAAD80C535}"/>
              </a:ext>
            </a:extLst>
          </p:cNvPr>
          <p:cNvSpPr>
            <a:spLocks noChangeArrowheads="1"/>
          </p:cNvSpPr>
          <p:nvPr/>
        </p:nvSpPr>
        <p:spPr bwMode="auto">
          <a:xfrm>
            <a:off x="4960327" y="5866124"/>
            <a:ext cx="3333750" cy="162658"/>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84396" tIns="42198" rIns="49841" bIns="42198"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662"/>
              <a:t> </a:t>
            </a:r>
            <a:r>
              <a:rPr lang="ja-JP" altLang="en-US" sz="1662"/>
              <a:t> １　  ２　    ３　 ４ 　　   １　  ２　    ３　４ 　</a:t>
            </a:r>
          </a:p>
        </p:txBody>
      </p:sp>
      <p:sp>
        <p:nvSpPr>
          <p:cNvPr id="153657" name="正方形/長方形 19">
            <a:extLst>
              <a:ext uri="{FF2B5EF4-FFF2-40B4-BE49-F238E27FC236}">
                <a16:creationId xmlns:a16="http://schemas.microsoft.com/office/drawing/2014/main" id="{E0B8BB88-C3EE-4FF2-ACC3-D3B621172302}"/>
              </a:ext>
            </a:extLst>
          </p:cNvPr>
          <p:cNvSpPr>
            <a:spLocks noChangeArrowheads="1"/>
          </p:cNvSpPr>
          <p:nvPr/>
        </p:nvSpPr>
        <p:spPr bwMode="auto">
          <a:xfrm>
            <a:off x="1049217" y="2886998"/>
            <a:ext cx="1329104" cy="483577"/>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477" b="1">
                <a:solidFill>
                  <a:srgbClr val="000000"/>
                </a:solidFill>
                <a:latin typeface="HGP創英角ﾎﾟｯﾌﾟ体" panose="040B0A00000000000000" pitchFamily="50" charset="-128"/>
                <a:ea typeface="HGP創英角ﾎﾟｯﾌﾟ体" panose="040B0A00000000000000" pitchFamily="50" charset="-128"/>
              </a:rPr>
              <a:t>７ポイントの差</a:t>
            </a:r>
          </a:p>
        </p:txBody>
      </p:sp>
      <p:sp>
        <p:nvSpPr>
          <p:cNvPr id="58" name="角丸四角形吹き出し 57">
            <a:extLst>
              <a:ext uri="{FF2B5EF4-FFF2-40B4-BE49-F238E27FC236}">
                <a16:creationId xmlns:a16="http://schemas.microsoft.com/office/drawing/2014/main" id="{7FACB210-1E0B-4141-9903-102CDC95D635}"/>
              </a:ext>
            </a:extLst>
          </p:cNvPr>
          <p:cNvSpPr/>
          <p:nvPr/>
        </p:nvSpPr>
        <p:spPr>
          <a:xfrm>
            <a:off x="3751386" y="6156269"/>
            <a:ext cx="1683726" cy="441081"/>
          </a:xfrm>
          <a:prstGeom prst="wedgeRoundRectCallout">
            <a:avLst>
              <a:gd name="adj1" fmla="val 9983"/>
              <a:gd name="adj2" fmla="val 50852"/>
              <a:gd name="adj3" fmla="val 16667"/>
            </a:avLst>
          </a:prstGeom>
          <a:solidFill>
            <a:srgbClr val="FFCCFF"/>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1108" dirty="0">
                <a:solidFill>
                  <a:srgbClr val="000000"/>
                </a:solidFill>
              </a:rPr>
              <a:t>グラフの横幅は各々の生徒数の割合を反映</a:t>
            </a:r>
          </a:p>
        </p:txBody>
      </p:sp>
      <p:sp>
        <p:nvSpPr>
          <p:cNvPr id="153659" name="Line 26">
            <a:extLst>
              <a:ext uri="{FF2B5EF4-FFF2-40B4-BE49-F238E27FC236}">
                <a16:creationId xmlns:a16="http://schemas.microsoft.com/office/drawing/2014/main" id="{18081879-20AB-4A67-A84A-ABBEADC5948C}"/>
              </a:ext>
            </a:extLst>
          </p:cNvPr>
          <p:cNvSpPr>
            <a:spLocks noChangeShapeType="1"/>
          </p:cNvSpPr>
          <p:nvPr/>
        </p:nvSpPr>
        <p:spPr bwMode="auto">
          <a:xfrm flipV="1">
            <a:off x="5147898" y="5864658"/>
            <a:ext cx="487973" cy="291611"/>
          </a:xfrm>
          <a:prstGeom prst="line">
            <a:avLst/>
          </a:prstGeom>
          <a:noFill/>
          <a:ln w="25400">
            <a:solidFill>
              <a:schemeClr val="tx1"/>
            </a:solidFill>
            <a:prstDash val="dash"/>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60" name="Line 26">
            <a:extLst>
              <a:ext uri="{FF2B5EF4-FFF2-40B4-BE49-F238E27FC236}">
                <a16:creationId xmlns:a16="http://schemas.microsoft.com/office/drawing/2014/main" id="{D52D7C5B-1852-44CB-A5FF-5A7317C35EAD}"/>
              </a:ext>
            </a:extLst>
          </p:cNvPr>
          <p:cNvSpPr>
            <a:spLocks noChangeShapeType="1"/>
          </p:cNvSpPr>
          <p:nvPr/>
        </p:nvSpPr>
        <p:spPr bwMode="auto">
          <a:xfrm flipH="1" flipV="1">
            <a:off x="3399694" y="5867589"/>
            <a:ext cx="507023" cy="256442"/>
          </a:xfrm>
          <a:prstGeom prst="line">
            <a:avLst/>
          </a:prstGeom>
          <a:noFill/>
          <a:ln w="25400">
            <a:solidFill>
              <a:schemeClr val="tx1"/>
            </a:solidFill>
            <a:prstDash val="dash"/>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61" name="AutoShape 50">
            <a:extLst>
              <a:ext uri="{FF2B5EF4-FFF2-40B4-BE49-F238E27FC236}">
                <a16:creationId xmlns:a16="http://schemas.microsoft.com/office/drawing/2014/main" id="{5D900C5A-2F62-4A19-B3DE-E53DE85383C7}"/>
              </a:ext>
            </a:extLst>
          </p:cNvPr>
          <p:cNvSpPr>
            <a:spLocks noChangeArrowheads="1"/>
          </p:cNvSpPr>
          <p:nvPr/>
        </p:nvSpPr>
        <p:spPr bwMode="auto">
          <a:xfrm>
            <a:off x="451339" y="770793"/>
            <a:ext cx="8340969" cy="1263162"/>
          </a:xfrm>
          <a:prstGeom prst="roundRect">
            <a:avLst>
              <a:gd name="adj" fmla="val 16667"/>
            </a:avLst>
          </a:prstGeom>
          <a:solidFill>
            <a:srgbClr val="FFFF99">
              <a:alpha val="58823"/>
            </a:srgbClr>
          </a:solidFill>
          <a:ln w="9525">
            <a:solidFill>
              <a:schemeClr val="tx1"/>
            </a:solidFill>
            <a:round/>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662" dirty="0">
                <a:solidFill>
                  <a:srgbClr val="000000"/>
                </a:solidFill>
              </a:rPr>
              <a:t>H25</a:t>
            </a:r>
            <a:r>
              <a:rPr lang="ja-JP" altLang="en-US" sz="1662" dirty="0">
                <a:solidFill>
                  <a:srgbClr val="000000"/>
                </a:solidFill>
              </a:rPr>
              <a:t>全国学力・学習状況調査（中学校３年生）　　　</a:t>
            </a:r>
            <a:r>
              <a:rPr lang="ja-JP" altLang="en-US" sz="1662" dirty="0">
                <a:solidFill>
                  <a:srgbClr val="FF0000"/>
                </a:solidFill>
                <a:latin typeface="HG創英角ﾎﾟｯﾌﾟ体" panose="040B0A09000000000000" pitchFamily="49" charset="-128"/>
                <a:ea typeface="HG創英角ﾎﾟｯﾌﾟ体" panose="040B0A09000000000000" pitchFamily="49" charset="-128"/>
              </a:rPr>
              <a:t>中学校でも同じ！</a:t>
            </a:r>
          </a:p>
          <a:p>
            <a:pPr eaLnBrk="1" hangingPunct="1">
              <a:spcBef>
                <a:spcPct val="0"/>
              </a:spcBef>
              <a:buClrTx/>
              <a:buSzTx/>
              <a:buFontTx/>
              <a:buNone/>
            </a:pPr>
            <a:r>
              <a:rPr lang="ja-JP" altLang="en-US" sz="1569" b="1" dirty="0">
                <a:solidFill>
                  <a:srgbClr val="000000"/>
                </a:solidFill>
              </a:rPr>
              <a:t>「「総合的な学習の時間」では、自分で課題を立てて、情報を集めて整理して、調べたことを発表するなどの学習活動に取り組んでいますか」の回答と平均正答率のクロス集計</a:t>
            </a:r>
          </a:p>
          <a:p>
            <a:pPr eaLnBrk="1" hangingPunct="1">
              <a:spcBef>
                <a:spcPct val="0"/>
              </a:spcBef>
              <a:buClrTx/>
              <a:buSzTx/>
              <a:buFontTx/>
              <a:buNone/>
            </a:pPr>
            <a:r>
              <a:rPr lang="ja-JP" altLang="en-US" sz="1846" dirty="0">
                <a:solidFill>
                  <a:srgbClr val="000000"/>
                </a:solidFill>
              </a:rPr>
              <a:t>　　＊</a:t>
            </a:r>
            <a:r>
              <a:rPr lang="ja-JP" altLang="en-US" sz="1477" dirty="0">
                <a:solidFill>
                  <a:srgbClr val="000000"/>
                </a:solidFill>
              </a:rPr>
              <a:t>「１　当てはまる」　「２　どちらかといえば、当てはまる」</a:t>
            </a:r>
          </a:p>
          <a:p>
            <a:pPr eaLnBrk="1" hangingPunct="1">
              <a:spcBef>
                <a:spcPct val="0"/>
              </a:spcBef>
              <a:buClrTx/>
              <a:buSzTx/>
              <a:buFontTx/>
              <a:buNone/>
            </a:pPr>
            <a:r>
              <a:rPr lang="ja-JP" altLang="en-US" sz="1477" dirty="0">
                <a:solidFill>
                  <a:srgbClr val="000000"/>
                </a:solidFill>
              </a:rPr>
              <a:t>　　　　「３　どちらかといえば、当てはまらない」　「４　当てはまらない」</a:t>
            </a:r>
          </a:p>
        </p:txBody>
      </p:sp>
      <p:sp>
        <p:nvSpPr>
          <p:cNvPr id="62" name="角丸四角形吹き出し 61">
            <a:extLst>
              <a:ext uri="{FF2B5EF4-FFF2-40B4-BE49-F238E27FC236}">
                <a16:creationId xmlns:a16="http://schemas.microsoft.com/office/drawing/2014/main" id="{543E80E5-15F8-4219-8771-EE48189605E4}"/>
              </a:ext>
            </a:extLst>
          </p:cNvPr>
          <p:cNvSpPr/>
          <p:nvPr/>
        </p:nvSpPr>
        <p:spPr>
          <a:xfrm>
            <a:off x="118055" y="2170426"/>
            <a:ext cx="6214696" cy="597877"/>
          </a:xfrm>
          <a:prstGeom prst="wedgeRoundRectCallout">
            <a:avLst>
              <a:gd name="adj1" fmla="val 9983"/>
              <a:gd name="adj2" fmla="val 5085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846" dirty="0">
                <a:solidFill>
                  <a:schemeClr val="tx1"/>
                </a:solidFill>
                <a:latin typeface="ＤＦ特太ゴシック体" pitchFamily="49" charset="-128"/>
                <a:ea typeface="ＤＦ特太ゴシック体" pitchFamily="49" charset="-128"/>
              </a:rPr>
              <a:t>「総合的な学習の時間」の趣旨に即した活動に取り組んでいる生徒ほど、平均正答率（特にＢ問題）が高い。</a:t>
            </a:r>
          </a:p>
        </p:txBody>
      </p:sp>
      <p:sp>
        <p:nvSpPr>
          <p:cNvPr id="64" name="角丸四角形吹き出し 61">
            <a:extLst>
              <a:ext uri="{FF2B5EF4-FFF2-40B4-BE49-F238E27FC236}">
                <a16:creationId xmlns:a16="http://schemas.microsoft.com/office/drawing/2014/main" id="{65A72F41-58FB-40D2-B078-260477574778}"/>
              </a:ext>
            </a:extLst>
          </p:cNvPr>
          <p:cNvSpPr/>
          <p:nvPr/>
        </p:nvSpPr>
        <p:spPr>
          <a:xfrm>
            <a:off x="6396404" y="2180679"/>
            <a:ext cx="2569916" cy="597877"/>
          </a:xfrm>
          <a:prstGeom prst="wedgeRoundRectCallout">
            <a:avLst>
              <a:gd name="adj1" fmla="val 9983"/>
              <a:gd name="adj2" fmla="val 50852"/>
              <a:gd name="adj3" fmla="val 16667"/>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1846" dirty="0">
                <a:solidFill>
                  <a:srgbClr val="FF0000"/>
                </a:solidFill>
                <a:latin typeface="ＤＦ特太ゴシック体" pitchFamily="49" charset="-128"/>
                <a:ea typeface="ＤＦ特太ゴシック体" pitchFamily="49" charset="-128"/>
              </a:rPr>
              <a:t>その差が小学校に比べて小さいのが課題。</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53661">
                                            <p:txEl>
                                              <p:pRg st="0" end="0"/>
                                            </p:txEl>
                                          </p:spTgt>
                                        </p:tgtEl>
                                        <p:attrNameLst>
                                          <p:attrName>style.visibility</p:attrName>
                                        </p:attrNameLst>
                                      </p:cBhvr>
                                      <p:to>
                                        <p:strVal val="visible"/>
                                      </p:to>
                                    </p:set>
                                    <p:anim calcmode="lin" valueType="num">
                                      <p:cBhvr additive="base">
                                        <p:cTn id="7" dur="1000" fill="hold"/>
                                        <p:tgtEl>
                                          <p:spTgt spid="153661">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15366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dissolve">
                                      <p:cBhvr>
                                        <p:cTn id="13" dur="500"/>
                                        <p:tgtEl>
                                          <p:spTgt spid="6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dissolve">
                                      <p:cBhvr>
                                        <p:cTn id="18"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正方形/長方形 62">
            <a:extLst>
              <a:ext uri="{FF2B5EF4-FFF2-40B4-BE49-F238E27FC236}">
                <a16:creationId xmlns:a16="http://schemas.microsoft.com/office/drawing/2014/main" id="{6F48E53F-AC5D-44E5-A72D-27B24FB162CB}"/>
              </a:ext>
            </a:extLst>
          </p:cNvPr>
          <p:cNvSpPr/>
          <p:nvPr/>
        </p:nvSpPr>
        <p:spPr>
          <a:xfrm>
            <a:off x="351693" y="263769"/>
            <a:ext cx="8440615" cy="63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54"/>
          </a:p>
        </p:txBody>
      </p:sp>
      <p:sp>
        <p:nvSpPr>
          <p:cNvPr id="153605" name="タイトル 1">
            <a:extLst>
              <a:ext uri="{FF2B5EF4-FFF2-40B4-BE49-F238E27FC236}">
                <a16:creationId xmlns:a16="http://schemas.microsoft.com/office/drawing/2014/main" id="{D17D578E-9605-4B81-BA16-9C4E030B519D}"/>
              </a:ext>
            </a:extLst>
          </p:cNvPr>
          <p:cNvSpPr>
            <a:spLocks noGrp="1"/>
          </p:cNvSpPr>
          <p:nvPr>
            <p:ph type="title"/>
          </p:nvPr>
        </p:nvSpPr>
        <p:spPr>
          <a:xfrm>
            <a:off x="984739" y="304801"/>
            <a:ext cx="7174523" cy="397120"/>
          </a:xfrm>
          <a:solidFill>
            <a:srgbClr val="99FF33"/>
          </a:solidFill>
        </p:spPr>
        <p:txBody>
          <a:bodyPr>
            <a:normAutofit fontScale="90000"/>
          </a:bodyPr>
          <a:lstStyle/>
          <a:p>
            <a:r>
              <a:rPr lang="ja-JP" altLang="en-US" sz="2954" dirty="0"/>
              <a:t>　　</a:t>
            </a:r>
            <a:r>
              <a:rPr lang="ja-JP" altLang="en-US" sz="2954" b="1" dirty="0">
                <a:latin typeface="AR P丸ゴシック体E" panose="020F0900000000000000" pitchFamily="50" charset="-128"/>
                <a:ea typeface="AR P丸ゴシック体E" panose="020F0900000000000000" pitchFamily="50" charset="-128"/>
              </a:rPr>
              <a:t>総合的な学習の時間と学力との相関</a:t>
            </a:r>
          </a:p>
        </p:txBody>
      </p:sp>
      <p:sp>
        <p:nvSpPr>
          <p:cNvPr id="153606" name="Line 26">
            <a:extLst>
              <a:ext uri="{FF2B5EF4-FFF2-40B4-BE49-F238E27FC236}">
                <a16:creationId xmlns:a16="http://schemas.microsoft.com/office/drawing/2014/main" id="{B5D52888-258F-4442-AE61-BEA8236EAF4A}"/>
              </a:ext>
            </a:extLst>
          </p:cNvPr>
          <p:cNvSpPr>
            <a:spLocks noChangeShapeType="1"/>
          </p:cNvSpPr>
          <p:nvPr/>
        </p:nvSpPr>
        <p:spPr bwMode="auto">
          <a:xfrm>
            <a:off x="2002754" y="3468804"/>
            <a:ext cx="266700" cy="572966"/>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07" name="Line 26">
            <a:extLst>
              <a:ext uri="{FF2B5EF4-FFF2-40B4-BE49-F238E27FC236}">
                <a16:creationId xmlns:a16="http://schemas.microsoft.com/office/drawing/2014/main" id="{2E7CDA51-05EF-4FB0-812D-DCCF8B38D0C3}"/>
              </a:ext>
            </a:extLst>
          </p:cNvPr>
          <p:cNvSpPr>
            <a:spLocks noChangeShapeType="1"/>
          </p:cNvSpPr>
          <p:nvPr/>
        </p:nvSpPr>
        <p:spPr bwMode="auto">
          <a:xfrm flipH="1">
            <a:off x="1214806" y="3509413"/>
            <a:ext cx="199292" cy="317989"/>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08" name="Line 26">
            <a:extLst>
              <a:ext uri="{FF2B5EF4-FFF2-40B4-BE49-F238E27FC236}">
                <a16:creationId xmlns:a16="http://schemas.microsoft.com/office/drawing/2014/main" id="{4686D28B-96D8-41A3-967C-6B35F166F0B7}"/>
              </a:ext>
            </a:extLst>
          </p:cNvPr>
          <p:cNvSpPr>
            <a:spLocks noChangeShapeType="1"/>
          </p:cNvSpPr>
          <p:nvPr/>
        </p:nvSpPr>
        <p:spPr bwMode="auto">
          <a:xfrm>
            <a:off x="6403732" y="3539917"/>
            <a:ext cx="189587" cy="1042716"/>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09" name="Line 26">
            <a:extLst>
              <a:ext uri="{FF2B5EF4-FFF2-40B4-BE49-F238E27FC236}">
                <a16:creationId xmlns:a16="http://schemas.microsoft.com/office/drawing/2014/main" id="{9ABE96F2-5FBC-4168-B935-E890C82FB94D}"/>
              </a:ext>
            </a:extLst>
          </p:cNvPr>
          <p:cNvSpPr>
            <a:spLocks noChangeShapeType="1"/>
          </p:cNvSpPr>
          <p:nvPr/>
        </p:nvSpPr>
        <p:spPr bwMode="auto">
          <a:xfrm flipH="1">
            <a:off x="7141245" y="3738281"/>
            <a:ext cx="178521" cy="844351"/>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10" name="Line 26">
            <a:extLst>
              <a:ext uri="{FF2B5EF4-FFF2-40B4-BE49-F238E27FC236}">
                <a16:creationId xmlns:a16="http://schemas.microsoft.com/office/drawing/2014/main" id="{7375D92D-8061-4B2A-8F95-16DFBC7F512E}"/>
              </a:ext>
            </a:extLst>
          </p:cNvPr>
          <p:cNvSpPr>
            <a:spLocks noChangeShapeType="1"/>
          </p:cNvSpPr>
          <p:nvPr/>
        </p:nvSpPr>
        <p:spPr bwMode="auto">
          <a:xfrm flipH="1">
            <a:off x="5404542" y="3533574"/>
            <a:ext cx="398585" cy="552450"/>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11" name="Line 26">
            <a:extLst>
              <a:ext uri="{FF2B5EF4-FFF2-40B4-BE49-F238E27FC236}">
                <a16:creationId xmlns:a16="http://schemas.microsoft.com/office/drawing/2014/main" id="{BF58791E-1461-41A9-B4F5-9F9F0EF73E17}"/>
              </a:ext>
            </a:extLst>
          </p:cNvPr>
          <p:cNvSpPr>
            <a:spLocks noChangeShapeType="1"/>
          </p:cNvSpPr>
          <p:nvPr/>
        </p:nvSpPr>
        <p:spPr bwMode="auto">
          <a:xfrm>
            <a:off x="7952916" y="3668407"/>
            <a:ext cx="206346" cy="1382058"/>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15" name="Line 26">
            <a:extLst>
              <a:ext uri="{FF2B5EF4-FFF2-40B4-BE49-F238E27FC236}">
                <a16:creationId xmlns:a16="http://schemas.microsoft.com/office/drawing/2014/main" id="{169B7152-8B25-4E6E-AABC-577058387B54}"/>
              </a:ext>
            </a:extLst>
          </p:cNvPr>
          <p:cNvSpPr>
            <a:spLocks noChangeShapeType="1"/>
          </p:cNvSpPr>
          <p:nvPr/>
        </p:nvSpPr>
        <p:spPr bwMode="auto">
          <a:xfrm flipH="1">
            <a:off x="2766815" y="3497368"/>
            <a:ext cx="266700" cy="448408"/>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16" name="Line 26">
            <a:extLst>
              <a:ext uri="{FF2B5EF4-FFF2-40B4-BE49-F238E27FC236}">
                <a16:creationId xmlns:a16="http://schemas.microsoft.com/office/drawing/2014/main" id="{4A207DDD-C798-4B3D-A39C-89555A19FC8D}"/>
              </a:ext>
            </a:extLst>
          </p:cNvPr>
          <p:cNvSpPr>
            <a:spLocks noChangeShapeType="1"/>
          </p:cNvSpPr>
          <p:nvPr/>
        </p:nvSpPr>
        <p:spPr bwMode="auto">
          <a:xfrm>
            <a:off x="4011142" y="3518002"/>
            <a:ext cx="30000" cy="856279"/>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29" name="正方形/長方形 28">
            <a:extLst>
              <a:ext uri="{FF2B5EF4-FFF2-40B4-BE49-F238E27FC236}">
                <a16:creationId xmlns:a16="http://schemas.microsoft.com/office/drawing/2014/main" id="{80C5DC51-CB6D-49FE-9AE1-DE22E2F8295C}"/>
              </a:ext>
            </a:extLst>
          </p:cNvPr>
          <p:cNvSpPr/>
          <p:nvPr/>
        </p:nvSpPr>
        <p:spPr>
          <a:xfrm>
            <a:off x="451338" y="2941217"/>
            <a:ext cx="3987312" cy="365613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846" dirty="0">
              <a:solidFill>
                <a:srgbClr val="FF3300"/>
              </a:solidFill>
              <a:latin typeface="ＤＦ特太ゴシック体" pitchFamily="49" charset="-128"/>
              <a:ea typeface="ＤＦ特太ゴシック体" pitchFamily="49" charset="-128"/>
            </a:endParaRPr>
          </a:p>
        </p:txBody>
      </p:sp>
      <p:sp>
        <p:nvSpPr>
          <p:cNvPr id="40" name="正方形/長方形 39">
            <a:extLst>
              <a:ext uri="{FF2B5EF4-FFF2-40B4-BE49-F238E27FC236}">
                <a16:creationId xmlns:a16="http://schemas.microsoft.com/office/drawing/2014/main" id="{7FEA7856-4253-485E-A2EB-8A4A4BD6592D}"/>
              </a:ext>
            </a:extLst>
          </p:cNvPr>
          <p:cNvSpPr/>
          <p:nvPr/>
        </p:nvSpPr>
        <p:spPr>
          <a:xfrm>
            <a:off x="4637944" y="2914840"/>
            <a:ext cx="3988777" cy="365613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846" dirty="0">
              <a:solidFill>
                <a:srgbClr val="FF3300"/>
              </a:solidFill>
              <a:latin typeface="ＤＦ特太ゴシック体" pitchFamily="49" charset="-128"/>
              <a:ea typeface="ＤＦ特太ゴシック体" pitchFamily="49" charset="-128"/>
            </a:endParaRPr>
          </a:p>
        </p:txBody>
      </p:sp>
      <p:sp>
        <p:nvSpPr>
          <p:cNvPr id="58" name="角丸四角形吹き出し 57">
            <a:extLst>
              <a:ext uri="{FF2B5EF4-FFF2-40B4-BE49-F238E27FC236}">
                <a16:creationId xmlns:a16="http://schemas.microsoft.com/office/drawing/2014/main" id="{7FACB210-1E0B-4141-9903-102CDC95D635}"/>
              </a:ext>
            </a:extLst>
          </p:cNvPr>
          <p:cNvSpPr/>
          <p:nvPr/>
        </p:nvSpPr>
        <p:spPr>
          <a:xfrm>
            <a:off x="3815184" y="6124370"/>
            <a:ext cx="1683726" cy="441081"/>
          </a:xfrm>
          <a:prstGeom prst="wedgeRoundRectCallout">
            <a:avLst>
              <a:gd name="adj1" fmla="val 9983"/>
              <a:gd name="adj2" fmla="val 50852"/>
              <a:gd name="adj3" fmla="val 16667"/>
            </a:avLst>
          </a:prstGeom>
          <a:solidFill>
            <a:srgbClr val="FFCCFF"/>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1108" dirty="0">
                <a:solidFill>
                  <a:srgbClr val="000000"/>
                </a:solidFill>
              </a:rPr>
              <a:t>グラフの横幅は各々の生徒数の割合を反映</a:t>
            </a:r>
          </a:p>
        </p:txBody>
      </p:sp>
      <p:sp>
        <p:nvSpPr>
          <p:cNvPr id="153661" name="AutoShape 50">
            <a:extLst>
              <a:ext uri="{FF2B5EF4-FFF2-40B4-BE49-F238E27FC236}">
                <a16:creationId xmlns:a16="http://schemas.microsoft.com/office/drawing/2014/main" id="{5D900C5A-2F62-4A19-B3DE-E53DE85383C7}"/>
              </a:ext>
            </a:extLst>
          </p:cNvPr>
          <p:cNvSpPr>
            <a:spLocks noChangeArrowheads="1"/>
          </p:cNvSpPr>
          <p:nvPr/>
        </p:nvSpPr>
        <p:spPr bwMode="auto">
          <a:xfrm>
            <a:off x="451339" y="770793"/>
            <a:ext cx="8340969" cy="1263162"/>
          </a:xfrm>
          <a:prstGeom prst="roundRect">
            <a:avLst>
              <a:gd name="adj" fmla="val 16667"/>
            </a:avLst>
          </a:prstGeom>
          <a:solidFill>
            <a:srgbClr val="FFFF99">
              <a:alpha val="58823"/>
            </a:srgbClr>
          </a:solidFill>
          <a:ln w="9525">
            <a:solidFill>
              <a:schemeClr val="tx1"/>
            </a:solidFill>
            <a:round/>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662" dirty="0">
                <a:solidFill>
                  <a:srgbClr val="FF0000"/>
                </a:solidFill>
                <a:latin typeface="HG創英角ﾎﾟｯﾌﾟ体" panose="040B0A09000000000000" pitchFamily="49" charset="-128"/>
                <a:ea typeface="HG創英角ﾎﾟｯﾌﾟ体" panose="040B0A09000000000000" pitchFamily="49" charset="-128"/>
              </a:rPr>
              <a:t>Ｈ２９</a:t>
            </a:r>
            <a:r>
              <a:rPr lang="ja-JP" altLang="en-US" sz="1662" dirty="0">
                <a:solidFill>
                  <a:srgbClr val="000000"/>
                </a:solidFill>
              </a:rPr>
              <a:t>全国学力・学習状況調査</a:t>
            </a:r>
            <a:r>
              <a:rPr lang="ja-JP" altLang="en-US" sz="1662" b="1" dirty="0">
                <a:solidFill>
                  <a:srgbClr val="FF0000"/>
                </a:solidFill>
              </a:rPr>
              <a:t>（中学校３年生）　　　</a:t>
            </a:r>
            <a:r>
              <a:rPr lang="ja-JP" altLang="en-US" sz="1662" dirty="0">
                <a:solidFill>
                  <a:srgbClr val="FF0000"/>
                </a:solidFill>
                <a:latin typeface="HG創英角ﾎﾟｯﾌﾟ体" panose="040B0A09000000000000" pitchFamily="49" charset="-128"/>
                <a:ea typeface="HG創英角ﾎﾟｯﾌﾟ体" panose="040B0A09000000000000" pitchFamily="49" charset="-128"/>
              </a:rPr>
              <a:t>中学校で大きな改善が進行中！</a:t>
            </a:r>
          </a:p>
          <a:p>
            <a:pPr eaLnBrk="1" hangingPunct="1">
              <a:spcBef>
                <a:spcPct val="0"/>
              </a:spcBef>
              <a:buClrTx/>
              <a:buSzTx/>
              <a:buFontTx/>
              <a:buNone/>
            </a:pPr>
            <a:r>
              <a:rPr lang="ja-JP" altLang="en-US" sz="1569" b="1" dirty="0">
                <a:solidFill>
                  <a:srgbClr val="000000"/>
                </a:solidFill>
              </a:rPr>
              <a:t>「総合的な学習の時間」では、自分で課題を立てて、情報を集めて整理して、調べたことを発表するなどの学習活動に取り組んでいますか」の回答と平均正答率のクロス集計</a:t>
            </a:r>
          </a:p>
          <a:p>
            <a:pPr eaLnBrk="1" hangingPunct="1">
              <a:spcBef>
                <a:spcPct val="0"/>
              </a:spcBef>
              <a:buClrTx/>
              <a:buSzTx/>
              <a:buFontTx/>
              <a:buNone/>
            </a:pPr>
            <a:r>
              <a:rPr lang="ja-JP" altLang="en-US" sz="1846" dirty="0">
                <a:solidFill>
                  <a:srgbClr val="000000"/>
                </a:solidFill>
              </a:rPr>
              <a:t>　　＊</a:t>
            </a:r>
            <a:r>
              <a:rPr lang="ja-JP" altLang="en-US" sz="1477" dirty="0">
                <a:solidFill>
                  <a:srgbClr val="000000"/>
                </a:solidFill>
              </a:rPr>
              <a:t>「１　当てはまる」　「２　どちらかといえば、当てはまる」</a:t>
            </a:r>
          </a:p>
          <a:p>
            <a:pPr eaLnBrk="1" hangingPunct="1">
              <a:spcBef>
                <a:spcPct val="0"/>
              </a:spcBef>
              <a:buClrTx/>
              <a:buSzTx/>
              <a:buFontTx/>
              <a:buNone/>
            </a:pPr>
            <a:r>
              <a:rPr lang="ja-JP" altLang="en-US" sz="1477" dirty="0">
                <a:solidFill>
                  <a:srgbClr val="000000"/>
                </a:solidFill>
              </a:rPr>
              <a:t>　　　　「３　どちらかといえば、当てはまらない」　「４　当てはまらない」</a:t>
            </a:r>
          </a:p>
        </p:txBody>
      </p:sp>
      <p:sp>
        <p:nvSpPr>
          <p:cNvPr id="64" name="角丸四角形吹き出し 61">
            <a:extLst>
              <a:ext uri="{FF2B5EF4-FFF2-40B4-BE49-F238E27FC236}">
                <a16:creationId xmlns:a16="http://schemas.microsoft.com/office/drawing/2014/main" id="{2D22A40C-56D5-4C3E-B08B-B8118D1E7BC4}"/>
              </a:ext>
            </a:extLst>
          </p:cNvPr>
          <p:cNvSpPr/>
          <p:nvPr/>
        </p:nvSpPr>
        <p:spPr>
          <a:xfrm>
            <a:off x="563985" y="2142098"/>
            <a:ext cx="7948624" cy="681355"/>
          </a:xfrm>
          <a:prstGeom prst="wedgeRoundRectCallout">
            <a:avLst>
              <a:gd name="adj1" fmla="val 9983"/>
              <a:gd name="adj2" fmla="val 50852"/>
              <a:gd name="adj3" fmla="val 16667"/>
            </a:avLst>
          </a:prstGeom>
          <a:solidFill>
            <a:srgbClr val="FED2F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846" dirty="0">
                <a:solidFill>
                  <a:schemeClr val="tx1"/>
                </a:solidFill>
                <a:latin typeface="ＤＦ特太ゴシック体" panose="020B0509000000000000" pitchFamily="49" charset="-128"/>
                <a:ea typeface="ＤＦ特太ゴシック体" panose="020B0509000000000000" pitchFamily="49" charset="-128"/>
              </a:rPr>
              <a:t>その後、中学校の「総合的な学習の時間」の</a:t>
            </a:r>
            <a:r>
              <a:rPr lang="ja-JP" altLang="en-US" sz="2000" dirty="0">
                <a:solidFill>
                  <a:schemeClr val="tx1"/>
                </a:solidFill>
                <a:latin typeface="ＤＦ特太ゴシック体" panose="020B0509000000000000" pitchFamily="49" charset="-128"/>
                <a:ea typeface="ＤＦ特太ゴシック体" panose="020B0509000000000000" pitchFamily="49" charset="-128"/>
              </a:rPr>
              <a:t>充実が進んだようで、</a:t>
            </a:r>
            <a:endParaRPr lang="en-US" altLang="ja-JP" sz="2000" dirty="0">
              <a:solidFill>
                <a:schemeClr val="tx1"/>
              </a:solidFill>
              <a:latin typeface="ＤＦ特太ゴシック体" panose="020B0509000000000000" pitchFamily="49" charset="-128"/>
              <a:ea typeface="ＤＦ特太ゴシック体" panose="020B0509000000000000" pitchFamily="49" charset="-128"/>
            </a:endParaRPr>
          </a:p>
          <a:p>
            <a:pPr algn="ctr">
              <a:defRPr/>
            </a:pPr>
            <a:r>
              <a:rPr lang="ja-JP" altLang="en-US" sz="2000" dirty="0">
                <a:solidFill>
                  <a:schemeClr val="tx1"/>
                </a:solidFill>
                <a:latin typeface="ＤＦ特太ゴシック体" panose="020B0509000000000000" pitchFamily="49" charset="-128"/>
                <a:ea typeface="ＤＦ特太ゴシック体" panose="020B0509000000000000" pitchFamily="49" charset="-128"/>
              </a:rPr>
              <a:t>「４ あてはまらない」生徒との</a:t>
            </a:r>
            <a:r>
              <a:rPr lang="ja-JP" altLang="en-US" sz="1846" dirty="0">
                <a:solidFill>
                  <a:schemeClr val="tx1"/>
                </a:solidFill>
                <a:latin typeface="ＤＦ特太ゴシック体" pitchFamily="49" charset="-128"/>
                <a:ea typeface="ＤＦ特太ゴシック体" pitchFamily="49" charset="-128"/>
              </a:rPr>
              <a:t>平均正答率の差が年々拡大しています。</a:t>
            </a:r>
          </a:p>
        </p:txBody>
      </p:sp>
      <p:pic>
        <p:nvPicPr>
          <p:cNvPr id="2" name="図 1">
            <a:extLst>
              <a:ext uri="{FF2B5EF4-FFF2-40B4-BE49-F238E27FC236}">
                <a16:creationId xmlns:a16="http://schemas.microsoft.com/office/drawing/2014/main" id="{E214AB6B-3081-4833-8738-2416CD85F5C1}"/>
              </a:ext>
            </a:extLst>
          </p:cNvPr>
          <p:cNvPicPr>
            <a:picLocks noChangeAspect="1"/>
          </p:cNvPicPr>
          <p:nvPr/>
        </p:nvPicPr>
        <p:blipFill>
          <a:blip r:embed="rId3"/>
          <a:stretch>
            <a:fillRect/>
          </a:stretch>
        </p:blipFill>
        <p:spPr>
          <a:xfrm>
            <a:off x="429664" y="3275243"/>
            <a:ext cx="3858154" cy="3275306"/>
          </a:xfrm>
          <a:prstGeom prst="rect">
            <a:avLst/>
          </a:prstGeom>
        </p:spPr>
      </p:pic>
      <p:pic>
        <p:nvPicPr>
          <p:cNvPr id="3" name="図 2">
            <a:extLst>
              <a:ext uri="{FF2B5EF4-FFF2-40B4-BE49-F238E27FC236}">
                <a16:creationId xmlns:a16="http://schemas.microsoft.com/office/drawing/2014/main" id="{2D84DE13-2DB1-4086-A356-F5C0C968FF57}"/>
              </a:ext>
            </a:extLst>
          </p:cNvPr>
          <p:cNvPicPr>
            <a:picLocks noChangeAspect="1"/>
          </p:cNvPicPr>
          <p:nvPr/>
        </p:nvPicPr>
        <p:blipFill>
          <a:blip r:embed="rId4"/>
          <a:stretch>
            <a:fillRect/>
          </a:stretch>
        </p:blipFill>
        <p:spPr>
          <a:xfrm>
            <a:off x="4682185" y="3249065"/>
            <a:ext cx="3783721" cy="3275306"/>
          </a:xfrm>
          <a:prstGeom prst="rect">
            <a:avLst/>
          </a:prstGeom>
        </p:spPr>
      </p:pic>
      <p:sp>
        <p:nvSpPr>
          <p:cNvPr id="153614" name="正方形/長方形 22">
            <a:extLst>
              <a:ext uri="{FF2B5EF4-FFF2-40B4-BE49-F238E27FC236}">
                <a16:creationId xmlns:a16="http://schemas.microsoft.com/office/drawing/2014/main" id="{9EFD6722-C019-4D64-B98B-AA7D40CF668B}"/>
              </a:ext>
            </a:extLst>
          </p:cNvPr>
          <p:cNvSpPr>
            <a:spLocks noChangeArrowheads="1"/>
          </p:cNvSpPr>
          <p:nvPr/>
        </p:nvSpPr>
        <p:spPr bwMode="auto">
          <a:xfrm>
            <a:off x="6821999" y="3265894"/>
            <a:ext cx="1643907" cy="455558"/>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477" b="1">
                <a:solidFill>
                  <a:srgbClr val="FF0000"/>
                </a:solidFill>
                <a:latin typeface="HGP創英角ﾎﾟｯﾌﾟ体" panose="040B0A00000000000000" pitchFamily="50" charset="-128"/>
                <a:ea typeface="HGP創英角ﾎﾟｯﾌﾟ体" panose="040B0A00000000000000" pitchFamily="50" charset="-128"/>
              </a:rPr>
              <a:t>１３ポイントの差</a:t>
            </a:r>
          </a:p>
        </p:txBody>
      </p:sp>
      <p:sp>
        <p:nvSpPr>
          <p:cNvPr id="153612" name="正方形/長方形 20">
            <a:extLst>
              <a:ext uri="{FF2B5EF4-FFF2-40B4-BE49-F238E27FC236}">
                <a16:creationId xmlns:a16="http://schemas.microsoft.com/office/drawing/2014/main" id="{82C4E84B-7E25-4894-9297-6D1E5424798A}"/>
              </a:ext>
            </a:extLst>
          </p:cNvPr>
          <p:cNvSpPr>
            <a:spLocks noChangeArrowheads="1"/>
          </p:cNvSpPr>
          <p:nvPr/>
        </p:nvSpPr>
        <p:spPr bwMode="auto">
          <a:xfrm>
            <a:off x="5202118" y="3055725"/>
            <a:ext cx="1562098" cy="485043"/>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477" b="1" dirty="0">
                <a:solidFill>
                  <a:srgbClr val="000000"/>
                </a:solidFill>
                <a:latin typeface="HGP創英角ﾎﾟｯﾌﾟ体" panose="040B0A00000000000000" pitchFamily="50" charset="-128"/>
                <a:ea typeface="HGP創英角ﾎﾟｯﾌﾟ体" panose="040B0A00000000000000" pitchFamily="50" charset="-128"/>
              </a:rPr>
              <a:t>１６ポイントの差</a:t>
            </a:r>
          </a:p>
        </p:txBody>
      </p:sp>
      <p:sp>
        <p:nvSpPr>
          <p:cNvPr id="153613" name="正方形/長方形 21">
            <a:extLst>
              <a:ext uri="{FF2B5EF4-FFF2-40B4-BE49-F238E27FC236}">
                <a16:creationId xmlns:a16="http://schemas.microsoft.com/office/drawing/2014/main" id="{D5239A0C-6B2E-4D43-B0ED-7455D0D6C72A}"/>
              </a:ext>
            </a:extLst>
          </p:cNvPr>
          <p:cNvSpPr>
            <a:spLocks noChangeArrowheads="1"/>
          </p:cNvSpPr>
          <p:nvPr/>
        </p:nvSpPr>
        <p:spPr bwMode="auto">
          <a:xfrm>
            <a:off x="2658489" y="3032959"/>
            <a:ext cx="1597269" cy="485043"/>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477" b="1" dirty="0">
                <a:solidFill>
                  <a:srgbClr val="FF0000"/>
                </a:solidFill>
                <a:latin typeface="HGP創英角ﾎﾟｯﾌﾟ体" panose="040B0A00000000000000" pitchFamily="50" charset="-128"/>
                <a:ea typeface="HGP創英角ﾎﾟｯﾌﾟ体" panose="040B0A00000000000000" pitchFamily="50" charset="-128"/>
              </a:rPr>
              <a:t>１８ポイントの差</a:t>
            </a:r>
          </a:p>
        </p:txBody>
      </p:sp>
      <p:sp>
        <p:nvSpPr>
          <p:cNvPr id="153657" name="正方形/長方形 19">
            <a:extLst>
              <a:ext uri="{FF2B5EF4-FFF2-40B4-BE49-F238E27FC236}">
                <a16:creationId xmlns:a16="http://schemas.microsoft.com/office/drawing/2014/main" id="{E0B8BB88-C3EE-4FF2-ACC3-D3B621172302}"/>
              </a:ext>
            </a:extLst>
          </p:cNvPr>
          <p:cNvSpPr>
            <a:spLocks noChangeArrowheads="1"/>
          </p:cNvSpPr>
          <p:nvPr/>
        </p:nvSpPr>
        <p:spPr bwMode="auto">
          <a:xfrm>
            <a:off x="984739" y="3008811"/>
            <a:ext cx="1489960" cy="483577"/>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477" b="1" dirty="0">
                <a:solidFill>
                  <a:srgbClr val="000000"/>
                </a:solidFill>
                <a:latin typeface="HGP創英角ﾎﾟｯﾌﾟ体" panose="040B0A00000000000000" pitchFamily="50" charset="-128"/>
                <a:ea typeface="HGP創英角ﾎﾟｯﾌﾟ体" panose="040B0A00000000000000" pitchFamily="50" charset="-128"/>
              </a:rPr>
              <a:t>１２ポイントの差</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3661">
                                            <p:txEl>
                                              <p:pRg st="0" end="0"/>
                                            </p:txEl>
                                          </p:spTgt>
                                        </p:tgtEl>
                                        <p:attrNameLst>
                                          <p:attrName>style.visibility</p:attrName>
                                        </p:attrNameLst>
                                      </p:cBhvr>
                                      <p:to>
                                        <p:strVal val="visible"/>
                                      </p:to>
                                    </p:set>
                                    <p:anim calcmode="lin" valueType="num">
                                      <p:cBhvr additive="base">
                                        <p:cTn id="7" dur="1000" fill="hold"/>
                                        <p:tgtEl>
                                          <p:spTgt spid="153661">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15366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fade">
                                      <p:cBhvr>
                                        <p:cTn id="13" dur="1000"/>
                                        <p:tgtEl>
                                          <p:spTgt spid="64"/>
                                        </p:tgtEl>
                                      </p:cBhvr>
                                    </p:animEffect>
                                    <p:anim calcmode="lin" valueType="num">
                                      <p:cBhvr>
                                        <p:cTn id="14" dur="1000" fill="hold"/>
                                        <p:tgtEl>
                                          <p:spTgt spid="64"/>
                                        </p:tgtEl>
                                        <p:attrNameLst>
                                          <p:attrName>ppt_x</p:attrName>
                                        </p:attrNameLst>
                                      </p:cBhvr>
                                      <p:tavLst>
                                        <p:tav tm="0">
                                          <p:val>
                                            <p:strVal val="#ppt_x"/>
                                          </p:val>
                                        </p:tav>
                                        <p:tav tm="100000">
                                          <p:val>
                                            <p:strVal val="#ppt_x"/>
                                          </p:val>
                                        </p:tav>
                                      </p:tavLst>
                                    </p:anim>
                                    <p:anim calcmode="lin" valueType="num">
                                      <p:cBhvr>
                                        <p:cTn id="15"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3606"/>
                                        </p:tgtEl>
                                        <p:attrNameLst>
                                          <p:attrName>style.visibility</p:attrName>
                                        </p:attrNameLst>
                                      </p:cBhvr>
                                      <p:to>
                                        <p:strVal val="visible"/>
                                      </p:to>
                                    </p:set>
                                    <p:animEffect transition="in" filter="fade">
                                      <p:cBhvr>
                                        <p:cTn id="20" dur="1000"/>
                                        <p:tgtEl>
                                          <p:spTgt spid="153606"/>
                                        </p:tgtEl>
                                      </p:cBhvr>
                                    </p:animEffect>
                                    <p:anim calcmode="lin" valueType="num">
                                      <p:cBhvr>
                                        <p:cTn id="21" dur="1000" fill="hold"/>
                                        <p:tgtEl>
                                          <p:spTgt spid="153606"/>
                                        </p:tgtEl>
                                        <p:attrNameLst>
                                          <p:attrName>ppt_x</p:attrName>
                                        </p:attrNameLst>
                                      </p:cBhvr>
                                      <p:tavLst>
                                        <p:tav tm="0">
                                          <p:val>
                                            <p:strVal val="#ppt_x"/>
                                          </p:val>
                                        </p:tav>
                                        <p:tav tm="100000">
                                          <p:val>
                                            <p:strVal val="#ppt_x"/>
                                          </p:val>
                                        </p:tav>
                                      </p:tavLst>
                                    </p:anim>
                                    <p:anim calcmode="lin" valueType="num">
                                      <p:cBhvr>
                                        <p:cTn id="22" dur="1000" fill="hold"/>
                                        <p:tgtEl>
                                          <p:spTgt spid="15360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53607"/>
                                        </p:tgtEl>
                                        <p:attrNameLst>
                                          <p:attrName>style.visibility</p:attrName>
                                        </p:attrNameLst>
                                      </p:cBhvr>
                                      <p:to>
                                        <p:strVal val="visible"/>
                                      </p:to>
                                    </p:set>
                                    <p:animEffect transition="in" filter="fade">
                                      <p:cBhvr>
                                        <p:cTn id="25" dur="1000"/>
                                        <p:tgtEl>
                                          <p:spTgt spid="153607"/>
                                        </p:tgtEl>
                                      </p:cBhvr>
                                    </p:animEffect>
                                    <p:anim calcmode="lin" valueType="num">
                                      <p:cBhvr>
                                        <p:cTn id="26" dur="1000" fill="hold"/>
                                        <p:tgtEl>
                                          <p:spTgt spid="153607"/>
                                        </p:tgtEl>
                                        <p:attrNameLst>
                                          <p:attrName>ppt_x</p:attrName>
                                        </p:attrNameLst>
                                      </p:cBhvr>
                                      <p:tavLst>
                                        <p:tav tm="0">
                                          <p:val>
                                            <p:strVal val="#ppt_x"/>
                                          </p:val>
                                        </p:tav>
                                        <p:tav tm="100000">
                                          <p:val>
                                            <p:strVal val="#ppt_x"/>
                                          </p:val>
                                        </p:tav>
                                      </p:tavLst>
                                    </p:anim>
                                    <p:anim calcmode="lin" valueType="num">
                                      <p:cBhvr>
                                        <p:cTn id="27" dur="1000" fill="hold"/>
                                        <p:tgtEl>
                                          <p:spTgt spid="15360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53615"/>
                                        </p:tgtEl>
                                        <p:attrNameLst>
                                          <p:attrName>style.visibility</p:attrName>
                                        </p:attrNameLst>
                                      </p:cBhvr>
                                      <p:to>
                                        <p:strVal val="visible"/>
                                      </p:to>
                                    </p:set>
                                    <p:animEffect transition="in" filter="fade">
                                      <p:cBhvr>
                                        <p:cTn id="30" dur="1000"/>
                                        <p:tgtEl>
                                          <p:spTgt spid="153615"/>
                                        </p:tgtEl>
                                      </p:cBhvr>
                                    </p:animEffect>
                                    <p:anim calcmode="lin" valueType="num">
                                      <p:cBhvr>
                                        <p:cTn id="31" dur="1000" fill="hold"/>
                                        <p:tgtEl>
                                          <p:spTgt spid="153615"/>
                                        </p:tgtEl>
                                        <p:attrNameLst>
                                          <p:attrName>ppt_x</p:attrName>
                                        </p:attrNameLst>
                                      </p:cBhvr>
                                      <p:tavLst>
                                        <p:tav tm="0">
                                          <p:val>
                                            <p:strVal val="#ppt_x"/>
                                          </p:val>
                                        </p:tav>
                                        <p:tav tm="100000">
                                          <p:val>
                                            <p:strVal val="#ppt_x"/>
                                          </p:val>
                                        </p:tav>
                                      </p:tavLst>
                                    </p:anim>
                                    <p:anim calcmode="lin" valueType="num">
                                      <p:cBhvr>
                                        <p:cTn id="32" dur="1000" fill="hold"/>
                                        <p:tgtEl>
                                          <p:spTgt spid="153615"/>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53616"/>
                                        </p:tgtEl>
                                        <p:attrNameLst>
                                          <p:attrName>style.visibility</p:attrName>
                                        </p:attrNameLst>
                                      </p:cBhvr>
                                      <p:to>
                                        <p:strVal val="visible"/>
                                      </p:to>
                                    </p:set>
                                    <p:animEffect transition="in" filter="fade">
                                      <p:cBhvr>
                                        <p:cTn id="35" dur="1000"/>
                                        <p:tgtEl>
                                          <p:spTgt spid="153616"/>
                                        </p:tgtEl>
                                      </p:cBhvr>
                                    </p:animEffect>
                                    <p:anim calcmode="lin" valueType="num">
                                      <p:cBhvr>
                                        <p:cTn id="36" dur="1000" fill="hold"/>
                                        <p:tgtEl>
                                          <p:spTgt spid="153616"/>
                                        </p:tgtEl>
                                        <p:attrNameLst>
                                          <p:attrName>ppt_x</p:attrName>
                                        </p:attrNameLst>
                                      </p:cBhvr>
                                      <p:tavLst>
                                        <p:tav tm="0">
                                          <p:val>
                                            <p:strVal val="#ppt_x"/>
                                          </p:val>
                                        </p:tav>
                                        <p:tav tm="100000">
                                          <p:val>
                                            <p:strVal val="#ppt_x"/>
                                          </p:val>
                                        </p:tav>
                                      </p:tavLst>
                                    </p:anim>
                                    <p:anim calcmode="lin" valueType="num">
                                      <p:cBhvr>
                                        <p:cTn id="37" dur="1000" fill="hold"/>
                                        <p:tgtEl>
                                          <p:spTgt spid="153616"/>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1000"/>
                                        <p:tgtEl>
                                          <p:spTgt spid="29"/>
                                        </p:tgtEl>
                                      </p:cBhvr>
                                    </p:animEffect>
                                    <p:anim calcmode="lin" valueType="num">
                                      <p:cBhvr>
                                        <p:cTn id="41" dur="1000" fill="hold"/>
                                        <p:tgtEl>
                                          <p:spTgt spid="29"/>
                                        </p:tgtEl>
                                        <p:attrNameLst>
                                          <p:attrName>ppt_x</p:attrName>
                                        </p:attrNameLst>
                                      </p:cBhvr>
                                      <p:tavLst>
                                        <p:tav tm="0">
                                          <p:val>
                                            <p:strVal val="#ppt_x"/>
                                          </p:val>
                                        </p:tav>
                                        <p:tav tm="100000">
                                          <p:val>
                                            <p:strVal val="#ppt_x"/>
                                          </p:val>
                                        </p:tav>
                                      </p:tavLst>
                                    </p:anim>
                                    <p:anim calcmode="lin" valueType="num">
                                      <p:cBhvr>
                                        <p:cTn id="42" dur="1000" fill="hold"/>
                                        <p:tgtEl>
                                          <p:spTgt spid="29"/>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1000"/>
                                        <p:tgtEl>
                                          <p:spTgt spid="2"/>
                                        </p:tgtEl>
                                      </p:cBhvr>
                                    </p:animEffect>
                                    <p:anim calcmode="lin" valueType="num">
                                      <p:cBhvr>
                                        <p:cTn id="46" dur="1000" fill="hold"/>
                                        <p:tgtEl>
                                          <p:spTgt spid="2"/>
                                        </p:tgtEl>
                                        <p:attrNameLst>
                                          <p:attrName>ppt_x</p:attrName>
                                        </p:attrNameLst>
                                      </p:cBhvr>
                                      <p:tavLst>
                                        <p:tav tm="0">
                                          <p:val>
                                            <p:strVal val="#ppt_x"/>
                                          </p:val>
                                        </p:tav>
                                        <p:tav tm="100000">
                                          <p:val>
                                            <p:strVal val="#ppt_x"/>
                                          </p:val>
                                        </p:tav>
                                      </p:tavLst>
                                    </p:anim>
                                    <p:anim calcmode="lin" valueType="num">
                                      <p:cBhvr>
                                        <p:cTn id="47" dur="1000" fill="hold"/>
                                        <p:tgtEl>
                                          <p:spTgt spid="2"/>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53613"/>
                                        </p:tgtEl>
                                        <p:attrNameLst>
                                          <p:attrName>style.visibility</p:attrName>
                                        </p:attrNameLst>
                                      </p:cBhvr>
                                      <p:to>
                                        <p:strVal val="visible"/>
                                      </p:to>
                                    </p:set>
                                    <p:animEffect transition="in" filter="fade">
                                      <p:cBhvr>
                                        <p:cTn id="50" dur="1000"/>
                                        <p:tgtEl>
                                          <p:spTgt spid="153613"/>
                                        </p:tgtEl>
                                      </p:cBhvr>
                                    </p:animEffect>
                                    <p:anim calcmode="lin" valueType="num">
                                      <p:cBhvr>
                                        <p:cTn id="51" dur="1000" fill="hold"/>
                                        <p:tgtEl>
                                          <p:spTgt spid="153613"/>
                                        </p:tgtEl>
                                        <p:attrNameLst>
                                          <p:attrName>ppt_x</p:attrName>
                                        </p:attrNameLst>
                                      </p:cBhvr>
                                      <p:tavLst>
                                        <p:tav tm="0">
                                          <p:val>
                                            <p:strVal val="#ppt_x"/>
                                          </p:val>
                                        </p:tav>
                                        <p:tav tm="100000">
                                          <p:val>
                                            <p:strVal val="#ppt_x"/>
                                          </p:val>
                                        </p:tav>
                                      </p:tavLst>
                                    </p:anim>
                                    <p:anim calcmode="lin" valueType="num">
                                      <p:cBhvr>
                                        <p:cTn id="52" dur="1000" fill="hold"/>
                                        <p:tgtEl>
                                          <p:spTgt spid="153613"/>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53657"/>
                                        </p:tgtEl>
                                        <p:attrNameLst>
                                          <p:attrName>style.visibility</p:attrName>
                                        </p:attrNameLst>
                                      </p:cBhvr>
                                      <p:to>
                                        <p:strVal val="visible"/>
                                      </p:to>
                                    </p:set>
                                    <p:animEffect transition="in" filter="fade">
                                      <p:cBhvr>
                                        <p:cTn id="55" dur="1000"/>
                                        <p:tgtEl>
                                          <p:spTgt spid="153657"/>
                                        </p:tgtEl>
                                      </p:cBhvr>
                                    </p:animEffect>
                                    <p:anim calcmode="lin" valueType="num">
                                      <p:cBhvr>
                                        <p:cTn id="56" dur="1000" fill="hold"/>
                                        <p:tgtEl>
                                          <p:spTgt spid="153657"/>
                                        </p:tgtEl>
                                        <p:attrNameLst>
                                          <p:attrName>ppt_x</p:attrName>
                                        </p:attrNameLst>
                                      </p:cBhvr>
                                      <p:tavLst>
                                        <p:tav tm="0">
                                          <p:val>
                                            <p:strVal val="#ppt_x"/>
                                          </p:val>
                                        </p:tav>
                                        <p:tav tm="100000">
                                          <p:val>
                                            <p:strVal val="#ppt_x"/>
                                          </p:val>
                                        </p:tav>
                                      </p:tavLst>
                                    </p:anim>
                                    <p:anim calcmode="lin" valueType="num">
                                      <p:cBhvr>
                                        <p:cTn id="57" dur="1000" fill="hold"/>
                                        <p:tgtEl>
                                          <p:spTgt spid="153657"/>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53608"/>
                                        </p:tgtEl>
                                        <p:attrNameLst>
                                          <p:attrName>style.visibility</p:attrName>
                                        </p:attrNameLst>
                                      </p:cBhvr>
                                      <p:to>
                                        <p:strVal val="visible"/>
                                      </p:to>
                                    </p:set>
                                    <p:animEffect transition="in" filter="fade">
                                      <p:cBhvr>
                                        <p:cTn id="62" dur="1000"/>
                                        <p:tgtEl>
                                          <p:spTgt spid="153608"/>
                                        </p:tgtEl>
                                      </p:cBhvr>
                                    </p:animEffect>
                                    <p:anim calcmode="lin" valueType="num">
                                      <p:cBhvr>
                                        <p:cTn id="63" dur="1000" fill="hold"/>
                                        <p:tgtEl>
                                          <p:spTgt spid="153608"/>
                                        </p:tgtEl>
                                        <p:attrNameLst>
                                          <p:attrName>ppt_x</p:attrName>
                                        </p:attrNameLst>
                                      </p:cBhvr>
                                      <p:tavLst>
                                        <p:tav tm="0">
                                          <p:val>
                                            <p:strVal val="#ppt_x"/>
                                          </p:val>
                                        </p:tav>
                                        <p:tav tm="100000">
                                          <p:val>
                                            <p:strVal val="#ppt_x"/>
                                          </p:val>
                                        </p:tav>
                                      </p:tavLst>
                                    </p:anim>
                                    <p:anim calcmode="lin" valueType="num">
                                      <p:cBhvr>
                                        <p:cTn id="64" dur="1000" fill="hold"/>
                                        <p:tgtEl>
                                          <p:spTgt spid="153608"/>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53609"/>
                                        </p:tgtEl>
                                        <p:attrNameLst>
                                          <p:attrName>style.visibility</p:attrName>
                                        </p:attrNameLst>
                                      </p:cBhvr>
                                      <p:to>
                                        <p:strVal val="visible"/>
                                      </p:to>
                                    </p:set>
                                    <p:animEffect transition="in" filter="fade">
                                      <p:cBhvr>
                                        <p:cTn id="67" dur="1000"/>
                                        <p:tgtEl>
                                          <p:spTgt spid="153609"/>
                                        </p:tgtEl>
                                      </p:cBhvr>
                                    </p:animEffect>
                                    <p:anim calcmode="lin" valueType="num">
                                      <p:cBhvr>
                                        <p:cTn id="68" dur="1000" fill="hold"/>
                                        <p:tgtEl>
                                          <p:spTgt spid="153609"/>
                                        </p:tgtEl>
                                        <p:attrNameLst>
                                          <p:attrName>ppt_x</p:attrName>
                                        </p:attrNameLst>
                                      </p:cBhvr>
                                      <p:tavLst>
                                        <p:tav tm="0">
                                          <p:val>
                                            <p:strVal val="#ppt_x"/>
                                          </p:val>
                                        </p:tav>
                                        <p:tav tm="100000">
                                          <p:val>
                                            <p:strVal val="#ppt_x"/>
                                          </p:val>
                                        </p:tav>
                                      </p:tavLst>
                                    </p:anim>
                                    <p:anim calcmode="lin" valueType="num">
                                      <p:cBhvr>
                                        <p:cTn id="69" dur="1000" fill="hold"/>
                                        <p:tgtEl>
                                          <p:spTgt spid="153609"/>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53610"/>
                                        </p:tgtEl>
                                        <p:attrNameLst>
                                          <p:attrName>style.visibility</p:attrName>
                                        </p:attrNameLst>
                                      </p:cBhvr>
                                      <p:to>
                                        <p:strVal val="visible"/>
                                      </p:to>
                                    </p:set>
                                    <p:animEffect transition="in" filter="fade">
                                      <p:cBhvr>
                                        <p:cTn id="72" dur="1000"/>
                                        <p:tgtEl>
                                          <p:spTgt spid="153610"/>
                                        </p:tgtEl>
                                      </p:cBhvr>
                                    </p:animEffect>
                                    <p:anim calcmode="lin" valueType="num">
                                      <p:cBhvr>
                                        <p:cTn id="73" dur="1000" fill="hold"/>
                                        <p:tgtEl>
                                          <p:spTgt spid="153610"/>
                                        </p:tgtEl>
                                        <p:attrNameLst>
                                          <p:attrName>ppt_x</p:attrName>
                                        </p:attrNameLst>
                                      </p:cBhvr>
                                      <p:tavLst>
                                        <p:tav tm="0">
                                          <p:val>
                                            <p:strVal val="#ppt_x"/>
                                          </p:val>
                                        </p:tav>
                                        <p:tav tm="100000">
                                          <p:val>
                                            <p:strVal val="#ppt_x"/>
                                          </p:val>
                                        </p:tav>
                                      </p:tavLst>
                                    </p:anim>
                                    <p:anim calcmode="lin" valueType="num">
                                      <p:cBhvr>
                                        <p:cTn id="74" dur="1000" fill="hold"/>
                                        <p:tgtEl>
                                          <p:spTgt spid="153610"/>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53611"/>
                                        </p:tgtEl>
                                        <p:attrNameLst>
                                          <p:attrName>style.visibility</p:attrName>
                                        </p:attrNameLst>
                                      </p:cBhvr>
                                      <p:to>
                                        <p:strVal val="visible"/>
                                      </p:to>
                                    </p:set>
                                    <p:animEffect transition="in" filter="fade">
                                      <p:cBhvr>
                                        <p:cTn id="77" dur="1000"/>
                                        <p:tgtEl>
                                          <p:spTgt spid="153611"/>
                                        </p:tgtEl>
                                      </p:cBhvr>
                                    </p:animEffect>
                                    <p:anim calcmode="lin" valueType="num">
                                      <p:cBhvr>
                                        <p:cTn id="78" dur="1000" fill="hold"/>
                                        <p:tgtEl>
                                          <p:spTgt spid="153611"/>
                                        </p:tgtEl>
                                        <p:attrNameLst>
                                          <p:attrName>ppt_x</p:attrName>
                                        </p:attrNameLst>
                                      </p:cBhvr>
                                      <p:tavLst>
                                        <p:tav tm="0">
                                          <p:val>
                                            <p:strVal val="#ppt_x"/>
                                          </p:val>
                                        </p:tav>
                                        <p:tav tm="100000">
                                          <p:val>
                                            <p:strVal val="#ppt_x"/>
                                          </p:val>
                                        </p:tav>
                                      </p:tavLst>
                                    </p:anim>
                                    <p:anim calcmode="lin" valueType="num">
                                      <p:cBhvr>
                                        <p:cTn id="79" dur="1000" fill="hold"/>
                                        <p:tgtEl>
                                          <p:spTgt spid="153611"/>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fade">
                                      <p:cBhvr>
                                        <p:cTn id="82" dur="1000"/>
                                        <p:tgtEl>
                                          <p:spTgt spid="40"/>
                                        </p:tgtEl>
                                      </p:cBhvr>
                                    </p:animEffect>
                                    <p:anim calcmode="lin" valueType="num">
                                      <p:cBhvr>
                                        <p:cTn id="83" dur="1000" fill="hold"/>
                                        <p:tgtEl>
                                          <p:spTgt spid="40"/>
                                        </p:tgtEl>
                                        <p:attrNameLst>
                                          <p:attrName>ppt_x</p:attrName>
                                        </p:attrNameLst>
                                      </p:cBhvr>
                                      <p:tavLst>
                                        <p:tav tm="0">
                                          <p:val>
                                            <p:strVal val="#ppt_x"/>
                                          </p:val>
                                        </p:tav>
                                        <p:tav tm="100000">
                                          <p:val>
                                            <p:strVal val="#ppt_x"/>
                                          </p:val>
                                        </p:tav>
                                      </p:tavLst>
                                    </p:anim>
                                    <p:anim calcmode="lin" valueType="num">
                                      <p:cBhvr>
                                        <p:cTn id="84" dur="1000" fill="hold"/>
                                        <p:tgtEl>
                                          <p:spTgt spid="40"/>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fade">
                                      <p:cBhvr>
                                        <p:cTn id="87" dur="1000"/>
                                        <p:tgtEl>
                                          <p:spTgt spid="3"/>
                                        </p:tgtEl>
                                      </p:cBhvr>
                                    </p:animEffect>
                                    <p:anim calcmode="lin" valueType="num">
                                      <p:cBhvr>
                                        <p:cTn id="88" dur="1000" fill="hold"/>
                                        <p:tgtEl>
                                          <p:spTgt spid="3"/>
                                        </p:tgtEl>
                                        <p:attrNameLst>
                                          <p:attrName>ppt_x</p:attrName>
                                        </p:attrNameLst>
                                      </p:cBhvr>
                                      <p:tavLst>
                                        <p:tav tm="0">
                                          <p:val>
                                            <p:strVal val="#ppt_x"/>
                                          </p:val>
                                        </p:tav>
                                        <p:tav tm="100000">
                                          <p:val>
                                            <p:strVal val="#ppt_x"/>
                                          </p:val>
                                        </p:tav>
                                      </p:tavLst>
                                    </p:anim>
                                    <p:anim calcmode="lin" valueType="num">
                                      <p:cBhvr>
                                        <p:cTn id="89" dur="1000" fill="hold"/>
                                        <p:tgtEl>
                                          <p:spTgt spid="3"/>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153614"/>
                                        </p:tgtEl>
                                        <p:attrNameLst>
                                          <p:attrName>style.visibility</p:attrName>
                                        </p:attrNameLst>
                                      </p:cBhvr>
                                      <p:to>
                                        <p:strVal val="visible"/>
                                      </p:to>
                                    </p:set>
                                    <p:animEffect transition="in" filter="fade">
                                      <p:cBhvr>
                                        <p:cTn id="92" dur="1000"/>
                                        <p:tgtEl>
                                          <p:spTgt spid="153614"/>
                                        </p:tgtEl>
                                      </p:cBhvr>
                                    </p:animEffect>
                                    <p:anim calcmode="lin" valueType="num">
                                      <p:cBhvr>
                                        <p:cTn id="93" dur="1000" fill="hold"/>
                                        <p:tgtEl>
                                          <p:spTgt spid="153614"/>
                                        </p:tgtEl>
                                        <p:attrNameLst>
                                          <p:attrName>ppt_x</p:attrName>
                                        </p:attrNameLst>
                                      </p:cBhvr>
                                      <p:tavLst>
                                        <p:tav tm="0">
                                          <p:val>
                                            <p:strVal val="#ppt_x"/>
                                          </p:val>
                                        </p:tav>
                                        <p:tav tm="100000">
                                          <p:val>
                                            <p:strVal val="#ppt_x"/>
                                          </p:val>
                                        </p:tav>
                                      </p:tavLst>
                                    </p:anim>
                                    <p:anim calcmode="lin" valueType="num">
                                      <p:cBhvr>
                                        <p:cTn id="94" dur="1000" fill="hold"/>
                                        <p:tgtEl>
                                          <p:spTgt spid="153614"/>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153612"/>
                                        </p:tgtEl>
                                        <p:attrNameLst>
                                          <p:attrName>style.visibility</p:attrName>
                                        </p:attrNameLst>
                                      </p:cBhvr>
                                      <p:to>
                                        <p:strVal val="visible"/>
                                      </p:to>
                                    </p:set>
                                    <p:animEffect transition="in" filter="fade">
                                      <p:cBhvr>
                                        <p:cTn id="97" dur="1000"/>
                                        <p:tgtEl>
                                          <p:spTgt spid="153612"/>
                                        </p:tgtEl>
                                      </p:cBhvr>
                                    </p:animEffect>
                                    <p:anim calcmode="lin" valueType="num">
                                      <p:cBhvr>
                                        <p:cTn id="98" dur="1000" fill="hold"/>
                                        <p:tgtEl>
                                          <p:spTgt spid="153612"/>
                                        </p:tgtEl>
                                        <p:attrNameLst>
                                          <p:attrName>ppt_x</p:attrName>
                                        </p:attrNameLst>
                                      </p:cBhvr>
                                      <p:tavLst>
                                        <p:tav tm="0">
                                          <p:val>
                                            <p:strVal val="#ppt_x"/>
                                          </p:val>
                                        </p:tav>
                                        <p:tav tm="100000">
                                          <p:val>
                                            <p:strVal val="#ppt_x"/>
                                          </p:val>
                                        </p:tav>
                                      </p:tavLst>
                                    </p:anim>
                                    <p:anim calcmode="lin" valueType="num">
                                      <p:cBhvr>
                                        <p:cTn id="99" dur="1000" fill="hold"/>
                                        <p:tgtEl>
                                          <p:spTgt spid="153612"/>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58"/>
                                        </p:tgtEl>
                                        <p:attrNameLst>
                                          <p:attrName>style.visibility</p:attrName>
                                        </p:attrNameLst>
                                      </p:cBhvr>
                                      <p:to>
                                        <p:strVal val="visible"/>
                                      </p:to>
                                    </p:set>
                                    <p:animEffect transition="in" filter="fade">
                                      <p:cBhvr>
                                        <p:cTn id="102" dur="1000"/>
                                        <p:tgtEl>
                                          <p:spTgt spid="58"/>
                                        </p:tgtEl>
                                      </p:cBhvr>
                                    </p:animEffect>
                                    <p:anim calcmode="lin" valueType="num">
                                      <p:cBhvr>
                                        <p:cTn id="103" dur="1000" fill="hold"/>
                                        <p:tgtEl>
                                          <p:spTgt spid="58"/>
                                        </p:tgtEl>
                                        <p:attrNameLst>
                                          <p:attrName>ppt_x</p:attrName>
                                        </p:attrNameLst>
                                      </p:cBhvr>
                                      <p:tavLst>
                                        <p:tav tm="0">
                                          <p:val>
                                            <p:strVal val="#ppt_x"/>
                                          </p:val>
                                        </p:tav>
                                        <p:tav tm="100000">
                                          <p:val>
                                            <p:strVal val="#ppt_x"/>
                                          </p:val>
                                        </p:tav>
                                      </p:tavLst>
                                    </p:anim>
                                    <p:anim calcmode="lin" valueType="num">
                                      <p:cBhvr>
                                        <p:cTn id="104"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6" grpId="0" animBg="1"/>
      <p:bldP spid="153607" grpId="0" animBg="1"/>
      <p:bldP spid="153608" grpId="0" animBg="1"/>
      <p:bldP spid="153609" grpId="0" animBg="1"/>
      <p:bldP spid="153610" grpId="0" animBg="1"/>
      <p:bldP spid="153611" grpId="0" animBg="1"/>
      <p:bldP spid="153615" grpId="0" animBg="1"/>
      <p:bldP spid="153616" grpId="0" animBg="1"/>
      <p:bldP spid="29" grpId="0" animBg="1"/>
      <p:bldP spid="40" grpId="0" animBg="1"/>
      <p:bldP spid="58" grpId="0" animBg="1"/>
      <p:bldP spid="64" grpId="0" animBg="1"/>
      <p:bldP spid="153614" grpId="0" animBg="1"/>
      <p:bldP spid="153612" grpId="0" animBg="1"/>
      <p:bldP spid="153613" grpId="0" animBg="1"/>
      <p:bldP spid="15365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A29AECDA-733F-4A49-924B-656C2FB616A3}"/>
              </a:ext>
            </a:extLst>
          </p:cNvPr>
          <p:cNvSpPr/>
          <p:nvPr/>
        </p:nvSpPr>
        <p:spPr>
          <a:xfrm>
            <a:off x="0" y="0"/>
            <a:ext cx="9226193"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descr="スーツを着た男性&#10;&#10;自動的に生成された説明">
            <a:extLst>
              <a:ext uri="{FF2B5EF4-FFF2-40B4-BE49-F238E27FC236}">
                <a16:creationId xmlns:a16="http://schemas.microsoft.com/office/drawing/2014/main" id="{4FA981C4-4F95-4EDE-BEC6-99B1E455E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81973">
            <a:off x="575291" y="739738"/>
            <a:ext cx="3722444" cy="4512585"/>
          </a:xfrm>
          <a:prstGeom prst="rect">
            <a:avLst/>
          </a:prstGeom>
          <a:ln>
            <a:noFill/>
          </a:ln>
          <a:effectLst>
            <a:softEdge rad="112500"/>
          </a:effectLst>
        </p:spPr>
      </p:pic>
      <p:sp>
        <p:nvSpPr>
          <p:cNvPr id="13" name="テキスト ボックス 12">
            <a:extLst>
              <a:ext uri="{FF2B5EF4-FFF2-40B4-BE49-F238E27FC236}">
                <a16:creationId xmlns:a16="http://schemas.microsoft.com/office/drawing/2014/main" id="{4B752748-B79D-4045-85AF-89BD85DA4131}"/>
              </a:ext>
            </a:extLst>
          </p:cNvPr>
          <p:cNvSpPr txBox="1"/>
          <p:nvPr/>
        </p:nvSpPr>
        <p:spPr>
          <a:xfrm>
            <a:off x="4708759" y="1695236"/>
            <a:ext cx="4285012" cy="4520629"/>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kumimoji="1" lang="ja-JP" altLang="en-US" sz="1600" dirty="0">
                <a:solidFill>
                  <a:schemeClr val="bg1"/>
                </a:solidFill>
                <a:latin typeface="AR丸ゴシック体M" panose="020F0609000000000000" pitchFamily="49" charset="-128"/>
                <a:ea typeface="AR丸ゴシック体M" panose="020F0609000000000000" pitchFamily="49" charset="-128"/>
                <a:cs typeface="+mj-cs"/>
              </a:rPr>
              <a:t>第 ４</a:t>
            </a:r>
            <a:r>
              <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rPr>
              <a:t> </a:t>
            </a:r>
            <a:r>
              <a:rPr kumimoji="1" lang="ja-JP" altLang="en-US" sz="1600" dirty="0">
                <a:solidFill>
                  <a:schemeClr val="bg1"/>
                </a:solidFill>
                <a:latin typeface="AR丸ゴシック体M" panose="020F0609000000000000" pitchFamily="49" charset="-128"/>
                <a:ea typeface="AR丸ゴシック体M" panose="020F0609000000000000" pitchFamily="49" charset="-128"/>
                <a:cs typeface="+mj-cs"/>
              </a:rPr>
              <a:t>回の</a:t>
            </a:r>
            <a:r>
              <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rPr>
              <a:t>【</a:t>
            </a:r>
            <a:r>
              <a:rPr kumimoji="1" lang="ja-JP" altLang="en-US" sz="1600" dirty="0">
                <a:solidFill>
                  <a:schemeClr val="bg1"/>
                </a:solidFill>
                <a:latin typeface="AR丸ゴシック体M" panose="020F0609000000000000" pitchFamily="49" charset="-128"/>
                <a:ea typeface="AR丸ゴシック体M" panose="020F0609000000000000" pitchFamily="49" charset="-128"/>
                <a:cs typeface="+mj-cs"/>
              </a:rPr>
              <a:t>その１</a:t>
            </a:r>
            <a:r>
              <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rPr>
              <a:t>】</a:t>
            </a:r>
            <a:r>
              <a:rPr kumimoji="1" lang="ja-JP" altLang="en-US" sz="1600" dirty="0">
                <a:solidFill>
                  <a:schemeClr val="bg1"/>
                </a:solidFill>
                <a:latin typeface="AR丸ゴシック体M" panose="020F0609000000000000" pitchFamily="49" charset="-128"/>
                <a:ea typeface="AR丸ゴシック体M" panose="020F0609000000000000" pitchFamily="49" charset="-128"/>
                <a:cs typeface="+mj-cs"/>
              </a:rPr>
              <a:t>では、</a:t>
            </a: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r>
              <a:rPr kumimoji="1" lang="ja-JP" altLang="en-US" sz="1600" dirty="0">
                <a:solidFill>
                  <a:schemeClr val="bg1"/>
                </a:solidFill>
                <a:latin typeface="AR丸ゴシック体M" panose="020F0609000000000000" pitchFamily="49" charset="-128"/>
                <a:ea typeface="AR丸ゴシック体M" panose="020F0609000000000000" pitchFamily="49" charset="-128"/>
                <a:cs typeface="+mj-cs"/>
              </a:rPr>
              <a:t>カリキュラム・マネジメントを学校で進める　</a:t>
            </a: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r>
              <a:rPr kumimoji="1" lang="ja-JP" altLang="en-US" sz="1600" dirty="0">
                <a:solidFill>
                  <a:schemeClr val="bg1"/>
                </a:solidFill>
                <a:latin typeface="AR丸ゴシック体M" panose="020F0609000000000000" pitchFamily="49" charset="-128"/>
                <a:ea typeface="AR丸ゴシック体M" panose="020F0609000000000000" pitchFamily="49" charset="-128"/>
                <a:cs typeface="+mj-cs"/>
              </a:rPr>
              <a:t>際に、あるいは行政が指導する際に陥りやす</a:t>
            </a: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r>
              <a:rPr kumimoji="1" lang="ja-JP" altLang="en-US" sz="1600" dirty="0">
                <a:solidFill>
                  <a:schemeClr val="bg1"/>
                </a:solidFill>
                <a:latin typeface="AR丸ゴシック体M" panose="020F0609000000000000" pitchFamily="49" charset="-128"/>
                <a:ea typeface="AR丸ゴシック体M" panose="020F0609000000000000" pitchFamily="49" charset="-128"/>
                <a:cs typeface="+mj-cs"/>
              </a:rPr>
              <a:t>い問題や、うまく進めるためのポイントを、</a:t>
            </a: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r>
              <a:rPr kumimoji="1" lang="ja-JP" altLang="en-US" sz="1600" dirty="0">
                <a:solidFill>
                  <a:schemeClr val="bg1"/>
                </a:solidFill>
                <a:latin typeface="AR丸ゴシック体M" panose="020F0609000000000000" pitchFamily="49" charset="-128"/>
                <a:ea typeface="AR丸ゴシック体M" panose="020F0609000000000000" pitchFamily="49" charset="-128"/>
                <a:cs typeface="+mj-cs"/>
              </a:rPr>
              <a:t>実際の授業づくりと結び付けながらお伝えし</a:t>
            </a: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r>
              <a:rPr kumimoji="1" lang="ja-JP" altLang="en-US" sz="1600" dirty="0">
                <a:solidFill>
                  <a:schemeClr val="bg1"/>
                </a:solidFill>
                <a:latin typeface="AR丸ゴシック体M" panose="020F0609000000000000" pitchFamily="49" charset="-128"/>
                <a:ea typeface="AR丸ゴシック体M" panose="020F0609000000000000" pitchFamily="49" charset="-128"/>
                <a:cs typeface="+mj-cs"/>
              </a:rPr>
              <a:t>てまいりした。</a:t>
            </a: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r>
              <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rPr>
              <a:t>【</a:t>
            </a:r>
            <a:r>
              <a:rPr kumimoji="1" lang="ja-JP" altLang="en-US" sz="1600" dirty="0">
                <a:solidFill>
                  <a:schemeClr val="bg1"/>
                </a:solidFill>
                <a:latin typeface="AR丸ゴシック体M" panose="020F0609000000000000" pitchFamily="49" charset="-128"/>
                <a:ea typeface="AR丸ゴシック体M" panose="020F0609000000000000" pitchFamily="49" charset="-128"/>
                <a:cs typeface="+mj-cs"/>
              </a:rPr>
              <a:t>その２</a:t>
            </a:r>
            <a:r>
              <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rPr>
              <a:t>】</a:t>
            </a:r>
            <a:r>
              <a:rPr kumimoji="1" lang="ja-JP" altLang="en-US" sz="1600" dirty="0">
                <a:solidFill>
                  <a:schemeClr val="bg1"/>
                </a:solidFill>
                <a:latin typeface="AR丸ゴシック体M" panose="020F0609000000000000" pitchFamily="49" charset="-128"/>
                <a:ea typeface="AR丸ゴシック体M" panose="020F0609000000000000" pitchFamily="49" charset="-128"/>
                <a:cs typeface="+mj-cs"/>
              </a:rPr>
              <a:t>では中学校等でのカリキュラム・</a:t>
            </a: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r>
              <a:rPr kumimoji="1" lang="ja-JP" altLang="en-US" sz="1600" dirty="0">
                <a:solidFill>
                  <a:schemeClr val="bg1"/>
                </a:solidFill>
                <a:latin typeface="AR丸ゴシック体M" panose="020F0609000000000000" pitchFamily="49" charset="-128"/>
                <a:ea typeface="AR丸ゴシック体M" panose="020F0609000000000000" pitchFamily="49" charset="-128"/>
                <a:cs typeface="+mj-cs"/>
              </a:rPr>
              <a:t>マネジメントの進め方と作品作りについてお</a:t>
            </a: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r>
              <a:rPr kumimoji="1" lang="ja-JP" altLang="en-US" sz="1600" dirty="0">
                <a:solidFill>
                  <a:schemeClr val="bg1"/>
                </a:solidFill>
                <a:latin typeface="AR丸ゴシック体M" panose="020F0609000000000000" pitchFamily="49" charset="-128"/>
                <a:ea typeface="AR丸ゴシック体M" panose="020F0609000000000000" pitchFamily="49" charset="-128"/>
                <a:cs typeface="+mj-cs"/>
              </a:rPr>
              <a:t>話いたしますよ。</a:t>
            </a: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r>
              <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rPr>
              <a:t>【</a:t>
            </a:r>
            <a:r>
              <a:rPr kumimoji="1" lang="ja-JP" altLang="en-US" sz="1600" dirty="0">
                <a:solidFill>
                  <a:schemeClr val="bg1"/>
                </a:solidFill>
                <a:latin typeface="AR丸ゴシック体M" panose="020F0609000000000000" pitchFamily="49" charset="-128"/>
                <a:ea typeface="AR丸ゴシック体M" panose="020F0609000000000000" pitchFamily="49" charset="-128"/>
                <a:cs typeface="+mj-cs"/>
              </a:rPr>
              <a:t>その２</a:t>
            </a:r>
            <a:r>
              <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rPr>
              <a:t>】</a:t>
            </a:r>
            <a:r>
              <a:rPr kumimoji="1" lang="ja-JP" altLang="en-US" sz="1600" dirty="0">
                <a:solidFill>
                  <a:schemeClr val="bg1"/>
                </a:solidFill>
                <a:latin typeface="AR丸ゴシック体M" panose="020F0609000000000000" pitchFamily="49" charset="-128"/>
                <a:ea typeface="AR丸ゴシック体M" panose="020F0609000000000000" pitchFamily="49" charset="-128"/>
                <a:cs typeface="+mj-cs"/>
              </a:rPr>
              <a:t>もお楽しみに！</a:t>
            </a: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endParaRPr kumimoji="1" lang="en-US" altLang="ja-JP" sz="1500" dirty="0">
              <a:solidFill>
                <a:schemeClr val="bg1"/>
              </a:solidFill>
              <a:latin typeface="+mj-lt"/>
              <a:ea typeface="+mj-ea"/>
              <a:cs typeface="+mj-cs"/>
            </a:endParaRPr>
          </a:p>
        </p:txBody>
      </p:sp>
    </p:spTree>
    <p:extLst>
      <p:ext uri="{BB962C8B-B14F-4D97-AF65-F5344CB8AC3E}">
        <p14:creationId xmlns:p14="http://schemas.microsoft.com/office/powerpoint/2010/main" val="2742051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1626EAF1-E08F-4F4E-9EF0-FE3BE51D3B3F}"/>
              </a:ext>
            </a:extLst>
          </p:cNvPr>
          <p:cNvSpPr/>
          <p:nvPr/>
        </p:nvSpPr>
        <p:spPr>
          <a:xfrm>
            <a:off x="9822" y="531380"/>
            <a:ext cx="8440615" cy="63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b="1"/>
          </a:p>
        </p:txBody>
      </p:sp>
      <p:sp>
        <p:nvSpPr>
          <p:cNvPr id="22" name="正方形/長方形 21">
            <a:extLst>
              <a:ext uri="{FF2B5EF4-FFF2-40B4-BE49-F238E27FC236}">
                <a16:creationId xmlns:a16="http://schemas.microsoft.com/office/drawing/2014/main" id="{7DEA1C66-BDAC-4372-984A-7FE3A3857E57}"/>
              </a:ext>
            </a:extLst>
          </p:cNvPr>
          <p:cNvSpPr/>
          <p:nvPr/>
        </p:nvSpPr>
        <p:spPr>
          <a:xfrm>
            <a:off x="0" y="2498435"/>
            <a:ext cx="9144000" cy="4095772"/>
          </a:xfrm>
          <a:prstGeom prst="rect">
            <a:avLst/>
          </a:prstGeom>
          <a:solidFill>
            <a:srgbClr val="F7FC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cxnSp>
        <p:nvCxnSpPr>
          <p:cNvPr id="8" name="直線コネクタ 7">
            <a:extLst>
              <a:ext uri="{FF2B5EF4-FFF2-40B4-BE49-F238E27FC236}">
                <a16:creationId xmlns:a16="http://schemas.microsoft.com/office/drawing/2014/main" id="{889C8149-9C69-471E-B204-872A0524D3D1}"/>
              </a:ext>
            </a:extLst>
          </p:cNvPr>
          <p:cNvCxnSpPr/>
          <p:nvPr/>
        </p:nvCxnSpPr>
        <p:spPr>
          <a:xfrm>
            <a:off x="0" y="2498435"/>
            <a:ext cx="9144000"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2605326" y="1412776"/>
            <a:ext cx="3890809" cy="616836"/>
          </a:xfrm>
          <a:prstGeom prst="rect">
            <a:avLst/>
          </a:prstGeom>
          <a:noFill/>
        </p:spPr>
        <p:txBody>
          <a:bodyPr wrap="none" rtlCol="0">
            <a:spAutoFit/>
          </a:bodyPr>
          <a:lstStyle/>
          <a:p>
            <a:r>
              <a:rPr lang="ja-JP" altLang="en-US" sz="1704" b="1" dirty="0">
                <a:solidFill>
                  <a:srgbClr val="FF0000"/>
                </a:solidFill>
              </a:rPr>
              <a:t>児童の人間として調和のとれた</a:t>
            </a:r>
            <a:endParaRPr lang="en-US" altLang="ja-JP" sz="1704" b="1" dirty="0">
              <a:solidFill>
                <a:srgbClr val="FF0000"/>
              </a:solidFill>
            </a:endParaRPr>
          </a:p>
          <a:p>
            <a:r>
              <a:rPr lang="ja-JP" altLang="en-US" sz="1704" b="1" dirty="0">
                <a:solidFill>
                  <a:srgbClr val="FF0000"/>
                </a:solidFill>
              </a:rPr>
              <a:t>育成を目指し・・・（個性を生かす）</a:t>
            </a:r>
          </a:p>
        </p:txBody>
      </p:sp>
      <p:sp>
        <p:nvSpPr>
          <p:cNvPr id="11" name="正方形/長方形 10"/>
          <p:cNvSpPr/>
          <p:nvPr/>
        </p:nvSpPr>
        <p:spPr>
          <a:xfrm>
            <a:off x="4756070" y="3646933"/>
            <a:ext cx="4003048" cy="1684103"/>
          </a:xfrm>
          <a:prstGeom prst="rect">
            <a:avLst/>
          </a:prstGeom>
          <a:solidFill>
            <a:schemeClr val="bg1"/>
          </a:solidFill>
          <a:ln w="66675" cmpd="thickThi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b="1"/>
          </a:p>
        </p:txBody>
      </p:sp>
      <p:sp>
        <p:nvSpPr>
          <p:cNvPr id="10" name="正方形/長方形 9"/>
          <p:cNvSpPr/>
          <p:nvPr/>
        </p:nvSpPr>
        <p:spPr>
          <a:xfrm>
            <a:off x="262174" y="3646933"/>
            <a:ext cx="3619998" cy="1684103"/>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b="1"/>
          </a:p>
        </p:txBody>
      </p:sp>
      <p:sp>
        <p:nvSpPr>
          <p:cNvPr id="4" name="テキスト ボックス 3"/>
          <p:cNvSpPr txBox="1"/>
          <p:nvPr/>
        </p:nvSpPr>
        <p:spPr>
          <a:xfrm>
            <a:off x="251520" y="3773742"/>
            <a:ext cx="8540787" cy="2767168"/>
          </a:xfrm>
          <a:prstGeom prst="rect">
            <a:avLst/>
          </a:prstGeom>
          <a:noFill/>
        </p:spPr>
        <p:txBody>
          <a:bodyPr wrap="square" rtlCol="0">
            <a:spAutoFit/>
          </a:bodyPr>
          <a:lstStyle/>
          <a:p>
            <a:r>
              <a:rPr lang="ja-JP" altLang="en-US" sz="2045" b="1" dirty="0">
                <a:solidFill>
                  <a:srgbClr val="FF0000"/>
                </a:solidFill>
              </a:rPr>
              <a:t>自分のよさや可能性を認識</a:t>
            </a:r>
            <a:r>
              <a:rPr lang="ja-JP" altLang="en-US" sz="1704" b="1" dirty="0">
                <a:solidFill>
                  <a:srgbClr val="FF0000"/>
                </a:solidFill>
              </a:rPr>
              <a:t>する </a:t>
            </a:r>
            <a:r>
              <a:rPr lang="ja-JP" altLang="en-US" sz="1363" b="1" dirty="0"/>
              <a:t>とともに      </a:t>
            </a:r>
            <a:r>
              <a:rPr lang="ja-JP" altLang="en-US" sz="1704" b="1" dirty="0">
                <a:solidFill>
                  <a:schemeClr val="accent5">
                    <a:lumMod val="75000"/>
                  </a:schemeClr>
                </a:solidFill>
              </a:rPr>
              <a:t>あらゆる他者を価値のある存在として　　　　　　　　　　　　　　　　　　　　　　　　　　　</a:t>
            </a:r>
            <a:endParaRPr lang="en-US" altLang="ja-JP" sz="1704" b="1" dirty="0">
              <a:solidFill>
                <a:schemeClr val="accent5">
                  <a:lumMod val="75000"/>
                </a:schemeClr>
              </a:solidFill>
            </a:endParaRPr>
          </a:p>
          <a:p>
            <a:r>
              <a:rPr lang="ja-JP" altLang="en-US" sz="1704" b="1" dirty="0">
                <a:solidFill>
                  <a:schemeClr val="accent5">
                    <a:lumMod val="75000"/>
                  </a:schemeClr>
                </a:solidFill>
              </a:rPr>
              <a:t>　　　　　　　　　　　　　　　　　　　   　 尊重し、</a:t>
            </a:r>
            <a:r>
              <a:rPr lang="ja-JP" altLang="en-US" sz="2045" b="1" dirty="0">
                <a:solidFill>
                  <a:schemeClr val="accent5">
                    <a:lumMod val="75000"/>
                  </a:schemeClr>
                </a:solidFill>
              </a:rPr>
              <a:t>多様な人々と協議</a:t>
            </a:r>
            <a:r>
              <a:rPr lang="ja-JP" altLang="en-US" sz="1704" b="1" dirty="0">
                <a:solidFill>
                  <a:schemeClr val="accent5">
                    <a:lumMod val="75000"/>
                  </a:schemeClr>
                </a:solidFill>
              </a:rPr>
              <a:t>しながら</a:t>
            </a:r>
            <a:endParaRPr lang="en-US" altLang="ja-JP" sz="1704" b="1" dirty="0">
              <a:solidFill>
                <a:schemeClr val="accent5">
                  <a:lumMod val="75000"/>
                </a:schemeClr>
              </a:solidFill>
            </a:endParaRPr>
          </a:p>
          <a:p>
            <a:r>
              <a:rPr lang="ja-JP" altLang="en-US" sz="1704" b="1" dirty="0">
                <a:solidFill>
                  <a:schemeClr val="accent5">
                    <a:lumMod val="75000"/>
                  </a:schemeClr>
                </a:solidFill>
              </a:rPr>
              <a:t>　　　　　　　　　　　　　　　　　　　　　様々な</a:t>
            </a:r>
            <a:r>
              <a:rPr lang="ja-JP" altLang="en-US" sz="2045" b="1" dirty="0">
                <a:solidFill>
                  <a:schemeClr val="accent5">
                    <a:lumMod val="75000"/>
                  </a:schemeClr>
                </a:solidFill>
              </a:rPr>
              <a:t>社会的変化を乗り越え、</a:t>
            </a:r>
            <a:endParaRPr lang="en-US" altLang="ja-JP" sz="2045" b="1" dirty="0">
              <a:solidFill>
                <a:schemeClr val="accent5">
                  <a:lumMod val="75000"/>
                </a:schemeClr>
              </a:solidFill>
            </a:endParaRPr>
          </a:p>
          <a:p>
            <a:endParaRPr lang="en-US" altLang="ja-JP" sz="681" b="1" dirty="0">
              <a:solidFill>
                <a:schemeClr val="accent5">
                  <a:lumMod val="75000"/>
                </a:schemeClr>
              </a:solidFill>
            </a:endParaRPr>
          </a:p>
          <a:p>
            <a:r>
              <a:rPr lang="ja-JP" altLang="en-US" sz="2045" b="1" dirty="0">
                <a:solidFill>
                  <a:srgbClr val="FF0000"/>
                </a:solidFill>
              </a:rPr>
              <a:t>豊かな人生を切り拓き、</a:t>
            </a:r>
            <a:r>
              <a:rPr lang="ja-JP" altLang="en-US" sz="1704" b="1" dirty="0"/>
              <a:t>　　　　　　       </a:t>
            </a:r>
            <a:r>
              <a:rPr lang="ja-JP" altLang="en-US" sz="2045" b="1" dirty="0">
                <a:solidFill>
                  <a:schemeClr val="accent1">
                    <a:lumMod val="50000"/>
                  </a:schemeClr>
                </a:solidFill>
              </a:rPr>
              <a:t>持続可能な社会の創り手となる</a:t>
            </a:r>
            <a:endParaRPr lang="en-US" altLang="ja-JP" sz="2045" b="1" dirty="0">
              <a:solidFill>
                <a:schemeClr val="accent1">
                  <a:lumMod val="50000"/>
                </a:schemeClr>
              </a:solidFill>
            </a:endParaRPr>
          </a:p>
          <a:p>
            <a:endParaRPr lang="en-US" altLang="ja-JP" sz="1704" b="1" dirty="0">
              <a:solidFill>
                <a:schemeClr val="accent1">
                  <a:lumMod val="50000"/>
                </a:schemeClr>
              </a:solidFill>
            </a:endParaRPr>
          </a:p>
          <a:p>
            <a:endParaRPr lang="en-US" altLang="ja-JP" sz="1704" b="1" dirty="0">
              <a:solidFill>
                <a:schemeClr val="accent1">
                  <a:lumMod val="50000"/>
                </a:schemeClr>
              </a:solidFill>
            </a:endParaRPr>
          </a:p>
          <a:p>
            <a:r>
              <a:rPr lang="ja-JP" altLang="en-US" sz="1704" b="1" dirty="0"/>
              <a:t>ことができるようにすることが求められる</a:t>
            </a:r>
            <a:endParaRPr lang="en-US" altLang="ja-JP" sz="1704" b="1" dirty="0"/>
          </a:p>
          <a:p>
            <a:endParaRPr lang="en-US" altLang="ja-JP" sz="1704" b="1" dirty="0"/>
          </a:p>
          <a:p>
            <a:r>
              <a:rPr lang="ja-JP" altLang="en-US" sz="1704" b="1" dirty="0"/>
              <a:t>　　　　　　　　　　　　　　　　　　　　</a:t>
            </a:r>
          </a:p>
        </p:txBody>
      </p:sp>
      <p:sp>
        <p:nvSpPr>
          <p:cNvPr id="5" name="テキスト ボックス 4"/>
          <p:cNvSpPr txBox="1"/>
          <p:nvPr/>
        </p:nvSpPr>
        <p:spPr>
          <a:xfrm>
            <a:off x="3348783" y="350240"/>
            <a:ext cx="2432076" cy="362279"/>
          </a:xfrm>
          <a:prstGeom prst="rect">
            <a:avLst/>
          </a:prstGeom>
          <a:noFill/>
        </p:spPr>
        <p:txBody>
          <a:bodyPr wrap="none" rtlCol="0">
            <a:spAutoFit/>
          </a:bodyPr>
          <a:lstStyle/>
          <a:p>
            <a:r>
              <a:rPr lang="en-US" altLang="ja-JP" sz="1754" b="1" dirty="0"/>
              <a:t>10</a:t>
            </a:r>
            <a:r>
              <a:rPr lang="ja-JP" altLang="en-US" sz="1754" b="1" dirty="0"/>
              <a:t>年前の学習指導要領</a:t>
            </a:r>
          </a:p>
        </p:txBody>
      </p:sp>
      <p:sp>
        <p:nvSpPr>
          <p:cNvPr id="6" name="テキスト ボックス 5"/>
          <p:cNvSpPr txBox="1"/>
          <p:nvPr/>
        </p:nvSpPr>
        <p:spPr>
          <a:xfrm>
            <a:off x="3148408" y="2985899"/>
            <a:ext cx="3102131" cy="362279"/>
          </a:xfrm>
          <a:prstGeom prst="rect">
            <a:avLst/>
          </a:prstGeom>
          <a:noFill/>
        </p:spPr>
        <p:txBody>
          <a:bodyPr wrap="none" rtlCol="0">
            <a:spAutoFit/>
          </a:bodyPr>
          <a:lstStyle/>
          <a:p>
            <a:r>
              <a:rPr lang="ja-JP" altLang="en-US" sz="1754" b="1" dirty="0"/>
              <a:t>新しい学習指導要領（前文）</a:t>
            </a:r>
          </a:p>
        </p:txBody>
      </p:sp>
      <p:sp>
        <p:nvSpPr>
          <p:cNvPr id="7" name="下矢印 6"/>
          <p:cNvSpPr/>
          <p:nvPr/>
        </p:nvSpPr>
        <p:spPr>
          <a:xfrm>
            <a:off x="4030824" y="2235351"/>
            <a:ext cx="676256" cy="636918"/>
          </a:xfrm>
          <a:prstGeom prst="downArrow">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b="1"/>
          </a:p>
        </p:txBody>
      </p:sp>
      <p:sp>
        <p:nvSpPr>
          <p:cNvPr id="9" name="正方形/長方形 8"/>
          <p:cNvSpPr/>
          <p:nvPr/>
        </p:nvSpPr>
        <p:spPr>
          <a:xfrm>
            <a:off x="2481212" y="1274501"/>
            <a:ext cx="3818980" cy="8310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b="1"/>
          </a:p>
        </p:txBody>
      </p:sp>
      <p:cxnSp>
        <p:nvCxnSpPr>
          <p:cNvPr id="14" name="直線コネクタ 13"/>
          <p:cNvCxnSpPr>
            <a:cxnSpLocks/>
          </p:cNvCxnSpPr>
          <p:nvPr/>
        </p:nvCxnSpPr>
        <p:spPr>
          <a:xfrm>
            <a:off x="4853878" y="5157192"/>
            <a:ext cx="3599242" cy="142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円/楕円 15"/>
          <p:cNvSpPr/>
          <p:nvPr/>
        </p:nvSpPr>
        <p:spPr>
          <a:xfrm>
            <a:off x="706577" y="2876798"/>
            <a:ext cx="1559298" cy="613559"/>
          </a:xfrm>
          <a:prstGeom prst="ellipse">
            <a:avLst/>
          </a:prstGeom>
          <a:solidFill>
            <a:srgbClr val="FAD2F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b="1"/>
          </a:p>
        </p:txBody>
      </p:sp>
      <p:sp>
        <p:nvSpPr>
          <p:cNvPr id="12" name="角丸四角形吹き出し 11"/>
          <p:cNvSpPr/>
          <p:nvPr/>
        </p:nvSpPr>
        <p:spPr>
          <a:xfrm>
            <a:off x="4718950" y="5811333"/>
            <a:ext cx="4077288" cy="552203"/>
          </a:xfrm>
          <a:prstGeom prst="wedgeRoundRectCallout">
            <a:avLst>
              <a:gd name="adj1" fmla="val -36404"/>
              <a:gd name="adj2" fmla="val -16183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875" b="1" dirty="0">
                <a:solidFill>
                  <a:schemeClr val="tx1"/>
                </a:solidFill>
                <a:latin typeface="AR丸ゴシック体E" panose="020F0909000000000000" pitchFamily="49" charset="-128"/>
                <a:ea typeface="AR丸ゴシック体E" panose="020F0909000000000000" pitchFamily="49" charset="-128"/>
              </a:rPr>
              <a:t>この考え方</a:t>
            </a:r>
            <a:r>
              <a:rPr lang="ja-JP" altLang="en-US" sz="1875" b="1">
                <a:solidFill>
                  <a:schemeClr val="tx1"/>
                </a:solidFill>
                <a:latin typeface="AR丸ゴシック体E" panose="020F0909000000000000" pitchFamily="49" charset="-128"/>
                <a:ea typeface="AR丸ゴシック体E" panose="020F0909000000000000" pitchFamily="49" charset="-128"/>
              </a:rPr>
              <a:t>は、ＥＳＤそのもの</a:t>
            </a:r>
            <a:r>
              <a:rPr lang="ja-JP" altLang="en-US" sz="1875" b="1" dirty="0">
                <a:solidFill>
                  <a:schemeClr val="tx1"/>
                </a:solidFill>
                <a:latin typeface="AR丸ゴシック体E" panose="020F0909000000000000" pitchFamily="49" charset="-128"/>
                <a:ea typeface="AR丸ゴシック体E" panose="020F0909000000000000" pitchFamily="49" charset="-128"/>
              </a:rPr>
              <a:t>です</a:t>
            </a:r>
          </a:p>
        </p:txBody>
      </p:sp>
      <p:sp>
        <p:nvSpPr>
          <p:cNvPr id="13" name="テキスト ボックス 12"/>
          <p:cNvSpPr txBox="1"/>
          <p:nvPr/>
        </p:nvSpPr>
        <p:spPr>
          <a:xfrm>
            <a:off x="869608" y="3019673"/>
            <a:ext cx="1314784" cy="362279"/>
          </a:xfrm>
          <a:prstGeom prst="rect">
            <a:avLst/>
          </a:prstGeom>
          <a:noFill/>
        </p:spPr>
        <p:txBody>
          <a:bodyPr wrap="none" rtlCol="0">
            <a:spAutoFit/>
          </a:bodyPr>
          <a:lstStyle/>
          <a:p>
            <a:r>
              <a:rPr lang="ja-JP" altLang="en-US" sz="1754" b="1" dirty="0"/>
              <a:t>個人の成長</a:t>
            </a:r>
          </a:p>
        </p:txBody>
      </p:sp>
      <p:sp>
        <p:nvSpPr>
          <p:cNvPr id="17" name="円/楕円 16"/>
          <p:cNvSpPr/>
          <p:nvPr/>
        </p:nvSpPr>
        <p:spPr>
          <a:xfrm>
            <a:off x="6167254" y="2815442"/>
            <a:ext cx="2625053" cy="613559"/>
          </a:xfrm>
          <a:prstGeom prst="ellipse">
            <a:avLst/>
          </a:prstGeom>
          <a:solidFill>
            <a:schemeClr val="accent1">
              <a:lumMod val="40000"/>
              <a:lumOff val="60000"/>
            </a:schemeClr>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b="1"/>
          </a:p>
        </p:txBody>
      </p:sp>
      <p:sp>
        <p:nvSpPr>
          <p:cNvPr id="15" name="テキスト ボックス 14"/>
          <p:cNvSpPr txBox="1"/>
          <p:nvPr/>
        </p:nvSpPr>
        <p:spPr>
          <a:xfrm>
            <a:off x="6321426" y="2978938"/>
            <a:ext cx="2204450" cy="362279"/>
          </a:xfrm>
          <a:prstGeom prst="rect">
            <a:avLst/>
          </a:prstGeom>
          <a:noFill/>
        </p:spPr>
        <p:txBody>
          <a:bodyPr wrap="none" rtlCol="0">
            <a:spAutoFit/>
          </a:bodyPr>
          <a:lstStyle/>
          <a:p>
            <a:r>
              <a:rPr lang="ja-JP" altLang="en-US" sz="1754" b="1" dirty="0"/>
              <a:t>社会人としての役割</a:t>
            </a:r>
          </a:p>
        </p:txBody>
      </p:sp>
      <p:grpSp>
        <p:nvGrpSpPr>
          <p:cNvPr id="18" name="グループ化 17">
            <a:extLst>
              <a:ext uri="{FF2B5EF4-FFF2-40B4-BE49-F238E27FC236}">
                <a16:creationId xmlns:a16="http://schemas.microsoft.com/office/drawing/2014/main" id="{B76746F6-AB17-45FB-B7B7-E602416BABE4}"/>
              </a:ext>
            </a:extLst>
          </p:cNvPr>
          <p:cNvGrpSpPr/>
          <p:nvPr/>
        </p:nvGrpSpPr>
        <p:grpSpPr>
          <a:xfrm>
            <a:off x="1701563" y="604127"/>
            <a:ext cx="1559298" cy="613559"/>
            <a:chOff x="128464" y="1084700"/>
            <a:chExt cx="1830009" cy="720080"/>
          </a:xfrm>
        </p:grpSpPr>
        <p:sp>
          <p:nvSpPr>
            <p:cNvPr id="20" name="円/楕円 19"/>
            <p:cNvSpPr/>
            <p:nvPr/>
          </p:nvSpPr>
          <p:spPr>
            <a:xfrm>
              <a:off x="128464" y="1084700"/>
              <a:ext cx="1830009" cy="720080"/>
            </a:xfrm>
            <a:prstGeom prst="ellipse">
              <a:avLst/>
            </a:prstGeom>
            <a:solidFill>
              <a:srgbClr val="FAD2F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b="1"/>
            </a:p>
          </p:txBody>
        </p:sp>
        <p:sp>
          <p:nvSpPr>
            <p:cNvPr id="21" name="テキスト ボックス 20"/>
            <p:cNvSpPr txBox="1"/>
            <p:nvPr/>
          </p:nvSpPr>
          <p:spPr>
            <a:xfrm>
              <a:off x="341994" y="1252379"/>
              <a:ext cx="1543045" cy="425175"/>
            </a:xfrm>
            <a:prstGeom prst="rect">
              <a:avLst/>
            </a:prstGeom>
            <a:noFill/>
          </p:spPr>
          <p:txBody>
            <a:bodyPr wrap="none" rtlCol="0">
              <a:spAutoFit/>
            </a:bodyPr>
            <a:lstStyle/>
            <a:p>
              <a:r>
                <a:rPr lang="ja-JP" altLang="en-US" sz="1754" b="1" dirty="0"/>
                <a:t>個人の成長</a:t>
              </a:r>
            </a:p>
          </p:txBody>
        </p:sp>
      </p:grpSp>
    </p:spTree>
    <p:extLst>
      <p:ext uri="{BB962C8B-B14F-4D97-AF65-F5344CB8AC3E}">
        <p14:creationId xmlns:p14="http://schemas.microsoft.com/office/powerpoint/2010/main" val="385070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0-#ppt_h/2"/>
                                          </p:val>
                                        </p:tav>
                                        <p:tav tm="100000">
                                          <p:val>
                                            <p:strVal val="#ppt_y"/>
                                          </p:val>
                                        </p:tav>
                                      </p:tavLst>
                                    </p:anim>
                                  </p:childTnLst>
                                </p:cTn>
                              </p:par>
                            </p:childTnLst>
                          </p:cTn>
                        </p:par>
                        <p:par>
                          <p:cTn id="16" fill="hold">
                            <p:stCondLst>
                              <p:cond delay="500"/>
                            </p:stCondLst>
                            <p:childTnLst>
                              <p:par>
                                <p:cTn id="17" presetID="2" presetClass="entr" presetSubtype="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0-#ppt_h/2"/>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Effect transition="in" filter="fade">
                                      <p:cBhvr>
                                        <p:cTn id="37" dur="1000"/>
                                        <p:tgtEl>
                                          <p:spTgt spid="4">
                                            <p:txEl>
                                              <p:pRg st="0" end="0"/>
                                            </p:txEl>
                                          </p:spTgt>
                                        </p:tgtEl>
                                      </p:cBhvr>
                                    </p:animEffect>
                                    <p:anim calcmode="lin" valueType="num">
                                      <p:cBhvr>
                                        <p:cTn id="3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Effect transition="in" filter="fade">
                                      <p:cBhvr>
                                        <p:cTn id="42" dur="1000"/>
                                        <p:tgtEl>
                                          <p:spTgt spid="4">
                                            <p:txEl>
                                              <p:pRg st="1" end="1"/>
                                            </p:txEl>
                                          </p:spTgt>
                                        </p:tgtEl>
                                      </p:cBhvr>
                                    </p:animEffect>
                                    <p:anim calcmode="lin" valueType="num">
                                      <p:cBhvr>
                                        <p:cTn id="4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animEffect transition="in" filter="fade">
                                      <p:cBhvr>
                                        <p:cTn id="47" dur="1000"/>
                                        <p:tgtEl>
                                          <p:spTgt spid="4">
                                            <p:txEl>
                                              <p:pRg st="2" end="2"/>
                                            </p:txEl>
                                          </p:spTgt>
                                        </p:tgtEl>
                                      </p:cBhvr>
                                    </p:animEffect>
                                    <p:anim calcmode="lin" valueType="num">
                                      <p:cBhvr>
                                        <p:cTn id="4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Effect transition="in" filter="fade">
                                      <p:cBhvr>
                                        <p:cTn id="52" dur="1000"/>
                                        <p:tgtEl>
                                          <p:spTgt spid="4">
                                            <p:txEl>
                                              <p:pRg st="4" end="4"/>
                                            </p:txEl>
                                          </p:spTgt>
                                        </p:tgtEl>
                                      </p:cBhvr>
                                    </p:animEffect>
                                    <p:anim calcmode="lin" valueType="num">
                                      <p:cBhvr>
                                        <p:cTn id="5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5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42" presetClass="entr" presetSubtype="0" fill="hold" nodeType="afterEffect">
                                  <p:stCondLst>
                                    <p:cond delay="0"/>
                                  </p:stCondLst>
                                  <p:childTnLst>
                                    <p:set>
                                      <p:cBhvr>
                                        <p:cTn id="57" dur="1" fill="hold">
                                          <p:stCondLst>
                                            <p:cond delay="0"/>
                                          </p:stCondLst>
                                        </p:cTn>
                                        <p:tgtEl>
                                          <p:spTgt spid="4">
                                            <p:txEl>
                                              <p:pRg st="7" end="7"/>
                                            </p:txEl>
                                          </p:spTgt>
                                        </p:tgtEl>
                                        <p:attrNameLst>
                                          <p:attrName>style.visibility</p:attrName>
                                        </p:attrNameLst>
                                      </p:cBhvr>
                                      <p:to>
                                        <p:strVal val="visible"/>
                                      </p:to>
                                    </p:set>
                                    <p:animEffect transition="in" filter="fade">
                                      <p:cBhvr>
                                        <p:cTn id="58" dur="1000"/>
                                        <p:tgtEl>
                                          <p:spTgt spid="4">
                                            <p:txEl>
                                              <p:pRg st="7" end="7"/>
                                            </p:txEl>
                                          </p:spTgt>
                                        </p:tgtEl>
                                      </p:cBhvr>
                                    </p:animEffect>
                                    <p:anim calcmode="lin" valueType="num">
                                      <p:cBhvr>
                                        <p:cTn id="59"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60"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barn(inVertical)">
                                      <p:cBhvr>
                                        <p:cTn id="65" dur="500"/>
                                        <p:tgtEl>
                                          <p:spTgt spid="16"/>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barn(inVertical)">
                                      <p:cBhvr>
                                        <p:cTn id="68" dur="500"/>
                                        <p:tgtEl>
                                          <p:spTgt spid="13"/>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barn(inVertical)">
                                      <p:cBhvr>
                                        <p:cTn id="73" dur="500"/>
                                        <p:tgtEl>
                                          <p:spTgt spid="17"/>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barn(inVertical)">
                                      <p:cBhvr>
                                        <p:cTn id="76" dur="500"/>
                                        <p:tgtEl>
                                          <p:spTgt spid="15"/>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14"/>
                                        </p:tgtEl>
                                        <p:attrNameLst>
                                          <p:attrName>style.visibility</p:attrName>
                                        </p:attrNameLst>
                                      </p:cBhvr>
                                      <p:to>
                                        <p:strVal val="visible"/>
                                      </p:to>
                                    </p:set>
                                    <p:anim calcmode="lin" valueType="num">
                                      <p:cBhvr additive="base">
                                        <p:cTn id="81" dur="500" fill="hold"/>
                                        <p:tgtEl>
                                          <p:spTgt spid="14"/>
                                        </p:tgtEl>
                                        <p:attrNameLst>
                                          <p:attrName>ppt_x</p:attrName>
                                        </p:attrNameLst>
                                      </p:cBhvr>
                                      <p:tavLst>
                                        <p:tav tm="0">
                                          <p:val>
                                            <p:strVal val="#ppt_x"/>
                                          </p:val>
                                        </p:tav>
                                        <p:tav tm="100000">
                                          <p:val>
                                            <p:strVal val="#ppt_x"/>
                                          </p:val>
                                        </p:tav>
                                      </p:tavLst>
                                    </p:anim>
                                    <p:anim calcmode="lin" valueType="num">
                                      <p:cBhvr additive="base">
                                        <p:cTn id="8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fade">
                                      <p:cBhvr>
                                        <p:cTn id="87" dur="1000"/>
                                        <p:tgtEl>
                                          <p:spTgt spid="12"/>
                                        </p:tgtEl>
                                      </p:cBhvr>
                                    </p:animEffect>
                                    <p:anim calcmode="lin" valueType="num">
                                      <p:cBhvr>
                                        <p:cTn id="88" dur="1000" fill="hold"/>
                                        <p:tgtEl>
                                          <p:spTgt spid="12"/>
                                        </p:tgtEl>
                                        <p:attrNameLst>
                                          <p:attrName>ppt_x</p:attrName>
                                        </p:attrNameLst>
                                      </p:cBhvr>
                                      <p:tavLst>
                                        <p:tav tm="0">
                                          <p:val>
                                            <p:strVal val="#ppt_x"/>
                                          </p:val>
                                        </p:tav>
                                        <p:tav tm="100000">
                                          <p:val>
                                            <p:strVal val="#ppt_x"/>
                                          </p:val>
                                        </p:tav>
                                      </p:tavLst>
                                    </p:anim>
                                    <p:anim calcmode="lin" valueType="num">
                                      <p:cBhvr>
                                        <p:cTn id="8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2" fill="hold" nodeType="clickEffect">
                                  <p:stCondLst>
                                    <p:cond delay="0"/>
                                  </p:stCondLst>
                                  <p:childTnLst>
                                    <p:set>
                                      <p:cBhvr>
                                        <p:cTn id="93" dur="1" fill="hold">
                                          <p:stCondLst>
                                            <p:cond delay="0"/>
                                          </p:stCondLst>
                                        </p:cTn>
                                        <p:tgtEl>
                                          <p:spTgt spid="4">
                                            <p:txEl>
                                              <p:pRg st="9" end="9"/>
                                            </p:txEl>
                                          </p:spTgt>
                                        </p:tgtEl>
                                        <p:attrNameLst>
                                          <p:attrName>style.visibility</p:attrName>
                                        </p:attrNameLst>
                                      </p:cBhvr>
                                      <p:to>
                                        <p:strVal val="visible"/>
                                      </p:to>
                                    </p:set>
                                    <p:anim calcmode="lin" valueType="num">
                                      <p:cBhvr additive="base">
                                        <p:cTn id="94" dur="500" fill="hold"/>
                                        <p:tgtEl>
                                          <p:spTgt spid="4">
                                            <p:txEl>
                                              <p:pRg st="9" end="9"/>
                                            </p:txEl>
                                          </p:spTgt>
                                        </p:tgtEl>
                                        <p:attrNameLst>
                                          <p:attrName>ppt_x</p:attrName>
                                        </p:attrNameLst>
                                      </p:cBhvr>
                                      <p:tavLst>
                                        <p:tav tm="0">
                                          <p:val>
                                            <p:strVal val="1+#ppt_w/2"/>
                                          </p:val>
                                        </p:tav>
                                        <p:tav tm="100000">
                                          <p:val>
                                            <p:strVal val="#ppt_x"/>
                                          </p:val>
                                        </p:tav>
                                      </p:tavLst>
                                    </p:anim>
                                    <p:anim calcmode="lin" valueType="num">
                                      <p:cBhvr additive="base">
                                        <p:cTn id="95" dur="500" fill="hold"/>
                                        <p:tgtEl>
                                          <p:spTgt spid="4">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4" grpId="0"/>
      <p:bldP spid="6" grpId="0"/>
      <p:bldP spid="7" grpId="0" animBg="1"/>
      <p:bldP spid="16" grpId="0" animBg="1"/>
      <p:bldP spid="12" grpId="0" animBg="1"/>
      <p:bldP spid="13" grpId="0"/>
      <p:bldP spid="17"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AFCDE4D2-CB59-4A27-83B8-EE3E04031A0C}"/>
              </a:ext>
            </a:extLst>
          </p:cNvPr>
          <p:cNvSpPr/>
          <p:nvPr/>
        </p:nvSpPr>
        <p:spPr>
          <a:xfrm>
            <a:off x="676331" y="507250"/>
            <a:ext cx="7791337" cy="2663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sp>
        <p:nvSpPr>
          <p:cNvPr id="7" name="正方形/長方形 6">
            <a:extLst>
              <a:ext uri="{FF2B5EF4-FFF2-40B4-BE49-F238E27FC236}">
                <a16:creationId xmlns:a16="http://schemas.microsoft.com/office/drawing/2014/main" id="{2586891B-7FDA-4B85-92AA-0C27A77BA437}"/>
              </a:ext>
            </a:extLst>
          </p:cNvPr>
          <p:cNvSpPr/>
          <p:nvPr/>
        </p:nvSpPr>
        <p:spPr>
          <a:xfrm>
            <a:off x="351693" y="3175552"/>
            <a:ext cx="8440615" cy="3418648"/>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b="1" dirty="0"/>
          </a:p>
        </p:txBody>
      </p:sp>
      <p:sp>
        <p:nvSpPr>
          <p:cNvPr id="3" name="正方形/長方形 2">
            <a:extLst>
              <a:ext uri="{FF2B5EF4-FFF2-40B4-BE49-F238E27FC236}">
                <a16:creationId xmlns:a16="http://schemas.microsoft.com/office/drawing/2014/main" id="{BE6CDB7F-9197-4928-AA39-1AFE39984726}"/>
              </a:ext>
            </a:extLst>
          </p:cNvPr>
          <p:cNvSpPr/>
          <p:nvPr/>
        </p:nvSpPr>
        <p:spPr>
          <a:xfrm>
            <a:off x="351693" y="263769"/>
            <a:ext cx="8440615" cy="316523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sp>
        <p:nvSpPr>
          <p:cNvPr id="4" name="正方形/長方形 3">
            <a:extLst>
              <a:ext uri="{FF2B5EF4-FFF2-40B4-BE49-F238E27FC236}">
                <a16:creationId xmlns:a16="http://schemas.microsoft.com/office/drawing/2014/main" id="{3CA2666C-59DA-4E7D-B753-3B23E83B8EC4}"/>
              </a:ext>
            </a:extLst>
          </p:cNvPr>
          <p:cNvSpPr/>
          <p:nvPr/>
        </p:nvSpPr>
        <p:spPr>
          <a:xfrm>
            <a:off x="676335" y="507249"/>
            <a:ext cx="7791337" cy="5843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sp>
        <p:nvSpPr>
          <p:cNvPr id="2" name="テキスト ボックス 1"/>
          <p:cNvSpPr txBox="1">
            <a:spLocks noChangeArrowheads="1"/>
          </p:cNvSpPr>
          <p:nvPr/>
        </p:nvSpPr>
        <p:spPr bwMode="auto">
          <a:xfrm>
            <a:off x="1000967" y="4241"/>
            <a:ext cx="7580921" cy="6083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ja-JP" sz="3462" b="1" dirty="0">
              <a:latin typeface="HG創英角ﾎﾟｯﾌﾟ体" panose="040B0A09000000000000" pitchFamily="49" charset="-128"/>
              <a:ea typeface="HG創英角ﾎﾟｯﾌﾟ体" panose="040B0A09000000000000" pitchFamily="49" charset="-128"/>
            </a:endParaRPr>
          </a:p>
          <a:p>
            <a:r>
              <a:rPr lang="ja-JP" altLang="en-US" sz="3462" b="1" dirty="0">
                <a:latin typeface="HG創英角ﾎﾟｯﾌﾟ体" panose="040B0A09000000000000" pitchFamily="49" charset="-128"/>
                <a:ea typeface="HG創英角ﾎﾟｯﾌﾟ体" panose="040B0A09000000000000" pitchFamily="49" charset="-128"/>
              </a:rPr>
              <a:t>教育課程の</a:t>
            </a:r>
            <a:r>
              <a:rPr lang="ja-JP" altLang="en-US" sz="3462" b="1" dirty="0">
                <a:solidFill>
                  <a:schemeClr val="accent1">
                    <a:lumMod val="75000"/>
                  </a:schemeClr>
                </a:solidFill>
                <a:latin typeface="HG創英角ﾎﾟｯﾌﾟ体" panose="040B0A09000000000000" pitchFamily="49" charset="-128"/>
                <a:ea typeface="HG創英角ﾎﾟｯﾌﾟ体" panose="040B0A09000000000000" pitchFamily="49" charset="-128"/>
              </a:rPr>
              <a:t>編成</a:t>
            </a:r>
            <a:r>
              <a:rPr lang="ja-JP" altLang="en-US" sz="3462" b="1" dirty="0">
                <a:latin typeface="HG創英角ﾎﾟｯﾌﾟ体" panose="040B0A09000000000000" pitchFamily="49" charset="-128"/>
                <a:ea typeface="HG創英角ﾎﾟｯﾌﾟ体" panose="040B0A09000000000000" pitchFamily="49" charset="-128"/>
              </a:rPr>
              <a:t>において</a:t>
            </a:r>
            <a:endParaRPr lang="en-US" altLang="ja-JP" sz="3462" b="1" dirty="0">
              <a:latin typeface="HG創英角ﾎﾟｯﾌﾟ体" panose="040B0A09000000000000" pitchFamily="49" charset="-128"/>
              <a:ea typeface="HG創英角ﾎﾟｯﾌﾟ体" panose="040B0A09000000000000" pitchFamily="49" charset="-128"/>
            </a:endParaRPr>
          </a:p>
          <a:p>
            <a:endParaRPr lang="en-US" altLang="ja-JP" sz="1400" b="1" dirty="0">
              <a:latin typeface="HG創英角ﾎﾟｯﾌﾟ体" panose="040B0A09000000000000" pitchFamily="49" charset="-128"/>
              <a:ea typeface="HG創英角ﾎﾟｯﾌﾟ体" panose="040B0A09000000000000" pitchFamily="49" charset="-128"/>
            </a:endParaRPr>
          </a:p>
          <a:p>
            <a:r>
              <a:rPr lang="ja-JP" altLang="en-US" sz="2585" b="1" dirty="0">
                <a:latin typeface="HG創英角ﾎﾟｯﾌﾟ体" panose="040B0A09000000000000" pitchFamily="49" charset="-128"/>
                <a:ea typeface="HG創英角ﾎﾟｯﾌﾟ体" panose="040B0A09000000000000" pitchFamily="49" charset="-128"/>
              </a:rPr>
              <a:t>総合的な学習の時間の目標と関連を図り</a:t>
            </a:r>
            <a:endParaRPr lang="en-US" altLang="ja-JP" sz="2585" b="1" dirty="0">
              <a:latin typeface="HG創英角ﾎﾟｯﾌﾟ体" panose="040B0A09000000000000" pitchFamily="49" charset="-128"/>
              <a:ea typeface="HG創英角ﾎﾟｯﾌﾟ体" panose="040B0A09000000000000" pitchFamily="49" charset="-128"/>
            </a:endParaRPr>
          </a:p>
          <a:p>
            <a:r>
              <a:rPr lang="ja-JP" altLang="en-US" sz="3460" b="1" dirty="0">
                <a:latin typeface="HG創英角ﾎﾟｯﾌﾟ体" panose="040B0A09000000000000" pitchFamily="49" charset="-128"/>
                <a:ea typeface="HG創英角ﾎﾟｯﾌﾟ体" panose="040B0A09000000000000" pitchFamily="49" charset="-128"/>
              </a:rPr>
              <a:t>①</a:t>
            </a:r>
            <a:r>
              <a:rPr lang="ja-JP" altLang="en-US" sz="3460" b="1" dirty="0">
                <a:solidFill>
                  <a:schemeClr val="accent1"/>
                </a:solidFill>
                <a:latin typeface="HG創英角ﾎﾟｯﾌﾟ体" panose="040B0A09000000000000" pitchFamily="49" charset="-128"/>
                <a:ea typeface="HG創英角ﾎﾟｯﾌﾟ体" panose="040B0A09000000000000" pitchFamily="49" charset="-128"/>
              </a:rPr>
              <a:t>教育目標を見直す</a:t>
            </a:r>
            <a:endParaRPr lang="en-US" altLang="ja-JP" sz="3460" b="1" dirty="0">
              <a:solidFill>
                <a:schemeClr val="accent1"/>
              </a:solidFill>
              <a:latin typeface="HG創英角ﾎﾟｯﾌﾟ体" panose="040B0A09000000000000" pitchFamily="49" charset="-128"/>
              <a:ea typeface="HG創英角ﾎﾟｯﾌﾟ体" panose="040B0A09000000000000" pitchFamily="49" charset="-128"/>
            </a:endParaRPr>
          </a:p>
          <a:p>
            <a:endParaRPr lang="en-US" altLang="ja-JP" sz="1000" b="1" dirty="0">
              <a:solidFill>
                <a:srgbClr val="FF0000"/>
              </a:solidFill>
              <a:latin typeface="HG創英角ﾎﾟｯﾌﾟ体" panose="040B0A09000000000000" pitchFamily="49" charset="-128"/>
              <a:ea typeface="HG創英角ﾎﾟｯﾌﾟ体" panose="040B0A09000000000000" pitchFamily="49" charset="-128"/>
            </a:endParaRPr>
          </a:p>
          <a:p>
            <a:r>
              <a:rPr lang="ja-JP" altLang="en-US" sz="3462" b="1" dirty="0">
                <a:latin typeface="HG創英角ﾎﾟｯﾌﾟ体" panose="040B0A09000000000000" pitchFamily="49" charset="-128"/>
                <a:ea typeface="HG創英角ﾎﾟｯﾌﾟ体" panose="040B0A09000000000000" pitchFamily="49" charset="-128"/>
              </a:rPr>
              <a:t>②</a:t>
            </a:r>
            <a:r>
              <a:rPr lang="ja-JP" altLang="en-US" sz="3462" b="1" u="sng" dirty="0">
                <a:solidFill>
                  <a:schemeClr val="accent1"/>
                </a:solidFill>
                <a:latin typeface="HG創英角ﾎﾟｯﾌﾟ体" panose="040B0A09000000000000" pitchFamily="49" charset="-128"/>
                <a:ea typeface="HG創英角ﾎﾟｯﾌﾟ体" panose="040B0A09000000000000" pitchFamily="49" charset="-128"/>
              </a:rPr>
              <a:t>教科横断的に学ぶ</a:t>
            </a:r>
            <a:r>
              <a:rPr lang="ja-JP" altLang="en-US" sz="1704" b="1" dirty="0">
                <a:solidFill>
                  <a:schemeClr val="accent1"/>
                </a:solidFill>
                <a:latin typeface="HG創英角ﾎﾟｯﾌﾟ体" panose="040B0A09000000000000" pitchFamily="49" charset="-128"/>
                <a:ea typeface="HG創英角ﾎﾟｯﾌﾟ体" panose="040B0A09000000000000" pitchFamily="49" charset="-128"/>
              </a:rPr>
              <a:t>　</a:t>
            </a:r>
            <a:r>
              <a:rPr lang="ja-JP" altLang="en-US" sz="1704" b="1" dirty="0">
                <a:solidFill>
                  <a:srgbClr val="FF0000"/>
                </a:solidFill>
                <a:latin typeface="HG創英角ﾎﾟｯﾌﾟ体" panose="040B0A09000000000000" pitchFamily="49" charset="-128"/>
                <a:ea typeface="HG創英角ﾎﾟｯﾌﾟ体" panose="040B0A09000000000000" pitchFamily="49" charset="-128"/>
              </a:rPr>
              <a:t>　</a:t>
            </a:r>
            <a:r>
              <a:rPr lang="ja-JP" altLang="en-US" sz="1704" b="1" dirty="0">
                <a:latin typeface="HG創英角ﾎﾟｯﾌﾟ体" panose="040B0A09000000000000" pitchFamily="49" charset="-128"/>
                <a:ea typeface="HG創英角ﾎﾟｯﾌﾟ体" panose="040B0A09000000000000" pitchFamily="49" charset="-128"/>
              </a:rPr>
              <a:t>（</a:t>
            </a:r>
            <a:r>
              <a:rPr lang="en-US" altLang="ja-JP" sz="1704" b="1" dirty="0">
                <a:latin typeface="HG創英角ﾎﾟｯﾌﾟ体" panose="040B0A09000000000000" pitchFamily="49" charset="-128"/>
                <a:ea typeface="HG創英角ﾎﾟｯﾌﾟ体" panose="040B0A09000000000000" pitchFamily="49" charset="-128"/>
              </a:rPr>
              <a:t>19</a:t>
            </a:r>
            <a:r>
              <a:rPr lang="ja-JP" altLang="en-US" sz="1704" b="1" dirty="0">
                <a:latin typeface="HG創英角ﾎﾟｯﾌﾟ体" panose="040B0A09000000000000" pitchFamily="49" charset="-128"/>
                <a:ea typeface="HG創英角ﾎﾟｯﾌﾟ体" panose="040B0A09000000000000" pitchFamily="49" charset="-128"/>
              </a:rPr>
              <a:t>ページの２）</a:t>
            </a:r>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1888" b="1" dirty="0">
                <a:latin typeface="HG創英角ﾎﾟｯﾌﾟ体" panose="040B0A09000000000000" pitchFamily="49" charset="-128"/>
                <a:ea typeface="HG創英角ﾎﾟｯﾌﾟ体" panose="040B0A09000000000000" pitchFamily="49" charset="-128"/>
              </a:rPr>
              <a:t>　　　</a:t>
            </a:r>
            <a:r>
              <a:rPr lang="ja-JP" altLang="en-US" sz="2517" b="1" dirty="0">
                <a:latin typeface="HG創英角ﾎﾟｯﾌﾟ体" panose="040B0A09000000000000" pitchFamily="49" charset="-128"/>
                <a:ea typeface="HG創英角ﾎﾟｯﾌﾟ体" panose="040B0A09000000000000" pitchFamily="49" charset="-128"/>
              </a:rPr>
              <a:t>（</a:t>
            </a:r>
            <a:r>
              <a:rPr lang="ja-JP" altLang="en-US" sz="3067" b="1" u="sng" dirty="0">
                <a:latin typeface="HG創英角ﾎﾟｯﾌﾟ体" panose="040B0A09000000000000" pitchFamily="49" charset="-128"/>
                <a:ea typeface="HG創英角ﾎﾟｯﾌﾟ体" panose="040B0A09000000000000" pitchFamily="49" charset="-128"/>
              </a:rPr>
              <a:t>カリキュラム・マネジメント</a:t>
            </a:r>
            <a:r>
              <a:rPr lang="ja-JP" altLang="en-US" sz="2517" b="1" u="sng" dirty="0">
                <a:latin typeface="HG創英角ﾎﾟｯﾌﾟ体" panose="040B0A09000000000000" pitchFamily="49" charset="-128"/>
                <a:ea typeface="HG創英角ﾎﾟｯﾌﾟ体" panose="040B0A09000000000000" pitchFamily="49" charset="-128"/>
              </a:rPr>
              <a:t>）</a:t>
            </a:r>
            <a:endParaRPr lang="en-US" altLang="ja-JP" sz="2517" b="1" u="sng" dirty="0">
              <a:latin typeface="HG創英角ﾎﾟｯﾌﾟ体" panose="040B0A09000000000000" pitchFamily="49" charset="-128"/>
              <a:ea typeface="HG創英角ﾎﾟｯﾌﾟ体" panose="040B0A09000000000000" pitchFamily="49" charset="-128"/>
            </a:endParaRPr>
          </a:p>
          <a:p>
            <a:r>
              <a:rPr lang="ja-JP" altLang="en-US" sz="1846" b="1" dirty="0">
                <a:latin typeface="HG創英角ﾎﾟｯﾌﾟ体" panose="040B0A09000000000000" pitchFamily="49" charset="-128"/>
                <a:ea typeface="HG創英角ﾎﾟｯﾌﾟ体" panose="040B0A09000000000000" pitchFamily="49" charset="-128"/>
              </a:rPr>
              <a:t>　　　　　　　　　　　　　　　</a:t>
            </a:r>
            <a:endParaRPr lang="en-US" altLang="ja-JP" sz="1846" b="1" dirty="0">
              <a:latin typeface="HG創英角ﾎﾟｯﾌﾟ体" panose="040B0A09000000000000" pitchFamily="49" charset="-128"/>
              <a:ea typeface="HG創英角ﾎﾟｯﾌﾟ体" panose="040B0A09000000000000" pitchFamily="49" charset="-128"/>
            </a:endParaRPr>
          </a:p>
          <a:p>
            <a:r>
              <a:rPr lang="ja-JP" altLang="en-US" sz="3462" b="1" dirty="0">
                <a:latin typeface="HG創英角ﾎﾟｯﾌﾟ体" panose="040B0A09000000000000" pitchFamily="49" charset="-128"/>
                <a:ea typeface="HG創英角ﾎﾟｯﾌﾟ体" panose="040B0A09000000000000" pitchFamily="49" charset="-128"/>
              </a:rPr>
              <a:t>教育課程の</a:t>
            </a:r>
            <a:r>
              <a:rPr lang="ja-JP" altLang="en-US" sz="3462" b="1" dirty="0">
                <a:solidFill>
                  <a:srgbClr val="EF53DC"/>
                </a:solidFill>
                <a:latin typeface="HG創英角ﾎﾟｯﾌﾟ体" panose="040B0A09000000000000" pitchFamily="49" charset="-128"/>
                <a:ea typeface="HG創英角ﾎﾟｯﾌﾟ体" panose="040B0A09000000000000" pitchFamily="49" charset="-128"/>
              </a:rPr>
              <a:t>実施</a:t>
            </a:r>
            <a:r>
              <a:rPr lang="ja-JP" altLang="en-US" sz="3462" b="1" dirty="0">
                <a:latin typeface="HG創英角ﾎﾟｯﾌﾟ体" panose="040B0A09000000000000" pitchFamily="49" charset="-128"/>
                <a:ea typeface="HG創英角ﾎﾟｯﾌﾟ体" panose="040B0A09000000000000" pitchFamily="49" charset="-128"/>
              </a:rPr>
              <a:t>において</a:t>
            </a:r>
            <a:endParaRPr lang="en-US" altLang="ja-JP" sz="3462" b="1" dirty="0">
              <a:latin typeface="HG創英角ﾎﾟｯﾌﾟ体" panose="040B0A09000000000000" pitchFamily="49" charset="-128"/>
              <a:ea typeface="HG創英角ﾎﾟｯﾌﾟ体" panose="040B0A09000000000000" pitchFamily="49" charset="-128"/>
            </a:endParaRPr>
          </a:p>
          <a:p>
            <a:endParaRPr lang="en-US" altLang="ja-JP" sz="1846" b="1" dirty="0">
              <a:latin typeface="HG創英角ﾎﾟｯﾌﾟ体" panose="040B0A09000000000000" pitchFamily="49" charset="-128"/>
              <a:ea typeface="HG創英角ﾎﾟｯﾌﾟ体" panose="040B0A09000000000000" pitchFamily="49" charset="-128"/>
            </a:endParaRPr>
          </a:p>
          <a:p>
            <a:r>
              <a:rPr lang="ja-JP" altLang="en-US" sz="3462" b="1" dirty="0">
                <a:latin typeface="HG創英角ﾎﾟｯﾌﾟ体" panose="040B0A09000000000000" pitchFamily="49" charset="-128"/>
                <a:ea typeface="HG創英角ﾎﾟｯﾌﾟ体" panose="040B0A09000000000000" pitchFamily="49" charset="-128"/>
              </a:rPr>
              <a:t>③</a:t>
            </a:r>
            <a:r>
              <a:rPr lang="ja-JP" altLang="en-US" sz="3462" b="1" u="sng" dirty="0">
                <a:solidFill>
                  <a:srgbClr val="FF00FF"/>
                </a:solidFill>
                <a:latin typeface="HG創英角ﾎﾟｯﾌﾟ体" panose="040B0A09000000000000" pitchFamily="49" charset="-128"/>
                <a:ea typeface="HG創英角ﾎﾟｯﾌﾟ体" panose="040B0A09000000000000" pitchFamily="49" charset="-128"/>
              </a:rPr>
              <a:t>主体的・対話的で深い学び</a:t>
            </a:r>
            <a:endParaRPr lang="en-US" altLang="ja-JP" sz="3462" b="1" u="sng" dirty="0">
              <a:solidFill>
                <a:srgbClr val="FF00FF"/>
              </a:solidFill>
              <a:latin typeface="HG創英角ﾎﾟｯﾌﾟ体" panose="040B0A09000000000000" pitchFamily="49" charset="-128"/>
              <a:ea typeface="HG創英角ﾎﾟｯﾌﾟ体" panose="040B0A09000000000000" pitchFamily="49" charset="-128"/>
            </a:endParaRPr>
          </a:p>
          <a:p>
            <a:r>
              <a:rPr lang="ja-JP" altLang="en-US" sz="2585" b="1" dirty="0">
                <a:latin typeface="HG創英角ﾎﾟｯﾌﾟ体" panose="040B0A09000000000000" pitchFamily="49" charset="-128"/>
                <a:ea typeface="HG創英角ﾎﾟｯﾌﾟ体" panose="040B0A09000000000000" pitchFamily="49" charset="-128"/>
              </a:rPr>
              <a:t>　に向けた授業改善　</a:t>
            </a:r>
            <a:r>
              <a:rPr lang="ja-JP" altLang="en-US" sz="1846" b="1" dirty="0">
                <a:latin typeface="HG創英角ﾎﾟｯﾌﾟ体" panose="040B0A09000000000000" pitchFamily="49" charset="-128"/>
                <a:ea typeface="HG創英角ﾎﾟｯﾌﾟ体" panose="040B0A09000000000000" pitchFamily="49" charset="-128"/>
              </a:rPr>
              <a:t>（</a:t>
            </a:r>
            <a:r>
              <a:rPr lang="en-US" altLang="ja-JP" sz="1846" b="1" dirty="0">
                <a:latin typeface="HG創英角ﾎﾟｯﾌﾟ体" panose="040B0A09000000000000" pitchFamily="49" charset="-128"/>
                <a:ea typeface="HG創英角ﾎﾟｯﾌﾟ体" panose="040B0A09000000000000" pitchFamily="49" charset="-128"/>
              </a:rPr>
              <a:t>22</a:t>
            </a:r>
            <a:r>
              <a:rPr lang="ja-JP" altLang="en-US" sz="1846" b="1" dirty="0">
                <a:latin typeface="HG創英角ﾎﾟｯﾌﾟ体" panose="040B0A09000000000000" pitchFamily="49" charset="-128"/>
                <a:ea typeface="HG創英角ﾎﾟｯﾌﾟ体" panose="040B0A09000000000000" pitchFamily="49" charset="-128"/>
              </a:rPr>
              <a:t>ページ１の⑴・・・つまり）</a:t>
            </a:r>
            <a:r>
              <a:rPr lang="ja-JP" altLang="en-US" sz="2954" b="1" dirty="0">
                <a:latin typeface="HG創英角ﾎﾟｯﾌﾟ体" panose="040B0A09000000000000" pitchFamily="49" charset="-128"/>
                <a:ea typeface="HG創英角ﾎﾟｯﾌﾟ体" panose="040B0A09000000000000" pitchFamily="49" charset="-128"/>
              </a:rPr>
              <a:t>　</a:t>
            </a:r>
            <a:endParaRPr lang="en-US" altLang="ja-JP" sz="2954" b="1" dirty="0">
              <a:latin typeface="HG創英角ﾎﾟｯﾌﾟ体" panose="040B0A09000000000000" pitchFamily="49" charset="-128"/>
              <a:ea typeface="HG創英角ﾎﾟｯﾌﾟ体" panose="040B0A09000000000000" pitchFamily="49" charset="-128"/>
            </a:endParaRPr>
          </a:p>
          <a:p>
            <a:r>
              <a:rPr lang="ja-JP" altLang="en-US" sz="3462" b="1" dirty="0">
                <a:latin typeface="HG創英角ﾎﾟｯﾌﾟ体" panose="040B0A09000000000000" pitchFamily="49" charset="-128"/>
                <a:ea typeface="HG創英角ﾎﾟｯﾌﾟ体" panose="040B0A09000000000000" pitchFamily="49" charset="-128"/>
              </a:rPr>
              <a:t>　</a:t>
            </a:r>
            <a:r>
              <a:rPr lang="en-US" altLang="ja-JP" sz="3462" b="1" u="sng" dirty="0">
                <a:latin typeface="HG創英角ﾎﾟｯﾌﾟ体" panose="040B0A09000000000000" pitchFamily="49" charset="-128"/>
                <a:ea typeface="HG創英角ﾎﾟｯﾌﾟ体" panose="040B0A09000000000000" pitchFamily="49" charset="-128"/>
              </a:rPr>
              <a:t>《</a:t>
            </a:r>
            <a:r>
              <a:rPr lang="ja-JP" altLang="en-US" sz="3462" b="1" u="sng" dirty="0">
                <a:latin typeface="HG創英角ﾎﾟｯﾌﾟ体" panose="040B0A09000000000000" pitchFamily="49" charset="-128"/>
                <a:ea typeface="HG創英角ﾎﾟｯﾌﾟ体" panose="040B0A09000000000000" pitchFamily="49" charset="-128"/>
              </a:rPr>
              <a:t>探究的・問題解決的な学び</a:t>
            </a:r>
            <a:r>
              <a:rPr lang="en-US" altLang="ja-JP" sz="3462" b="1" u="sng" dirty="0">
                <a:latin typeface="HG創英角ﾎﾟｯﾌﾟ体" panose="040B0A09000000000000" pitchFamily="49" charset="-128"/>
                <a:ea typeface="HG創英角ﾎﾟｯﾌﾟ体" panose="040B0A09000000000000" pitchFamily="49" charset="-128"/>
              </a:rPr>
              <a:t>》</a:t>
            </a:r>
            <a:r>
              <a:rPr lang="ja-JP" altLang="en-US" sz="1846" b="1" u="sng" dirty="0">
                <a:latin typeface="HG創英角ﾎﾟｯﾌﾟ体" panose="040B0A09000000000000" pitchFamily="49" charset="-128"/>
                <a:ea typeface="HG創英角ﾎﾟｯﾌﾟ体" panose="040B0A09000000000000" pitchFamily="49" charset="-128"/>
              </a:rPr>
              <a:t>のこと</a:t>
            </a:r>
            <a:endParaRPr lang="en-US" altLang="ja-JP" sz="1193" b="1" dirty="0">
              <a:latin typeface="HG創英角ﾎﾟｯﾌﾟ体" panose="040B0A09000000000000" pitchFamily="49" charset="-128"/>
              <a:ea typeface="HG創英角ﾎﾟｯﾌﾟ体" panose="040B0A09000000000000" pitchFamily="49" charset="-128"/>
            </a:endParaRPr>
          </a:p>
        </p:txBody>
      </p:sp>
      <p:cxnSp>
        <p:nvCxnSpPr>
          <p:cNvPr id="5" name="直線コネクタ 4">
            <a:extLst>
              <a:ext uri="{FF2B5EF4-FFF2-40B4-BE49-F238E27FC236}">
                <a16:creationId xmlns:a16="http://schemas.microsoft.com/office/drawing/2014/main" id="{97E88055-6767-4A4C-A79A-B3628B8BD803}"/>
              </a:ext>
            </a:extLst>
          </p:cNvPr>
          <p:cNvCxnSpPr>
            <a:cxnSpLocks/>
          </p:cNvCxnSpPr>
          <p:nvPr/>
        </p:nvCxnSpPr>
        <p:spPr>
          <a:xfrm>
            <a:off x="676331" y="3467456"/>
            <a:ext cx="7791342"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4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6" end="6"/>
                                            </p:txEl>
                                          </p:spTgt>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 calcmode="lin" valueType="num">
                                      <p:cBhvr additive="base">
                                        <p:cTn id="29" dur="500" fill="hold"/>
                                        <p:tgtEl>
                                          <p:spTgt spid="2">
                                            <p:txEl>
                                              <p:pRg st="7" end="7"/>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nodeType="click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anim calcmode="lin" valueType="num">
                                      <p:cBhvr additive="base">
                                        <p:cTn id="35" dur="500" fill="hold"/>
                                        <p:tgtEl>
                                          <p:spTgt spid="2">
                                            <p:txEl>
                                              <p:pRg st="9" end="9"/>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2">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2">
                                            <p:txEl>
                                              <p:pRg st="11" end="11"/>
                                            </p:txEl>
                                          </p:spTgt>
                                        </p:tgtEl>
                                        <p:attrNameLst>
                                          <p:attrName>style.visibility</p:attrName>
                                        </p:attrNameLst>
                                      </p:cBhvr>
                                      <p:to>
                                        <p:strVal val="visible"/>
                                      </p:to>
                                    </p:set>
                                    <p:anim calcmode="lin" valueType="num">
                                      <p:cBhvr additive="base">
                                        <p:cTn id="41" dur="500" fill="hold"/>
                                        <p:tgtEl>
                                          <p:spTgt spid="2">
                                            <p:txEl>
                                              <p:pRg st="11" end="11"/>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2">
                                            <p:txEl>
                                              <p:pRg st="11" end="11"/>
                                            </p:txEl>
                                          </p:spTgt>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2">
                                            <p:txEl>
                                              <p:pRg st="12" end="12"/>
                                            </p:txEl>
                                          </p:spTgt>
                                        </p:tgtEl>
                                        <p:attrNameLst>
                                          <p:attrName>style.visibility</p:attrName>
                                        </p:attrNameLst>
                                      </p:cBhvr>
                                      <p:to>
                                        <p:strVal val="visible"/>
                                      </p:to>
                                    </p:set>
                                    <p:anim calcmode="lin" valueType="num">
                                      <p:cBhvr additive="base">
                                        <p:cTn id="45" dur="500" fill="hold"/>
                                        <p:tgtEl>
                                          <p:spTgt spid="2">
                                            <p:txEl>
                                              <p:pRg st="12" end="12"/>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2">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2">
                                            <p:txEl>
                                              <p:pRg st="13" end="13"/>
                                            </p:txEl>
                                          </p:spTgt>
                                        </p:tgtEl>
                                        <p:attrNameLst>
                                          <p:attrName>style.visibility</p:attrName>
                                        </p:attrNameLst>
                                      </p:cBhvr>
                                      <p:to>
                                        <p:strVal val="visible"/>
                                      </p:to>
                                    </p:set>
                                    <p:anim calcmode="lin" valueType="num">
                                      <p:cBhvr additive="base">
                                        <p:cTn id="51" dur="500" fill="hold"/>
                                        <p:tgtEl>
                                          <p:spTgt spid="2">
                                            <p:txEl>
                                              <p:pRg st="13" end="13"/>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2">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a:extLst>
              <a:ext uri="{FF2B5EF4-FFF2-40B4-BE49-F238E27FC236}">
                <a16:creationId xmlns:a16="http://schemas.microsoft.com/office/drawing/2014/main" id="{83AA89E3-21C5-4381-AEB0-BBDB3AC2B048}"/>
              </a:ext>
            </a:extLst>
          </p:cNvPr>
          <p:cNvSpPr/>
          <p:nvPr/>
        </p:nvSpPr>
        <p:spPr>
          <a:xfrm>
            <a:off x="351693" y="263769"/>
            <a:ext cx="8440615" cy="63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pic>
        <p:nvPicPr>
          <p:cNvPr id="91" name="図 90">
            <a:extLst>
              <a:ext uri="{FF2B5EF4-FFF2-40B4-BE49-F238E27FC236}">
                <a16:creationId xmlns:a16="http://schemas.microsoft.com/office/drawing/2014/main" id="{76C24E8E-4DC5-4E2B-94DD-6E9EFA039817}"/>
              </a:ext>
            </a:extLst>
          </p:cNvPr>
          <p:cNvPicPr>
            <a:picLocks noChangeAspect="1"/>
          </p:cNvPicPr>
          <p:nvPr/>
        </p:nvPicPr>
        <p:blipFill>
          <a:blip r:embed="rId5"/>
          <a:stretch>
            <a:fillRect/>
          </a:stretch>
        </p:blipFill>
        <p:spPr>
          <a:xfrm>
            <a:off x="351692" y="920390"/>
            <a:ext cx="8031195" cy="5087173"/>
          </a:xfrm>
          <a:prstGeom prst="rect">
            <a:avLst/>
          </a:prstGeom>
        </p:spPr>
      </p:pic>
      <p:cxnSp>
        <p:nvCxnSpPr>
          <p:cNvPr id="57" name="直線コネクタ 56">
            <a:extLst>
              <a:ext uri="{FF2B5EF4-FFF2-40B4-BE49-F238E27FC236}">
                <a16:creationId xmlns:a16="http://schemas.microsoft.com/office/drawing/2014/main" id="{C3345B00-6C6D-4C82-B18B-111527C1CD2E}"/>
              </a:ext>
            </a:extLst>
          </p:cNvPr>
          <p:cNvCxnSpPr/>
          <p:nvPr/>
        </p:nvCxnSpPr>
        <p:spPr>
          <a:xfrm flipV="1">
            <a:off x="5727175" y="3589970"/>
            <a:ext cx="8116" cy="1566383"/>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D2C0A5AB-6CB5-4BC1-9AB7-0B3C827F2DF5}"/>
              </a:ext>
            </a:extLst>
          </p:cNvPr>
          <p:cNvCxnSpPr>
            <a:cxnSpLocks/>
          </p:cNvCxnSpPr>
          <p:nvPr/>
        </p:nvCxnSpPr>
        <p:spPr>
          <a:xfrm>
            <a:off x="5789396" y="2848710"/>
            <a:ext cx="0" cy="4571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26A8D8BA-E96F-43F9-8319-843C0F0DC938}"/>
              </a:ext>
            </a:extLst>
          </p:cNvPr>
          <p:cNvCxnSpPr/>
          <p:nvPr/>
        </p:nvCxnSpPr>
        <p:spPr>
          <a:xfrm>
            <a:off x="6646986" y="3422238"/>
            <a:ext cx="194783" cy="0"/>
          </a:xfrm>
          <a:prstGeom prst="line">
            <a:avLst/>
          </a:prstGeom>
          <a:ln w="3175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A86FB7B1-AD82-446D-AFD8-6754F817D85D}"/>
              </a:ext>
            </a:extLst>
          </p:cNvPr>
          <p:cNvCxnSpPr/>
          <p:nvPr/>
        </p:nvCxnSpPr>
        <p:spPr>
          <a:xfrm>
            <a:off x="6181669" y="3614847"/>
            <a:ext cx="0" cy="478842"/>
          </a:xfrm>
          <a:prstGeom prst="line">
            <a:avLst/>
          </a:prstGeom>
          <a:ln w="476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テキスト ボックス 1">
            <a:extLst>
              <a:ext uri="{FF2B5EF4-FFF2-40B4-BE49-F238E27FC236}">
                <a16:creationId xmlns:a16="http://schemas.microsoft.com/office/drawing/2014/main" id="{9D13385A-CA0E-4F34-B8A2-F2D3646CBD02}"/>
              </a:ext>
            </a:extLst>
          </p:cNvPr>
          <p:cNvSpPr txBox="1"/>
          <p:nvPr/>
        </p:nvSpPr>
        <p:spPr>
          <a:xfrm>
            <a:off x="6103301" y="4091556"/>
            <a:ext cx="1252566" cy="359808"/>
          </a:xfrm>
          <a:prstGeom prst="rect">
            <a:avLst/>
          </a:prstGeom>
          <a:solidFill>
            <a:schemeClr val="lt1"/>
          </a:solidFill>
          <a:ln w="34925" cmpd="thickThin">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3" b="1">
                <a:latin typeface="HGS創英角ﾎﾟｯﾌﾟ体" panose="040B0A00000000000000" pitchFamily="50" charset="-128"/>
                <a:ea typeface="HGS創英角ﾎﾟｯﾌﾟ体" panose="040B0A00000000000000" pitchFamily="50" charset="-128"/>
              </a:rPr>
              <a:t>八名川まつり</a:t>
            </a:r>
          </a:p>
        </p:txBody>
      </p:sp>
      <p:sp>
        <p:nvSpPr>
          <p:cNvPr id="62" name="テキスト ボックス 2">
            <a:extLst>
              <a:ext uri="{FF2B5EF4-FFF2-40B4-BE49-F238E27FC236}">
                <a16:creationId xmlns:a16="http://schemas.microsoft.com/office/drawing/2014/main" id="{77CDD923-B523-4F0C-9A95-E32563D6341B}"/>
              </a:ext>
            </a:extLst>
          </p:cNvPr>
          <p:cNvSpPr txBox="1"/>
          <p:nvPr/>
        </p:nvSpPr>
        <p:spPr>
          <a:xfrm>
            <a:off x="2651219" y="6013939"/>
            <a:ext cx="957685" cy="215073"/>
          </a:xfrm>
          <a:prstGeom prst="rect">
            <a:avLst/>
          </a:prstGeom>
          <a:solidFill>
            <a:srgbClr val="92D050"/>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23" b="1"/>
              <a:t>環境の教育</a:t>
            </a:r>
          </a:p>
        </p:txBody>
      </p:sp>
      <p:sp>
        <p:nvSpPr>
          <p:cNvPr id="63" name="テキスト ボックス 3">
            <a:extLst>
              <a:ext uri="{FF2B5EF4-FFF2-40B4-BE49-F238E27FC236}">
                <a16:creationId xmlns:a16="http://schemas.microsoft.com/office/drawing/2014/main" id="{8E470BCB-1603-42E7-8F82-45F761C45BF3}"/>
              </a:ext>
            </a:extLst>
          </p:cNvPr>
          <p:cNvSpPr txBox="1"/>
          <p:nvPr/>
        </p:nvSpPr>
        <p:spPr>
          <a:xfrm>
            <a:off x="3752290" y="6013939"/>
            <a:ext cx="933337" cy="215073"/>
          </a:xfrm>
          <a:prstGeom prst="rect">
            <a:avLst/>
          </a:prstGeom>
          <a:solidFill>
            <a:srgbClr val="FFFF99"/>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23" b="1"/>
              <a:t>多文化理解</a:t>
            </a:r>
          </a:p>
        </p:txBody>
      </p:sp>
      <p:sp>
        <p:nvSpPr>
          <p:cNvPr id="64" name="テキスト ボックス 4">
            <a:extLst>
              <a:ext uri="{FF2B5EF4-FFF2-40B4-BE49-F238E27FC236}">
                <a16:creationId xmlns:a16="http://schemas.microsoft.com/office/drawing/2014/main" id="{AA017D03-7DDD-48EB-A9A2-97AF596C772C}"/>
              </a:ext>
            </a:extLst>
          </p:cNvPr>
          <p:cNvSpPr txBox="1"/>
          <p:nvPr/>
        </p:nvSpPr>
        <p:spPr>
          <a:xfrm>
            <a:off x="4764079" y="6013941"/>
            <a:ext cx="1107718" cy="232081"/>
          </a:xfrm>
          <a:prstGeom prst="rect">
            <a:avLst/>
          </a:prstGeom>
          <a:solidFill>
            <a:srgbClr val="FCC8F5"/>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23" b="1" dirty="0"/>
              <a:t>人権・命の教育</a:t>
            </a:r>
          </a:p>
        </p:txBody>
      </p:sp>
      <p:sp>
        <p:nvSpPr>
          <p:cNvPr id="65" name="テキスト ボックス 5">
            <a:extLst>
              <a:ext uri="{FF2B5EF4-FFF2-40B4-BE49-F238E27FC236}">
                <a16:creationId xmlns:a16="http://schemas.microsoft.com/office/drawing/2014/main" id="{76D5BCC5-8376-4BC6-81C5-38875ECC55D9}"/>
              </a:ext>
            </a:extLst>
          </p:cNvPr>
          <p:cNvSpPr txBox="1"/>
          <p:nvPr/>
        </p:nvSpPr>
        <p:spPr>
          <a:xfrm>
            <a:off x="5999569" y="6013939"/>
            <a:ext cx="982033" cy="215073"/>
          </a:xfrm>
          <a:prstGeom prst="rect">
            <a:avLst/>
          </a:prstGeom>
          <a:solidFill>
            <a:schemeClr val="bg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23" b="1" dirty="0"/>
              <a:t>学習スキル</a:t>
            </a:r>
          </a:p>
        </p:txBody>
      </p:sp>
      <p:cxnSp>
        <p:nvCxnSpPr>
          <p:cNvPr id="66" name="直線コネクタ 65">
            <a:extLst>
              <a:ext uri="{FF2B5EF4-FFF2-40B4-BE49-F238E27FC236}">
                <a16:creationId xmlns:a16="http://schemas.microsoft.com/office/drawing/2014/main" id="{E2380EF6-4176-4FA3-B9BA-038764497468}"/>
              </a:ext>
            </a:extLst>
          </p:cNvPr>
          <p:cNvCxnSpPr/>
          <p:nvPr/>
        </p:nvCxnSpPr>
        <p:spPr>
          <a:xfrm flipH="1">
            <a:off x="4726204" y="1520396"/>
            <a:ext cx="8116" cy="1030729"/>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82EAD775-D89C-466C-8FBE-09E806A313E1}"/>
              </a:ext>
            </a:extLst>
          </p:cNvPr>
          <p:cNvCxnSpPr/>
          <p:nvPr/>
        </p:nvCxnSpPr>
        <p:spPr>
          <a:xfrm>
            <a:off x="4792486" y="3029965"/>
            <a:ext cx="666862" cy="275943"/>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テキスト ボックス 90">
            <a:extLst>
              <a:ext uri="{FF2B5EF4-FFF2-40B4-BE49-F238E27FC236}">
                <a16:creationId xmlns:a16="http://schemas.microsoft.com/office/drawing/2014/main" id="{8AA9F2B7-99EB-49A3-A4CF-3782A981E682}"/>
              </a:ext>
            </a:extLst>
          </p:cNvPr>
          <p:cNvSpPr txBox="1"/>
          <p:nvPr/>
        </p:nvSpPr>
        <p:spPr>
          <a:xfrm>
            <a:off x="6847875" y="3194991"/>
            <a:ext cx="1252565" cy="503190"/>
          </a:xfrm>
          <a:prstGeom prst="rect">
            <a:avLst/>
          </a:prstGeom>
          <a:solidFill>
            <a:srgbClr val="FCC8F5"/>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b"/>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193" b="1" dirty="0"/>
              <a:t>世界が１００人の村だったら</a:t>
            </a:r>
          </a:p>
        </p:txBody>
      </p:sp>
      <p:cxnSp>
        <p:nvCxnSpPr>
          <p:cNvPr id="72" name="直線コネクタ 71">
            <a:extLst>
              <a:ext uri="{FF2B5EF4-FFF2-40B4-BE49-F238E27FC236}">
                <a16:creationId xmlns:a16="http://schemas.microsoft.com/office/drawing/2014/main" id="{58FF4F9E-66F5-4357-8184-20824830CFF4}"/>
              </a:ext>
            </a:extLst>
          </p:cNvPr>
          <p:cNvCxnSpPr>
            <a:cxnSpLocks/>
          </p:cNvCxnSpPr>
          <p:nvPr/>
        </p:nvCxnSpPr>
        <p:spPr>
          <a:xfrm flipV="1">
            <a:off x="5303158" y="2751318"/>
            <a:ext cx="408677" cy="9097"/>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円形吹き出し 8">
            <a:extLst>
              <a:ext uri="{FF2B5EF4-FFF2-40B4-BE49-F238E27FC236}">
                <a16:creationId xmlns:a16="http://schemas.microsoft.com/office/drawing/2014/main" id="{999A0B74-FA40-484F-A323-1D0A248EB872}"/>
              </a:ext>
            </a:extLst>
          </p:cNvPr>
          <p:cNvSpPr/>
          <p:nvPr/>
        </p:nvSpPr>
        <p:spPr>
          <a:xfrm>
            <a:off x="1819101" y="1203872"/>
            <a:ext cx="2014347" cy="711500"/>
          </a:xfrm>
          <a:prstGeom prst="wedgeEllipseCallout">
            <a:avLst>
              <a:gd name="adj1" fmla="val 61688"/>
              <a:gd name="adj2" fmla="val -23668"/>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08"/>
              </a:lnSpc>
            </a:pPr>
            <a:r>
              <a:rPr lang="ja-JP" altLang="en-US" sz="1193" b="1" dirty="0">
                <a:latin typeface="+mn-ea"/>
              </a:rPr>
              <a:t>①　</a:t>
            </a:r>
            <a:r>
              <a:rPr lang="en-US" altLang="ja-JP" sz="1193" b="1" dirty="0">
                <a:latin typeface="+mn-ea"/>
              </a:rPr>
              <a:t>SDGs</a:t>
            </a:r>
            <a:r>
              <a:rPr lang="ja-JP" altLang="en-US" sz="1193" b="1" dirty="0">
                <a:latin typeface="+mn-ea"/>
              </a:rPr>
              <a:t>の視点から未来について、自分の考えをもつ</a:t>
            </a:r>
            <a:endParaRPr lang="en-US" altLang="ja-JP" sz="1193" b="1" dirty="0">
              <a:latin typeface="+mn-ea"/>
            </a:endParaRPr>
          </a:p>
        </p:txBody>
      </p:sp>
      <p:sp>
        <p:nvSpPr>
          <p:cNvPr id="74" name="円形吹き出し 26">
            <a:extLst>
              <a:ext uri="{FF2B5EF4-FFF2-40B4-BE49-F238E27FC236}">
                <a16:creationId xmlns:a16="http://schemas.microsoft.com/office/drawing/2014/main" id="{766C939F-2EEF-4004-823B-8B36CBB251D8}"/>
              </a:ext>
            </a:extLst>
          </p:cNvPr>
          <p:cNvSpPr/>
          <p:nvPr/>
        </p:nvSpPr>
        <p:spPr>
          <a:xfrm>
            <a:off x="5213164" y="1569089"/>
            <a:ext cx="1780278" cy="795366"/>
          </a:xfrm>
          <a:prstGeom prst="wedgeEllipseCallout">
            <a:avLst>
              <a:gd name="adj1" fmla="val -1122"/>
              <a:gd name="adj2" fmla="val 70806"/>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93"/>
              </a:lnSpc>
            </a:pPr>
            <a:r>
              <a:rPr lang="ja-JP" altLang="en-US" sz="1193" b="1" dirty="0">
                <a:latin typeface="+mn-ea"/>
              </a:rPr>
              <a:t>⑤　これからの　</a:t>
            </a:r>
            <a:endParaRPr lang="en-US" altLang="ja-JP" sz="1193" b="1" dirty="0">
              <a:latin typeface="+mn-ea"/>
            </a:endParaRPr>
          </a:p>
          <a:p>
            <a:pPr>
              <a:lnSpc>
                <a:spcPts val="1193"/>
              </a:lnSpc>
            </a:pPr>
            <a:r>
              <a:rPr lang="ja-JP" altLang="en-US" sz="1193" b="1" dirty="0">
                <a:latin typeface="+mn-ea"/>
              </a:rPr>
              <a:t>　日本について</a:t>
            </a:r>
            <a:endParaRPr lang="en-US" altLang="ja-JP" sz="1193" b="1" dirty="0">
              <a:latin typeface="+mn-ea"/>
            </a:endParaRPr>
          </a:p>
          <a:p>
            <a:pPr>
              <a:lnSpc>
                <a:spcPts val="1193"/>
              </a:lnSpc>
            </a:pPr>
            <a:r>
              <a:rPr lang="ja-JP" altLang="en-US" sz="1193" b="1" dirty="0">
                <a:latin typeface="+mn-ea"/>
              </a:rPr>
              <a:t>　考える</a:t>
            </a:r>
            <a:endParaRPr lang="en-US" altLang="ja-JP" sz="1193" b="1" dirty="0">
              <a:latin typeface="+mn-ea"/>
            </a:endParaRPr>
          </a:p>
        </p:txBody>
      </p:sp>
      <p:sp>
        <p:nvSpPr>
          <p:cNvPr id="75" name="円形吹き出し 27">
            <a:extLst>
              <a:ext uri="{FF2B5EF4-FFF2-40B4-BE49-F238E27FC236}">
                <a16:creationId xmlns:a16="http://schemas.microsoft.com/office/drawing/2014/main" id="{980492D1-4170-4DE1-91A2-9E8A442C0C05}"/>
              </a:ext>
            </a:extLst>
          </p:cNvPr>
          <p:cNvSpPr/>
          <p:nvPr/>
        </p:nvSpPr>
        <p:spPr>
          <a:xfrm>
            <a:off x="2540300" y="2242718"/>
            <a:ext cx="1358073" cy="819714"/>
          </a:xfrm>
          <a:prstGeom prst="wedgeEllipseCallout">
            <a:avLst>
              <a:gd name="adj1" fmla="val 62854"/>
              <a:gd name="adj2" fmla="val 7675"/>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93"/>
              </a:lnSpc>
            </a:pPr>
            <a:r>
              <a:rPr lang="ja-JP" altLang="en-US" sz="1193" b="1">
                <a:latin typeface="+mn-ea"/>
              </a:rPr>
              <a:t>②　戦争中の生活や人々の願いを知る</a:t>
            </a:r>
            <a:endParaRPr lang="en-US" altLang="ja-JP" sz="1193" b="1">
              <a:latin typeface="+mn-ea"/>
            </a:endParaRPr>
          </a:p>
        </p:txBody>
      </p:sp>
      <p:sp>
        <p:nvSpPr>
          <p:cNvPr id="76" name="円形吹き出し 28">
            <a:extLst>
              <a:ext uri="{FF2B5EF4-FFF2-40B4-BE49-F238E27FC236}">
                <a16:creationId xmlns:a16="http://schemas.microsoft.com/office/drawing/2014/main" id="{0ADCE918-5FA4-4B41-8FA4-42ABC25AA333}"/>
              </a:ext>
            </a:extLst>
          </p:cNvPr>
          <p:cNvSpPr/>
          <p:nvPr/>
        </p:nvSpPr>
        <p:spPr>
          <a:xfrm>
            <a:off x="3255427" y="3146296"/>
            <a:ext cx="1808944" cy="873820"/>
          </a:xfrm>
          <a:prstGeom prst="wedgeEllipseCallout">
            <a:avLst>
              <a:gd name="adj1" fmla="val 74664"/>
              <a:gd name="adj2" fmla="val -14845"/>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ja-JP" altLang="en-US" sz="1193" b="1">
                <a:latin typeface="+mn-ea"/>
              </a:rPr>
              <a:t>③　将来の夢について考え、</a:t>
            </a:r>
            <a:endParaRPr lang="en-US" altLang="ja-JP" sz="1193" b="1">
              <a:latin typeface="+mn-ea"/>
            </a:endParaRPr>
          </a:p>
          <a:p>
            <a:pPr>
              <a:lnSpc>
                <a:spcPts val="1023"/>
              </a:lnSpc>
            </a:pPr>
            <a:r>
              <a:rPr lang="ja-JP" altLang="en-US" sz="1193" b="1">
                <a:latin typeface="+mn-ea"/>
              </a:rPr>
              <a:t>自分を見つめる</a:t>
            </a:r>
            <a:endParaRPr lang="en-US" altLang="ja-JP" sz="1193" b="1">
              <a:latin typeface="+mn-ea"/>
            </a:endParaRPr>
          </a:p>
        </p:txBody>
      </p:sp>
      <p:sp>
        <p:nvSpPr>
          <p:cNvPr id="77" name="円形吹き出し 29">
            <a:extLst>
              <a:ext uri="{FF2B5EF4-FFF2-40B4-BE49-F238E27FC236}">
                <a16:creationId xmlns:a16="http://schemas.microsoft.com/office/drawing/2014/main" id="{4AC1AAAA-5B09-484C-9CAC-BD7AE12F31F0}"/>
              </a:ext>
            </a:extLst>
          </p:cNvPr>
          <p:cNvSpPr/>
          <p:nvPr/>
        </p:nvSpPr>
        <p:spPr>
          <a:xfrm>
            <a:off x="3464593" y="4120213"/>
            <a:ext cx="2192246" cy="754786"/>
          </a:xfrm>
          <a:prstGeom prst="wedgeEllipseCallout">
            <a:avLst>
              <a:gd name="adj1" fmla="val 47518"/>
              <a:gd name="adj2" fmla="val -107286"/>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93"/>
              </a:lnSpc>
            </a:pPr>
            <a:r>
              <a:rPr lang="ja-JP" altLang="en-US" sz="1193" b="1" dirty="0">
                <a:latin typeface="+mn-ea"/>
              </a:rPr>
              <a:t>⑥　自分がなりたい職業を選び、実現への道筋を調べる</a:t>
            </a:r>
            <a:endParaRPr lang="en-US" altLang="ja-JP" sz="1193" b="1" dirty="0">
              <a:latin typeface="+mn-ea"/>
            </a:endParaRPr>
          </a:p>
        </p:txBody>
      </p:sp>
      <p:sp>
        <p:nvSpPr>
          <p:cNvPr id="78" name="円形吹き出し 31">
            <a:extLst>
              <a:ext uri="{FF2B5EF4-FFF2-40B4-BE49-F238E27FC236}">
                <a16:creationId xmlns:a16="http://schemas.microsoft.com/office/drawing/2014/main" id="{60C9646B-A2A3-456F-A326-31C981DE47A1}"/>
              </a:ext>
            </a:extLst>
          </p:cNvPr>
          <p:cNvSpPr/>
          <p:nvPr/>
        </p:nvSpPr>
        <p:spPr>
          <a:xfrm>
            <a:off x="6630366" y="4494898"/>
            <a:ext cx="1829187" cy="684449"/>
          </a:xfrm>
          <a:prstGeom prst="wedgeEllipseCallout">
            <a:avLst>
              <a:gd name="adj1" fmla="val -37344"/>
              <a:gd name="adj2" fmla="val -54736"/>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93"/>
              </a:lnSpc>
            </a:pPr>
            <a:r>
              <a:rPr lang="ja-JP" altLang="en-US" sz="1193" b="1" dirty="0">
                <a:latin typeface="+mn-ea"/>
              </a:rPr>
              <a:t>⑦　調べたことを地域・保護者に発表する</a:t>
            </a:r>
            <a:endParaRPr lang="en-US" altLang="ja-JP" sz="1193" b="1" dirty="0">
              <a:latin typeface="+mn-ea"/>
            </a:endParaRPr>
          </a:p>
        </p:txBody>
      </p:sp>
      <p:sp>
        <p:nvSpPr>
          <p:cNvPr id="79" name="円形吹き出し 32">
            <a:extLst>
              <a:ext uri="{FF2B5EF4-FFF2-40B4-BE49-F238E27FC236}">
                <a16:creationId xmlns:a16="http://schemas.microsoft.com/office/drawing/2014/main" id="{B54B538D-1C17-47BD-9AAB-47C80D364FA0}"/>
              </a:ext>
            </a:extLst>
          </p:cNvPr>
          <p:cNvSpPr/>
          <p:nvPr/>
        </p:nvSpPr>
        <p:spPr>
          <a:xfrm>
            <a:off x="3443881" y="4956159"/>
            <a:ext cx="1815273" cy="741259"/>
          </a:xfrm>
          <a:prstGeom prst="wedgeEllipseCallout">
            <a:avLst>
              <a:gd name="adj1" fmla="val 62855"/>
              <a:gd name="adj2" fmla="val -708"/>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08"/>
              </a:lnSpc>
            </a:pPr>
            <a:r>
              <a:rPr lang="ja-JP" altLang="en-US" sz="1193" b="1" dirty="0">
                <a:latin typeface="+mn-ea"/>
              </a:rPr>
              <a:t>④　将来の自分の姿を想像し、立体作品を作る</a:t>
            </a:r>
            <a:endParaRPr lang="en-US" altLang="ja-JP" sz="1193" b="1" dirty="0">
              <a:latin typeface="+mn-ea"/>
            </a:endParaRPr>
          </a:p>
          <a:p>
            <a:pPr>
              <a:lnSpc>
                <a:spcPts val="1108"/>
              </a:lnSpc>
            </a:pPr>
            <a:endParaRPr lang="en-US" altLang="ja-JP" sz="1193" b="1" dirty="0">
              <a:latin typeface="+mn-ea"/>
            </a:endParaRPr>
          </a:p>
          <a:p>
            <a:pPr>
              <a:lnSpc>
                <a:spcPts val="1108"/>
              </a:lnSpc>
            </a:pPr>
            <a:endParaRPr lang="en-US" altLang="ja-JP" sz="1193" b="1" dirty="0">
              <a:latin typeface="+mn-ea"/>
            </a:endParaRPr>
          </a:p>
        </p:txBody>
      </p:sp>
      <p:sp>
        <p:nvSpPr>
          <p:cNvPr id="81" name="テキスト ボックス 58">
            <a:extLst>
              <a:ext uri="{FF2B5EF4-FFF2-40B4-BE49-F238E27FC236}">
                <a16:creationId xmlns:a16="http://schemas.microsoft.com/office/drawing/2014/main" id="{02E215E8-0DFB-4F65-8725-94513ED33A0B}"/>
              </a:ext>
            </a:extLst>
          </p:cNvPr>
          <p:cNvSpPr txBox="1"/>
          <p:nvPr/>
        </p:nvSpPr>
        <p:spPr>
          <a:xfrm>
            <a:off x="5475580" y="2529481"/>
            <a:ext cx="1214691" cy="462611"/>
          </a:xfrm>
          <a:prstGeom prst="rect">
            <a:avLst/>
          </a:prstGeom>
          <a:solidFill>
            <a:srgbClr val="FFFF99"/>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779173" eaLnBrk="1" fontAlgn="auto" hangingPunct="1">
              <a:spcBef>
                <a:spcPts val="0"/>
              </a:spcBef>
              <a:spcAft>
                <a:spcPts val="0"/>
              </a:spcAft>
              <a:defRPr/>
            </a:pPr>
            <a:r>
              <a:rPr lang="ja-JP" altLang="en-US" sz="1193" b="1" dirty="0"/>
              <a:t>新しい日本、平和な日本へ</a:t>
            </a:r>
            <a:endParaRPr lang="en-US" altLang="ja-JP" sz="1193" b="1" dirty="0"/>
          </a:p>
        </p:txBody>
      </p:sp>
      <p:sp>
        <p:nvSpPr>
          <p:cNvPr id="80" name="円形吹き出し 35">
            <a:extLst>
              <a:ext uri="{FF2B5EF4-FFF2-40B4-BE49-F238E27FC236}">
                <a16:creationId xmlns:a16="http://schemas.microsoft.com/office/drawing/2014/main" id="{EC79716B-7669-4218-89B2-B48E66077CB8}"/>
              </a:ext>
            </a:extLst>
          </p:cNvPr>
          <p:cNvSpPr/>
          <p:nvPr/>
        </p:nvSpPr>
        <p:spPr>
          <a:xfrm>
            <a:off x="6762121" y="2142620"/>
            <a:ext cx="1842327" cy="968505"/>
          </a:xfrm>
          <a:prstGeom prst="wedgeEllipseCallout">
            <a:avLst>
              <a:gd name="adj1" fmla="val 4905"/>
              <a:gd name="adj2" fmla="val 60489"/>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ja-JP" altLang="en-US" sz="1193" b="1" dirty="0">
                <a:latin typeface="+mn-ea"/>
              </a:rPr>
              <a:t>⑧　世界の現状を見つめ自分の生き方・学び方について考える</a:t>
            </a:r>
            <a:endParaRPr lang="en-US" altLang="ja-JP" sz="1193" b="1" dirty="0">
              <a:latin typeface="+mn-ea"/>
            </a:endParaRPr>
          </a:p>
        </p:txBody>
      </p:sp>
      <p:sp>
        <p:nvSpPr>
          <p:cNvPr id="82" name="テキスト ボックス 20">
            <a:extLst>
              <a:ext uri="{FF2B5EF4-FFF2-40B4-BE49-F238E27FC236}">
                <a16:creationId xmlns:a16="http://schemas.microsoft.com/office/drawing/2014/main" id="{239A98E4-3991-4501-81C5-2C8C313FE2EC}"/>
              </a:ext>
            </a:extLst>
          </p:cNvPr>
          <p:cNvSpPr txBox="1"/>
          <p:nvPr/>
        </p:nvSpPr>
        <p:spPr>
          <a:xfrm>
            <a:off x="4006588" y="1206576"/>
            <a:ext cx="1303967" cy="557297"/>
          </a:xfrm>
          <a:prstGeom prst="rect">
            <a:avLst/>
          </a:prstGeom>
          <a:solidFill>
            <a:srgbClr val="FCC8F5"/>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3" b="1" dirty="0"/>
              <a:t>未来がよりよくあるために</a:t>
            </a:r>
          </a:p>
        </p:txBody>
      </p:sp>
      <p:sp>
        <p:nvSpPr>
          <p:cNvPr id="87" name="正方形/長方形 86">
            <a:extLst>
              <a:ext uri="{FF2B5EF4-FFF2-40B4-BE49-F238E27FC236}">
                <a16:creationId xmlns:a16="http://schemas.microsoft.com/office/drawing/2014/main" id="{5B87A3CB-D690-4EE1-9466-6AB63C3323B5}"/>
              </a:ext>
            </a:extLst>
          </p:cNvPr>
          <p:cNvSpPr/>
          <p:nvPr/>
        </p:nvSpPr>
        <p:spPr>
          <a:xfrm>
            <a:off x="593709" y="392505"/>
            <a:ext cx="7749833" cy="362279"/>
          </a:xfrm>
          <a:prstGeom prst="rect">
            <a:avLst/>
          </a:prstGeom>
        </p:spPr>
        <p:txBody>
          <a:bodyPr wrap="square">
            <a:spAutoFit/>
          </a:bodyPr>
          <a:lstStyle/>
          <a:p>
            <a:r>
              <a:rPr lang="ja-JP" altLang="en-US" sz="1754" b="1" dirty="0">
                <a:solidFill>
                  <a:srgbClr val="000000"/>
                </a:solidFill>
                <a:latin typeface="ＭＳ Ｐゴシック" panose="020B0600070205080204" pitchFamily="50" charset="-128"/>
              </a:rPr>
              <a:t>第６学年　「未来にはばたけ」学習カレンダー</a:t>
            </a:r>
            <a:r>
              <a:rPr lang="ja-JP" altLang="en-US" sz="1754" dirty="0"/>
              <a:t> 　　　　　</a:t>
            </a:r>
            <a:r>
              <a:rPr lang="ja-JP" altLang="en-US" sz="1363" b="1" dirty="0">
                <a:solidFill>
                  <a:srgbClr val="000000"/>
                </a:solidFill>
                <a:latin typeface="ＭＳ Ｐゴシック" panose="020B0600070205080204" pitchFamily="50" charset="-128"/>
              </a:rPr>
              <a:t>江東区立八名川小学校</a:t>
            </a:r>
            <a:r>
              <a:rPr lang="ja-JP" altLang="en-US" sz="1754" dirty="0"/>
              <a:t> </a:t>
            </a:r>
          </a:p>
        </p:txBody>
      </p:sp>
      <p:pic>
        <p:nvPicPr>
          <p:cNvPr id="2" name="02 ＰＰＡＰ（ペンパイナッポーアッポーペン）">
            <a:hlinkClick r:id="" action="ppaction://media"/>
            <a:extLst>
              <a:ext uri="{FF2B5EF4-FFF2-40B4-BE49-F238E27FC236}">
                <a16:creationId xmlns:a16="http://schemas.microsoft.com/office/drawing/2014/main" id="{1F21844A-6EDA-4ADC-A22B-B9A2DED446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29692" y="5928638"/>
            <a:ext cx="346281" cy="346281"/>
          </a:xfrm>
          <a:prstGeom prst="rect">
            <a:avLst/>
          </a:prstGeom>
        </p:spPr>
      </p:pic>
      <p:pic>
        <p:nvPicPr>
          <p:cNvPr id="4" name="図 3">
            <a:extLst>
              <a:ext uri="{FF2B5EF4-FFF2-40B4-BE49-F238E27FC236}">
                <a16:creationId xmlns:a16="http://schemas.microsoft.com/office/drawing/2014/main" id="{4B598820-0911-4DEF-9960-D84A65211FB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0982"/>
          <a:stretch/>
        </p:blipFill>
        <p:spPr>
          <a:xfrm>
            <a:off x="1103558" y="3589970"/>
            <a:ext cx="2361034" cy="2064163"/>
          </a:xfrm>
          <a:prstGeom prst="rect">
            <a:avLst/>
          </a:prstGeom>
        </p:spPr>
      </p:pic>
      <p:sp>
        <p:nvSpPr>
          <p:cNvPr id="5" name="正方形/長方形 4">
            <a:extLst>
              <a:ext uri="{FF2B5EF4-FFF2-40B4-BE49-F238E27FC236}">
                <a16:creationId xmlns:a16="http://schemas.microsoft.com/office/drawing/2014/main" id="{07D719DF-B434-433D-BC83-8F17E33701FE}"/>
              </a:ext>
            </a:extLst>
          </p:cNvPr>
          <p:cNvSpPr/>
          <p:nvPr/>
        </p:nvSpPr>
        <p:spPr>
          <a:xfrm flipH="1" flipV="1">
            <a:off x="1118219" y="3589970"/>
            <a:ext cx="2377062" cy="20641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386" dirty="0">
                <a:solidFill>
                  <a:sysClr val="windowText" lastClr="000000"/>
                </a:solidFill>
                <a:latin typeface="HGS創英角ﾎﾟｯﾌﾟ体" panose="040B0A00000000000000" pitchFamily="50" charset="-128"/>
                <a:ea typeface="HGS創英角ﾎﾟｯﾌﾟ体" panose="040B0A00000000000000" pitchFamily="50" charset="-128"/>
              </a:rPr>
              <a:t>カリキュラム・</a:t>
            </a:r>
            <a:endParaRPr lang="en-US" altLang="ja-JP" sz="2386"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2386" dirty="0">
                <a:solidFill>
                  <a:sysClr val="windowText" lastClr="000000"/>
                </a:solidFill>
                <a:latin typeface="HGS創英角ﾎﾟｯﾌﾟ体" panose="040B0A00000000000000" pitchFamily="50" charset="-128"/>
                <a:ea typeface="HGS創英角ﾎﾟｯﾌﾟ体" panose="040B0A00000000000000" pitchFamily="50" charset="-128"/>
              </a:rPr>
              <a:t>マネジメント</a:t>
            </a:r>
          </a:p>
        </p:txBody>
      </p:sp>
      <p:pic>
        <p:nvPicPr>
          <p:cNvPr id="36" name="図 35">
            <a:extLst>
              <a:ext uri="{FF2B5EF4-FFF2-40B4-BE49-F238E27FC236}">
                <a16:creationId xmlns:a16="http://schemas.microsoft.com/office/drawing/2014/main" id="{9AFA319A-B5CB-4ADB-8551-82DEE9A83644}"/>
              </a:ext>
            </a:extLst>
          </p:cNvPr>
          <p:cNvPicPr>
            <a:picLocks noChangeAspect="1"/>
          </p:cNvPicPr>
          <p:nvPr/>
        </p:nvPicPr>
        <p:blipFill rotWithShape="1">
          <a:blip r:embed="rId8">
            <a:extLst>
              <a:ext uri="{28A0092B-C50C-407E-A947-70E740481C1C}">
                <a14:useLocalDpi xmlns:a14="http://schemas.microsoft.com/office/drawing/2010/main" val="0"/>
              </a:ext>
            </a:extLst>
          </a:blip>
          <a:srcRect l="37458" t="37400" r="59634" b="18500"/>
          <a:stretch/>
        </p:blipFill>
        <p:spPr>
          <a:xfrm>
            <a:off x="5660118" y="3668810"/>
            <a:ext cx="154295" cy="1620102"/>
          </a:xfrm>
          <a:prstGeom prst="rect">
            <a:avLst/>
          </a:prstGeom>
        </p:spPr>
      </p:pic>
      <p:sp>
        <p:nvSpPr>
          <p:cNvPr id="69" name="テキスト ボックス 68">
            <a:extLst>
              <a:ext uri="{FF2B5EF4-FFF2-40B4-BE49-F238E27FC236}">
                <a16:creationId xmlns:a16="http://schemas.microsoft.com/office/drawing/2014/main" id="{59385FFA-CE01-46E9-901C-8F96DCB4EF73}"/>
              </a:ext>
            </a:extLst>
          </p:cNvPr>
          <p:cNvSpPr txBox="1"/>
          <p:nvPr/>
        </p:nvSpPr>
        <p:spPr>
          <a:xfrm>
            <a:off x="5456643" y="3192286"/>
            <a:ext cx="1306673" cy="527538"/>
          </a:xfrm>
          <a:prstGeom prst="rect">
            <a:avLst/>
          </a:prstGeom>
          <a:solidFill>
            <a:srgbClr val="FCC8F5"/>
          </a:solidFill>
          <a:ln w="2857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b"/>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3" b="1" dirty="0">
                <a:latin typeface="AR P悠々ゴシック体E" panose="040B0900000000000000" pitchFamily="50" charset="-128"/>
                <a:ea typeface="AR P悠々ゴシック体E" panose="040B0900000000000000" pitchFamily="50" charset="-128"/>
              </a:rPr>
              <a:t>未来に</a:t>
            </a:r>
            <a:endParaRPr lang="en-US" altLang="ja-JP" sz="1363" b="1" dirty="0">
              <a:latin typeface="AR P悠々ゴシック体E" panose="040B0900000000000000" pitchFamily="50" charset="-128"/>
              <a:ea typeface="AR P悠々ゴシック体E" panose="040B0900000000000000" pitchFamily="50" charset="-128"/>
            </a:endParaRPr>
          </a:p>
          <a:p>
            <a:pPr algn="ctr"/>
            <a:r>
              <a:rPr lang="ja-JP" altLang="en-US" sz="1363" b="1" dirty="0">
                <a:latin typeface="AR P悠々ゴシック体E" panose="040B0900000000000000" pitchFamily="50" charset="-128"/>
                <a:ea typeface="AR P悠々ゴシック体E" panose="040B0900000000000000" pitchFamily="50" charset="-128"/>
              </a:rPr>
              <a:t>はばたけ！</a:t>
            </a:r>
          </a:p>
        </p:txBody>
      </p:sp>
      <p:sp>
        <p:nvSpPr>
          <p:cNvPr id="68" name="テキスト ボックス 85">
            <a:extLst>
              <a:ext uri="{FF2B5EF4-FFF2-40B4-BE49-F238E27FC236}">
                <a16:creationId xmlns:a16="http://schemas.microsoft.com/office/drawing/2014/main" id="{43E4AADF-CD5E-4450-B3EA-0C59AE6BCA79}"/>
              </a:ext>
            </a:extLst>
          </p:cNvPr>
          <p:cNvSpPr txBox="1"/>
          <p:nvPr/>
        </p:nvSpPr>
        <p:spPr>
          <a:xfrm>
            <a:off x="5416063" y="5134711"/>
            <a:ext cx="1274208" cy="284059"/>
          </a:xfrm>
          <a:prstGeom prst="rect">
            <a:avLst/>
          </a:prstGeom>
          <a:solidFill>
            <a:srgbClr val="FCC8F5"/>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193" b="1" dirty="0"/>
              <a:t>１２年後の私</a:t>
            </a:r>
          </a:p>
        </p:txBody>
      </p:sp>
      <p:sp>
        <p:nvSpPr>
          <p:cNvPr id="3" name="楕円 2">
            <a:extLst>
              <a:ext uri="{FF2B5EF4-FFF2-40B4-BE49-F238E27FC236}">
                <a16:creationId xmlns:a16="http://schemas.microsoft.com/office/drawing/2014/main" id="{8D4503DD-666A-4D9B-ACE1-4E84D811E94A}"/>
              </a:ext>
            </a:extLst>
          </p:cNvPr>
          <p:cNvSpPr/>
          <p:nvPr/>
        </p:nvSpPr>
        <p:spPr>
          <a:xfrm>
            <a:off x="2245588" y="5742829"/>
            <a:ext cx="4956332" cy="74125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6" name="テキスト ボックス 5">
            <a:extLst>
              <a:ext uri="{FF2B5EF4-FFF2-40B4-BE49-F238E27FC236}">
                <a16:creationId xmlns:a16="http://schemas.microsoft.com/office/drawing/2014/main" id="{631CABD3-5DB7-4D05-8F3D-FFB17168FDF4}"/>
              </a:ext>
            </a:extLst>
          </p:cNvPr>
          <p:cNvSpPr txBox="1"/>
          <p:nvPr/>
        </p:nvSpPr>
        <p:spPr>
          <a:xfrm>
            <a:off x="1716889" y="3859998"/>
            <a:ext cx="1325376" cy="1456104"/>
          </a:xfrm>
          <a:prstGeom prst="rect">
            <a:avLst/>
          </a:prstGeom>
          <a:noFill/>
        </p:spPr>
        <p:txBody>
          <a:bodyPr wrap="square" rtlCol="0">
            <a:spAutoFit/>
          </a:bodyPr>
          <a:lstStyle/>
          <a:p>
            <a:r>
              <a:rPr lang="ja-JP" altLang="en-US" sz="8862" dirty="0">
                <a:solidFill>
                  <a:srgbClr val="FF0000"/>
                </a:solidFill>
                <a:latin typeface="HG創英角ﾎﾟｯﾌﾟ体" panose="040B0A09000000000000" pitchFamily="49" charset="-128"/>
                <a:ea typeface="HG創英角ﾎﾟｯﾌﾟ体" panose="040B0A09000000000000" pitchFamily="49" charset="-128"/>
              </a:rPr>
              <a:t>？</a:t>
            </a:r>
          </a:p>
        </p:txBody>
      </p:sp>
      <p:sp>
        <p:nvSpPr>
          <p:cNvPr id="35" name="正方形/長方形 34">
            <a:extLst>
              <a:ext uri="{FF2B5EF4-FFF2-40B4-BE49-F238E27FC236}">
                <a16:creationId xmlns:a16="http://schemas.microsoft.com/office/drawing/2014/main" id="{37491373-C04E-4781-BEF4-3C498FA5CAC9}"/>
              </a:ext>
            </a:extLst>
          </p:cNvPr>
          <p:cNvSpPr/>
          <p:nvPr/>
        </p:nvSpPr>
        <p:spPr>
          <a:xfrm>
            <a:off x="1092951" y="3596345"/>
            <a:ext cx="2408660" cy="20641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386" dirty="0">
                <a:solidFill>
                  <a:sysClr val="windowText" lastClr="000000"/>
                </a:solidFill>
                <a:latin typeface="HGS創英角ﾎﾟｯﾌﾟ体" panose="040B0A00000000000000" pitchFamily="50" charset="-128"/>
                <a:ea typeface="HGS創英角ﾎﾟｯﾌﾟ体" panose="040B0A00000000000000" pitchFamily="50" charset="-128"/>
              </a:rPr>
              <a:t>カリキュラム・</a:t>
            </a:r>
            <a:endParaRPr lang="en-US" altLang="ja-JP" sz="2386"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2386" dirty="0">
                <a:solidFill>
                  <a:sysClr val="windowText" lastClr="000000"/>
                </a:solidFill>
                <a:latin typeface="HGS創英角ﾎﾟｯﾌﾟ体" panose="040B0A00000000000000" pitchFamily="50" charset="-128"/>
                <a:ea typeface="HGS創英角ﾎﾟｯﾌﾟ体" panose="040B0A00000000000000" pitchFamily="50" charset="-128"/>
              </a:rPr>
              <a:t>マネジメント</a:t>
            </a:r>
            <a:endParaRPr lang="en-US" altLang="ja-JP" sz="2386"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endParaRPr lang="en-US" altLang="ja-JP" sz="681"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1704" dirty="0">
                <a:solidFill>
                  <a:sysClr val="windowText" lastClr="000000"/>
                </a:solidFill>
                <a:latin typeface="HGS創英角ﾎﾟｯﾌﾟ体" panose="040B0A00000000000000" pitchFamily="50" charset="-128"/>
                <a:ea typeface="HGS創英角ﾎﾟｯﾌﾟ体" panose="040B0A00000000000000" pitchFamily="50" charset="-128"/>
              </a:rPr>
              <a:t>従来の教科分断的な</a:t>
            </a:r>
            <a:endParaRPr lang="en-US" altLang="ja-JP" sz="1704"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1704" dirty="0">
                <a:solidFill>
                  <a:sysClr val="windowText" lastClr="000000"/>
                </a:solidFill>
                <a:latin typeface="HGS創英角ﾎﾟｯﾌﾟ体" panose="040B0A00000000000000" pitchFamily="50" charset="-128"/>
                <a:ea typeface="HGS創英角ﾎﾟｯﾌﾟ体" panose="040B0A00000000000000" pitchFamily="50" charset="-128"/>
              </a:rPr>
              <a:t>発想から、教科横断</a:t>
            </a:r>
            <a:endParaRPr lang="en-US" altLang="ja-JP" sz="1704"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1704" dirty="0">
                <a:solidFill>
                  <a:sysClr val="windowText" lastClr="000000"/>
                </a:solidFill>
                <a:latin typeface="HGS創英角ﾎﾟｯﾌﾟ体" panose="040B0A00000000000000" pitchFamily="50" charset="-128"/>
                <a:ea typeface="HGS創英角ﾎﾟｯﾌﾟ体" panose="040B0A00000000000000" pitchFamily="50" charset="-128"/>
              </a:rPr>
              <a:t>的な発想への飛躍が</a:t>
            </a:r>
            <a:endParaRPr lang="en-US" altLang="ja-JP" sz="1704"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1704" dirty="0">
                <a:solidFill>
                  <a:sysClr val="windowText" lastClr="000000"/>
                </a:solidFill>
                <a:latin typeface="HGS創英角ﾎﾟｯﾌﾟ体" panose="040B0A00000000000000" pitchFamily="50" charset="-128"/>
                <a:ea typeface="HGS創英角ﾎﾟｯﾌﾟ体" panose="040B0A00000000000000" pitchFamily="50" charset="-128"/>
              </a:rPr>
              <a:t>必要！</a:t>
            </a:r>
          </a:p>
        </p:txBody>
      </p:sp>
      <p:cxnSp>
        <p:nvCxnSpPr>
          <p:cNvPr id="40" name="直線コネクタ 39">
            <a:extLst>
              <a:ext uri="{FF2B5EF4-FFF2-40B4-BE49-F238E27FC236}">
                <a16:creationId xmlns:a16="http://schemas.microsoft.com/office/drawing/2014/main" id="{AE9B33CF-B554-4FFD-96D2-077C3E550A49}"/>
              </a:ext>
            </a:extLst>
          </p:cNvPr>
          <p:cNvCxnSpPr>
            <a:cxnSpLocks/>
          </p:cNvCxnSpPr>
          <p:nvPr/>
        </p:nvCxnSpPr>
        <p:spPr>
          <a:xfrm flipV="1">
            <a:off x="7344538" y="4261810"/>
            <a:ext cx="408677" cy="9097"/>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テキスト ボックス 1">
            <a:extLst>
              <a:ext uri="{FF2B5EF4-FFF2-40B4-BE49-F238E27FC236}">
                <a16:creationId xmlns:a16="http://schemas.microsoft.com/office/drawing/2014/main" id="{D0086B43-2AC9-4C96-9DF8-B072284A007E}"/>
              </a:ext>
            </a:extLst>
          </p:cNvPr>
          <p:cNvSpPr txBox="1"/>
          <p:nvPr/>
        </p:nvSpPr>
        <p:spPr>
          <a:xfrm>
            <a:off x="7573446" y="4093689"/>
            <a:ext cx="801856" cy="359808"/>
          </a:xfrm>
          <a:prstGeom prst="rect">
            <a:avLst/>
          </a:prstGeom>
          <a:solidFill>
            <a:schemeClr val="lt1"/>
          </a:solidFill>
          <a:ln w="34925" cmpd="thickThin">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3" b="1">
                <a:latin typeface="HGS創英角ﾎﾟｯﾌﾟ体" panose="040B0A00000000000000" pitchFamily="50" charset="-128"/>
                <a:ea typeface="HGS創英角ﾎﾟｯﾌﾟ体" panose="040B0A00000000000000" pitchFamily="50" charset="-128"/>
              </a:rPr>
              <a:t>卒業式</a:t>
            </a:r>
            <a:endParaRPr lang="ja-JP" altLang="en-US" sz="1363" b="1" dirty="0">
              <a:latin typeface="HGS創英角ﾎﾟｯﾌﾟ体" panose="040B0A00000000000000" pitchFamily="50" charset="-128"/>
              <a:ea typeface="HGS創英角ﾎﾟｯﾌﾟ体" panose="040B0A00000000000000" pitchFamily="50" charset="-128"/>
            </a:endParaRPr>
          </a:p>
        </p:txBody>
      </p:sp>
      <p:sp>
        <p:nvSpPr>
          <p:cNvPr id="67" name="テキスト ボックス 41">
            <a:extLst>
              <a:ext uri="{FF2B5EF4-FFF2-40B4-BE49-F238E27FC236}">
                <a16:creationId xmlns:a16="http://schemas.microsoft.com/office/drawing/2014/main" id="{DAADB550-C0D3-4146-88C9-376B9E40AD23}"/>
              </a:ext>
            </a:extLst>
          </p:cNvPr>
          <p:cNvSpPr txBox="1"/>
          <p:nvPr/>
        </p:nvSpPr>
        <p:spPr>
          <a:xfrm>
            <a:off x="4091807" y="2499722"/>
            <a:ext cx="1297203" cy="530244"/>
          </a:xfrm>
          <a:prstGeom prst="rect">
            <a:avLst/>
          </a:prstGeom>
          <a:solidFill>
            <a:srgbClr val="FFFF99"/>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779173" eaLnBrk="1" fontAlgn="auto" hangingPunct="1">
              <a:spcBef>
                <a:spcPts val="0"/>
              </a:spcBef>
              <a:spcAft>
                <a:spcPts val="0"/>
              </a:spcAft>
              <a:defRPr/>
            </a:pPr>
            <a:r>
              <a:rPr lang="ja-JP" altLang="en-US" sz="1193" b="1" dirty="0"/>
              <a:t>長く続いた戦争と人々の暮らし</a:t>
            </a:r>
          </a:p>
        </p:txBody>
      </p:sp>
      <p:sp>
        <p:nvSpPr>
          <p:cNvPr id="7" name="テキスト ボックス 6">
            <a:extLst>
              <a:ext uri="{FF2B5EF4-FFF2-40B4-BE49-F238E27FC236}">
                <a16:creationId xmlns:a16="http://schemas.microsoft.com/office/drawing/2014/main" id="{F9EB6AEA-46D8-4F46-A7CB-67D5DF23A0BD}"/>
              </a:ext>
            </a:extLst>
          </p:cNvPr>
          <p:cNvSpPr txBox="1"/>
          <p:nvPr/>
        </p:nvSpPr>
        <p:spPr>
          <a:xfrm>
            <a:off x="8077047" y="23173"/>
            <a:ext cx="715260" cy="369332"/>
          </a:xfrm>
          <a:prstGeom prst="rect">
            <a:avLst/>
          </a:prstGeom>
          <a:noFill/>
        </p:spPr>
        <p:txBody>
          <a:bodyPr wrap="none" rtlCol="0">
            <a:spAutoFit/>
          </a:bodyPr>
          <a:lstStyle/>
          <a:p>
            <a:r>
              <a:rPr kumimoji="1" lang="en-US" altLang="ja-JP" dirty="0"/>
              <a:t>10:50</a:t>
            </a:r>
            <a:endParaRPr kumimoji="1" lang="ja-JP" altLang="en-US" dirty="0"/>
          </a:p>
        </p:txBody>
      </p:sp>
    </p:spTree>
    <p:extLst>
      <p:ext uri="{BB962C8B-B14F-4D97-AF65-F5344CB8AC3E}">
        <p14:creationId xmlns:p14="http://schemas.microsoft.com/office/powerpoint/2010/main" val="3992583475"/>
      </p:ext>
    </p:extLst>
  </p:cSld>
  <p:clrMapOvr>
    <a:masterClrMapping/>
  </p:clrMapOvr>
  <p:timing>
    <p:tnLst>
      <p:par>
        <p:cTn id="1" dur="indefinite" restart="never" nodeType="tmRoot">
          <p:childTnLst>
            <p:audio>
              <p:cMediaNode vol="19388">
                <p:cTn id="2"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抽象, スクリーンショット が含まれている画像&#10;&#10;自動的に生成された説明">
            <a:extLst>
              <a:ext uri="{FF2B5EF4-FFF2-40B4-BE49-F238E27FC236}">
                <a16:creationId xmlns:a16="http://schemas.microsoft.com/office/drawing/2014/main" id="{B97B7520-76B1-43C1-9310-19783408A0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693" y="541348"/>
            <a:ext cx="8440615" cy="5775306"/>
          </a:xfrm>
          <a:prstGeom prst="rect">
            <a:avLst/>
          </a:prstGeom>
        </p:spPr>
      </p:pic>
      <p:sp>
        <p:nvSpPr>
          <p:cNvPr id="4" name="テキスト ボックス 3">
            <a:extLst>
              <a:ext uri="{FF2B5EF4-FFF2-40B4-BE49-F238E27FC236}">
                <a16:creationId xmlns:a16="http://schemas.microsoft.com/office/drawing/2014/main" id="{40CF6303-4423-4001-9DE8-B2C568CBBA3C}"/>
              </a:ext>
            </a:extLst>
          </p:cNvPr>
          <p:cNvSpPr txBox="1"/>
          <p:nvPr/>
        </p:nvSpPr>
        <p:spPr>
          <a:xfrm>
            <a:off x="7097819" y="3030188"/>
            <a:ext cx="1095172" cy="546945"/>
          </a:xfrm>
          <a:prstGeom prst="rect">
            <a:avLst/>
          </a:prstGeom>
          <a:solidFill>
            <a:schemeClr val="bg1"/>
          </a:solidFill>
          <a:ln>
            <a:solidFill>
              <a:schemeClr val="tx1"/>
            </a:solidFill>
          </a:ln>
        </p:spPr>
        <p:txBody>
          <a:bodyPr wrap="none" rtlCol="0">
            <a:spAutoFit/>
          </a:bodyPr>
          <a:lstStyle/>
          <a:p>
            <a:r>
              <a:rPr lang="ja-JP" altLang="en-US" sz="1477" dirty="0">
                <a:latin typeface="AR P丸ゴシック体E" panose="020F0900000000000000" pitchFamily="50" charset="-128"/>
                <a:ea typeface="AR P丸ゴシック体E" panose="020F0900000000000000" pitchFamily="50" charset="-128"/>
              </a:rPr>
              <a:t>保育園との</a:t>
            </a:r>
            <a:endParaRPr lang="en-US" altLang="ja-JP" sz="1477" dirty="0">
              <a:latin typeface="AR P丸ゴシック体E" panose="020F0900000000000000" pitchFamily="50" charset="-128"/>
              <a:ea typeface="AR P丸ゴシック体E" panose="020F0900000000000000" pitchFamily="50" charset="-128"/>
            </a:endParaRPr>
          </a:p>
          <a:p>
            <a:r>
              <a:rPr lang="ja-JP" altLang="en-US" sz="1477" dirty="0">
                <a:latin typeface="AR P丸ゴシック体E" panose="020F0900000000000000" pitchFamily="50" charset="-128"/>
                <a:ea typeface="AR P丸ゴシック体E" panose="020F0900000000000000" pitchFamily="50" charset="-128"/>
              </a:rPr>
              <a:t>　交流会</a:t>
            </a:r>
          </a:p>
        </p:txBody>
      </p:sp>
      <p:sp>
        <p:nvSpPr>
          <p:cNvPr id="5" name="テキスト ボックス 4">
            <a:extLst>
              <a:ext uri="{FF2B5EF4-FFF2-40B4-BE49-F238E27FC236}">
                <a16:creationId xmlns:a16="http://schemas.microsoft.com/office/drawing/2014/main" id="{A9C92999-660D-40DB-ABFA-A3A3F43C1311}"/>
              </a:ext>
            </a:extLst>
          </p:cNvPr>
          <p:cNvSpPr txBox="1"/>
          <p:nvPr/>
        </p:nvSpPr>
        <p:spPr>
          <a:xfrm>
            <a:off x="7297226" y="1169058"/>
            <a:ext cx="1208985" cy="546945"/>
          </a:xfrm>
          <a:prstGeom prst="rect">
            <a:avLst/>
          </a:prstGeom>
          <a:solidFill>
            <a:schemeClr val="bg1"/>
          </a:solidFill>
          <a:ln>
            <a:solidFill>
              <a:schemeClr val="tx1"/>
            </a:solidFill>
          </a:ln>
        </p:spPr>
        <p:txBody>
          <a:bodyPr wrap="none" rtlCol="0">
            <a:spAutoFit/>
          </a:bodyPr>
          <a:lstStyle/>
          <a:p>
            <a:r>
              <a:rPr lang="ja-JP" altLang="en-US" sz="1477" dirty="0">
                <a:latin typeface="AR P丸ゴシック体E" panose="020F0900000000000000" pitchFamily="50" charset="-128"/>
                <a:ea typeface="AR P丸ゴシック体E" panose="020F0900000000000000" pitchFamily="50" charset="-128"/>
              </a:rPr>
              <a:t>楽しかったよ</a:t>
            </a:r>
            <a:endParaRPr lang="en-US" altLang="ja-JP" sz="1477" dirty="0">
              <a:latin typeface="AR P丸ゴシック体E" panose="020F0900000000000000" pitchFamily="50" charset="-128"/>
              <a:ea typeface="AR P丸ゴシック体E" panose="020F0900000000000000" pitchFamily="50" charset="-128"/>
            </a:endParaRPr>
          </a:p>
          <a:p>
            <a:pPr algn="ctr"/>
            <a:r>
              <a:rPr lang="ja-JP" altLang="en-US" sz="1477" dirty="0">
                <a:latin typeface="AR P丸ゴシック体E" panose="020F0900000000000000" pitchFamily="50" charset="-128"/>
                <a:ea typeface="AR P丸ゴシック体E" panose="020F0900000000000000" pitchFamily="50" charset="-128"/>
              </a:rPr>
              <a:t>２年生</a:t>
            </a:r>
          </a:p>
        </p:txBody>
      </p:sp>
      <p:sp>
        <p:nvSpPr>
          <p:cNvPr id="6" name="テキスト ボックス 5">
            <a:extLst>
              <a:ext uri="{FF2B5EF4-FFF2-40B4-BE49-F238E27FC236}">
                <a16:creationId xmlns:a16="http://schemas.microsoft.com/office/drawing/2014/main" id="{369D65CA-A7BF-47DC-B77E-F9639BC1FFA2}"/>
              </a:ext>
            </a:extLst>
          </p:cNvPr>
          <p:cNvSpPr txBox="1"/>
          <p:nvPr/>
        </p:nvSpPr>
        <p:spPr>
          <a:xfrm>
            <a:off x="6758384" y="2431967"/>
            <a:ext cx="1709122" cy="433196"/>
          </a:xfrm>
          <a:prstGeom prst="rect">
            <a:avLst/>
          </a:prstGeom>
          <a:solidFill>
            <a:schemeClr val="bg1"/>
          </a:solidFill>
          <a:ln>
            <a:solidFill>
              <a:schemeClr val="tx1"/>
            </a:solidFill>
          </a:ln>
        </p:spPr>
        <p:txBody>
          <a:bodyPr wrap="none" rtlCol="0">
            <a:spAutoFit/>
          </a:bodyPr>
          <a:lstStyle/>
          <a:p>
            <a:r>
              <a:rPr lang="ja-JP" altLang="en-US" sz="2215" dirty="0">
                <a:latin typeface="AR P丸ゴシック体E" panose="020F0900000000000000" pitchFamily="50" charset="-128"/>
                <a:ea typeface="AR P丸ゴシック体E" panose="020F0900000000000000" pitchFamily="50" charset="-128"/>
              </a:rPr>
              <a:t> </a:t>
            </a:r>
            <a:r>
              <a:rPr lang="ja-JP" altLang="en-US" sz="1477" dirty="0">
                <a:latin typeface="AR P丸ゴシック体E" panose="020F0900000000000000" pitchFamily="50" charset="-128"/>
                <a:ea typeface="AR P丸ゴシック体E" panose="020F0900000000000000" pitchFamily="50" charset="-128"/>
              </a:rPr>
              <a:t>明日へのジャンプ</a:t>
            </a:r>
            <a:endParaRPr lang="en-US" altLang="ja-JP" sz="1477"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1834176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8BAF666F-48CC-4313-9608-FE896BE421F6}"/>
              </a:ext>
            </a:extLst>
          </p:cNvPr>
          <p:cNvSpPr/>
          <p:nvPr/>
        </p:nvSpPr>
        <p:spPr>
          <a:xfrm>
            <a:off x="1243173" y="4625441"/>
            <a:ext cx="7184025" cy="664689"/>
          </a:xfrm>
          <a:prstGeom prst="roundRect">
            <a:avLst/>
          </a:prstGeom>
          <a:solidFill>
            <a:srgbClr val="FFC5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 name="テキスト ボックス 1">
            <a:extLst>
              <a:ext uri="{FF2B5EF4-FFF2-40B4-BE49-F238E27FC236}">
                <a16:creationId xmlns:a16="http://schemas.microsoft.com/office/drawing/2014/main" id="{F92C41F4-268D-4EB1-AC7F-52A892CD4526}"/>
              </a:ext>
            </a:extLst>
          </p:cNvPr>
          <p:cNvSpPr txBox="1"/>
          <p:nvPr/>
        </p:nvSpPr>
        <p:spPr>
          <a:xfrm>
            <a:off x="384458" y="637307"/>
            <a:ext cx="8299067" cy="5659883"/>
          </a:xfrm>
          <a:prstGeom prst="rect">
            <a:avLst/>
          </a:prstGeom>
          <a:noFill/>
        </p:spPr>
        <p:txBody>
          <a:bodyPr wrap="none" rtlCol="0">
            <a:spAutoFit/>
          </a:bodyPr>
          <a:lstStyle/>
          <a:p>
            <a:endParaRPr lang="en-US" altLang="ja-JP" sz="2215" b="1" dirty="0">
              <a:latin typeface="AR P丸ゴシック体E" panose="020F0900000000000000" pitchFamily="50" charset="-128"/>
              <a:ea typeface="AR P丸ゴシック体E" panose="020F0900000000000000" pitchFamily="50" charset="-128"/>
            </a:endParaRPr>
          </a:p>
          <a:p>
            <a:r>
              <a:rPr lang="ja-JP" altLang="en-US" sz="2215" b="1" dirty="0">
                <a:latin typeface="AR P丸ゴシック体E" panose="020F0900000000000000" pitchFamily="50" charset="-128"/>
                <a:ea typeface="AR P丸ゴシック体E" panose="020F0900000000000000" pitchFamily="50" charset="-128"/>
              </a:rPr>
              <a:t>もちろん、年度の始めに、前任校のＥＳＤカレンダーを見せながら</a:t>
            </a:r>
            <a:endParaRPr lang="en-US" altLang="ja-JP" sz="2215" b="1" dirty="0">
              <a:latin typeface="AR P丸ゴシック体E" panose="020F0900000000000000" pitchFamily="50" charset="-128"/>
              <a:ea typeface="AR P丸ゴシック体E" panose="020F0900000000000000" pitchFamily="50" charset="-128"/>
            </a:endParaRPr>
          </a:p>
          <a:p>
            <a:endParaRPr lang="en-US" altLang="ja-JP" sz="2215" b="1" dirty="0">
              <a:latin typeface="AR P丸ゴシック体E" panose="020F0900000000000000" pitchFamily="50" charset="-128"/>
              <a:ea typeface="AR P丸ゴシック体E" panose="020F0900000000000000" pitchFamily="50" charset="-128"/>
            </a:endParaRPr>
          </a:p>
          <a:p>
            <a:r>
              <a:rPr lang="ja-JP" altLang="en-US" sz="2215" b="1" dirty="0">
                <a:latin typeface="AR P丸ゴシック体E" panose="020F0900000000000000" pitchFamily="50" charset="-128"/>
                <a:ea typeface="AR P丸ゴシック体E" panose="020F0900000000000000" pitchFamily="50" charset="-128"/>
              </a:rPr>
              <a:t>教科等横断的な学びの重要性を話し、年間を通じてＥＳＤの校内</a:t>
            </a:r>
            <a:endParaRPr lang="en-US" altLang="ja-JP" sz="2215" b="1" dirty="0">
              <a:latin typeface="AR P丸ゴシック体E" panose="020F0900000000000000" pitchFamily="50" charset="-128"/>
              <a:ea typeface="AR P丸ゴシック体E" panose="020F0900000000000000" pitchFamily="50" charset="-128"/>
            </a:endParaRPr>
          </a:p>
          <a:p>
            <a:endParaRPr lang="en-US" altLang="ja-JP" sz="2215" b="1" dirty="0">
              <a:latin typeface="AR P丸ゴシック体E" panose="020F0900000000000000" pitchFamily="50" charset="-128"/>
              <a:ea typeface="AR P丸ゴシック体E" panose="020F0900000000000000" pitchFamily="50" charset="-128"/>
            </a:endParaRPr>
          </a:p>
          <a:p>
            <a:r>
              <a:rPr lang="ja-JP" altLang="en-US" sz="2215" b="1" dirty="0">
                <a:latin typeface="AR P丸ゴシック体E" panose="020F0900000000000000" pitchFamily="50" charset="-128"/>
                <a:ea typeface="AR P丸ゴシック体E" panose="020F0900000000000000" pitchFamily="50" charset="-128"/>
              </a:rPr>
              <a:t>で授業研究を進めてきているのです。</a:t>
            </a:r>
            <a:endParaRPr lang="en-US" altLang="ja-JP" sz="2215" b="1" dirty="0">
              <a:latin typeface="AR P丸ゴシック体E" panose="020F0900000000000000" pitchFamily="50" charset="-128"/>
              <a:ea typeface="AR P丸ゴシック体E" panose="020F0900000000000000" pitchFamily="50" charset="-128"/>
            </a:endParaRPr>
          </a:p>
          <a:p>
            <a:endParaRPr lang="en-US" altLang="ja-JP" sz="2215" b="1" dirty="0">
              <a:latin typeface="AR P丸ゴシック体E" panose="020F0900000000000000" pitchFamily="50" charset="-128"/>
              <a:ea typeface="AR P丸ゴシック体E" panose="020F0900000000000000" pitchFamily="50" charset="-128"/>
            </a:endParaRPr>
          </a:p>
          <a:p>
            <a:r>
              <a:rPr lang="ja-JP" altLang="en-US" sz="2215" b="1" dirty="0">
                <a:latin typeface="AR P丸ゴシック体E" panose="020F0900000000000000" pitchFamily="50" charset="-128"/>
                <a:ea typeface="AR P丸ゴシック体E" panose="020F0900000000000000" pitchFamily="50" charset="-128"/>
              </a:rPr>
              <a:t>年度の途中には、ユネスコスクールへの登録の申請もしました。</a:t>
            </a:r>
            <a:endParaRPr lang="en-US" altLang="ja-JP" sz="2215" b="1" dirty="0">
              <a:latin typeface="AR P丸ゴシック体E" panose="020F0900000000000000" pitchFamily="50" charset="-128"/>
              <a:ea typeface="AR P丸ゴシック体E" panose="020F0900000000000000" pitchFamily="50" charset="-128"/>
            </a:endParaRPr>
          </a:p>
          <a:p>
            <a:endParaRPr lang="en-US" altLang="ja-JP" sz="2215" b="1" dirty="0">
              <a:latin typeface="AR P丸ゴシック体E" panose="020F0900000000000000" pitchFamily="50" charset="-128"/>
              <a:ea typeface="AR P丸ゴシック体E" panose="020F0900000000000000" pitchFamily="50" charset="-128"/>
            </a:endParaRPr>
          </a:p>
          <a:p>
            <a:r>
              <a:rPr lang="ja-JP" altLang="en-US" sz="2215" b="1" dirty="0">
                <a:latin typeface="AR P丸ゴシック体E" panose="020F0900000000000000" pitchFamily="50" charset="-128"/>
                <a:ea typeface="AR P丸ゴシック体E" panose="020F0900000000000000" pitchFamily="50" charset="-128"/>
              </a:rPr>
              <a:t>それなのに、このＥＳＤカレンダーを研究紀要に載せるの？？？</a:t>
            </a:r>
            <a:endParaRPr lang="en-US" altLang="ja-JP" sz="2215" b="1" dirty="0">
              <a:latin typeface="AR P丸ゴシック体E" panose="020F0900000000000000" pitchFamily="50" charset="-128"/>
              <a:ea typeface="AR P丸ゴシック体E" panose="020F0900000000000000" pitchFamily="50" charset="-128"/>
            </a:endParaRPr>
          </a:p>
          <a:p>
            <a:endParaRPr lang="en-US" altLang="ja-JP" sz="2215" b="1" dirty="0">
              <a:latin typeface="AR P丸ゴシック体E" panose="020F0900000000000000" pitchFamily="50" charset="-128"/>
              <a:ea typeface="AR P丸ゴシック体E" panose="020F0900000000000000" pitchFamily="50" charset="-128"/>
            </a:endParaRPr>
          </a:p>
          <a:p>
            <a:endParaRPr lang="en-US" altLang="ja-JP" sz="2215" b="1" dirty="0">
              <a:latin typeface="AR P丸ゴシック体E" panose="020F0900000000000000" pitchFamily="50" charset="-128"/>
              <a:ea typeface="AR P丸ゴシック体E" panose="020F0900000000000000" pitchFamily="50" charset="-128"/>
            </a:endParaRPr>
          </a:p>
          <a:p>
            <a:r>
              <a:rPr lang="ja-JP" altLang="en-US" sz="2215" b="1" dirty="0">
                <a:latin typeface="AR P丸ゴシック体E" panose="020F0900000000000000" pitchFamily="50" charset="-128"/>
                <a:ea typeface="AR P丸ゴシック体E" panose="020F0900000000000000" pitchFamily="50" charset="-128"/>
              </a:rPr>
              <a:t>ここが</a:t>
            </a:r>
            <a:r>
              <a:rPr lang="ja-JP" altLang="en-US" sz="2954" b="1" dirty="0">
                <a:latin typeface="AR P丸ゴシック体E" panose="020F0900000000000000" pitchFamily="50" charset="-128"/>
                <a:ea typeface="AR P丸ゴシック体E" panose="020F0900000000000000" pitchFamily="50" charset="-128"/>
              </a:rPr>
              <a:t>「見方が変わると学びが変わる」</a:t>
            </a:r>
            <a:r>
              <a:rPr lang="ja-JP" altLang="en-US" sz="2215" b="1" dirty="0">
                <a:latin typeface="AR P丸ゴシック体E" panose="020F0900000000000000" pitchFamily="50" charset="-128"/>
                <a:ea typeface="AR P丸ゴシック体E" panose="020F0900000000000000" pitchFamily="50" charset="-128"/>
              </a:rPr>
              <a:t>大事な瞬間です。</a:t>
            </a:r>
            <a:endParaRPr lang="en-US" altLang="ja-JP" sz="2215" b="1" dirty="0">
              <a:latin typeface="AR P丸ゴシック体E" panose="020F0900000000000000" pitchFamily="50" charset="-128"/>
              <a:ea typeface="AR P丸ゴシック体E" panose="020F0900000000000000" pitchFamily="50" charset="-128"/>
            </a:endParaRPr>
          </a:p>
          <a:p>
            <a:endParaRPr lang="en-US" altLang="ja-JP" sz="2215" b="1" dirty="0">
              <a:latin typeface="AR P丸ゴシック体E" panose="020F0900000000000000" pitchFamily="50" charset="-128"/>
              <a:ea typeface="AR P丸ゴシック体E" panose="020F0900000000000000" pitchFamily="50" charset="-128"/>
            </a:endParaRPr>
          </a:p>
          <a:p>
            <a:endParaRPr lang="en-US" altLang="ja-JP" sz="2215" b="1" dirty="0">
              <a:latin typeface="AR P丸ゴシック体E" panose="020F0900000000000000" pitchFamily="50" charset="-128"/>
              <a:ea typeface="AR P丸ゴシック体E" panose="020F0900000000000000" pitchFamily="50" charset="-128"/>
            </a:endParaRPr>
          </a:p>
          <a:p>
            <a:endParaRPr lang="ja-JP" altLang="en-US" sz="2215" b="1"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224942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animEffect transition="in" filter="fade">
                                      <p:cBhvr>
                                        <p:cTn id="7" dur="1000"/>
                                        <p:tgtEl>
                                          <p:spTgt spid="2">
                                            <p:txEl>
                                              <p:pRg st="7" end="7"/>
                                            </p:txEl>
                                          </p:spTgt>
                                        </p:tgtEl>
                                      </p:cBhvr>
                                    </p:animEffect>
                                    <p:anim calcmode="lin" valueType="num">
                                      <p:cBhvr>
                                        <p:cTn id="8"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7" end="7"/>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9" end="9"/>
                                            </p:txEl>
                                          </p:spTgt>
                                        </p:tgtEl>
                                        <p:attrNameLst>
                                          <p:attrName>style.visibility</p:attrName>
                                        </p:attrNameLst>
                                      </p:cBhvr>
                                      <p:to>
                                        <p:strVal val="visible"/>
                                      </p:to>
                                    </p:set>
                                    <p:animEffect transition="in" filter="fade">
                                      <p:cBhvr>
                                        <p:cTn id="12" dur="1000"/>
                                        <p:tgtEl>
                                          <p:spTgt spid="2">
                                            <p:txEl>
                                              <p:pRg st="9" end="9"/>
                                            </p:txEl>
                                          </p:spTgt>
                                        </p:tgtEl>
                                      </p:cBhvr>
                                    </p:animEffect>
                                    <p:anim calcmode="lin" valueType="num">
                                      <p:cBhvr>
                                        <p:cTn id="13"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12" end="12"/>
                                            </p:txEl>
                                          </p:spTgt>
                                        </p:tgtEl>
                                        <p:attrNameLst>
                                          <p:attrName>style.visibility</p:attrName>
                                        </p:attrNameLst>
                                      </p:cBhvr>
                                      <p:to>
                                        <p:strVal val="visible"/>
                                      </p:to>
                                    </p:set>
                                    <p:animEffect transition="in" filter="fade">
                                      <p:cBhvr>
                                        <p:cTn id="19" dur="1000"/>
                                        <p:tgtEl>
                                          <p:spTgt spid="2">
                                            <p:txEl>
                                              <p:pRg st="12" end="12"/>
                                            </p:txEl>
                                          </p:spTgt>
                                        </p:tgtEl>
                                      </p:cBhvr>
                                    </p:animEffect>
                                    <p:anim calcmode="lin" valueType="num">
                                      <p:cBhvr>
                                        <p:cTn id="20"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12" end="1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92C41F4-268D-4EB1-AC7F-52A892CD4526}"/>
              </a:ext>
            </a:extLst>
          </p:cNvPr>
          <p:cNvSpPr txBox="1"/>
          <p:nvPr/>
        </p:nvSpPr>
        <p:spPr>
          <a:xfrm>
            <a:off x="517396" y="570837"/>
            <a:ext cx="7800533" cy="6909584"/>
          </a:xfrm>
          <a:prstGeom prst="rect">
            <a:avLst/>
          </a:prstGeom>
          <a:noFill/>
        </p:spPr>
        <p:txBody>
          <a:bodyPr wrap="none" rtlCol="0">
            <a:spAutoFit/>
          </a:bodyPr>
          <a:lstStyle/>
          <a:p>
            <a:endParaRPr lang="en-US" altLang="ja-JP" sz="2215" b="1" dirty="0">
              <a:latin typeface="AR P丸ゴシック体E" panose="020F0900000000000000" pitchFamily="50" charset="-128"/>
              <a:ea typeface="AR P丸ゴシック体E" panose="020F0900000000000000" pitchFamily="50" charset="-128"/>
            </a:endParaRPr>
          </a:p>
          <a:p>
            <a:r>
              <a:rPr lang="ja-JP" altLang="en-US" sz="2215" b="1" dirty="0">
                <a:latin typeface="AR P丸ゴシック体E" panose="020F0900000000000000" pitchFamily="50" charset="-128"/>
                <a:ea typeface="AR P丸ゴシック体E" panose="020F0900000000000000" pitchFamily="50" charset="-128"/>
              </a:rPr>
              <a:t>今まで「教科 分断型」で指導してきた人たちが、「つなげたら</a:t>
            </a:r>
            <a:endParaRPr lang="en-US" altLang="ja-JP" sz="2215" b="1" dirty="0">
              <a:latin typeface="AR P丸ゴシック体E" panose="020F0900000000000000" pitchFamily="50" charset="-128"/>
              <a:ea typeface="AR P丸ゴシック体E" panose="020F0900000000000000" pitchFamily="50" charset="-128"/>
            </a:endParaRPr>
          </a:p>
          <a:p>
            <a:endParaRPr lang="en-US" altLang="ja-JP" sz="2215" b="1" dirty="0">
              <a:latin typeface="AR P丸ゴシック体E" panose="020F0900000000000000" pitchFamily="50" charset="-128"/>
              <a:ea typeface="AR P丸ゴシック体E" panose="020F0900000000000000" pitchFamily="50" charset="-128"/>
            </a:endParaRPr>
          </a:p>
          <a:p>
            <a:r>
              <a:rPr lang="ja-JP" altLang="en-US" sz="2215" b="1" dirty="0">
                <a:latin typeface="AR P丸ゴシック体E" panose="020F0900000000000000" pitchFamily="50" charset="-128"/>
                <a:ea typeface="AR P丸ゴシック体E" panose="020F0900000000000000" pitchFamily="50" charset="-128"/>
              </a:rPr>
              <a:t>良かった」と言っているのです。</a:t>
            </a:r>
            <a:endParaRPr lang="en-US" altLang="ja-JP" sz="2215" b="1" dirty="0">
              <a:latin typeface="AR P丸ゴシック体E" panose="020F0900000000000000" pitchFamily="50" charset="-128"/>
              <a:ea typeface="AR P丸ゴシック体E" panose="020F0900000000000000" pitchFamily="50" charset="-128"/>
            </a:endParaRPr>
          </a:p>
          <a:p>
            <a:endParaRPr lang="en-US" altLang="ja-JP" sz="2215" b="1" dirty="0">
              <a:latin typeface="AR P丸ゴシック体E" panose="020F0900000000000000" pitchFamily="50" charset="-128"/>
              <a:ea typeface="AR P丸ゴシック体E" panose="020F0900000000000000" pitchFamily="50" charset="-128"/>
            </a:endParaRPr>
          </a:p>
          <a:p>
            <a:r>
              <a:rPr lang="ja-JP" altLang="en-US" sz="2215" b="1" dirty="0">
                <a:latin typeface="AR P丸ゴシック体E" panose="020F0900000000000000" pitchFamily="50" charset="-128"/>
                <a:ea typeface="AR P丸ゴシック体E" panose="020F0900000000000000" pitchFamily="50" charset="-128"/>
              </a:rPr>
              <a:t>工夫して、素晴らしい授業を創ったのです。</a:t>
            </a:r>
            <a:endParaRPr lang="en-US" altLang="ja-JP" sz="2215" b="1" dirty="0">
              <a:latin typeface="AR P丸ゴシック体E" panose="020F0900000000000000" pitchFamily="50" charset="-128"/>
              <a:ea typeface="AR P丸ゴシック体E" panose="020F0900000000000000" pitchFamily="50" charset="-128"/>
            </a:endParaRPr>
          </a:p>
          <a:p>
            <a:endParaRPr lang="en-US" altLang="ja-JP" sz="2215" b="1" dirty="0">
              <a:latin typeface="AR P丸ゴシック体E" panose="020F0900000000000000" pitchFamily="50" charset="-128"/>
              <a:ea typeface="AR P丸ゴシック体E" panose="020F0900000000000000" pitchFamily="50" charset="-128"/>
            </a:endParaRPr>
          </a:p>
          <a:p>
            <a:endParaRPr lang="en-US" altLang="ja-JP" sz="2215" b="1" dirty="0">
              <a:latin typeface="AR P丸ゴシック体E" panose="020F0900000000000000" pitchFamily="50" charset="-128"/>
              <a:ea typeface="AR P丸ゴシック体E" panose="020F0900000000000000" pitchFamily="50" charset="-128"/>
            </a:endParaRPr>
          </a:p>
          <a:p>
            <a:r>
              <a:rPr lang="ja-JP" altLang="en-US" sz="2215" b="1" dirty="0">
                <a:highlight>
                  <a:srgbClr val="FFFF00"/>
                </a:highlight>
                <a:latin typeface="AR P丸ゴシック体E" panose="020F0900000000000000" pitchFamily="50" charset="-128"/>
                <a:ea typeface="AR P丸ゴシック体E" panose="020F0900000000000000" pitchFamily="50" charset="-128"/>
              </a:rPr>
              <a:t>「つなげると、学びが深まって、良かった！」と言っているのなら</a:t>
            </a:r>
            <a:endParaRPr lang="en-US" altLang="ja-JP" sz="2215" b="1" dirty="0">
              <a:highlight>
                <a:srgbClr val="FFFF00"/>
              </a:highlight>
              <a:latin typeface="AR P丸ゴシック体E" panose="020F0900000000000000" pitchFamily="50" charset="-128"/>
              <a:ea typeface="AR P丸ゴシック体E" panose="020F0900000000000000" pitchFamily="50" charset="-128"/>
            </a:endParaRPr>
          </a:p>
          <a:p>
            <a:endParaRPr lang="en-US" altLang="ja-JP" sz="2215" b="1" dirty="0">
              <a:highlight>
                <a:srgbClr val="FFFF00"/>
              </a:highlight>
              <a:latin typeface="AR P丸ゴシック体E" panose="020F0900000000000000" pitchFamily="50" charset="-128"/>
              <a:ea typeface="AR P丸ゴシック体E" panose="020F0900000000000000" pitchFamily="50" charset="-128"/>
            </a:endParaRPr>
          </a:p>
          <a:p>
            <a:r>
              <a:rPr lang="ja-JP" altLang="en-US" sz="2215" b="1" dirty="0">
                <a:highlight>
                  <a:srgbClr val="FFFF00"/>
                </a:highlight>
                <a:latin typeface="AR P丸ゴシック体E" panose="020F0900000000000000" pitchFamily="50" charset="-128"/>
                <a:ea typeface="AR P丸ゴシック体E" panose="020F0900000000000000" pitchFamily="50" charset="-128"/>
              </a:rPr>
              <a:t>それで「良し！！」としましょう。</a:t>
            </a:r>
            <a:endParaRPr lang="en-US" altLang="ja-JP" sz="2215" b="1" dirty="0">
              <a:highlight>
                <a:srgbClr val="FFFF00"/>
              </a:highlight>
              <a:latin typeface="AR P丸ゴシック体E" panose="020F0900000000000000" pitchFamily="50" charset="-128"/>
              <a:ea typeface="AR P丸ゴシック体E" panose="020F0900000000000000" pitchFamily="50" charset="-128"/>
            </a:endParaRPr>
          </a:p>
          <a:p>
            <a:endParaRPr lang="en-US" altLang="ja-JP" sz="2215" b="1" dirty="0">
              <a:latin typeface="AR P丸ゴシック体E" panose="020F0900000000000000" pitchFamily="50" charset="-128"/>
              <a:ea typeface="AR P丸ゴシック体E" panose="020F0900000000000000" pitchFamily="50" charset="-128"/>
            </a:endParaRPr>
          </a:p>
          <a:p>
            <a:endParaRPr lang="en-US" altLang="ja-JP" sz="2215" b="1" dirty="0">
              <a:latin typeface="AR P丸ゴシック体E" panose="020F0900000000000000" pitchFamily="50" charset="-128"/>
              <a:ea typeface="AR P丸ゴシック体E" panose="020F0900000000000000" pitchFamily="50" charset="-128"/>
            </a:endParaRPr>
          </a:p>
          <a:p>
            <a:r>
              <a:rPr lang="ja-JP" altLang="en-US" sz="2215" b="1" dirty="0">
                <a:highlight>
                  <a:srgbClr val="00FFFF"/>
                </a:highlight>
                <a:latin typeface="AR P丸ゴシック体E" panose="020F0900000000000000" pitchFamily="50" charset="-128"/>
                <a:ea typeface="AR P丸ゴシック体E" panose="020F0900000000000000" pitchFamily="50" charset="-128"/>
              </a:rPr>
              <a:t>だいたい、一年にいくつもの単元開発ができるはずがない！</a:t>
            </a:r>
            <a:endParaRPr lang="en-US" altLang="ja-JP" sz="2215" b="1" dirty="0">
              <a:highlight>
                <a:srgbClr val="00FFFF"/>
              </a:highlight>
              <a:latin typeface="AR P丸ゴシック体E" panose="020F0900000000000000" pitchFamily="50" charset="-128"/>
              <a:ea typeface="AR P丸ゴシック体E" panose="020F0900000000000000" pitchFamily="50" charset="-128"/>
            </a:endParaRPr>
          </a:p>
          <a:p>
            <a:endParaRPr lang="en-US" altLang="ja-JP" sz="2215" b="1" dirty="0">
              <a:latin typeface="AR P丸ゴシック体E" panose="020F0900000000000000" pitchFamily="50" charset="-128"/>
              <a:ea typeface="AR P丸ゴシック体E" panose="020F0900000000000000" pitchFamily="50" charset="-128"/>
            </a:endParaRPr>
          </a:p>
          <a:p>
            <a:r>
              <a:rPr lang="ja-JP" altLang="en-US" sz="2215" b="1" dirty="0">
                <a:highlight>
                  <a:srgbClr val="00FFFF"/>
                </a:highlight>
                <a:latin typeface="AR P丸ゴシック体E" panose="020F0900000000000000" pitchFamily="50" charset="-128"/>
                <a:ea typeface="AR P丸ゴシック体E" panose="020F0900000000000000" pitchFamily="50" charset="-128"/>
              </a:rPr>
              <a:t>イメージのできていないのを形だけ作らせたら・・・・コピペ！！</a:t>
            </a:r>
            <a:endParaRPr lang="en-US" altLang="ja-JP" sz="2215" b="1" dirty="0">
              <a:highlight>
                <a:srgbClr val="00FFFF"/>
              </a:highlight>
              <a:latin typeface="AR P丸ゴシック体E" panose="020F0900000000000000" pitchFamily="50" charset="-128"/>
              <a:ea typeface="AR P丸ゴシック体E" panose="020F0900000000000000" pitchFamily="50" charset="-128"/>
            </a:endParaRPr>
          </a:p>
          <a:p>
            <a:endParaRPr lang="en-US" altLang="ja-JP" sz="2215" b="1" dirty="0">
              <a:latin typeface="AR P丸ゴシック体E" panose="020F0900000000000000" pitchFamily="50" charset="-128"/>
              <a:ea typeface="AR P丸ゴシック体E" panose="020F0900000000000000" pitchFamily="50" charset="-128"/>
            </a:endParaRPr>
          </a:p>
          <a:p>
            <a:endParaRPr lang="en-US" altLang="ja-JP" sz="2215" b="1" dirty="0">
              <a:latin typeface="AR P丸ゴシック体E" panose="020F0900000000000000" pitchFamily="50" charset="-128"/>
              <a:ea typeface="AR P丸ゴシック体E" panose="020F0900000000000000" pitchFamily="50" charset="-128"/>
            </a:endParaRPr>
          </a:p>
          <a:p>
            <a:endParaRPr lang="en-US" altLang="ja-JP" sz="2215" b="1" dirty="0">
              <a:latin typeface="AR P丸ゴシック体E" panose="020F0900000000000000" pitchFamily="50" charset="-128"/>
              <a:ea typeface="AR P丸ゴシック体E" panose="020F0900000000000000" pitchFamily="50" charset="-128"/>
            </a:endParaRPr>
          </a:p>
          <a:p>
            <a:endParaRPr lang="ja-JP" altLang="en-US" sz="2215" b="1"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423569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animEffect transition="in" filter="fade">
                                      <p:cBhvr>
                                        <p:cTn id="7" dur="1000"/>
                                        <p:tgtEl>
                                          <p:spTgt spid="2">
                                            <p:txEl>
                                              <p:pRg st="8" end="8"/>
                                            </p:txEl>
                                          </p:spTgt>
                                        </p:tgtEl>
                                      </p:cBhvr>
                                    </p:animEffect>
                                    <p:anim calcmode="lin" valueType="num">
                                      <p:cBhvr>
                                        <p:cTn id="8"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8" end="8"/>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0" end="10"/>
                                            </p:txEl>
                                          </p:spTgt>
                                        </p:tgtEl>
                                        <p:attrNameLst>
                                          <p:attrName>style.visibility</p:attrName>
                                        </p:attrNameLst>
                                      </p:cBhvr>
                                      <p:to>
                                        <p:strVal val="visible"/>
                                      </p:to>
                                    </p:set>
                                    <p:animEffect transition="in" filter="fade">
                                      <p:cBhvr>
                                        <p:cTn id="12" dur="1000"/>
                                        <p:tgtEl>
                                          <p:spTgt spid="2">
                                            <p:txEl>
                                              <p:pRg st="10" end="10"/>
                                            </p:txEl>
                                          </p:spTgt>
                                        </p:tgtEl>
                                      </p:cBhvr>
                                    </p:animEffect>
                                    <p:anim calcmode="lin" valueType="num">
                                      <p:cBhvr>
                                        <p:cTn id="13"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13" end="13"/>
                                            </p:txEl>
                                          </p:spTgt>
                                        </p:tgtEl>
                                        <p:attrNameLst>
                                          <p:attrName>style.visibility</p:attrName>
                                        </p:attrNameLst>
                                      </p:cBhvr>
                                      <p:to>
                                        <p:strVal val="visible"/>
                                      </p:to>
                                    </p:set>
                                    <p:animEffect transition="in" filter="fade">
                                      <p:cBhvr>
                                        <p:cTn id="19" dur="1000"/>
                                        <p:tgtEl>
                                          <p:spTgt spid="2">
                                            <p:txEl>
                                              <p:pRg st="13" end="13"/>
                                            </p:txEl>
                                          </p:spTgt>
                                        </p:tgtEl>
                                      </p:cBhvr>
                                    </p:animEffect>
                                    <p:anim calcmode="lin" valueType="num">
                                      <p:cBhvr>
                                        <p:cTn id="20" dur="1000" fill="hold"/>
                                        <p:tgtEl>
                                          <p:spTgt spid="2">
                                            <p:txEl>
                                              <p:pRg st="13" end="13"/>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13" end="1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15" end="15"/>
                                            </p:txEl>
                                          </p:spTgt>
                                        </p:tgtEl>
                                        <p:attrNameLst>
                                          <p:attrName>style.visibility</p:attrName>
                                        </p:attrNameLst>
                                      </p:cBhvr>
                                      <p:to>
                                        <p:strVal val="visible"/>
                                      </p:to>
                                    </p:set>
                                    <p:animEffect transition="in" filter="fade">
                                      <p:cBhvr>
                                        <p:cTn id="24" dur="1000"/>
                                        <p:tgtEl>
                                          <p:spTgt spid="2">
                                            <p:txEl>
                                              <p:pRg st="15" end="15"/>
                                            </p:txEl>
                                          </p:spTgt>
                                        </p:tgtEl>
                                      </p:cBhvr>
                                    </p:animEffect>
                                    <p:anim calcmode="lin" valueType="num">
                                      <p:cBhvr>
                                        <p:cTn id="25" dur="1000" fill="hold"/>
                                        <p:tgtEl>
                                          <p:spTgt spid="2">
                                            <p:txEl>
                                              <p:pRg st="15" end="15"/>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15" end="1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90DC06AE-8133-48DA-9268-CDBE9044D844}"/>
              </a:ext>
            </a:extLst>
          </p:cNvPr>
          <p:cNvSpPr/>
          <p:nvPr/>
        </p:nvSpPr>
        <p:spPr>
          <a:xfrm>
            <a:off x="351693" y="263769"/>
            <a:ext cx="8440615" cy="6330462"/>
          </a:xfrm>
          <a:prstGeom prst="rect">
            <a:avLst/>
          </a:prstGeom>
          <a:solidFill>
            <a:srgbClr val="FFF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p>
        </p:txBody>
      </p:sp>
      <p:pic>
        <p:nvPicPr>
          <p:cNvPr id="2" name="図 1">
            <a:extLst>
              <a:ext uri="{FF2B5EF4-FFF2-40B4-BE49-F238E27FC236}">
                <a16:creationId xmlns:a16="http://schemas.microsoft.com/office/drawing/2014/main" id="{7DFF4D95-3492-4F23-A34A-19AA251E4319}"/>
              </a:ext>
            </a:extLst>
          </p:cNvPr>
          <p:cNvPicPr>
            <a:picLocks noChangeAspect="1"/>
          </p:cNvPicPr>
          <p:nvPr/>
        </p:nvPicPr>
        <p:blipFill>
          <a:blip r:embed="rId5"/>
          <a:stretch>
            <a:fillRect/>
          </a:stretch>
        </p:blipFill>
        <p:spPr>
          <a:xfrm>
            <a:off x="1369278" y="630680"/>
            <a:ext cx="6405445" cy="5596641"/>
          </a:xfrm>
          <a:prstGeom prst="rect">
            <a:avLst/>
          </a:prstGeom>
        </p:spPr>
      </p:pic>
      <p:sp>
        <p:nvSpPr>
          <p:cNvPr id="3" name="テキスト ボックス 2">
            <a:extLst>
              <a:ext uri="{FF2B5EF4-FFF2-40B4-BE49-F238E27FC236}">
                <a16:creationId xmlns:a16="http://schemas.microsoft.com/office/drawing/2014/main" id="{029027C9-1F39-4E44-B574-A742B0E73487}"/>
              </a:ext>
            </a:extLst>
          </p:cNvPr>
          <p:cNvSpPr txBox="1"/>
          <p:nvPr/>
        </p:nvSpPr>
        <p:spPr>
          <a:xfrm>
            <a:off x="5164045" y="2033153"/>
            <a:ext cx="2315057" cy="859659"/>
          </a:xfrm>
          <a:prstGeom prst="rect">
            <a:avLst/>
          </a:prstGeom>
          <a:solidFill>
            <a:schemeClr val="bg1"/>
          </a:solidFill>
        </p:spPr>
        <p:txBody>
          <a:bodyPr wrap="none" rtlCol="0">
            <a:spAutoFit/>
          </a:bodyPr>
          <a:lstStyle/>
          <a:p>
            <a:pPr algn="ctr"/>
            <a:r>
              <a:rPr lang="ja-JP" altLang="en-US" sz="1662" dirty="0">
                <a:latin typeface="AR P丸ゴシック体E" panose="020F0900000000000000" pitchFamily="50" charset="-128"/>
                <a:ea typeface="AR P丸ゴシック体E" panose="020F0900000000000000" pitchFamily="50" charset="-128"/>
              </a:rPr>
              <a:t>タイムマシンボックスに</a:t>
            </a:r>
            <a:endParaRPr lang="en-US" altLang="ja-JP" sz="1662" dirty="0">
              <a:latin typeface="AR P丸ゴシック体E" panose="020F0900000000000000" pitchFamily="50" charset="-128"/>
              <a:ea typeface="AR P丸ゴシック体E" panose="020F0900000000000000" pitchFamily="50" charset="-128"/>
            </a:endParaRPr>
          </a:p>
          <a:p>
            <a:pPr algn="ctr"/>
            <a:r>
              <a:rPr lang="ja-JP" altLang="en-US" sz="1662" dirty="0">
                <a:latin typeface="AR P丸ゴシック体E" panose="020F0900000000000000" pitchFamily="50" charset="-128"/>
                <a:ea typeface="AR P丸ゴシック体E" panose="020F0900000000000000" pitchFamily="50" charset="-128"/>
              </a:rPr>
              <a:t>先生の足形を</a:t>
            </a:r>
            <a:endParaRPr lang="en-US" altLang="ja-JP" sz="1662" dirty="0">
              <a:latin typeface="AR P丸ゴシック体E" panose="020F0900000000000000" pitchFamily="50" charset="-128"/>
              <a:ea typeface="AR P丸ゴシック体E" panose="020F0900000000000000" pitchFamily="50" charset="-128"/>
            </a:endParaRPr>
          </a:p>
          <a:p>
            <a:pPr algn="ctr"/>
            <a:r>
              <a:rPr lang="ja-JP" altLang="en-US" sz="1662" dirty="0">
                <a:latin typeface="AR P丸ゴシック体E" panose="020F0900000000000000" pitchFamily="50" charset="-128"/>
                <a:ea typeface="AR P丸ゴシック体E" panose="020F0900000000000000" pitchFamily="50" charset="-128"/>
              </a:rPr>
              <a:t>入れると</a:t>
            </a:r>
            <a:r>
              <a:rPr lang="en-US" altLang="ja-JP" sz="1662" dirty="0">
                <a:latin typeface="AR P丸ゴシック体E" panose="020F0900000000000000" pitchFamily="50" charset="-128"/>
                <a:ea typeface="AR P丸ゴシック体E" panose="020F0900000000000000" pitchFamily="50" charset="-128"/>
              </a:rPr>
              <a:t>…</a:t>
            </a:r>
            <a:endParaRPr lang="ja-JP" altLang="en-US" sz="1662" dirty="0">
              <a:latin typeface="AR P丸ゴシック体E" panose="020F0900000000000000" pitchFamily="50" charset="-128"/>
              <a:ea typeface="AR P丸ゴシック体E" panose="020F0900000000000000" pitchFamily="50" charset="-128"/>
            </a:endParaRPr>
          </a:p>
        </p:txBody>
      </p:sp>
      <p:pic>
        <p:nvPicPr>
          <p:cNvPr id="5" name="Picture 2" descr="足マーク">
            <a:extLst>
              <a:ext uri="{FF2B5EF4-FFF2-40B4-BE49-F238E27FC236}">
                <a16:creationId xmlns:a16="http://schemas.microsoft.com/office/drawing/2014/main" id="{82522589-40EC-4CB1-8293-75F8E08FA03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662" r="24287"/>
          <a:stretch/>
        </p:blipFill>
        <p:spPr bwMode="auto">
          <a:xfrm rot="1207425">
            <a:off x="8166147" y="3994146"/>
            <a:ext cx="251049" cy="3207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足マーク">
            <a:extLst>
              <a:ext uri="{FF2B5EF4-FFF2-40B4-BE49-F238E27FC236}">
                <a16:creationId xmlns:a16="http://schemas.microsoft.com/office/drawing/2014/main" id="{61E3ACA1-593B-4367-B1BD-329CECC7D5F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2662" r="24287"/>
          <a:stretch/>
        </p:blipFill>
        <p:spPr bwMode="auto">
          <a:xfrm rot="20852462">
            <a:off x="7253095" y="3405807"/>
            <a:ext cx="747515" cy="1409047"/>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4F105B65-65B2-4809-B0B3-44D1901CB49B}"/>
              </a:ext>
            </a:extLst>
          </p:cNvPr>
          <p:cNvSpPr txBox="1"/>
          <p:nvPr/>
        </p:nvSpPr>
        <p:spPr>
          <a:xfrm>
            <a:off x="6643962" y="523776"/>
            <a:ext cx="2148345" cy="646331"/>
          </a:xfrm>
          <a:prstGeom prst="rect">
            <a:avLst/>
          </a:prstGeom>
          <a:solidFill>
            <a:schemeClr val="accent6">
              <a:lumMod val="20000"/>
              <a:lumOff val="80000"/>
            </a:schemeClr>
          </a:solidFill>
          <a:ln>
            <a:solidFill>
              <a:schemeClr val="accent6">
                <a:lumMod val="75000"/>
              </a:schemeClr>
            </a:solidFill>
          </a:ln>
        </p:spPr>
        <p:txBody>
          <a:bodyPr wrap="none" rtlCol="0">
            <a:spAutoFit/>
          </a:bodyPr>
          <a:lstStyle/>
          <a:p>
            <a:r>
              <a:rPr kumimoji="1" lang="ja-JP" altLang="en-US" dirty="0"/>
              <a:t>　　　生活科</a:t>
            </a:r>
            <a:endParaRPr kumimoji="1" lang="en-US" altLang="ja-JP" dirty="0"/>
          </a:p>
          <a:p>
            <a:r>
              <a:rPr kumimoji="1" lang="ja-JP" altLang="en-US" dirty="0"/>
              <a:t>楽しかったよ</a:t>
            </a:r>
            <a:r>
              <a:rPr kumimoji="1" lang="en-US" altLang="ja-JP" dirty="0"/>
              <a:t>2</a:t>
            </a:r>
            <a:r>
              <a:rPr kumimoji="1" lang="ja-JP" altLang="en-US" dirty="0"/>
              <a:t>年生</a:t>
            </a:r>
          </a:p>
        </p:txBody>
      </p:sp>
    </p:spTree>
    <p:extLst>
      <p:ext uri="{BB962C8B-B14F-4D97-AF65-F5344CB8AC3E}">
        <p14:creationId xmlns:p14="http://schemas.microsoft.com/office/powerpoint/2010/main" val="183221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subTnLst>
                                    <p:audio>
                                      <p:cMediaNode vol="90000">
                                        <p:cTn display="0" masterRel="sameClick">
                                          <p:stCondLst>
                                            <p:cond evt="begin" delay="0">
                                              <p:tn val="5"/>
                                            </p:cond>
                                          </p:stCondLst>
                                          <p:endCondLst>
                                            <p:cond evt="onStopAudio" delay="0">
                                              <p:tgtEl>
                                                <p:sldTgt/>
                                              </p:tgtEl>
                                            </p:cond>
                                          </p:endCondLst>
                                        </p:cTn>
                                        <p:tgtEl>
                                          <p:sndTgt r:embed="rId3" name="hammer.wav"/>
                                        </p:tgtEl>
                                      </p:cMediaNode>
                                    </p:audio>
                                  </p:subTnLst>
                                </p:cTn>
                              </p:par>
                              <p:par>
                                <p:cTn id="11" presetID="6" presetClass="emph" presetSubtype="0" fill="hold" nodeType="withEffect">
                                  <p:stCondLst>
                                    <p:cond delay="0"/>
                                  </p:stCondLst>
                                  <p:childTnLst>
                                    <p:animScale>
                                      <p:cBhvr>
                                        <p:cTn id="12" dur="2000" fill="hold"/>
                                        <p:tgtEl>
                                          <p:spTgt spid="5"/>
                                        </p:tgtEl>
                                      </p:cBhvr>
                                      <p:by x="150000" y="150000"/>
                                    </p:animScale>
                                  </p:childTnLst>
                                  <p:subTnLst>
                                    <p:audio>
                                      <p:cMediaNode>
                                        <p:cTn display="0" masterRel="sameClick">
                                          <p:stCondLst>
                                            <p:cond evt="begin" delay="0">
                                              <p:tn val="11"/>
                                            </p:cond>
                                          </p:stCondLst>
                                          <p:endCondLst>
                                            <p:cond evt="onStopAudio" delay="0">
                                              <p:tgtEl>
                                                <p:sldTgt/>
                                              </p:tgtEl>
                                            </p:cond>
                                          </p:endCondLst>
                                        </p:cTn>
                                        <p:tgtEl>
                                          <p:sndTgt r:embed="rId4" name="type.wav"/>
                                        </p:tgtEl>
                                      </p:cMediaNode>
                                    </p:audio>
                                  </p:sub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1584</TotalTime>
  <Words>3712</Words>
  <Application>Microsoft Office PowerPoint</Application>
  <PresentationFormat>画面に合わせる (4:3)</PresentationFormat>
  <Paragraphs>455</Paragraphs>
  <Slides>27</Slides>
  <Notes>27</Notes>
  <HiddenSlides>0</HiddenSlides>
  <MMClips>1</MMClips>
  <ScaleCrop>false</ScaleCrop>
  <HeadingPairs>
    <vt:vector size="8" baseType="variant">
      <vt:variant>
        <vt:lpstr>使用されているフォント</vt:lpstr>
      </vt:variant>
      <vt:variant>
        <vt:i4>18</vt:i4>
      </vt:variant>
      <vt:variant>
        <vt:lpstr>テーマ</vt:lpstr>
      </vt:variant>
      <vt:variant>
        <vt:i4>1</vt:i4>
      </vt:variant>
      <vt:variant>
        <vt:lpstr>埋め込まれた OLE サーバー</vt:lpstr>
      </vt:variant>
      <vt:variant>
        <vt:i4>1</vt:i4>
      </vt:variant>
      <vt:variant>
        <vt:lpstr>スライド タイトル</vt:lpstr>
      </vt:variant>
      <vt:variant>
        <vt:i4>27</vt:i4>
      </vt:variant>
    </vt:vector>
  </HeadingPairs>
  <TitlesOfParts>
    <vt:vector size="47" baseType="lpstr">
      <vt:lpstr>AR P丸ゴシック体E</vt:lpstr>
      <vt:lpstr>AR P悠々ゴシック体E</vt:lpstr>
      <vt:lpstr>AR丸ゴシック体E</vt:lpstr>
      <vt:lpstr>AR丸ゴシック体M</vt:lpstr>
      <vt:lpstr>ＤＦ特太ゴシック体</vt:lpstr>
      <vt:lpstr>HGP創英角ｺﾞｼｯｸUB</vt:lpstr>
      <vt:lpstr>HGP創英角ﾎﾟｯﾌﾟ体</vt:lpstr>
      <vt:lpstr>HGS創英角ﾎﾟｯﾌﾟ体</vt:lpstr>
      <vt:lpstr>HG創英角ﾎﾟｯﾌﾟ体</vt:lpstr>
      <vt:lpstr>ＭＳ Ｐゴシック</vt:lpstr>
      <vt:lpstr>ＭＳ ゴシック</vt:lpstr>
      <vt:lpstr>ＭＳ 明朝</vt:lpstr>
      <vt:lpstr>游ゴシック</vt:lpstr>
      <vt:lpstr>游ゴシック Light</vt:lpstr>
      <vt:lpstr>Arial</vt:lpstr>
      <vt:lpstr>Calibri</vt:lpstr>
      <vt:lpstr>Calibri Light</vt:lpstr>
      <vt:lpstr>Times New Roman</vt:lpstr>
      <vt:lpstr>Office テーマ</vt:lpstr>
      <vt:lpstr>ブック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総合的な学習の時間と学力との相関</vt:lpstr>
      <vt:lpstr>　　総合的な学習の時間と学力との相関</vt:lpstr>
      <vt:lpstr>　　総合的な学習の時間と学力との相関</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利夫 手島</dc:creator>
  <cp:lastModifiedBy>手島 利夫</cp:lastModifiedBy>
  <cp:revision>159</cp:revision>
  <cp:lastPrinted>2020-05-14T14:09:10Z</cp:lastPrinted>
  <dcterms:created xsi:type="dcterms:W3CDTF">2020-04-04T12:53:36Z</dcterms:created>
  <dcterms:modified xsi:type="dcterms:W3CDTF">2021-10-08T06:34:08Z</dcterms:modified>
</cp:coreProperties>
</file>