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193" r:id="rId2"/>
    <p:sldId id="2191" r:id="rId3"/>
    <p:sldId id="2160" r:id="rId4"/>
    <p:sldId id="2161" r:id="rId5"/>
    <p:sldId id="2164" r:id="rId6"/>
    <p:sldId id="2165" r:id="rId7"/>
    <p:sldId id="2166" r:id="rId8"/>
    <p:sldId id="2167" r:id="rId9"/>
    <p:sldId id="2168" r:id="rId10"/>
    <p:sldId id="2185" r:id="rId11"/>
    <p:sldId id="2192" r:id="rId12"/>
    <p:sldId id="2186" r:id="rId13"/>
    <p:sldId id="1708" r:id="rId14"/>
    <p:sldId id="2109" r:id="rId15"/>
    <p:sldId id="1778" r:id="rId16"/>
    <p:sldId id="2187" r:id="rId17"/>
    <p:sldId id="265" r:id="rId18"/>
    <p:sldId id="257" r:id="rId19"/>
    <p:sldId id="258" r:id="rId20"/>
    <p:sldId id="259" r:id="rId21"/>
    <p:sldId id="260" r:id="rId22"/>
    <p:sldId id="1685" r:id="rId23"/>
    <p:sldId id="1779" r:id="rId24"/>
    <p:sldId id="1709" r:id="rId25"/>
    <p:sldId id="1686" r:id="rId26"/>
    <p:sldId id="1739" r:id="rId27"/>
  </p:sldIdLst>
  <p:sldSz cx="9144000" cy="6858000" type="screen4x3"/>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AF"/>
    <a:srgbClr val="FEFDD3"/>
    <a:srgbClr val="FFFF79"/>
    <a:srgbClr val="FDC3F7"/>
    <a:srgbClr val="FF9999"/>
    <a:srgbClr val="CCCCFF"/>
    <a:srgbClr val="FED2FA"/>
    <a:srgbClr val="FCEEE4"/>
    <a:srgbClr val="407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3784" autoAdjust="0"/>
  </p:normalViewPr>
  <p:slideViewPr>
    <p:cSldViewPr snapToGrid="0">
      <p:cViewPr varScale="1">
        <p:scale>
          <a:sx n="80" d="100"/>
          <a:sy n="80" d="100"/>
        </p:scale>
        <p:origin x="942" y="78"/>
      </p:cViewPr>
      <p:guideLst/>
    </p:cSldViewPr>
  </p:slideViewPr>
  <p:notesTextViewPr>
    <p:cViewPr>
      <p:scale>
        <a:sx n="1" d="1"/>
        <a:sy n="1" d="1"/>
      </p:scale>
      <p:origin x="0" y="0"/>
    </p:cViewPr>
  </p:notesTextViewPr>
  <p:notesViewPr>
    <p:cSldViewPr snapToGrid="0">
      <p:cViewPr varScale="1">
        <p:scale>
          <a:sx n="67" d="100"/>
          <a:sy n="67" d="100"/>
        </p:scale>
        <p:origin x="168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1442"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952" y="1"/>
            <a:ext cx="4341442"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2021/10/9</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0387"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1872" y="3314929"/>
            <a:ext cx="801497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1"/>
            <a:ext cx="4341442"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952" y="6542561"/>
            <a:ext cx="4341442"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650992" y="3554613"/>
            <a:ext cx="6283070" cy="2034161"/>
          </a:xfrm>
        </p:spPr>
        <p:txBody>
          <a:bodyPr/>
          <a:lstStyle/>
          <a:p>
            <a:r>
              <a:rPr lang="en-US" altLang="ja-JP" sz="1400" dirty="0"/>
              <a:t>※</a:t>
            </a:r>
            <a:r>
              <a:rPr lang="ja-JP" altLang="en-US" sz="1400" dirty="0"/>
              <a:t>　イントロの音楽など</a:t>
            </a:r>
            <a:endParaRPr lang="en-US" altLang="ja-JP" sz="1400" dirty="0"/>
          </a:p>
          <a:p>
            <a:r>
              <a:rPr lang="ja-JP" altLang="en-US" sz="1400" dirty="0"/>
              <a:t>　　（手島の発言は、次のページから始まります。）</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209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14350"/>
            <a:ext cx="5219700" cy="3914775"/>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10</a:t>
            </a:fld>
            <a:endParaRPr kumimoji="1" lang="ja-JP" altLang="en-US"/>
          </a:p>
        </p:txBody>
      </p:sp>
      <p:sp>
        <p:nvSpPr>
          <p:cNvPr id="5" name="ノート プレースホルダー 2">
            <a:extLst>
              <a:ext uri="{FF2B5EF4-FFF2-40B4-BE49-F238E27FC236}">
                <a16:creationId xmlns:a16="http://schemas.microsoft.com/office/drawing/2014/main" id="{144978F6-4DD7-4522-BE79-87A3C8242F8A}"/>
              </a:ext>
            </a:extLst>
          </p:cNvPr>
          <p:cNvSpPr txBox="1">
            <a:spLocks/>
          </p:cNvSpPr>
          <p:nvPr/>
        </p:nvSpPr>
        <p:spPr>
          <a:xfrm>
            <a:off x="3134181" y="4753204"/>
            <a:ext cx="3750351" cy="2712215"/>
          </a:xfrm>
          <a:prstGeom prst="rect">
            <a:avLst/>
          </a:prstGeom>
        </p:spPr>
        <p:txBody>
          <a:bodyPr vert="horz" lIns="96616" tIns="48308" rIns="96616" bIns="483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r>
              <a:rPr lang="ja-JP" altLang="en-US" dirty="0"/>
              <a:t>　　　</a:t>
            </a:r>
            <a:r>
              <a:rPr lang="ja-JP" altLang="en-US" sz="1400" b="1" dirty="0">
                <a:solidFill>
                  <a:srgbClr val="0070C0"/>
                </a:solidFill>
              </a:rPr>
              <a:t>（画面と同じ内容で話します）</a:t>
            </a:r>
          </a:p>
        </p:txBody>
      </p:sp>
    </p:spTree>
    <p:extLst>
      <p:ext uri="{BB962C8B-B14F-4D97-AF65-F5344CB8AC3E}">
        <p14:creationId xmlns:p14="http://schemas.microsoft.com/office/powerpoint/2010/main" val="2375066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11513" y="133350"/>
            <a:ext cx="2806700" cy="2106613"/>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
        <p:nvSpPr>
          <p:cNvPr id="5" name="ノート プレースホルダー 2">
            <a:extLst>
              <a:ext uri="{FF2B5EF4-FFF2-40B4-BE49-F238E27FC236}">
                <a16:creationId xmlns:a16="http://schemas.microsoft.com/office/drawing/2014/main" id="{144978F6-4DD7-4522-BE79-87A3C8242F8A}"/>
              </a:ext>
            </a:extLst>
          </p:cNvPr>
          <p:cNvSpPr txBox="1">
            <a:spLocks/>
          </p:cNvSpPr>
          <p:nvPr/>
        </p:nvSpPr>
        <p:spPr>
          <a:xfrm>
            <a:off x="3134181" y="4753204"/>
            <a:ext cx="3750351" cy="2712215"/>
          </a:xfrm>
          <a:prstGeom prst="rect">
            <a:avLst/>
          </a:prstGeom>
        </p:spPr>
        <p:txBody>
          <a:bodyPr vert="horz" lIns="96616" tIns="48308" rIns="96616" bIns="483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r>
              <a:rPr lang="ja-JP" altLang="en-US" dirty="0"/>
              <a:t>　　　</a:t>
            </a:r>
            <a:endParaRPr lang="ja-JP" altLang="en-US" sz="1400" b="1" dirty="0">
              <a:solidFill>
                <a:srgbClr val="0070C0"/>
              </a:solidFill>
            </a:endParaRPr>
          </a:p>
        </p:txBody>
      </p:sp>
      <p:sp>
        <p:nvSpPr>
          <p:cNvPr id="3" name="テキスト ボックス 2">
            <a:extLst>
              <a:ext uri="{FF2B5EF4-FFF2-40B4-BE49-F238E27FC236}">
                <a16:creationId xmlns:a16="http://schemas.microsoft.com/office/drawing/2014/main" id="{8204671C-5F54-420A-8695-03AC3FB89B18}"/>
              </a:ext>
            </a:extLst>
          </p:cNvPr>
          <p:cNvSpPr txBox="1"/>
          <p:nvPr/>
        </p:nvSpPr>
        <p:spPr>
          <a:xfrm>
            <a:off x="1266625" y="2411092"/>
            <a:ext cx="7333088" cy="1138773"/>
          </a:xfrm>
          <a:prstGeom prst="rect">
            <a:avLst/>
          </a:prstGeom>
          <a:noFill/>
        </p:spPr>
        <p:txBody>
          <a:bodyPr wrap="square" rtlCol="0">
            <a:spAutoFit/>
          </a:bodyPr>
          <a:lstStyle/>
          <a:p>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6" name="テキスト ボックス 5">
            <a:extLst>
              <a:ext uri="{FF2B5EF4-FFF2-40B4-BE49-F238E27FC236}">
                <a16:creationId xmlns:a16="http://schemas.microsoft.com/office/drawing/2014/main" id="{31F18398-AB65-4953-B4E1-837D922CDC32}"/>
              </a:ext>
            </a:extLst>
          </p:cNvPr>
          <p:cNvSpPr txBox="1"/>
          <p:nvPr/>
        </p:nvSpPr>
        <p:spPr>
          <a:xfrm>
            <a:off x="591726" y="2201542"/>
            <a:ext cx="8760342" cy="5324535"/>
          </a:xfrm>
          <a:prstGeom prst="rect">
            <a:avLst/>
          </a:prstGeom>
          <a:noFill/>
        </p:spPr>
        <p:txBody>
          <a:bodyPr wrap="square" rtlCol="0">
            <a:spAutoFit/>
          </a:bodyPr>
          <a:lstStyle/>
          <a:p>
            <a:r>
              <a:rPr kumimoji="1" lang="ja-JP" altLang="en-US" sz="1600" dirty="0">
                <a:latin typeface="AR P丸ゴシック体E" panose="020F0900000000000000" pitchFamily="50" charset="-128"/>
                <a:ea typeface="AR P丸ゴシック体E" panose="020F0900000000000000" pitchFamily="50" charset="-128"/>
              </a:rPr>
              <a:t>　ＳＤＧｓを通じて中学生や高校生が日常の学習を通じて、ＳＤＧｓを学ぶということは、迫りくる地球規模の危機的な課題について、自分たちの問題として捉え、また、自分自身の問題と捉え、その解決方法を模索し、学び・備えることのできる大人になるためです。</a:t>
            </a:r>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1600" dirty="0">
                <a:latin typeface="AR P丸ゴシック体E" panose="020F0900000000000000" pitchFamily="50" charset="-128"/>
                <a:ea typeface="AR P丸ゴシック体E" panose="020F0900000000000000" pitchFamily="50" charset="-128"/>
              </a:rPr>
              <a:t>　現在の喫緊の課題は、新型コロナウイルス感染症による世界規模の危機ですね。でも、ほとんどの大人たちは、</a:t>
            </a:r>
            <a:r>
              <a:rPr kumimoji="1" lang="en-US" altLang="ja-JP" sz="1600" dirty="0">
                <a:latin typeface="AR P丸ゴシック体E" panose="020F0900000000000000" pitchFamily="50" charset="-128"/>
                <a:ea typeface="AR P丸ゴシック体E" panose="020F0900000000000000" pitchFamily="50" charset="-128"/>
              </a:rPr>
              <a:t>2</a:t>
            </a:r>
            <a:r>
              <a:rPr kumimoji="1" lang="ja-JP" altLang="en-US" sz="1600" dirty="0">
                <a:latin typeface="AR P丸ゴシック体E" panose="020F0900000000000000" pitchFamily="50" charset="-128"/>
                <a:ea typeface="AR P丸ゴシック体E" panose="020F0900000000000000" pitchFamily="50" charset="-128"/>
              </a:rPr>
              <a:t>月初めの段階になっても、自分たちの国の危機を感じることができず、マスクや医薬品、医療用機器の準備も情報の収集も不十分なままでした。</a:t>
            </a:r>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1600" dirty="0">
                <a:latin typeface="AR P丸ゴシック体E" panose="020F0900000000000000" pitchFamily="50" charset="-128"/>
                <a:ea typeface="AR P丸ゴシック体E" panose="020F0900000000000000" pitchFamily="50" charset="-128"/>
              </a:rPr>
              <a:t>　今回の危機も、</a:t>
            </a:r>
            <a:r>
              <a:rPr kumimoji="1" lang="en-US" altLang="ja-JP" sz="1600" dirty="0">
                <a:latin typeface="AR P丸ゴシック体E" panose="020F0900000000000000" pitchFamily="50" charset="-128"/>
                <a:ea typeface="AR P丸ゴシック体E" panose="020F0900000000000000" pitchFamily="50" charset="-128"/>
              </a:rPr>
              <a:t>12</a:t>
            </a:r>
            <a:r>
              <a:rPr kumimoji="1" lang="ja-JP" altLang="en-US" sz="1600" dirty="0">
                <a:latin typeface="AR P丸ゴシック体E" panose="020F0900000000000000" pitchFamily="50" charset="-128"/>
                <a:ea typeface="AR P丸ゴシック体E" panose="020F0900000000000000" pitchFamily="50" charset="-128"/>
              </a:rPr>
              <a:t>月の段階で、遅くとも</a:t>
            </a:r>
            <a:r>
              <a:rPr kumimoji="1" lang="en-US" altLang="ja-JP" sz="1600" dirty="0">
                <a:latin typeface="AR P丸ゴシック体E" panose="020F0900000000000000" pitchFamily="50" charset="-128"/>
                <a:ea typeface="AR P丸ゴシック体E" panose="020F0900000000000000" pitchFamily="50" charset="-128"/>
              </a:rPr>
              <a:t>2</a:t>
            </a:r>
            <a:r>
              <a:rPr kumimoji="1" lang="ja-JP" altLang="en-US" sz="1600" dirty="0">
                <a:latin typeface="AR P丸ゴシック体E" panose="020F0900000000000000" pitchFamily="50" charset="-128"/>
                <a:ea typeface="AR P丸ゴシック体E" panose="020F0900000000000000" pitchFamily="50" charset="-128"/>
              </a:rPr>
              <a:t>月の段階で備えを進めていれば、感染者も死者数ももっと抑えることができたはずです。マスクに行列する必要もなかったはずです。</a:t>
            </a:r>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1600" dirty="0">
                <a:latin typeface="AR P丸ゴシック体E" panose="020F0900000000000000" pitchFamily="50" charset="-128"/>
                <a:ea typeface="AR P丸ゴシック体E" panose="020F0900000000000000" pitchFamily="50" charset="-128"/>
              </a:rPr>
              <a:t>　この先にも、昨年と同じように、大型の台風だって次々とやってきます。東京の下町が水没する危険は十分に予測されます。少し先の危機にも目を向ける必要もあります。もっと先の大きな危機も</a:t>
            </a:r>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1600" dirty="0">
                <a:latin typeface="AR P丸ゴシック体E" panose="020F0900000000000000" pitchFamily="50" charset="-128"/>
                <a:ea typeface="AR P丸ゴシック体E" panose="020F0900000000000000" pitchFamily="50" charset="-128"/>
              </a:rPr>
              <a:t>考えなくてはなりません。</a:t>
            </a:r>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1600" dirty="0">
                <a:latin typeface="AR P丸ゴシック体E" panose="020F0900000000000000" pitchFamily="50" charset="-128"/>
                <a:ea typeface="AR P丸ゴシック体E" panose="020F0900000000000000" pitchFamily="50" charset="-128"/>
              </a:rPr>
              <a:t>温暖化の進行や、東南海地震も予想され、我が国にも世界に、もっと大きな危機が続発するはずです。そういう世界で生きるための力、思考力・判断力・表現力と実践力のある子どもを育てるために、総合的な学びをすすめて、子どもたちの資質・能力を高めることが重要なのです。</a:t>
            </a:r>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237645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5238" y="536575"/>
            <a:ext cx="5454650" cy="40909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12</a:t>
            </a:fld>
            <a:endParaRPr kumimoji="1" lang="ja-JP" altLang="en-US"/>
          </a:p>
        </p:txBody>
      </p:sp>
      <p:sp>
        <p:nvSpPr>
          <p:cNvPr id="5" name="ノート プレースホルダー 2">
            <a:extLst>
              <a:ext uri="{FF2B5EF4-FFF2-40B4-BE49-F238E27FC236}">
                <a16:creationId xmlns:a16="http://schemas.microsoft.com/office/drawing/2014/main" id="{28563DA1-9DE0-4A0B-8AF2-688950DC5FA1}"/>
              </a:ext>
            </a:extLst>
          </p:cNvPr>
          <p:cNvSpPr txBox="1">
            <a:spLocks/>
          </p:cNvSpPr>
          <p:nvPr/>
        </p:nvSpPr>
        <p:spPr>
          <a:xfrm>
            <a:off x="3134181" y="4753204"/>
            <a:ext cx="3750351" cy="2712215"/>
          </a:xfrm>
          <a:prstGeom prst="rect">
            <a:avLst/>
          </a:prstGeom>
        </p:spPr>
        <p:txBody>
          <a:bodyPr vert="horz" lIns="96616" tIns="48308" rIns="96616" bIns="483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r>
              <a:rPr lang="ja-JP" altLang="en-US" dirty="0"/>
              <a:t>　　　</a:t>
            </a:r>
            <a:r>
              <a:rPr lang="ja-JP" altLang="en-US" sz="1400" b="1" dirty="0">
                <a:solidFill>
                  <a:srgbClr val="0070C0"/>
                </a:solidFill>
              </a:rPr>
              <a:t>（画面と同じ内容で話します）</a:t>
            </a:r>
          </a:p>
        </p:txBody>
      </p:sp>
    </p:spTree>
    <p:extLst>
      <p:ext uri="{BB962C8B-B14F-4D97-AF65-F5344CB8AC3E}">
        <p14:creationId xmlns:p14="http://schemas.microsoft.com/office/powerpoint/2010/main" val="340597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3209925" y="225425"/>
            <a:ext cx="3257550" cy="244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xfrm>
            <a:off x="1969775" y="2934645"/>
            <a:ext cx="6687079" cy="38566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t>こちらをご覧ください。　　２０１７年度の八名川まつりの発表内容です。</a:t>
            </a:r>
            <a:endParaRPr lang="en-US" altLang="ja-JP" sz="1400" b="1" dirty="0"/>
          </a:p>
          <a:p>
            <a:endParaRPr lang="en-US" altLang="ja-JP" sz="1400" b="1" dirty="0"/>
          </a:p>
          <a:p>
            <a:r>
              <a:rPr lang="ja-JP" altLang="en-US" sz="1400" b="1" dirty="0"/>
              <a:t>各学年の発表内容と、ＳＤＧｓとがリンクされています。</a:t>
            </a:r>
            <a:endParaRPr lang="en-US" altLang="ja-JP" sz="1400" b="1" dirty="0"/>
          </a:p>
          <a:p>
            <a:r>
              <a:rPr lang="ja-JP" altLang="en-US" sz="1400" b="1" dirty="0"/>
              <a:t>★　</a:t>
            </a:r>
            <a:r>
              <a:rPr lang="en-US" altLang="ja-JP" sz="1400" b="1" dirty="0"/>
              <a:t>1</a:t>
            </a:r>
            <a:r>
              <a:rPr lang="ja-JP" altLang="en-US" sz="1400" b="1" dirty="0"/>
              <a:t>年生だって、遊びコーナーの案内が上手にできます。</a:t>
            </a:r>
            <a:endParaRPr lang="en-US" altLang="ja-JP" sz="1400" b="1" dirty="0"/>
          </a:p>
          <a:p>
            <a:endParaRPr lang="en-US" altLang="ja-JP" sz="1400" b="1" dirty="0"/>
          </a:p>
          <a:p>
            <a:r>
              <a:rPr lang="ja-JP" altLang="en-US" sz="1400" b="1" dirty="0"/>
              <a:t>★　</a:t>
            </a:r>
            <a:r>
              <a:rPr lang="en-US" altLang="ja-JP" sz="1400" b="1" dirty="0"/>
              <a:t>4</a:t>
            </a:r>
            <a:r>
              <a:rPr lang="ja-JP" altLang="en-US" sz="1400" b="1" dirty="0"/>
              <a:t>年生は、車いすに乗って町に出て、気づいたことを、わかりやすく伝えて　　</a:t>
            </a:r>
            <a:endParaRPr lang="en-US" altLang="ja-JP" sz="1400" b="1" dirty="0"/>
          </a:p>
          <a:p>
            <a:r>
              <a:rPr lang="ja-JP" altLang="en-US" sz="1400" b="1" dirty="0"/>
              <a:t>　　います。</a:t>
            </a:r>
            <a:endParaRPr lang="en-US" altLang="ja-JP" sz="1400" b="1" dirty="0"/>
          </a:p>
          <a:p>
            <a:r>
              <a:rPr lang="ja-JP" altLang="en-US" sz="1400" b="1" dirty="0"/>
              <a:t>★　</a:t>
            </a:r>
            <a:r>
              <a:rPr lang="en-US" altLang="ja-JP" sz="1400" b="1" dirty="0"/>
              <a:t>6</a:t>
            </a:r>
            <a:r>
              <a:rPr lang="ja-JP" altLang="en-US" sz="1400" b="1" dirty="0"/>
              <a:t>年生は、自分がどんな仕事に就きたいのかなど、未来や世界　</a:t>
            </a:r>
            <a:endParaRPr lang="en-US" altLang="ja-JP" sz="1400" b="1" dirty="0"/>
          </a:p>
          <a:p>
            <a:r>
              <a:rPr lang="ja-JP" altLang="en-US" sz="1400" b="1" dirty="0"/>
              <a:t>　　を見つめながら、自分の学びを語ります。　　</a:t>
            </a:r>
            <a:endParaRPr lang="en-US" altLang="ja-JP" sz="1400" b="1" dirty="0"/>
          </a:p>
          <a:p>
            <a:endParaRPr lang="en-US" altLang="ja-JP" sz="1400" b="1" dirty="0"/>
          </a:p>
          <a:p>
            <a:r>
              <a:rPr lang="ja-JP" altLang="en-US" sz="1400" b="1" dirty="0"/>
              <a:t>こういう学びを、１年に一回、例えば土曜日の午前中に開催するだけで、</a:t>
            </a:r>
            <a:endParaRPr lang="en-US" altLang="ja-JP" sz="1400" b="1" dirty="0"/>
          </a:p>
          <a:p>
            <a:r>
              <a:rPr lang="ja-JP" altLang="en-US" sz="1400" b="1" dirty="0"/>
              <a:t>子どもたちの総合的な学習に向かう意欲が格段に高くなります。そして、それは</a:t>
            </a:r>
            <a:endParaRPr lang="en-US" altLang="ja-JP" sz="1400" b="1" dirty="0"/>
          </a:p>
          <a:p>
            <a:r>
              <a:rPr lang="ja-JP" altLang="en-US" sz="1400" b="1" dirty="0"/>
              <a:t>ふだんの学習にも、大きく影響します。</a:t>
            </a:r>
            <a:endParaRPr lang="en-US" altLang="ja-JP" sz="1400" b="1" dirty="0"/>
          </a:p>
          <a:p>
            <a:endParaRPr lang="en-US" altLang="ja-JP" sz="1400" b="1" dirty="0"/>
          </a:p>
          <a:p>
            <a:r>
              <a:rPr lang="ja-JP" altLang="en-US" sz="1400" b="1" dirty="0"/>
              <a:t>それから、子どもたち、一人一人のプレゼン能力も飛躍的に向上します。</a:t>
            </a:r>
            <a:endParaRPr lang="en-US" altLang="ja-JP" sz="1400" b="1" dirty="0"/>
          </a:p>
          <a:p>
            <a:r>
              <a:rPr lang="ja-JP" altLang="en-US" sz="1400" b="1" dirty="0"/>
              <a:t>相手を換えて、「本番の説明」を繰り返す　「場」が</a:t>
            </a:r>
            <a:r>
              <a:rPr lang="en-US" altLang="ja-JP" sz="1400" b="1" dirty="0"/>
              <a:t>6</a:t>
            </a:r>
            <a:r>
              <a:rPr lang="ja-JP" altLang="en-US" sz="1400" b="1" dirty="0"/>
              <a:t>年間に</a:t>
            </a:r>
            <a:r>
              <a:rPr lang="en-US" altLang="ja-JP" sz="1400" b="1" dirty="0"/>
              <a:t>6</a:t>
            </a:r>
            <a:r>
              <a:rPr lang="ja-JP" altLang="en-US" sz="1400" b="1" dirty="0"/>
              <a:t>回あるからです。　　★</a:t>
            </a:r>
            <a:endParaRPr lang="en-US" altLang="ja-JP" sz="1400" b="1" dirty="0"/>
          </a:p>
          <a:p>
            <a:endParaRPr lang="en-US" altLang="ja-JP" sz="1400" b="1" dirty="0"/>
          </a:p>
          <a:p>
            <a:endParaRPr lang="ja-JP" altLang="en-US" sz="1400" b="1" dirty="0"/>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13</a:t>
            </a:fld>
            <a:endParaRPr lang="ja-JP" altLang="en-US" sz="1200">
              <a:latin typeface="Calibri" panose="020F0502020204030204" pitchFamily="34" charset="0"/>
            </a:endParaRPr>
          </a:p>
        </p:txBody>
      </p:sp>
    </p:spTree>
    <p:extLst>
      <p:ext uri="{BB962C8B-B14F-4D97-AF65-F5344CB8AC3E}">
        <p14:creationId xmlns:p14="http://schemas.microsoft.com/office/powerpoint/2010/main" val="349073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82684" y="3315524"/>
            <a:ext cx="6396391" cy="2712215"/>
          </a:xfrm>
        </p:spPr>
        <p:txBody>
          <a:bodyPr/>
          <a:lstStyle/>
          <a:p>
            <a:r>
              <a:rPr kumimoji="1" lang="ja-JP" altLang="en-US" sz="1400" b="1" dirty="0"/>
              <a:t>このような取り組みは、</a:t>
            </a:r>
            <a:endParaRPr kumimoji="1" lang="en-US" altLang="ja-JP" sz="1400" b="1" dirty="0"/>
          </a:p>
          <a:p>
            <a:endParaRPr lang="en-US" altLang="ja-JP" sz="1400" b="1" dirty="0"/>
          </a:p>
          <a:p>
            <a:r>
              <a:rPr kumimoji="1" lang="ja-JP" altLang="en-US" sz="1400" b="1" dirty="0"/>
              <a:t>学力の向上だけではありません。</a:t>
            </a:r>
            <a:r>
              <a:rPr lang="ja-JP" altLang="en-US" sz="1400" b="1" dirty="0"/>
              <a:t>学力の向上などは</a:t>
            </a:r>
            <a:r>
              <a:rPr kumimoji="1" lang="ja-JP" altLang="en-US" sz="1400" b="1" dirty="0"/>
              <a:t>、おまけのようなものです。</a:t>
            </a:r>
            <a:endParaRPr kumimoji="1" lang="en-US" altLang="ja-JP" sz="1400" b="1" dirty="0"/>
          </a:p>
          <a:p>
            <a:endParaRPr lang="en-US" altLang="ja-JP" sz="1400" b="1" dirty="0"/>
          </a:p>
          <a:p>
            <a:r>
              <a:rPr kumimoji="1" lang="ja-JP" altLang="en-US" sz="1400" b="1" dirty="0"/>
              <a:t>それ以外にこのような、うれしいことが多々見られるようになり、子どもたちにとっても、教師にとっても、あるいは保護者にとっても、幸せな状況が生まれ、学校が地域や保護者からの信頼を集め、それがさらに児童のやる気を刺激し、教育的な好循環が生まれた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118911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677591" y="3444676"/>
            <a:ext cx="6017356" cy="3097884"/>
          </a:xfrm>
        </p:spPr>
        <p:txBody>
          <a:bodyPr/>
          <a:lstStyle/>
          <a:p>
            <a:r>
              <a:rPr kumimoji="1" lang="ja-JP" altLang="en-US" sz="1400" b="1" dirty="0"/>
              <a:t>「八名川まつり」のような学習発表会を毎年実施する</a:t>
            </a:r>
            <a:r>
              <a:rPr lang="ja-JP" altLang="en-US" sz="1400" b="1" dirty="0"/>
              <a:t>ことは、</a:t>
            </a:r>
            <a:endParaRPr kumimoji="1" lang="en-US" altLang="ja-JP" sz="1400" b="1" dirty="0"/>
          </a:p>
          <a:p>
            <a:r>
              <a:rPr lang="ja-JP" altLang="en-US" sz="1400" b="1" dirty="0"/>
              <a:t>教師の教育力・保護者の教育力を越える「子ども自身の自己教育力」が最大限に発揮される場になっているのではないかと考えられます。</a:t>
            </a:r>
            <a:endParaRPr lang="en-US" altLang="ja-JP" sz="1400" b="1" dirty="0"/>
          </a:p>
          <a:p>
            <a:endParaRPr kumimoji="1" lang="en-US" altLang="ja-JP" sz="1400" b="1" dirty="0"/>
          </a:p>
          <a:p>
            <a:r>
              <a:rPr lang="ja-JP" altLang="en-US" sz="1400" b="1" dirty="0"/>
              <a:t>そして、自己教育力・チャレンジシップを身につけた子どもたちは、社会の変化に対しても、前向きに捉え、たくましく生き抜く力をもって認め合い、学び合い、実践を元に伝え合い、より良い社会の創り手になっていくものと考えられます。</a:t>
            </a:r>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1914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40038" y="173038"/>
            <a:ext cx="4073525" cy="3055937"/>
          </a:xfrm>
        </p:spPr>
      </p:sp>
      <p:sp>
        <p:nvSpPr>
          <p:cNvPr id="3" name="ノート プレースホルダー 2"/>
          <p:cNvSpPr>
            <a:spLocks noGrp="1"/>
          </p:cNvSpPr>
          <p:nvPr>
            <p:ph type="body" idx="1"/>
          </p:nvPr>
        </p:nvSpPr>
        <p:spPr>
          <a:xfrm>
            <a:off x="1814129" y="3228975"/>
            <a:ext cx="7721647" cy="3447822"/>
          </a:xfrm>
        </p:spPr>
        <p:txBody>
          <a:bodyPr/>
          <a:lstStyle/>
          <a:p>
            <a:r>
              <a:rPr lang="ja-JP" altLang="en-US" sz="1400" b="1" dirty="0">
                <a:solidFill>
                  <a:srgbClr val="C00000"/>
                </a:solidFill>
                <a:ea typeface="AR P丸ゴシック体E" panose="020F0900000000000000"/>
              </a:rPr>
              <a:t>教師に言われて調べ、</a:t>
            </a:r>
            <a:endParaRPr lang="en-US" altLang="ja-JP" sz="1400" b="1" dirty="0">
              <a:solidFill>
                <a:srgbClr val="C00000"/>
              </a:solidFill>
              <a:ea typeface="AR P丸ゴシック体E" panose="020F0900000000000000"/>
            </a:endParaRPr>
          </a:p>
          <a:p>
            <a:r>
              <a:rPr lang="ja-JP" altLang="en-US" sz="1400" b="1" dirty="0">
                <a:solidFill>
                  <a:srgbClr val="C00000"/>
                </a:solidFill>
                <a:latin typeface="AR丸ゴシック体E" panose="020F0909000000000000" pitchFamily="49" charset="-128"/>
                <a:ea typeface="AR P丸ゴシック体E" panose="020F0900000000000000"/>
              </a:rPr>
              <a:t>Ａ評価をもらえるように作品をまとめているようだと、学びとは言えない！とお伝えしましたが・・・</a:t>
            </a:r>
            <a:endParaRPr lang="en-US" altLang="ja-JP" sz="1400" b="1" dirty="0">
              <a:solidFill>
                <a:srgbClr val="C00000"/>
              </a:solidFill>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大事なのは、作品を通して子どもたちの学びの深さを見抜く、教師の眼力ではないでしょうか</a:t>
            </a:r>
            <a:endParaRPr lang="en-US" altLang="ja-JP" sz="1400" b="1" dirty="0">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〇　自ら燃えた学びになっているか　</a:t>
            </a:r>
            <a:endParaRPr lang="en-US" altLang="ja-JP" sz="1400" b="1" dirty="0">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〇　価値ある学び（気づきや変容がある）になっているか</a:t>
            </a:r>
            <a:endParaRPr lang="en-US" altLang="ja-JP" sz="1400" b="1" dirty="0">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〇　それが作品に投影されているかが大事です。</a:t>
            </a:r>
            <a:endParaRPr lang="en-US" altLang="ja-JP" sz="1400" b="1" dirty="0">
              <a:latin typeface="AR丸ゴシック体E" panose="020F0909000000000000" pitchFamily="49" charset="-128"/>
              <a:ea typeface="AR P丸ゴシック体E" panose="020F0900000000000000"/>
            </a:endParaRPr>
          </a:p>
          <a:p>
            <a:endParaRPr lang="en-US" altLang="ja-JP" sz="1400" b="1" dirty="0">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それは、</a:t>
            </a:r>
            <a:r>
              <a:rPr lang="ja-JP" altLang="en-US" sz="1400" b="1" u="sng" dirty="0">
                <a:solidFill>
                  <a:srgbClr val="C00000"/>
                </a:solidFill>
                <a:latin typeface="AR丸ゴシック体E" panose="020F0909000000000000" pitchFamily="49" charset="-128"/>
                <a:ea typeface="AR P丸ゴシック体E" panose="020F0900000000000000"/>
              </a:rPr>
              <a:t>「思考・判断・表現」</a:t>
            </a:r>
            <a:r>
              <a:rPr lang="ja-JP" altLang="en-US" sz="1400" b="1" dirty="0">
                <a:latin typeface="AR丸ゴシック体E" panose="020F0909000000000000" pitchFamily="49" charset="-128"/>
                <a:ea typeface="AR P丸ゴシック体E" panose="020F0900000000000000"/>
              </a:rPr>
              <a:t>などを元にまとめると、</a:t>
            </a:r>
            <a:endParaRPr lang="en-US" altLang="ja-JP" sz="1400" b="1" dirty="0">
              <a:latin typeface="AR丸ゴシック体E" panose="020F0909000000000000" pitchFamily="49" charset="-128"/>
              <a:ea typeface="AR P丸ゴシック体E" panose="020F0900000000000000"/>
            </a:endParaRPr>
          </a:p>
          <a:p>
            <a:r>
              <a:rPr lang="ja-JP" altLang="en-US" sz="1400" b="1" dirty="0">
                <a:latin typeface="AR丸ゴシック体E" panose="020F0909000000000000" pitchFamily="49" charset="-128"/>
                <a:ea typeface="AR P丸ゴシック体E" panose="020F0900000000000000"/>
              </a:rPr>
              <a:t>　　</a:t>
            </a:r>
            <a:r>
              <a:rPr lang="en-US" altLang="ja-JP" sz="1400" b="1" dirty="0">
                <a:latin typeface="AR丸ゴシック体E" panose="020F0909000000000000" pitchFamily="49" charset="-128"/>
                <a:ea typeface="AR P丸ゴシック体E" panose="020F0900000000000000"/>
              </a:rPr>
              <a:t>【</a:t>
            </a:r>
            <a:r>
              <a:rPr lang="ja-JP" altLang="en-US" sz="1400" b="1" dirty="0">
                <a:latin typeface="AR丸ゴシック体E" panose="020F0909000000000000" pitchFamily="49" charset="-128"/>
                <a:ea typeface="AR P丸ゴシック体E" panose="020F0900000000000000"/>
              </a:rPr>
              <a:t>自分なりの学びの</a:t>
            </a:r>
            <a:r>
              <a:rPr lang="ja-JP" altLang="en-US" sz="1400" b="1" dirty="0">
                <a:solidFill>
                  <a:srgbClr val="C00000"/>
                </a:solidFill>
                <a:latin typeface="AR丸ゴシック体E" panose="020F0909000000000000" pitchFamily="49" charset="-128"/>
                <a:ea typeface="AR P丸ゴシック体E" panose="020F0900000000000000"/>
              </a:rPr>
              <a:t>（動機）</a:t>
            </a:r>
            <a:r>
              <a:rPr lang="ja-JP" altLang="en-US" sz="1400" b="1" dirty="0">
                <a:latin typeface="AR丸ゴシック体E" panose="020F0909000000000000" pitchFamily="49" charset="-128"/>
                <a:ea typeface="AR P丸ゴシック体E" panose="020F0900000000000000"/>
              </a:rPr>
              <a:t>が伝わってくるか</a:t>
            </a:r>
            <a:r>
              <a:rPr lang="en-US" altLang="ja-JP" sz="1400" b="1" dirty="0">
                <a:latin typeface="AR丸ゴシック体E" panose="020F0909000000000000" pitchFamily="49" charset="-128"/>
                <a:ea typeface="AR P丸ゴシック体E" panose="020F0900000000000000"/>
              </a:rPr>
              <a:t>】</a:t>
            </a:r>
          </a:p>
          <a:p>
            <a:r>
              <a:rPr lang="ja-JP" altLang="en-US" sz="1400" b="1" dirty="0">
                <a:latin typeface="AR丸ゴシック体E" panose="020F0909000000000000" pitchFamily="49" charset="-128"/>
                <a:ea typeface="AR P丸ゴシック体E" panose="020F0900000000000000"/>
              </a:rPr>
              <a:t>　　</a:t>
            </a:r>
            <a:r>
              <a:rPr lang="en-US" altLang="ja-JP" sz="1400" b="1" dirty="0">
                <a:latin typeface="AR丸ゴシック体E" panose="020F0909000000000000" pitchFamily="49" charset="-128"/>
                <a:ea typeface="AR P丸ゴシック体E" panose="020F0900000000000000"/>
              </a:rPr>
              <a:t>【</a:t>
            </a:r>
            <a:r>
              <a:rPr lang="ja-JP" altLang="en-US" sz="1400" b="1" dirty="0">
                <a:latin typeface="AR丸ゴシック体E" panose="020F0909000000000000" pitchFamily="49" charset="-128"/>
                <a:ea typeface="AR P丸ゴシック体E" panose="020F0900000000000000"/>
              </a:rPr>
              <a:t>作品の中に、学び</a:t>
            </a:r>
            <a:r>
              <a:rPr lang="ja-JP" altLang="en-US" sz="1400" b="1" dirty="0">
                <a:solidFill>
                  <a:srgbClr val="C00000"/>
                </a:solidFill>
                <a:latin typeface="AR丸ゴシック体E" panose="020F0909000000000000" pitchFamily="49" charset="-128"/>
                <a:ea typeface="AR P丸ゴシック体E" panose="020F0900000000000000"/>
              </a:rPr>
              <a:t>（思考）</a:t>
            </a:r>
            <a:r>
              <a:rPr lang="ja-JP" altLang="en-US" sz="1400" b="1" dirty="0">
                <a:latin typeface="AR丸ゴシック体E" panose="020F0909000000000000" pitchFamily="49" charset="-128"/>
                <a:ea typeface="AR P丸ゴシック体E" panose="020F0900000000000000"/>
              </a:rPr>
              <a:t>の軌跡が残っているか</a:t>
            </a:r>
            <a:r>
              <a:rPr lang="en-US" altLang="ja-JP" sz="1400" b="1" dirty="0">
                <a:latin typeface="AR丸ゴシック体E" panose="020F0909000000000000" pitchFamily="49" charset="-128"/>
                <a:ea typeface="AR P丸ゴシック体E" panose="020F0900000000000000"/>
              </a:rPr>
              <a:t>】</a:t>
            </a:r>
          </a:p>
          <a:p>
            <a:r>
              <a:rPr lang="ja-JP" altLang="en-US" sz="1400" b="1" dirty="0">
                <a:latin typeface="AR丸ゴシック体E" panose="020F0909000000000000" pitchFamily="49" charset="-128"/>
                <a:ea typeface="AR P丸ゴシック体E" panose="020F0900000000000000"/>
              </a:rPr>
              <a:t>　　</a:t>
            </a:r>
            <a:r>
              <a:rPr lang="en-US" altLang="ja-JP" sz="1400" b="1" dirty="0">
                <a:latin typeface="AR丸ゴシック体E" panose="020F0909000000000000" pitchFamily="49" charset="-128"/>
                <a:ea typeface="AR P丸ゴシック体E" panose="020F0900000000000000"/>
              </a:rPr>
              <a:t>【</a:t>
            </a:r>
            <a:r>
              <a:rPr lang="ja-JP" altLang="en-US" sz="1400" b="1" dirty="0">
                <a:latin typeface="AR丸ゴシック体E" panose="020F0909000000000000" pitchFamily="49" charset="-128"/>
                <a:ea typeface="AR P丸ゴシック体E" panose="020F0900000000000000"/>
              </a:rPr>
              <a:t>調べ、資料化してそれをもとに</a:t>
            </a:r>
            <a:r>
              <a:rPr lang="ja-JP" altLang="en-US" sz="1400" b="1" dirty="0">
                <a:solidFill>
                  <a:srgbClr val="C00000"/>
                </a:solidFill>
                <a:latin typeface="AR丸ゴシック体E" panose="020F0909000000000000" pitchFamily="49" charset="-128"/>
                <a:ea typeface="AR P丸ゴシック体E" panose="020F0900000000000000"/>
              </a:rPr>
              <a:t>（判断）</a:t>
            </a:r>
            <a:r>
              <a:rPr lang="ja-JP" altLang="en-US" sz="1400" b="1" dirty="0">
                <a:latin typeface="AR丸ゴシック体E" panose="020F0909000000000000" pitchFamily="49" charset="-128"/>
                <a:ea typeface="AR P丸ゴシック体E" panose="020F0900000000000000"/>
              </a:rPr>
              <a:t>しているか</a:t>
            </a:r>
            <a:r>
              <a:rPr lang="en-US" altLang="ja-JP" sz="1400" b="1" dirty="0">
                <a:latin typeface="AR丸ゴシック体E" panose="020F0909000000000000" pitchFamily="49" charset="-128"/>
                <a:ea typeface="AR P丸ゴシック体E" panose="020F0900000000000000"/>
              </a:rPr>
              <a:t>】</a:t>
            </a:r>
          </a:p>
          <a:p>
            <a:r>
              <a:rPr lang="ja-JP" altLang="en-US" sz="1400" b="1" dirty="0">
                <a:latin typeface="AR丸ゴシック体E" panose="020F0909000000000000" pitchFamily="49" charset="-128"/>
                <a:ea typeface="AR P丸ゴシック体E" panose="020F0900000000000000"/>
              </a:rPr>
              <a:t>　　</a:t>
            </a:r>
            <a:r>
              <a:rPr lang="en-US" altLang="ja-JP" sz="1400" b="1" dirty="0">
                <a:latin typeface="AR丸ゴシック体E" panose="020F0909000000000000" pitchFamily="49" charset="-128"/>
                <a:ea typeface="AR P丸ゴシック体E" panose="020F0900000000000000"/>
              </a:rPr>
              <a:t>【</a:t>
            </a:r>
            <a:r>
              <a:rPr lang="ja-JP" altLang="en-US" sz="1400" b="1" dirty="0">
                <a:latin typeface="AR丸ゴシック体E" panose="020F0909000000000000" pitchFamily="49" charset="-128"/>
                <a:ea typeface="AR P丸ゴシック体E" panose="020F0900000000000000"/>
              </a:rPr>
              <a:t>新聞という</a:t>
            </a:r>
            <a:r>
              <a:rPr lang="ja-JP" altLang="en-US" sz="1400" b="1" dirty="0">
                <a:solidFill>
                  <a:srgbClr val="C00000"/>
                </a:solidFill>
                <a:latin typeface="AR丸ゴシック体E" panose="020F0909000000000000" pitchFamily="49" charset="-128"/>
                <a:ea typeface="AR P丸ゴシック体E" panose="020F0900000000000000"/>
              </a:rPr>
              <a:t>（表現）</a:t>
            </a:r>
            <a:r>
              <a:rPr lang="ja-JP" altLang="en-US" sz="1400" b="1" dirty="0">
                <a:latin typeface="AR丸ゴシック体E" panose="020F0909000000000000" pitchFamily="49" charset="-128"/>
                <a:ea typeface="AR P丸ゴシック体E" panose="020F0900000000000000"/>
              </a:rPr>
              <a:t>スタイルを活かしているか</a:t>
            </a:r>
            <a:r>
              <a:rPr lang="en-US" altLang="ja-JP" sz="1400" b="1" dirty="0">
                <a:latin typeface="AR丸ゴシック体E" panose="020F0909000000000000" pitchFamily="49" charset="-128"/>
                <a:ea typeface="AR P丸ゴシック体E" panose="020F0900000000000000"/>
              </a:rPr>
              <a:t>】</a:t>
            </a:r>
          </a:p>
          <a:p>
            <a:r>
              <a:rPr lang="ja-JP" altLang="en-US" sz="1400" b="1" dirty="0">
                <a:latin typeface="AR丸ゴシック体E" panose="020F0909000000000000" pitchFamily="49" charset="-128"/>
                <a:ea typeface="AR P丸ゴシック体E" panose="020F0900000000000000"/>
              </a:rPr>
              <a:t>　　</a:t>
            </a:r>
            <a:r>
              <a:rPr lang="en-US" altLang="ja-JP" sz="1400" b="1" dirty="0">
                <a:latin typeface="AR丸ゴシック体E" panose="020F0909000000000000" pitchFamily="49" charset="-128"/>
                <a:ea typeface="AR P丸ゴシック体E" panose="020F0900000000000000"/>
              </a:rPr>
              <a:t>【</a:t>
            </a:r>
            <a:r>
              <a:rPr lang="ja-JP" altLang="en-US" sz="1400" b="1" dirty="0">
                <a:latin typeface="AR丸ゴシック体E" panose="020F0909000000000000" pitchFamily="49" charset="-128"/>
                <a:ea typeface="AR P丸ゴシック体E" panose="020F0900000000000000"/>
              </a:rPr>
              <a:t>自分の</a:t>
            </a:r>
            <a:r>
              <a:rPr lang="ja-JP" altLang="en-US" sz="1400" b="1" dirty="0">
                <a:solidFill>
                  <a:srgbClr val="C00000"/>
                </a:solidFill>
                <a:latin typeface="AR丸ゴシック体E" panose="020F0909000000000000" pitchFamily="49" charset="-128"/>
                <a:ea typeface="AR P丸ゴシック体E" panose="020F0900000000000000"/>
              </a:rPr>
              <a:t>（実践）</a:t>
            </a:r>
            <a:r>
              <a:rPr lang="ja-JP" altLang="en-US" sz="1400" b="1" dirty="0">
                <a:latin typeface="AR丸ゴシック体E" panose="020F0909000000000000" pitchFamily="49" charset="-128"/>
                <a:ea typeface="AR P丸ゴシック体E" panose="020F0900000000000000"/>
              </a:rPr>
              <a:t>を元に語っているか、借り物か</a:t>
            </a:r>
            <a:r>
              <a:rPr lang="en-US" altLang="ja-JP" sz="1400" b="1" dirty="0">
                <a:latin typeface="AR丸ゴシック体E" panose="020F0909000000000000" pitchFamily="49" charset="-128"/>
                <a:ea typeface="AR P丸ゴシック体E" panose="020F0900000000000000"/>
              </a:rPr>
              <a:t>】</a:t>
            </a:r>
          </a:p>
          <a:p>
            <a:r>
              <a:rPr lang="ja-JP" altLang="en-US" sz="1400" b="1" dirty="0">
                <a:latin typeface="AR丸ゴシック体E" panose="020F0909000000000000" pitchFamily="49" charset="-128"/>
                <a:ea typeface="AR丸ゴシック体E" panose="020F0909000000000000" pitchFamily="49" charset="-128"/>
              </a:rPr>
              <a:t>などという視点をもっていれば見えてくるのです。</a:t>
            </a:r>
            <a:endParaRPr lang="en-US" altLang="ja-JP" sz="1400" b="1" dirty="0">
              <a:latin typeface="AR丸ゴシック体E" panose="020F0909000000000000" pitchFamily="49" charset="-128"/>
              <a:ea typeface="AR丸ゴシック体E" panose="020F0909000000000000" pitchFamily="49" charset="-128"/>
            </a:endParaRPr>
          </a:p>
          <a:p>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16</a:t>
            </a:fld>
            <a:endParaRPr kumimoji="1" lang="ja-JP" altLang="en-US"/>
          </a:p>
        </p:txBody>
      </p:sp>
    </p:spTree>
    <p:extLst>
      <p:ext uri="{BB962C8B-B14F-4D97-AF65-F5344CB8AC3E}">
        <p14:creationId xmlns:p14="http://schemas.microsoft.com/office/powerpoint/2010/main" val="40673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19425" y="268288"/>
            <a:ext cx="3930650" cy="2947987"/>
          </a:xfrm>
        </p:spPr>
      </p:sp>
      <p:sp>
        <p:nvSpPr>
          <p:cNvPr id="3" name="ノート プレースホルダー 2"/>
          <p:cNvSpPr>
            <a:spLocks noGrp="1"/>
          </p:cNvSpPr>
          <p:nvPr>
            <p:ph type="body" idx="1"/>
          </p:nvPr>
        </p:nvSpPr>
        <p:spPr>
          <a:xfrm>
            <a:off x="3018850" y="3510757"/>
            <a:ext cx="5312204" cy="3518693"/>
          </a:xfrm>
        </p:spPr>
        <p:txBody>
          <a:bodyPr/>
          <a:lstStyle/>
          <a:p>
            <a:r>
              <a:rPr lang="ja-JP" altLang="en-US" sz="1600" b="1" dirty="0"/>
              <a:t>小学生を対象として、ＳＤＧｓを踏まえた、</a:t>
            </a:r>
            <a:endParaRPr lang="en-US" altLang="ja-JP" sz="1600" b="1" dirty="0"/>
          </a:p>
          <a:p>
            <a:r>
              <a:rPr lang="ja-JP" altLang="en-US" sz="1600" b="1" dirty="0"/>
              <a:t>エコ壁新聞コンクールの、昨年度の</a:t>
            </a:r>
            <a:endParaRPr lang="en-US" altLang="ja-JP" sz="1600" b="1" dirty="0"/>
          </a:p>
          <a:p>
            <a:r>
              <a:rPr lang="ja-JP" altLang="en-US" sz="1600" b="1" dirty="0"/>
              <a:t>入賞作品をご覧ください。素晴らしい作品がたくさん集まります。</a:t>
            </a:r>
            <a:endParaRPr lang="en-US" altLang="ja-JP" sz="1600" b="1" dirty="0"/>
          </a:p>
          <a:p>
            <a:endParaRPr lang="en-US" altLang="ja-JP" sz="1600" b="1" dirty="0"/>
          </a:p>
          <a:p>
            <a:r>
              <a:rPr lang="ja-JP" altLang="en-US" sz="1600" b="1" dirty="0"/>
              <a:t>なぜ、この作品が優れていると言えるのでしょうか。</a:t>
            </a:r>
            <a:endParaRPr lang="en-US" altLang="ja-JP" sz="1600" b="1" dirty="0"/>
          </a:p>
          <a:p>
            <a:endParaRPr lang="en-US" altLang="ja-JP" sz="1600" b="1" dirty="0"/>
          </a:p>
          <a:p>
            <a:r>
              <a:rPr lang="ja-JP" altLang="en-US" sz="1600" b="1" dirty="0"/>
              <a:t>「カラフルだから」「字が上手いから」「何となく」「見栄えがいいから」「私の問題意識と重なるから」などでは、ダメなのです。</a:t>
            </a:r>
            <a:endParaRPr lang="en-US" altLang="ja-JP" sz="1600" b="1" dirty="0"/>
          </a:p>
          <a:p>
            <a:endParaRPr lang="en-US" altLang="ja-JP" sz="1600" b="1" dirty="0"/>
          </a:p>
          <a:p>
            <a:r>
              <a:rPr lang="ja-JP" altLang="en-US" sz="1600" b="1" dirty="0">
                <a:solidFill>
                  <a:srgbClr val="C00000"/>
                </a:solidFill>
              </a:rPr>
              <a:t>作品を見る教師側に、評価のための「視点」が</a:t>
            </a:r>
            <a:endParaRPr lang="en-US" altLang="ja-JP" sz="1600" b="1" dirty="0">
              <a:solidFill>
                <a:srgbClr val="C00000"/>
              </a:solidFill>
            </a:endParaRPr>
          </a:p>
          <a:p>
            <a:r>
              <a:rPr lang="ja-JP" altLang="en-US" sz="1600" b="1" dirty="0">
                <a:solidFill>
                  <a:srgbClr val="C00000"/>
                </a:solidFill>
              </a:rPr>
              <a:t>あるかどうかが、大事なのです。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Tree>
    <p:extLst>
      <p:ext uri="{BB962C8B-B14F-4D97-AF65-F5344CB8AC3E}">
        <p14:creationId xmlns:p14="http://schemas.microsoft.com/office/powerpoint/2010/main" val="4157221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00350" y="265113"/>
            <a:ext cx="4016375" cy="3013075"/>
          </a:xfrm>
        </p:spPr>
      </p:sp>
      <p:sp>
        <p:nvSpPr>
          <p:cNvPr id="3" name="ノート プレースホルダー 2"/>
          <p:cNvSpPr>
            <a:spLocks noGrp="1"/>
          </p:cNvSpPr>
          <p:nvPr>
            <p:ph type="body" idx="1"/>
          </p:nvPr>
        </p:nvSpPr>
        <p:spPr>
          <a:xfrm>
            <a:off x="3200846" y="3610204"/>
            <a:ext cx="3617022" cy="2712215"/>
          </a:xfrm>
        </p:spPr>
        <p:txBody>
          <a:bodyPr/>
          <a:lstStyle/>
          <a:p>
            <a:r>
              <a:rPr lang="ja-JP" altLang="en-US" sz="1400" b="1" dirty="0"/>
              <a:t>「旭山新聞」、これも素敵でしょう。</a:t>
            </a:r>
            <a:endParaRPr lang="en-US" altLang="ja-JP" sz="1400" b="1" dirty="0"/>
          </a:p>
          <a:p>
            <a:r>
              <a:rPr lang="ja-JP" altLang="en-US" sz="1400" b="1" dirty="0"/>
              <a:t>この児童の場合は、</a:t>
            </a:r>
            <a:endParaRPr lang="en-US" altLang="ja-JP" sz="1400" b="1" dirty="0"/>
          </a:p>
          <a:p>
            <a:r>
              <a:rPr lang="ja-JP" altLang="en-US" sz="1400" b="1" dirty="0"/>
              <a:t>割りつけは</a:t>
            </a:r>
            <a:r>
              <a:rPr lang="ja-JP" altLang="en-US" sz="1400" b="1" dirty="0">
                <a:solidFill>
                  <a:srgbClr val="C00000"/>
                </a:solidFill>
              </a:rPr>
              <a:t>　５つのブロック</a:t>
            </a:r>
            <a:endParaRPr lang="en-US" altLang="ja-JP" sz="1400" b="1" dirty="0">
              <a:solidFill>
                <a:srgbClr val="C00000"/>
              </a:solidFill>
            </a:endParaRPr>
          </a:p>
          <a:p>
            <a:endParaRPr lang="en-US" altLang="ja-JP" sz="1400" b="1" dirty="0">
              <a:solidFill>
                <a:srgbClr val="C00000"/>
              </a:solidFill>
            </a:endParaRPr>
          </a:p>
          <a:p>
            <a:r>
              <a:rPr lang="ja-JP" altLang="en-US" sz="1400" b="1" dirty="0"/>
              <a:t>①この</a:t>
            </a:r>
            <a:r>
              <a:rPr lang="ja-JP" altLang="en-US" sz="1400" b="1" u="sng" dirty="0"/>
              <a:t>活動をする理由</a:t>
            </a:r>
            <a:endParaRPr lang="en-US" altLang="ja-JP" sz="1400" b="1" u="sng" dirty="0"/>
          </a:p>
          <a:p>
            <a:r>
              <a:rPr lang="ja-JP" altLang="en-US" sz="1400" b="1" dirty="0"/>
              <a:t>②オオムラサキの生態と　</a:t>
            </a:r>
            <a:endParaRPr lang="en-US" altLang="ja-JP" sz="1400" b="1" dirty="0"/>
          </a:p>
          <a:p>
            <a:r>
              <a:rPr lang="ja-JP" altLang="en-US" sz="1400" b="1" dirty="0"/>
              <a:t>　守るために</a:t>
            </a:r>
            <a:r>
              <a:rPr lang="ja-JP" altLang="en-US" sz="1400" b="1" u="sng" dirty="0"/>
              <a:t>している</a:t>
            </a:r>
            <a:r>
              <a:rPr lang="ja-JP" altLang="en-US" sz="1400" b="1" dirty="0"/>
              <a:t>事</a:t>
            </a:r>
            <a:endParaRPr lang="en-US" altLang="ja-JP" sz="1400" b="1" dirty="0"/>
          </a:p>
          <a:p>
            <a:r>
              <a:rPr lang="ja-JP" altLang="en-US" sz="1400" b="1" dirty="0"/>
              <a:t>③</a:t>
            </a:r>
            <a:r>
              <a:rPr lang="ja-JP" altLang="en-US" sz="1400" b="1" dirty="0">
                <a:solidFill>
                  <a:srgbClr val="FF0000"/>
                </a:solidFill>
              </a:rPr>
              <a:t>今年の</a:t>
            </a:r>
            <a:r>
              <a:rPr lang="ja-JP" altLang="en-US" sz="1400" b="1" u="sng" dirty="0"/>
              <a:t>発見</a:t>
            </a:r>
            <a:r>
              <a:rPr lang="ja-JP" altLang="en-US" sz="1400" b="1" dirty="0"/>
              <a:t>と</a:t>
            </a:r>
            <a:r>
              <a:rPr lang="ja-JP" altLang="en-US" sz="1400" b="1" u="sng" dirty="0"/>
              <a:t>データ</a:t>
            </a:r>
            <a:endParaRPr lang="en-US" altLang="ja-JP" sz="1400" b="1" u="sng" dirty="0"/>
          </a:p>
          <a:p>
            <a:r>
              <a:rPr lang="ja-JP" altLang="en-US" sz="1400" b="1" dirty="0"/>
              <a:t>④観察</a:t>
            </a:r>
            <a:r>
              <a:rPr lang="ja-JP" altLang="en-US" sz="1400" b="1" u="sng" dirty="0"/>
              <a:t>活動で分かった問題点</a:t>
            </a:r>
            <a:endParaRPr lang="en-US" altLang="ja-JP" sz="1400" b="1" u="sng" dirty="0"/>
          </a:p>
          <a:p>
            <a:r>
              <a:rPr lang="ja-JP" altLang="en-US" sz="1400" b="1" dirty="0"/>
              <a:t>⑤編集後記</a:t>
            </a:r>
            <a:endParaRPr lang="en-US" altLang="ja-JP" sz="1400" b="1" dirty="0"/>
          </a:p>
          <a:p>
            <a:r>
              <a:rPr lang="ja-JP" altLang="en-US" sz="1400" b="1" dirty="0"/>
              <a:t>　（</a:t>
            </a:r>
            <a:r>
              <a:rPr lang="ja-JP" altLang="en-US" sz="1400" b="1" u="sng" dirty="0"/>
              <a:t>感じたこと・今後</a:t>
            </a:r>
            <a:r>
              <a:rPr lang="ja-JP" altLang="en-US" sz="1400" b="1" dirty="0"/>
              <a:t>）</a:t>
            </a:r>
            <a:endParaRPr lang="en-US" altLang="ja-JP" sz="1400" b="1"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18</a:t>
            </a:fld>
            <a:endParaRPr kumimoji="1" lang="ja-JP" altLang="en-US"/>
          </a:p>
        </p:txBody>
      </p:sp>
    </p:spTree>
    <p:extLst>
      <p:ext uri="{BB962C8B-B14F-4D97-AF65-F5344CB8AC3E}">
        <p14:creationId xmlns:p14="http://schemas.microsoft.com/office/powerpoint/2010/main" val="135491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177758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460375"/>
            <a:ext cx="3100387" cy="23256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122689" y="3444081"/>
            <a:ext cx="6807171" cy="307498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1600" dirty="0">
                <a:latin typeface="AR丸ゴシック体E" panose="020F0909000000000000" pitchFamily="49" charset="-128"/>
                <a:ea typeface="AR丸ゴシック体E" panose="020F0909000000000000" pitchFamily="49" charset="-128"/>
              </a:rPr>
              <a:t>皆さんこんにちは。手島利夫です。</a:t>
            </a:r>
            <a:endParaRPr kumimoji="1" lang="en-US" altLang="ja-JP" sz="1600" dirty="0">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r>
              <a:rPr kumimoji="1" lang="ja-JP" altLang="en-US" sz="1600" dirty="0">
                <a:latin typeface="HGP創英角ｺﾞｼｯｸUB" panose="020B0900000000000000" pitchFamily="50" charset="-128"/>
                <a:ea typeface="HGP創英角ｺﾞｼｯｸUB" panose="020B0900000000000000" pitchFamily="50" charset="-128"/>
              </a:rPr>
              <a:t>「ＥＳＤ，ＳＤＧｓの進め方」連続講座　</a:t>
            </a:r>
            <a:endParaRPr kumimoji="1" lang="en-US" altLang="ja-JP" sz="16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1600" dirty="0">
                <a:latin typeface="AR丸ゴシック体E" panose="020F0909000000000000" pitchFamily="49" charset="-128"/>
                <a:ea typeface="AR丸ゴシック体E" panose="020F0909000000000000" pitchFamily="49" charset="-128"/>
              </a:rPr>
              <a:t>第４回</a:t>
            </a:r>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dirty="0">
                <a:latin typeface="HGP創英角ｺﾞｼｯｸUB" panose="020B0900000000000000" pitchFamily="50" charset="-128"/>
                <a:ea typeface="HGP創英角ｺﾞｼｯｸUB" panose="020B0900000000000000" pitchFamily="50" charset="-128"/>
              </a:rPr>
              <a:t>「学習まつり」や「学習新聞」等に　おける学びの進化の</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その２</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sz="1600" dirty="0">
                <a:latin typeface="HGP創英角ｺﾞｼｯｸUB" panose="020B0900000000000000" pitchFamily="50" charset="-128"/>
                <a:ea typeface="HGP創英角ｺﾞｼｯｸUB" panose="020B0900000000000000" pitchFamily="50" charset="-128"/>
              </a:rPr>
              <a:t>です。</a:t>
            </a:r>
            <a:endParaRPr kumimoji="1" lang="en-US" altLang="ja-JP" sz="1600" dirty="0">
              <a:latin typeface="HGP創英角ｺﾞｼｯｸUB" panose="020B0900000000000000" pitchFamily="50" charset="-128"/>
              <a:ea typeface="HGP創英角ｺﾞｼｯｸUB" panose="020B0900000000000000" pitchFamily="50" charset="-128"/>
            </a:endParaRPr>
          </a:p>
          <a:p>
            <a:endParaRPr kumimoji="1" lang="en-US" altLang="ja-JP" sz="8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～中学校等でのカリキュラム・マネジメントの</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　　　　　　　　進め方と作品作りについて～</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お話をしましょう。</a:t>
            </a:r>
            <a:r>
              <a:rPr kumimoji="1" lang="ja-JP" altLang="en-US" sz="1500" dirty="0">
                <a:latin typeface="+mj-lt"/>
                <a:ea typeface="+mj-ea"/>
                <a:cs typeface="+mj-cs"/>
              </a:rPr>
              <a:t>★</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p:txBody>
      </p:sp>
    </p:spTree>
    <p:extLst>
      <p:ext uri="{BB962C8B-B14F-4D97-AF65-F5344CB8AC3E}">
        <p14:creationId xmlns:p14="http://schemas.microsoft.com/office/powerpoint/2010/main" val="1088709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63838" y="669925"/>
            <a:ext cx="4249737" cy="318770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2218260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337372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03488" y="223838"/>
            <a:ext cx="5010150" cy="3759200"/>
          </a:xfrm>
        </p:spPr>
      </p:sp>
      <p:sp>
        <p:nvSpPr>
          <p:cNvPr id="3" name="ノート プレースホルダー 2"/>
          <p:cNvSpPr>
            <a:spLocks noGrp="1"/>
          </p:cNvSpPr>
          <p:nvPr>
            <p:ph type="body" idx="1"/>
          </p:nvPr>
        </p:nvSpPr>
        <p:spPr>
          <a:xfrm>
            <a:off x="1439963" y="4306207"/>
            <a:ext cx="8014970" cy="2358117"/>
          </a:xfrm>
        </p:spPr>
        <p:txBody>
          <a:bodyPr/>
          <a:lstStyle/>
          <a:p>
            <a:r>
              <a:rPr kumimoji="1" lang="ja-JP" altLang="en-US" sz="1400" b="1" dirty="0"/>
              <a:t>長くなりましたが、最後に、ＳＤＧｓへの取り組みを学校教育でどのように進めるかについて、一言お伝えします。</a:t>
            </a:r>
            <a:endParaRPr kumimoji="1" lang="en-US" altLang="ja-JP" sz="1400" b="1" dirty="0"/>
          </a:p>
          <a:p>
            <a:endParaRPr lang="en-US" altLang="ja-JP" sz="1400" b="1" dirty="0"/>
          </a:p>
          <a:p>
            <a:r>
              <a:rPr kumimoji="1" lang="ja-JP" altLang="en-US" sz="1400" b="1" dirty="0"/>
              <a:t>ＳＤＧｓのロゴやＳＤＧｓの来歴を解説するような説明的な指導は避けるべきです。</a:t>
            </a:r>
            <a:endParaRPr kumimoji="1" lang="en-US" altLang="ja-JP" sz="1400" b="1" dirty="0"/>
          </a:p>
          <a:p>
            <a:endParaRPr lang="en-US" altLang="ja-JP" sz="1400" b="1" dirty="0"/>
          </a:p>
          <a:p>
            <a:r>
              <a:rPr kumimoji="1" lang="ja-JP" altLang="en-US" sz="1400" b="1" dirty="0"/>
              <a:t>「ＳＤＧｓ〇番のための指導はどうしようか」などと固く考えずに、教科等で指導してきたものがどこに向かって発展するか、子どもたちの関心や問題意識を大事にしつつ、見守っていき、それがＳＤＧｓのどれどれとどのようにつながり・関連していたのかふり返らせるといった考え方を大事にしていきたいものです。</a:t>
            </a:r>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22</a:t>
            </a:fld>
            <a:endParaRPr lang="ja-JP" altLang="en-US"/>
          </a:p>
        </p:txBody>
      </p:sp>
    </p:spTree>
    <p:extLst>
      <p:ext uri="{BB962C8B-B14F-4D97-AF65-F5344CB8AC3E}">
        <p14:creationId xmlns:p14="http://schemas.microsoft.com/office/powerpoint/2010/main" val="177099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04692" y="3606801"/>
            <a:ext cx="6748981" cy="2667993"/>
          </a:xfrm>
        </p:spPr>
        <p:txBody>
          <a:bodyPr/>
          <a:lstStyle/>
          <a:p>
            <a:r>
              <a:rPr kumimoji="1" lang="ja-JP" altLang="en-US" sz="1400" b="1" dirty="0"/>
              <a:t>ＥＳＤカレンダーでは、環境、人権（命や民主主義）、多文化理解（国際理解）</a:t>
            </a:r>
            <a:endParaRPr kumimoji="1" lang="en-US" altLang="ja-JP" sz="1400" b="1" dirty="0"/>
          </a:p>
          <a:p>
            <a:r>
              <a:rPr lang="ja-JP" altLang="en-US" sz="1400" b="1" dirty="0"/>
              <a:t>といった視点で、学びをつなげ、カリキュラムマネジメントしてきました。</a:t>
            </a:r>
            <a:endParaRPr lang="en-US" altLang="ja-JP" sz="1400" b="1" dirty="0"/>
          </a:p>
          <a:p>
            <a:endParaRPr kumimoji="1" lang="en-US" altLang="ja-JP" sz="1400" b="1" dirty="0"/>
          </a:p>
          <a:p>
            <a:r>
              <a:rPr kumimoji="1" lang="ja-JP" altLang="en-US" sz="1400" b="1" dirty="0"/>
              <a:t>ＳＤＧｓの項目もこの視点で並べてみると各学年で取り組むＥＳＤの実践を整理するための</a:t>
            </a:r>
            <a:r>
              <a:rPr kumimoji="1" lang="en-US" altLang="ja-JP" sz="1400" b="1" dirty="0"/>
              <a:t>17</a:t>
            </a:r>
            <a:r>
              <a:rPr kumimoji="1" lang="ja-JP" altLang="en-US" sz="1400" b="1" dirty="0"/>
              <a:t>色のカラフルな棚を用意していただいたようなものです。</a:t>
            </a:r>
            <a:endParaRPr kumimoji="1" lang="en-US" altLang="ja-JP" sz="1400" b="1" dirty="0"/>
          </a:p>
          <a:p>
            <a:endParaRPr lang="en-US" altLang="ja-JP" sz="1400" b="1" dirty="0"/>
          </a:p>
          <a:p>
            <a:r>
              <a:rPr kumimoji="1" lang="ja-JP" altLang="en-US" sz="1400" b="1" dirty="0"/>
              <a:t>全校で取り組んできた実践をその棚に分けながら入れてみました。</a:t>
            </a:r>
            <a:endParaRPr kumimoji="1" lang="en-US" altLang="ja-JP" sz="1400" b="1" dirty="0"/>
          </a:p>
          <a:p>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3154191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2312988" y="211138"/>
            <a:ext cx="5010150"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xfrm>
            <a:off x="1934984" y="4207112"/>
            <a:ext cx="5766157" cy="247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t>そして生まれたのが、このＳＤＧｓ実践計画表です。「何年生の何という単元か」を、カラフルな</a:t>
            </a:r>
            <a:r>
              <a:rPr lang="en-US" altLang="ja-JP" sz="1400" b="1" dirty="0"/>
              <a:t>17</a:t>
            </a:r>
            <a:r>
              <a:rPr lang="ja-JP" altLang="en-US" sz="1400" b="1" dirty="0"/>
              <a:t>の棚に入れてありますよ。</a:t>
            </a:r>
            <a:endParaRPr lang="en-US" altLang="ja-JP" sz="1400" b="1" dirty="0"/>
          </a:p>
          <a:p>
            <a:endParaRPr lang="en-US" altLang="ja-JP" sz="1400" b="1" dirty="0"/>
          </a:p>
          <a:p>
            <a:r>
              <a:rPr lang="ja-JP" altLang="en-US" sz="1400" b="1" dirty="0"/>
              <a:t>八名川小学校の生活科や総合的な学習の時間を中心に行われてきた</a:t>
            </a:r>
            <a:endParaRPr lang="en-US" altLang="ja-JP" sz="1400" b="1" dirty="0"/>
          </a:p>
          <a:p>
            <a:r>
              <a:rPr lang="ja-JP" altLang="en-US" sz="1400" b="1" dirty="0"/>
              <a:t>６年間の主な取り組みを入れると、</a:t>
            </a:r>
            <a:r>
              <a:rPr lang="en-US" altLang="ja-JP" sz="1400" b="1" dirty="0"/>
              <a:t>17</a:t>
            </a:r>
            <a:r>
              <a:rPr lang="ja-JP" altLang="en-US" sz="1400" b="1" dirty="0"/>
              <a:t>の棚、全てを網羅していることに気づきます。</a:t>
            </a:r>
            <a:endParaRPr lang="en-US" altLang="ja-JP" sz="1400" b="1" dirty="0"/>
          </a:p>
          <a:p>
            <a:endParaRPr lang="en-US" altLang="ja-JP" sz="1400" b="1" dirty="0"/>
          </a:p>
          <a:p>
            <a:r>
              <a:rPr lang="ja-JP" altLang="en-US" sz="1400" b="1" dirty="0"/>
              <a:t>八名川小学校のＥＳＤはＳＤＧｓの視点にも対応し得る幅広い実践を進めてきていたことが分かります。</a:t>
            </a:r>
            <a:endParaRPr lang="en-US" altLang="ja-JP" sz="1400" b="1" dirty="0"/>
          </a:p>
          <a:p>
            <a:endParaRPr lang="ja-JP" altLang="en-US" sz="1400" b="1"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24</a:t>
            </a:fld>
            <a:endParaRPr lang="ja-JP" altLang="en-US" sz="1200">
              <a:latin typeface="Calibri" panose="020F0502020204030204" pitchFamily="34" charset="0"/>
            </a:endParaRPr>
          </a:p>
        </p:txBody>
      </p:sp>
    </p:spTree>
    <p:extLst>
      <p:ext uri="{BB962C8B-B14F-4D97-AF65-F5344CB8AC3E}">
        <p14:creationId xmlns:p14="http://schemas.microsoft.com/office/powerpoint/2010/main" val="4202030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95638" y="231775"/>
            <a:ext cx="3100387" cy="2325688"/>
          </a:xfrm>
        </p:spPr>
      </p:sp>
      <p:sp>
        <p:nvSpPr>
          <p:cNvPr id="3" name="ノート プレースホルダー 2"/>
          <p:cNvSpPr>
            <a:spLocks noGrp="1"/>
          </p:cNvSpPr>
          <p:nvPr>
            <p:ph type="body" idx="1"/>
          </p:nvPr>
        </p:nvSpPr>
        <p:spPr>
          <a:xfrm>
            <a:off x="2152267" y="2859025"/>
            <a:ext cx="5187128" cy="2943349"/>
          </a:xfrm>
        </p:spPr>
        <p:txBody>
          <a:bodyPr/>
          <a:lstStyle/>
          <a:p>
            <a:r>
              <a:rPr kumimoji="1" lang="ja-JP" altLang="en-US" sz="1400" b="1" dirty="0"/>
              <a:t>ＳＤＧｓがより良い世界を創るためのものであるならば、イベントやコンクールなどで成果を競うような底の浅いものではだめだと思います。</a:t>
            </a:r>
            <a:endParaRPr kumimoji="1" lang="en-US" altLang="ja-JP" sz="1400" b="1" dirty="0"/>
          </a:p>
          <a:p>
            <a:endParaRPr lang="en-US" altLang="ja-JP" sz="1400" b="1" dirty="0"/>
          </a:p>
          <a:p>
            <a:r>
              <a:rPr lang="ja-JP" altLang="en-US" sz="1400" b="1" dirty="0">
                <a:solidFill>
                  <a:srgbClr val="C00000"/>
                </a:solidFill>
              </a:rPr>
              <a:t>現実に対して視点をもって見つめ、問題に気づき、解決策を求めて学び、</a:t>
            </a:r>
            <a:r>
              <a:rPr kumimoji="1" lang="ja-JP" altLang="en-US" sz="1400" b="1" dirty="0">
                <a:solidFill>
                  <a:srgbClr val="C00000"/>
                </a:solidFill>
              </a:rPr>
              <a:t>地道で幅広い取り組みを進めることが重要です。</a:t>
            </a:r>
            <a:endParaRPr kumimoji="1" lang="en-US" altLang="ja-JP" sz="1400" b="1" dirty="0">
              <a:solidFill>
                <a:srgbClr val="C00000"/>
              </a:solidFill>
            </a:endParaRPr>
          </a:p>
          <a:p>
            <a:endParaRPr lang="en-US" altLang="ja-JP" sz="1400" b="1" dirty="0">
              <a:solidFill>
                <a:srgbClr val="C00000"/>
              </a:solidFill>
            </a:endParaRPr>
          </a:p>
          <a:p>
            <a:r>
              <a:rPr kumimoji="1" lang="ja-JP" altLang="en-US" sz="1400" b="1" dirty="0">
                <a:solidFill>
                  <a:srgbClr val="C00000"/>
                </a:solidFill>
              </a:rPr>
              <a:t>人としての考え方の変革を元に、行動そのものが、変わることが大事なのです。</a:t>
            </a:r>
            <a:endParaRPr kumimoji="1" lang="en-US" altLang="ja-JP" sz="1400" b="1" dirty="0">
              <a:solidFill>
                <a:srgbClr val="C00000"/>
              </a:solidFill>
            </a:endParaRPr>
          </a:p>
          <a:p>
            <a:endParaRPr lang="en-US" altLang="ja-JP" sz="1400" b="1" dirty="0">
              <a:solidFill>
                <a:srgbClr val="C00000"/>
              </a:solidFill>
            </a:endParaRPr>
          </a:p>
          <a:p>
            <a:r>
              <a:rPr kumimoji="1" lang="ja-JP" altLang="en-US" sz="1400" b="1" dirty="0">
                <a:solidFill>
                  <a:srgbClr val="C00000"/>
                </a:solidFill>
              </a:rPr>
              <a:t>そういう意味で、「量の教育」から「質の教育」へ、そして人間の生き方の教育に変革が求められているのだと思います。</a:t>
            </a:r>
            <a:endParaRPr kumimoji="1" lang="en-US" altLang="ja-JP" sz="1400" b="1" dirty="0">
              <a:solidFill>
                <a:srgbClr val="C00000"/>
              </a:solidFill>
            </a:endParaRPr>
          </a:p>
          <a:p>
            <a:endParaRPr lang="en-US" altLang="ja-JP" sz="1400" b="1" dirty="0"/>
          </a:p>
          <a:p>
            <a:r>
              <a:rPr kumimoji="1" lang="ja-JP" altLang="en-US" sz="1400" b="1" dirty="0"/>
              <a:t>従来の教育からどのように変革していくのか、各教育機関が研究と実践、そして交流を進めていくことが必要なのだと思います。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Tree>
    <p:extLst>
      <p:ext uri="{BB962C8B-B14F-4D97-AF65-F5344CB8AC3E}">
        <p14:creationId xmlns:p14="http://schemas.microsoft.com/office/powerpoint/2010/main" val="1708783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97138" y="365125"/>
            <a:ext cx="5265737" cy="3949700"/>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3782860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7788" y="288925"/>
            <a:ext cx="3100387" cy="2325688"/>
          </a:xfrm>
        </p:spPr>
      </p:sp>
      <p:sp>
        <p:nvSpPr>
          <p:cNvPr id="3" name="ノート プレースホルダー 2"/>
          <p:cNvSpPr>
            <a:spLocks noGrp="1"/>
          </p:cNvSpPr>
          <p:nvPr>
            <p:ph type="body" idx="1"/>
          </p:nvPr>
        </p:nvSpPr>
        <p:spPr>
          <a:xfrm>
            <a:off x="2424479" y="2912177"/>
            <a:ext cx="6500945" cy="3630384"/>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02038" y="374650"/>
            <a:ext cx="3100387" cy="2325688"/>
          </a:xfrm>
        </p:spPr>
      </p:sp>
      <p:sp>
        <p:nvSpPr>
          <p:cNvPr id="3" name="ノート プレースホルダー 2"/>
          <p:cNvSpPr>
            <a:spLocks noGrp="1"/>
          </p:cNvSpPr>
          <p:nvPr>
            <p:ph type="body" idx="1"/>
          </p:nvPr>
        </p:nvSpPr>
        <p:spPr>
          <a:xfrm>
            <a:off x="2924664" y="2998951"/>
            <a:ext cx="4455089" cy="3244996"/>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73350" y="438150"/>
            <a:ext cx="4343400" cy="3259138"/>
          </a:xfrm>
        </p:spPr>
      </p:sp>
      <p:sp>
        <p:nvSpPr>
          <p:cNvPr id="3" name="ノート プレースホルダー 2"/>
          <p:cNvSpPr>
            <a:spLocks noGrp="1"/>
          </p:cNvSpPr>
          <p:nvPr>
            <p:ph type="body" idx="1"/>
          </p:nvPr>
        </p:nvSpPr>
        <p:spPr>
          <a:xfrm>
            <a:off x="2204537" y="3909248"/>
            <a:ext cx="6255029" cy="2712215"/>
          </a:xfrm>
        </p:spPr>
        <p:txBody>
          <a:bodyPr/>
          <a:lstStyle/>
          <a:p>
            <a:r>
              <a:rPr lang="ja-JP" altLang="en-US" sz="1400" b="1" dirty="0"/>
              <a:t>実は、皆さんの</a:t>
            </a:r>
            <a:r>
              <a:rPr kumimoji="1" lang="ja-JP" altLang="en-US" sz="1400" b="1" dirty="0"/>
              <a:t>教科にも、ＳＤＧｓに関連するものが、たくさんありますよ。</a:t>
            </a:r>
            <a:endParaRPr kumimoji="1" lang="en-US" altLang="ja-JP" sz="1400" b="1" dirty="0"/>
          </a:p>
          <a:p>
            <a:r>
              <a:rPr lang="ja-JP" altLang="en-US" sz="1400" b="1" dirty="0"/>
              <a:t>国語の教材だったら、様々な分野の話題を教材化しやすいと思いますよ。</a:t>
            </a:r>
            <a:endParaRPr lang="en-US" altLang="ja-JP" sz="1400" b="1" dirty="0"/>
          </a:p>
          <a:p>
            <a:r>
              <a:rPr kumimoji="1" lang="ja-JP" altLang="en-US" sz="1400" b="1" dirty="0"/>
              <a:t>私が調べたら、国語でも、生物多様性や、課題解決のためのパートナーシップ、世界遺産保護、</a:t>
            </a:r>
            <a:r>
              <a:rPr lang="ja-JP" altLang="en-US" sz="1400" b="1" dirty="0"/>
              <a:t>平和、環境などの様々な単元がありました。</a:t>
            </a:r>
            <a:endParaRPr lang="en-US" altLang="ja-JP" sz="1400" b="1" dirty="0"/>
          </a:p>
          <a:p>
            <a:endParaRPr kumimoji="1" lang="en-US" altLang="ja-JP" sz="1400" b="1" dirty="0"/>
          </a:p>
          <a:p>
            <a:r>
              <a:rPr lang="ja-JP" altLang="en-US" sz="1400" b="1" dirty="0"/>
              <a:t>社会科でも、ジェンダーや人権、自然災害や防災、人口</a:t>
            </a:r>
            <a:endParaRPr lang="en-US" altLang="ja-JP" sz="1400" b="1" dirty="0"/>
          </a:p>
          <a:p>
            <a:r>
              <a:rPr lang="ja-JP" altLang="en-US" sz="1400" b="1" dirty="0"/>
              <a:t>貧困、食料、水など様々な課題が考えられそうですね。</a:t>
            </a:r>
            <a:endParaRPr lang="en-US" altLang="ja-JP" sz="1400" b="1" dirty="0"/>
          </a:p>
          <a:p>
            <a:r>
              <a:rPr lang="ja-JP" altLang="en-US" sz="1400" b="1" dirty="0"/>
              <a:t>他の教科等でも、見てみましょう。★</a:t>
            </a:r>
            <a:endParaRPr lang="en-US" altLang="ja-JP" sz="1400" b="1" dirty="0"/>
          </a:p>
          <a:p>
            <a:endParaRPr lang="en-US" altLang="ja-JP" sz="1400" b="1" dirty="0"/>
          </a:p>
          <a:p>
            <a:endParaRPr kumimoji="1" lang="en-US" altLang="ja-JP" sz="1400" b="1" dirty="0"/>
          </a:p>
          <a:p>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a:t>
            </a:fld>
            <a:endParaRPr kumimoji="1" lang="ja-JP" altLang="en-US"/>
          </a:p>
        </p:txBody>
      </p:sp>
    </p:spTree>
    <p:extLst>
      <p:ext uri="{BB962C8B-B14F-4D97-AF65-F5344CB8AC3E}">
        <p14:creationId xmlns:p14="http://schemas.microsoft.com/office/powerpoint/2010/main" val="173988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6088" y="304800"/>
            <a:ext cx="4497387" cy="3375025"/>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a:t>
            </a:fld>
            <a:endParaRPr kumimoji="1" lang="ja-JP" altLang="en-US"/>
          </a:p>
        </p:txBody>
      </p:sp>
      <p:sp>
        <p:nvSpPr>
          <p:cNvPr id="5" name="ノート プレースホルダー 2">
            <a:extLst>
              <a:ext uri="{FF2B5EF4-FFF2-40B4-BE49-F238E27FC236}">
                <a16:creationId xmlns:a16="http://schemas.microsoft.com/office/drawing/2014/main" id="{6EEC3387-5955-4C15-A7E7-2805CFD4E2A6}"/>
              </a:ext>
            </a:extLst>
          </p:cNvPr>
          <p:cNvSpPr txBox="1">
            <a:spLocks/>
          </p:cNvSpPr>
          <p:nvPr/>
        </p:nvSpPr>
        <p:spPr>
          <a:xfrm>
            <a:off x="2570294" y="3914776"/>
            <a:ext cx="6209316" cy="2703513"/>
          </a:xfrm>
          <a:prstGeom prst="rect">
            <a:avLst/>
          </a:prstGeom>
        </p:spPr>
        <p:txBody>
          <a:bodyPr vert="horz" lIns="96616" tIns="48308" rIns="96616" bIns="483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endParaRPr lang="en-US" altLang="ja-JP" sz="1400" b="1" dirty="0"/>
          </a:p>
          <a:p>
            <a:r>
              <a:rPr lang="ja-JP" altLang="en-US" sz="1400" b="1" dirty="0"/>
              <a:t>算数でも、</a:t>
            </a:r>
            <a:r>
              <a:rPr lang="ja-JP" altLang="en-US" sz="1400" dirty="0">
                <a:solidFill>
                  <a:srgbClr val="FF0000"/>
                </a:solidFill>
                <a:latin typeface="AR P丸ゴシック体E" panose="020F0900000000000000" pitchFamily="50" charset="-128"/>
                <a:ea typeface="AR P丸ゴシック体E" panose="020F0900000000000000" pitchFamily="50" charset="-128"/>
              </a:rPr>
              <a:t>ＳＤＧｓに関連させて、健康や途上国支援の課題を数学的に考えることができます。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ワクチン接種率とポリオの発症率の関係考えさせると、その先に</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比例・反比例という視点が見えてくるかもしれません。</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　　　　</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b="1" dirty="0"/>
              <a:t>理科でも、生態系、生物多様性、自然災害や防災、エネルギーの問題などが見つかります。</a:t>
            </a:r>
            <a:endParaRPr lang="en-US" altLang="ja-JP" sz="1400" b="1" dirty="0"/>
          </a:p>
          <a:p>
            <a:endParaRPr lang="en-US" altLang="ja-JP" sz="1400" b="1" dirty="0"/>
          </a:p>
          <a:p>
            <a:endParaRPr lang="en-US" altLang="ja-JP" sz="1400" b="1" dirty="0"/>
          </a:p>
          <a:p>
            <a:endParaRPr lang="en-US" altLang="ja-JP" sz="1400" b="1" dirty="0"/>
          </a:p>
          <a:p>
            <a:endParaRPr lang="ja-JP" altLang="en-US" sz="1400" b="1" dirty="0"/>
          </a:p>
        </p:txBody>
      </p:sp>
    </p:spTree>
    <p:extLst>
      <p:ext uri="{BB962C8B-B14F-4D97-AF65-F5344CB8AC3E}">
        <p14:creationId xmlns:p14="http://schemas.microsoft.com/office/powerpoint/2010/main" val="285004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40013" y="152400"/>
            <a:ext cx="4044950" cy="3033713"/>
          </a:xfrm>
        </p:spPr>
      </p:sp>
      <p:sp>
        <p:nvSpPr>
          <p:cNvPr id="3" name="ノート プレースホルダー 2"/>
          <p:cNvSpPr>
            <a:spLocks noGrp="1"/>
          </p:cNvSpPr>
          <p:nvPr>
            <p:ph type="body" idx="1"/>
          </p:nvPr>
        </p:nvSpPr>
        <p:spPr>
          <a:xfrm>
            <a:off x="2192315" y="3508229"/>
            <a:ext cx="6464546" cy="3302146"/>
          </a:xfrm>
        </p:spPr>
        <p:txBody>
          <a:bodyPr/>
          <a:lstStyle/>
          <a:p>
            <a:r>
              <a:rPr kumimoji="1" lang="ja-JP" altLang="en-US" sz="1400" b="1" dirty="0"/>
              <a:t>音楽でも、英語でも、素敵な内容が、あります。</a:t>
            </a:r>
            <a:endParaRPr kumimoji="1" lang="en-US" altLang="ja-JP" sz="1400" b="1" dirty="0"/>
          </a:p>
          <a:p>
            <a:endParaRPr lang="en-US" altLang="ja-JP" sz="1400" b="1" dirty="0"/>
          </a:p>
          <a:p>
            <a:r>
              <a:rPr lang="ja-JP" altLang="en-US" sz="1400" dirty="0">
                <a:latin typeface="AR P丸ゴシック体E" panose="020F0900000000000000" pitchFamily="50" charset="-128"/>
                <a:ea typeface="AR P丸ゴシック体E" panose="020F0900000000000000" pitchFamily="50" charset="-128"/>
              </a:rPr>
              <a:t>中学の頃の男子は、ちょうど変声期にあたり、歌う際に声変り悩んだりします。</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でも、それは恥ずかしいことでなく、ジェンダー、平等という視点につながります。</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音楽による国際理解も大事な視点です。</a:t>
            </a:r>
            <a:endParaRPr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latin typeface="AR P丸ゴシック体E" panose="020F0900000000000000" pitchFamily="50" charset="-128"/>
                <a:ea typeface="AR P丸ゴシック体E" panose="020F0900000000000000" pitchFamily="50" charset="-128"/>
              </a:rPr>
              <a:t>英語でも、児童労働や　世界の水問題などが取り上げられています。</a:t>
            </a:r>
            <a:endParaRPr lang="en-US" altLang="ja-JP" sz="1400" b="1" dirty="0">
              <a:latin typeface="AR P丸ゴシック体E" panose="020F0900000000000000" pitchFamily="50" charset="-128"/>
              <a:ea typeface="AR P丸ゴシック体E" panose="020F0900000000000000" pitchFamily="50" charset="-128"/>
            </a:endParaRPr>
          </a:p>
          <a:p>
            <a:endParaRPr kumimoji="1" lang="en-US" altLang="ja-JP" sz="1400" b="1" dirty="0">
              <a:latin typeface="AR P丸ゴシック体E" panose="020F0900000000000000" pitchFamily="50" charset="-128"/>
              <a:ea typeface="AR P丸ゴシック体E" panose="020F0900000000000000" pitchFamily="50" charset="-128"/>
            </a:endParaRPr>
          </a:p>
          <a:p>
            <a:r>
              <a:rPr lang="ja-JP" altLang="en-US" sz="1400" b="1" dirty="0"/>
              <a:t>また、ＡＬＴの先生に日本や地域の伝統や文化を伝える取り組みなんて、</a:t>
            </a:r>
            <a:endParaRPr lang="en-US" altLang="ja-JP" sz="1400" b="1" dirty="0"/>
          </a:p>
          <a:p>
            <a:endParaRPr lang="en-US" altLang="ja-JP" sz="1400" b="1" dirty="0"/>
          </a:p>
          <a:p>
            <a:r>
              <a:rPr lang="ja-JP" altLang="en-US" sz="1400" b="1" dirty="0"/>
              <a:t>楽しいかもしれませんね。</a:t>
            </a:r>
            <a:endParaRPr lang="en-US" altLang="ja-JP" sz="1400" b="1" dirty="0"/>
          </a:p>
          <a:p>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404654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35363" y="165100"/>
            <a:ext cx="3100387" cy="2325688"/>
          </a:xfrm>
        </p:spPr>
      </p:sp>
      <p:sp>
        <p:nvSpPr>
          <p:cNvPr id="3" name="ノート プレースホルダー 2"/>
          <p:cNvSpPr>
            <a:spLocks noGrp="1"/>
          </p:cNvSpPr>
          <p:nvPr>
            <p:ph type="body" idx="1"/>
          </p:nvPr>
        </p:nvSpPr>
        <p:spPr>
          <a:xfrm>
            <a:off x="2277978" y="2955780"/>
            <a:ext cx="5778855" cy="3683145"/>
          </a:xfrm>
        </p:spPr>
        <p:txBody>
          <a:bodyPr/>
          <a:lstStyle/>
          <a:p>
            <a:r>
              <a:rPr kumimoji="1" lang="ja-JP" altLang="en-US" sz="1400" b="1" dirty="0"/>
              <a:t>道徳でも、よく見ると、重要な視点がたくさん入っています。</a:t>
            </a:r>
            <a:endParaRPr kumimoji="1" lang="en-US" altLang="ja-JP" sz="1400" b="1" dirty="0"/>
          </a:p>
          <a:p>
            <a:endParaRPr lang="en-US" altLang="ja-JP" sz="1400" b="1" dirty="0"/>
          </a:p>
          <a:p>
            <a:r>
              <a:rPr kumimoji="1" lang="ja-JP" altLang="en-US" sz="1400" b="1" dirty="0"/>
              <a:t>例えば、国連の高等弁務官として緒方貞子さんが下した勇気ある決断によって、難民問題が大きく前進した話題や</a:t>
            </a:r>
            <a:endParaRPr kumimoji="1" lang="en-US" altLang="ja-JP" sz="1400" b="1" dirty="0"/>
          </a:p>
          <a:p>
            <a:endParaRPr lang="en-US" altLang="ja-JP" sz="1400" b="1" dirty="0"/>
          </a:p>
          <a:p>
            <a:r>
              <a:rPr kumimoji="1" lang="ja-JP" altLang="en-US" sz="1400" b="1" dirty="0"/>
              <a:t>食べられずに捨てられる食品を減らす、フードロスの問題なども他の教科、領域とつなげて指導することができそうです。</a:t>
            </a:r>
            <a:endParaRPr kumimoji="1" lang="en-US" altLang="ja-JP" sz="1400" b="1" dirty="0"/>
          </a:p>
          <a:p>
            <a:endParaRPr lang="en-US" altLang="ja-JP" sz="1400" b="1" dirty="0"/>
          </a:p>
          <a:p>
            <a:r>
              <a:rPr kumimoji="1" lang="ja-JP" altLang="en-US" sz="1400" b="1" dirty="0"/>
              <a:t>いかがですか、今まで、教科書にいい材料があったのに、活かしきれていなかったことが分かってきたでしょう。</a:t>
            </a:r>
            <a:endParaRPr kumimoji="1" lang="en-US" altLang="ja-JP" sz="1400" b="1" dirty="0"/>
          </a:p>
          <a:p>
            <a:endParaRPr lang="en-US" altLang="ja-JP" sz="1400" b="1" dirty="0"/>
          </a:p>
          <a:p>
            <a:r>
              <a:rPr lang="ja-JP" altLang="en-US" sz="1400" b="1" dirty="0"/>
              <a:t>技術</a:t>
            </a:r>
            <a:r>
              <a:rPr kumimoji="1" lang="ja-JP" altLang="en-US" sz="1400" b="1" dirty="0"/>
              <a:t>や家庭科、保健・体育などにも特別活動にもいい内容が</a:t>
            </a:r>
            <a:endParaRPr kumimoji="1" lang="en-US" altLang="ja-JP" sz="1400" b="1" dirty="0"/>
          </a:p>
          <a:p>
            <a:endParaRPr lang="en-US" altLang="ja-JP" sz="1400" b="1" dirty="0"/>
          </a:p>
          <a:p>
            <a:r>
              <a:rPr kumimoji="1" lang="ja-JP" altLang="en-US" sz="1400" b="1" dirty="0"/>
              <a:t>たくさんありそうですね。</a:t>
            </a:r>
            <a:endParaRPr kumimoji="1" lang="en-US" altLang="ja-JP" sz="1400" b="1" dirty="0"/>
          </a:p>
          <a:p>
            <a:r>
              <a:rPr kumimoji="1" lang="ja-JP" altLang="en-US" sz="1400" b="1" dirty="0"/>
              <a:t>（今、一緒に紹介できなくごめんなさい。）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141522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76500" y="215900"/>
            <a:ext cx="5064125" cy="3798888"/>
          </a:xfrm>
        </p:spPr>
      </p:sp>
      <p:sp>
        <p:nvSpPr>
          <p:cNvPr id="3" name="ノート プレースホルダー 2"/>
          <p:cNvSpPr>
            <a:spLocks noGrp="1"/>
          </p:cNvSpPr>
          <p:nvPr>
            <p:ph type="body" idx="1"/>
          </p:nvPr>
        </p:nvSpPr>
        <p:spPr>
          <a:xfrm>
            <a:off x="3030375" y="4362679"/>
            <a:ext cx="3750351" cy="2712215"/>
          </a:xfrm>
        </p:spPr>
        <p:txBody>
          <a:bodyPr/>
          <a:lstStyle/>
          <a:p>
            <a:r>
              <a:rPr kumimoji="1" lang="ja-JP" altLang="en-US" dirty="0"/>
              <a:t>　　　</a:t>
            </a:r>
            <a:r>
              <a:rPr kumimoji="1" lang="ja-JP" altLang="en-US" sz="1400" b="1" dirty="0">
                <a:solidFill>
                  <a:srgbClr val="0070C0"/>
                </a:solidFill>
              </a:rPr>
              <a:t>（画面と同じ内容で話します）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3072868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2021/10/9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5292"/>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0" y="319666"/>
              <a:ext cx="9020871" cy="5970865"/>
            </a:xfrm>
            <a:prstGeom prst="rect">
              <a:avLst/>
            </a:prstGeom>
            <a:noFill/>
          </p:spPr>
          <p:txBody>
            <a:bodyPr wrap="squar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「ＥＳＤ，ＳＤＧｓの進め方」連続講座</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①　社会の変化と求められる「学力」</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④　「学習まつり」や「学習新聞」等における学びの進化</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～カリキュラム・マネジメントとその成果～</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⑤　「</a:t>
              </a:r>
              <a:r>
                <a:rPr kumimoji="1" lang="ja-JP" altLang="en-US" sz="2800" b="1" dirty="0">
                  <a:solidFill>
                    <a:srgbClr val="FFFF00"/>
                  </a:solidFill>
                  <a:latin typeface="AR P丸ゴシック体E" panose="020F0900000000000000" pitchFamily="50" charset="-128"/>
                  <a:ea typeface="AR P丸ゴシック体E" panose="020F0900000000000000" pitchFamily="50" charset="-128"/>
                </a:rPr>
                <a:t>中</a:t>
              </a:r>
              <a:r>
                <a:rPr kumimoji="1" lang="ja-JP" altLang="en-US" sz="2800" dirty="0">
                  <a:solidFill>
                    <a:srgbClr val="FFFF00"/>
                  </a:solidFill>
                  <a:latin typeface="AR P丸ゴシック体E" panose="020F0900000000000000" pitchFamily="50" charset="-128"/>
                  <a:ea typeface="AR P丸ゴシック体E" panose="020F0900000000000000" pitchFamily="50" charset="-128"/>
                </a:rPr>
                <a:t>学校での教科書とカリキュラム・マネジメント</a:t>
              </a:r>
              <a:endParaRPr kumimoji="1" lang="en-US" altLang="ja-JP" sz="2800" dirty="0">
                <a:solidFill>
                  <a:srgbClr val="FFFF00"/>
                </a:solidFill>
                <a:latin typeface="AR P丸ゴシック体E" panose="020F0900000000000000" pitchFamily="50" charset="-128"/>
                <a:ea typeface="AR P丸ゴシック体E" panose="020F0900000000000000" pitchFamily="50" charset="-128"/>
              </a:endParaRPr>
            </a:p>
            <a:p>
              <a:r>
                <a:rPr kumimoji="1" lang="ja-JP" altLang="en-US" sz="2800" dirty="0">
                  <a:solidFill>
                    <a:srgbClr val="FFFF00"/>
                  </a:solidFill>
                  <a:latin typeface="AR P丸ゴシック体E" panose="020F0900000000000000" pitchFamily="50" charset="-128"/>
                  <a:ea typeface="AR P丸ゴシック体E" panose="020F0900000000000000" pitchFamily="50" charset="-128"/>
                </a:rPr>
                <a:t>　　　の進め方と作品作りについて」</a:t>
              </a:r>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000" dirty="0">
                  <a:solidFill>
                    <a:srgbClr val="FFFF00"/>
                  </a:solidFill>
                  <a:latin typeface="AR P丸ゴシック体E" panose="020F0900000000000000" pitchFamily="50" charset="-128"/>
                  <a:ea typeface="AR P丸ゴシック体E" panose="020F0900000000000000" pitchFamily="50" charset="-128"/>
                </a:rPr>
                <a:t>　　　　　　　　　　　　　　　　　　　　　　　</a:t>
              </a:r>
              <a:endParaRPr kumimoji="1" lang="en-US" altLang="ja-JP" sz="1700" dirty="0">
                <a:solidFill>
                  <a:srgbClr val="FFFF00"/>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⑥　「教育課程を簡単にチェックする方法と</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カリキュラム・マネジメントの本質」</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⑦　「コロナ時代を生きる」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⑧ 「ＳＤＧｓって何だろう」（授業スタイルで）</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6299199" y="656145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994524" y="6561455"/>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5475287" y="657811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848883" y="414959"/>
              <a:ext cx="1961001" cy="1190504"/>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23228" y="2091205"/>
            <a:ext cx="760978" cy="4441837"/>
          </a:xfrm>
          <a:prstGeom prst="rect">
            <a:avLst/>
          </a:prstGeom>
          <a:noFill/>
        </p:spPr>
        <p:txBody>
          <a:bodyPr vert="eaVert" wrap="square" rtlCol="0">
            <a:spAutoFit/>
          </a:bodyPr>
          <a:lstStyle/>
          <a:p>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7</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月</a:t>
            </a:r>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20</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日　火曜日　　日直　てじま　としお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397231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BA9C59-84AB-47F6-BA2E-5FFAFB37BF49}"/>
              </a:ext>
            </a:extLst>
          </p:cNvPr>
          <p:cNvSpPr txBox="1"/>
          <p:nvPr/>
        </p:nvSpPr>
        <p:spPr>
          <a:xfrm>
            <a:off x="-148976" y="0"/>
            <a:ext cx="9292976" cy="7232749"/>
          </a:xfrm>
          <a:prstGeom prst="rect">
            <a:avLst/>
          </a:prstGeom>
          <a:solidFill>
            <a:srgbClr val="FFFFCC"/>
          </a:solid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公民以外の各教科でも、</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ＳＤＧｓを正面から受け止めた取り組みの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進め方を示唆するような構成の工夫が見られる。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・国語等の教科書の中にもＳＤＧｓのロゴが</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様々な場面で示されていたり、</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・総合的な学習の時間の取り組みにつながる</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学びの事例を示したりしている例もある。</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これら、様々な工夫は、インターネット上や、</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教科書展示会等</a:t>
            </a:r>
            <a:r>
              <a:rPr kumimoji="1" lang="ja-JP" altLang="en-US" sz="3200" dirty="0">
                <a:latin typeface="AR P丸ゴシック体E" panose="020F0900000000000000" pitchFamily="50" charset="-128"/>
                <a:ea typeface="AR P丸ゴシック体E" panose="020F0900000000000000" pitchFamily="50" charset="-128"/>
              </a:rPr>
              <a:t>で見て</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参考にすることができる。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21981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BA9C59-84AB-47F6-BA2E-5FFAFB37BF49}"/>
              </a:ext>
            </a:extLst>
          </p:cNvPr>
          <p:cNvSpPr txBox="1"/>
          <p:nvPr/>
        </p:nvSpPr>
        <p:spPr>
          <a:xfrm>
            <a:off x="1" y="0"/>
            <a:ext cx="9144000" cy="6986528"/>
          </a:xfrm>
          <a:prstGeom prst="rect">
            <a:avLst/>
          </a:prstGeom>
          <a:solidFill>
            <a:srgbClr val="FFFFCC"/>
          </a:solid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ＳＤＧｓを通じて中学生や高校生が学ぶという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ことは、迫りくる地球規模の危機的な課題に</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ついて、自分たちの問題として捉え、また、自</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分自身の問題と捉え、その解決方法を模索し、</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学び・備えることのできる大人になるためであ</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068681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BA9C59-84AB-47F6-BA2E-5FFAFB37BF49}"/>
              </a:ext>
            </a:extLst>
          </p:cNvPr>
          <p:cNvSpPr txBox="1"/>
          <p:nvPr/>
        </p:nvSpPr>
        <p:spPr>
          <a:xfrm>
            <a:off x="-92466" y="-334277"/>
            <a:ext cx="9236466" cy="7171194"/>
          </a:xfrm>
          <a:prstGeom prst="rect">
            <a:avLst/>
          </a:prstGeom>
          <a:solidFill>
            <a:srgbClr val="FFFFCC"/>
          </a:solid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とにかく</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総合的な学習の時間の充実を図ること！</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例えば修学旅行の班編成や体育祭等の準備など　　</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にあるいは、教科の補修等に流用するなどという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安易な取り組みを見直し、学びをつなげ、深める。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u="sng" dirty="0">
                <a:latin typeface="AR P丸ゴシック体E" panose="020F0900000000000000" pitchFamily="50" charset="-128"/>
                <a:ea typeface="AR P丸ゴシック体E" panose="020F0900000000000000" pitchFamily="50" charset="-128"/>
              </a:rPr>
              <a:t>充実した学びの時間にする</a:t>
            </a:r>
            <a:r>
              <a:rPr kumimoji="1" lang="ja-JP" altLang="en-US" sz="3200" dirty="0">
                <a:latin typeface="AR P丸ゴシック体E" panose="020F0900000000000000" pitchFamily="50" charset="-128"/>
                <a:ea typeface="AR P丸ゴシック体E" panose="020F0900000000000000" pitchFamily="50" charset="-128"/>
              </a:rPr>
              <a:t>ことが、何よりも大事。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教育委員会にどう届け出るか、よりも、</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子ども</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たちの学びを実質的に深めることが大事</a:t>
            </a:r>
            <a:r>
              <a:rPr kumimoji="1" lang="ja-JP" altLang="en-US" sz="3200" dirty="0">
                <a:latin typeface="AR P丸ゴシック体E" panose="020F0900000000000000" pitchFamily="50" charset="-128"/>
                <a:ea typeface="AR P丸ゴシック体E" panose="020F0900000000000000" pitchFamily="50" charset="-128"/>
              </a:rPr>
              <a:t>です。</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u="sng" dirty="0">
                <a:latin typeface="AR P丸ゴシック体E" panose="020F0900000000000000" pitchFamily="50" charset="-128"/>
                <a:ea typeface="AR P丸ゴシック体E" panose="020F0900000000000000" pitchFamily="50" charset="-128"/>
              </a:rPr>
              <a:t>では、具体的には、他にどうしたらいいのでしょう。</a:t>
            </a:r>
            <a:endParaRPr kumimoji="1" lang="en-US" altLang="ja-JP" sz="3200" u="sng" dirty="0">
              <a:latin typeface="AR P丸ゴシック体E" panose="020F0900000000000000" pitchFamily="50" charset="-128"/>
              <a:ea typeface="AR P丸ゴシック体E" panose="020F0900000000000000" pitchFamily="50" charset="-128"/>
            </a:endParaRPr>
          </a:p>
          <a:p>
            <a:endParaRPr kumimoji="1" lang="en-US" altLang="ja-JP" sz="3200" u="sng"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54969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37417793"/>
              </p:ext>
            </p:extLst>
          </p:nvPr>
        </p:nvGraphicFramePr>
        <p:xfrm>
          <a:off x="522129" y="975269"/>
          <a:ext cx="7205634" cy="5276742"/>
        </p:xfrm>
        <a:graphic>
          <a:graphicData uri="http://schemas.openxmlformats.org/drawingml/2006/table">
            <a:tbl>
              <a:tblPr firstRow="1" firstCol="1" bandRow="1"/>
              <a:tblGrid>
                <a:gridCol w="7205634">
                  <a:extLst>
                    <a:ext uri="{9D8B030D-6E8A-4147-A177-3AD203B41FA5}">
                      <a16:colId xmlns:a16="http://schemas.microsoft.com/office/drawing/2014/main" val="20000"/>
                    </a:ext>
                  </a:extLst>
                </a:gridCol>
              </a:tblGrid>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351694" y="824236"/>
            <a:ext cx="4294705" cy="3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363">
                <a:latin typeface="AR P丸ゴシック体E" panose="020F0900000000000000" pitchFamily="50" charset="-128"/>
                <a:cs typeface="Times New Roman" panose="02020603050405020304" pitchFamily="18" charset="0"/>
              </a:rPr>
              <a:t>　　</a:t>
            </a:r>
            <a:r>
              <a:rPr lang="ja-JP" altLang="ja-JP" sz="1363">
                <a:latin typeface="AR P丸ゴシック体E" panose="020F0900000000000000" pitchFamily="50" charset="-128"/>
                <a:cs typeface="Times New Roman" panose="02020603050405020304" pitchFamily="18" charset="0"/>
              </a:rPr>
              <a:t>　　　　　</a:t>
            </a:r>
            <a:endParaRPr lang="ja-JP" altLang="en-US" sz="161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869" y="1036142"/>
            <a:ext cx="799424" cy="79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932" y="1899139"/>
            <a:ext cx="799424" cy="79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699" y="2763490"/>
            <a:ext cx="831888" cy="8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405" y="3612964"/>
            <a:ext cx="799424" cy="7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3289" y="4542242"/>
            <a:ext cx="815656" cy="81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3288" y="5391714"/>
            <a:ext cx="831888"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584351" y="568121"/>
            <a:ext cx="2662908"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34" b="1">
                <a:latin typeface="AR P丸ゴシック体E" panose="020F0900000000000000" pitchFamily="50" charset="-128"/>
                <a:ea typeface="AR P丸ゴシック体E" panose="020F0900000000000000" pitchFamily="50" charset="-128"/>
              </a:rPr>
              <a:t>第</a:t>
            </a:r>
            <a:r>
              <a:rPr lang="en-US" altLang="ja-JP" sz="1534" b="1">
                <a:latin typeface="AR P丸ゴシック体E" panose="020F0900000000000000" pitchFamily="50" charset="-128"/>
                <a:ea typeface="AR P丸ゴシック体E" panose="020F0900000000000000" pitchFamily="50" charset="-128"/>
              </a:rPr>
              <a:t>7</a:t>
            </a:r>
            <a:r>
              <a:rPr lang="ja-JP" altLang="en-US" sz="1534" b="1">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77497" y="2570017"/>
            <a:ext cx="1799774" cy="134983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1511" y="1036120"/>
            <a:ext cx="1563046" cy="1172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58879" y="1614181"/>
            <a:ext cx="1761593" cy="1267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2231" y="4323703"/>
            <a:ext cx="1540913" cy="1155684"/>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18167" y="3244934"/>
            <a:ext cx="1835100" cy="13763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918166" y="4883065"/>
            <a:ext cx="1804802" cy="133898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2486195" y="6005823"/>
            <a:ext cx="305404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キャリアの視点から将来設計と学び方を語る</a:t>
            </a:r>
          </a:p>
        </p:txBody>
      </p:sp>
      <p:sp>
        <p:nvSpPr>
          <p:cNvPr id="3105" name="テキスト ボックス 18"/>
          <p:cNvSpPr txBox="1">
            <a:spLocks noChangeArrowheads="1"/>
          </p:cNvSpPr>
          <p:nvPr/>
        </p:nvSpPr>
        <p:spPr bwMode="auto">
          <a:xfrm>
            <a:off x="1762520" y="5129298"/>
            <a:ext cx="224292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保護者や地域の方と備えを語る</a:t>
            </a:r>
          </a:p>
        </p:txBody>
      </p:sp>
      <p:sp>
        <p:nvSpPr>
          <p:cNvPr id="3106" name="テキスト ボックス 19"/>
          <p:cNvSpPr txBox="1">
            <a:spLocks noChangeArrowheads="1"/>
          </p:cNvSpPr>
          <p:nvPr/>
        </p:nvSpPr>
        <p:spPr bwMode="auto">
          <a:xfrm>
            <a:off x="1746289" y="4191902"/>
            <a:ext cx="2303836"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1627255" y="3350546"/>
            <a:ext cx="2494594"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町の史跡や道具を調べて語ります。</a:t>
            </a:r>
          </a:p>
        </p:txBody>
      </p:sp>
      <p:sp>
        <p:nvSpPr>
          <p:cNvPr id="3108" name="テキスト ボックス 21"/>
          <p:cNvSpPr txBox="1">
            <a:spLocks noChangeArrowheads="1"/>
          </p:cNvSpPr>
          <p:nvPr/>
        </p:nvSpPr>
        <p:spPr bwMode="auto">
          <a:xfrm>
            <a:off x="1478462" y="2419914"/>
            <a:ext cx="3018775"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ゴムで、風で、坂道で・・・いっしょにあそぼ！</a:t>
            </a:r>
          </a:p>
        </p:txBody>
      </p:sp>
      <p:sp>
        <p:nvSpPr>
          <p:cNvPr id="3109" name="テキスト ボックス 22"/>
          <p:cNvSpPr txBox="1">
            <a:spLocks noChangeArrowheads="1"/>
          </p:cNvSpPr>
          <p:nvPr/>
        </p:nvSpPr>
        <p:spPr bwMode="auto">
          <a:xfrm>
            <a:off x="1746288" y="1554210"/>
            <a:ext cx="224773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ドングリやまつぼっくりで楽しもう</a:t>
            </a:r>
          </a:p>
        </p:txBody>
      </p:sp>
      <p:sp>
        <p:nvSpPr>
          <p:cNvPr id="24" name="正方形/長方形 6">
            <a:extLst>
              <a:ext uri="{FF2B5EF4-FFF2-40B4-BE49-F238E27FC236}">
                <a16:creationId xmlns:a16="http://schemas.microsoft.com/office/drawing/2014/main" id="{DCE56C77-B508-46ED-8630-530BD6E88432}"/>
              </a:ext>
            </a:extLst>
          </p:cNvPr>
          <p:cNvSpPr>
            <a:spLocks noChangeArrowheads="1"/>
          </p:cNvSpPr>
          <p:nvPr/>
        </p:nvSpPr>
        <p:spPr bwMode="auto">
          <a:xfrm>
            <a:off x="4021707" y="186518"/>
            <a:ext cx="4150694"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200" b="1" dirty="0">
                <a:latin typeface="AR P丸ゴシック体E" panose="020F0900000000000000" pitchFamily="50" charset="-128"/>
                <a:cs typeface="Times New Roman" panose="02020603050405020304" pitchFamily="18" charset="0"/>
              </a:rPr>
              <a:t>　令和元年の八名川まつりＥＳＤパワーアップ交流会は、</a:t>
            </a:r>
            <a:endParaRPr lang="en-US" altLang="ja-JP" sz="1200" b="1" dirty="0">
              <a:latin typeface="AR P丸ゴシック体E" panose="020F0900000000000000" pitchFamily="50" charset="-128"/>
              <a:cs typeface="Times New Roman" panose="02020603050405020304" pitchFamily="18" charset="0"/>
            </a:endParaRPr>
          </a:p>
          <a:p>
            <a:r>
              <a:rPr lang="en-US" altLang="ja-JP" sz="1200" b="1" dirty="0">
                <a:latin typeface="AR P丸ゴシック体E" panose="020F0900000000000000" pitchFamily="50" charset="-128"/>
                <a:cs typeface="Times New Roman" panose="02020603050405020304" pitchFamily="18" charset="0"/>
              </a:rPr>
              <a:t>10</a:t>
            </a:r>
            <a:r>
              <a:rPr lang="ja-JP" altLang="en-US" sz="1200" b="1" dirty="0">
                <a:latin typeface="AR P丸ゴシック体E" panose="020F0900000000000000" pitchFamily="50" charset="-128"/>
                <a:cs typeface="Times New Roman" panose="02020603050405020304" pitchFamily="18" charset="0"/>
              </a:rPr>
              <a:t>月</a:t>
            </a:r>
            <a:r>
              <a:rPr lang="en-US" altLang="ja-JP" sz="1200" b="1" dirty="0">
                <a:latin typeface="AR P丸ゴシック体E" panose="020F0900000000000000" pitchFamily="50" charset="-128"/>
                <a:cs typeface="Times New Roman" panose="02020603050405020304" pitchFamily="18" charset="0"/>
              </a:rPr>
              <a:t>19</a:t>
            </a:r>
            <a:r>
              <a:rPr lang="ja-JP" altLang="en-US" sz="1200" b="1" dirty="0">
                <a:latin typeface="AR P丸ゴシック体E" panose="020F0900000000000000" pitchFamily="50" charset="-128"/>
                <a:cs typeface="Times New Roman" panose="02020603050405020304" pitchFamily="18" charset="0"/>
              </a:rPr>
              <a:t>日（土）。児童の発表内容・研究交流の時程等は、</a:t>
            </a:r>
            <a:endParaRPr lang="en-US" altLang="ja-JP" sz="1200" b="1" dirty="0">
              <a:latin typeface="AR P丸ゴシック体E" panose="020F0900000000000000" pitchFamily="50" charset="-128"/>
              <a:cs typeface="Times New Roman" panose="02020603050405020304" pitchFamily="18" charset="0"/>
            </a:endParaRPr>
          </a:p>
          <a:p>
            <a:r>
              <a:rPr lang="ja-JP" altLang="en-US" sz="1200" b="1" dirty="0">
                <a:latin typeface="AR P丸ゴシック体E" panose="020F0900000000000000" pitchFamily="50" charset="-128"/>
                <a:cs typeface="Times New Roman" panose="02020603050405020304" pitchFamily="18" charset="0"/>
              </a:rPr>
              <a:t>江東区立八名川小学校ホームページからご確認ください。</a:t>
            </a:r>
            <a:endParaRPr lang="en-US" altLang="ja-JP" sz="1200" b="1" dirty="0"/>
          </a:p>
        </p:txBody>
      </p:sp>
    </p:spTree>
    <p:extLst>
      <p:ext uri="{BB962C8B-B14F-4D97-AF65-F5344CB8AC3E}">
        <p14:creationId xmlns:p14="http://schemas.microsoft.com/office/powerpoint/2010/main" val="3243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29504" y="0"/>
            <a:ext cx="9114493" cy="6854953"/>
          </a:xfrm>
          <a:prstGeom prst="rect">
            <a:avLst/>
          </a:prstGeom>
          <a:solidFill>
            <a:srgbClr val="FFFFCC"/>
          </a:solidFill>
        </p:spPr>
        <p:txBody>
          <a:bodyPr wrap="square" rtlCol="0">
            <a:spAutoFit/>
          </a:bodyPr>
          <a:lstStyle/>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学力以外での児童の変化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①　学習全般に対する積極性が高まる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②　子ども同士の人間関係が穏やかになる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③　誰の意見に対しても尊重し、聞き合えるようになる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④　大人に対する信頼感が高まる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⑤　どの学年もプレゼン能力が飛躍的に高まる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⑥　全校集会など、児童の活動が主体的になり、質も向上</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⑦　高学年が頼りになる</a:t>
            </a:r>
            <a:endParaRPr lang="en-US" altLang="ja-JP" sz="2585" b="1" dirty="0">
              <a:latin typeface="AR P丸ゴシック体E" panose="020F0900000000000000" pitchFamily="50" charset="-128"/>
              <a:ea typeface="AR P丸ゴシック体E" panose="020F0900000000000000" pitchFamily="50" charset="-128"/>
            </a:endParaRPr>
          </a:p>
          <a:p>
            <a:endParaRPr lang="ja-JP" altLang="en-US" sz="258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83731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FEBC5EC-FCC6-421A-94EE-9172326F8015}"/>
              </a:ext>
            </a:extLst>
          </p:cNvPr>
          <p:cNvSpPr/>
          <p:nvPr/>
        </p:nvSpPr>
        <p:spPr>
          <a:xfrm>
            <a:off x="0" y="0"/>
            <a:ext cx="9144000" cy="6858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BA0F447-6901-4D85-9F26-12C623AEB54B}"/>
              </a:ext>
            </a:extLst>
          </p:cNvPr>
          <p:cNvSpPr txBox="1"/>
          <p:nvPr/>
        </p:nvSpPr>
        <p:spPr>
          <a:xfrm>
            <a:off x="179512" y="548680"/>
            <a:ext cx="9217024" cy="6002412"/>
          </a:xfrm>
          <a:prstGeom prst="rect">
            <a:avLst/>
          </a:prstGeom>
          <a:noFill/>
        </p:spPr>
        <p:txBody>
          <a:bodyPr wrap="square" rtlCol="0">
            <a:spAutoFit/>
          </a:bodyPr>
          <a:lstStyle/>
          <a:p>
            <a:r>
              <a:rPr lang="ja-JP" altLang="en-US" sz="2585" b="1" dirty="0"/>
              <a:t>八名川まつりのような</a:t>
            </a:r>
            <a:endParaRPr lang="en-US" altLang="ja-JP" sz="2585" b="1" dirty="0"/>
          </a:p>
          <a:p>
            <a:r>
              <a:rPr lang="ja-JP" altLang="en-US" sz="2585" b="1" dirty="0"/>
              <a:t>「全校児童（生徒）によるＥＳＤ学習発表プレゼンまつり」</a:t>
            </a:r>
            <a:endParaRPr lang="en-US" altLang="ja-JP" sz="2585" b="1" dirty="0"/>
          </a:p>
          <a:p>
            <a:r>
              <a:rPr lang="ja-JP" altLang="en-US" sz="2585" b="1" dirty="0"/>
              <a:t>をすることの価値</a:t>
            </a:r>
            <a:endParaRPr lang="en-US" altLang="ja-JP" sz="2585" b="1" dirty="0"/>
          </a:p>
          <a:p>
            <a:endParaRPr lang="en-US" altLang="ja-JP" sz="2585" b="1" dirty="0"/>
          </a:p>
          <a:p>
            <a:r>
              <a:rPr lang="ja-JP" altLang="en-US" sz="2585" b="1" dirty="0"/>
              <a:t>①　一人一人の子どもが、「大人から子どもまで様々な　</a:t>
            </a:r>
            <a:endParaRPr lang="en-US" altLang="ja-JP" sz="2585" b="1" dirty="0"/>
          </a:p>
          <a:p>
            <a:r>
              <a:rPr lang="ja-JP" altLang="en-US" sz="2585" b="1" dirty="0"/>
              <a:t>　　世代の方に向かって、自分の学びを、何回も語る。」</a:t>
            </a:r>
            <a:endParaRPr lang="en-US" altLang="ja-JP" sz="2585" b="1" dirty="0"/>
          </a:p>
          <a:p>
            <a:r>
              <a:rPr lang="ja-JP" altLang="en-US" sz="2585" b="1" dirty="0"/>
              <a:t>　　という経験ができる。</a:t>
            </a:r>
            <a:endParaRPr lang="en-US" altLang="ja-JP" sz="2585" b="1" dirty="0"/>
          </a:p>
          <a:p>
            <a:r>
              <a:rPr lang="ja-JP" altLang="en-US" sz="2585" b="1" dirty="0"/>
              <a:t>　　人に伝える中で、自分の学びへの深い理解が進む。</a:t>
            </a:r>
            <a:endParaRPr lang="en-US" altLang="ja-JP" sz="2585" b="1" dirty="0"/>
          </a:p>
          <a:p>
            <a:r>
              <a:rPr lang="ja-JP" altLang="en-US" sz="2585" b="1" dirty="0"/>
              <a:t>②　多くの人に認められ、自信と誇りと課題意識が育つ。</a:t>
            </a:r>
            <a:endParaRPr lang="en-US" altLang="ja-JP" sz="2585" b="1" dirty="0"/>
          </a:p>
          <a:p>
            <a:r>
              <a:rPr lang="ja-JP" altLang="en-US" sz="2585" b="1" dirty="0"/>
              <a:t>③　テーマごとにグループを作って学び・まとめ・発表す</a:t>
            </a:r>
            <a:endParaRPr lang="en-US" altLang="ja-JP" sz="2585" b="1" dirty="0"/>
          </a:p>
          <a:p>
            <a:r>
              <a:rPr lang="ja-JP" altLang="en-US" sz="2585" b="1" dirty="0"/>
              <a:t>　　ることで、開かれた学年ができる。</a:t>
            </a:r>
            <a:endParaRPr lang="en-US" altLang="ja-JP" sz="2585" b="1" dirty="0"/>
          </a:p>
          <a:p>
            <a:r>
              <a:rPr lang="ja-JP" altLang="en-US" sz="2585" b="1" dirty="0"/>
              <a:t>④　あこがれをもって上級生の取り組みを見る中で、毎</a:t>
            </a:r>
            <a:endParaRPr lang="en-US" altLang="ja-JP" sz="2585" b="1" dirty="0"/>
          </a:p>
          <a:p>
            <a:r>
              <a:rPr lang="ja-JP" altLang="en-US" sz="2585" b="1" dirty="0"/>
              <a:t>　　年、無意識のうちに、前年の取り組みを越えようと工</a:t>
            </a:r>
            <a:endParaRPr lang="en-US" altLang="ja-JP" sz="2585" b="1" dirty="0"/>
          </a:p>
          <a:p>
            <a:r>
              <a:rPr lang="ja-JP" altLang="en-US" sz="2585" b="1" dirty="0"/>
              <a:t>　　</a:t>
            </a:r>
            <a:r>
              <a:rPr lang="ja-JP" altLang="en-US" sz="2585" b="1" dirty="0" err="1"/>
              <a:t>夫され</a:t>
            </a:r>
            <a:r>
              <a:rPr lang="ja-JP" altLang="en-US" sz="2585" b="1" dirty="0"/>
              <a:t>、全校の学びの質が、自動的に高まる。　</a:t>
            </a:r>
            <a:endParaRPr lang="en-US" altLang="ja-JP" sz="2585" b="1" dirty="0"/>
          </a:p>
          <a:p>
            <a:r>
              <a:rPr lang="ja-JP" altLang="en-US" sz="2215" b="1" dirty="0">
                <a:solidFill>
                  <a:srgbClr val="FF0000"/>
                </a:solidFill>
                <a:latin typeface="AR丸ゴシック体E" panose="020F0909000000000000" pitchFamily="49" charset="-128"/>
                <a:ea typeface="AR丸ゴシック体E" panose="020F0909000000000000" pitchFamily="49" charset="-128"/>
              </a:rPr>
              <a:t>これを教育課程に位置づけるのもカリキュラムマネジメントです</a:t>
            </a:r>
          </a:p>
        </p:txBody>
      </p:sp>
    </p:spTree>
    <p:extLst>
      <p:ext uri="{BB962C8B-B14F-4D97-AF65-F5344CB8AC3E}">
        <p14:creationId xmlns:p14="http://schemas.microsoft.com/office/powerpoint/2010/main" val="446936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1DB9242-99E8-4AC8-8547-BA6E814F8CEF}"/>
              </a:ext>
            </a:extLst>
          </p:cNvPr>
          <p:cNvSpPr/>
          <p:nvPr/>
        </p:nvSpPr>
        <p:spPr>
          <a:xfrm>
            <a:off x="0" y="0"/>
            <a:ext cx="9144000" cy="6858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11">
            <a:extLst>
              <a:ext uri="{FF2B5EF4-FFF2-40B4-BE49-F238E27FC236}">
                <a16:creationId xmlns:a16="http://schemas.microsoft.com/office/drawing/2014/main" id="{46D83077-260B-4DA5-A477-60844E302CE9}"/>
              </a:ext>
            </a:extLst>
          </p:cNvPr>
          <p:cNvSpPr txBox="1">
            <a:spLocks noChangeArrowheads="1"/>
          </p:cNvSpPr>
          <p:nvPr/>
        </p:nvSpPr>
        <p:spPr bwMode="auto">
          <a:xfrm>
            <a:off x="390416" y="366623"/>
            <a:ext cx="8753583"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800" b="1" dirty="0">
                <a:solidFill>
                  <a:srgbClr val="C00000"/>
                </a:solidFill>
                <a:ea typeface="AR P丸ゴシック体E" panose="020F0900000000000000"/>
              </a:rPr>
              <a:t>教師に言われて調べ、</a:t>
            </a:r>
            <a:endParaRPr lang="en-US" altLang="ja-JP" sz="2800" b="1" dirty="0">
              <a:solidFill>
                <a:srgbClr val="C00000"/>
              </a:solidFill>
              <a:ea typeface="AR P丸ゴシック体E" panose="020F0900000000000000"/>
            </a:endParaRPr>
          </a:p>
          <a:p>
            <a:r>
              <a:rPr lang="ja-JP" altLang="en-US" sz="2800" b="1" dirty="0">
                <a:solidFill>
                  <a:srgbClr val="C00000"/>
                </a:solidFill>
                <a:latin typeface="AR丸ゴシック体E" panose="020F0909000000000000" pitchFamily="49" charset="-128"/>
                <a:ea typeface="AR P丸ゴシック体E" panose="020F0900000000000000"/>
              </a:rPr>
              <a:t>Ａ評価をもらえるように作品をまとめているようだと、学びとは言えない！とお伝えしましたが・・・</a:t>
            </a:r>
            <a:endParaRPr lang="en-US" altLang="ja-JP" sz="2800" b="1" dirty="0">
              <a:solidFill>
                <a:srgbClr val="C00000"/>
              </a:solidFill>
              <a:latin typeface="AR丸ゴシック体E" panose="020F0909000000000000" pitchFamily="49" charset="-128"/>
              <a:ea typeface="AR P丸ゴシック体E" panose="020F0900000000000000"/>
            </a:endParaRPr>
          </a:p>
          <a:p>
            <a:endParaRPr lang="en-US" altLang="ja-JP" sz="2800" b="1" dirty="0">
              <a:latin typeface="AR丸ゴシック体E" panose="020F0909000000000000" pitchFamily="49" charset="-128"/>
              <a:ea typeface="AR P丸ゴシック体E" panose="020F0900000000000000"/>
            </a:endParaRPr>
          </a:p>
          <a:p>
            <a:r>
              <a:rPr lang="ja-JP" altLang="en-US" sz="2800" b="1" dirty="0">
                <a:latin typeface="AR丸ゴシック体E" panose="020F0909000000000000" pitchFamily="49" charset="-128"/>
                <a:ea typeface="AR P丸ゴシック体E" panose="020F0900000000000000"/>
              </a:rPr>
              <a:t>〇　自ら燃えた学びになっているか　</a:t>
            </a:r>
            <a:endParaRPr lang="en-US" altLang="ja-JP" sz="2800" b="1" dirty="0">
              <a:latin typeface="AR丸ゴシック体E" panose="020F0909000000000000" pitchFamily="49" charset="-128"/>
              <a:ea typeface="AR P丸ゴシック体E" panose="020F0900000000000000"/>
            </a:endParaRPr>
          </a:p>
          <a:p>
            <a:r>
              <a:rPr lang="ja-JP" altLang="en-US" sz="2800" b="1" dirty="0">
                <a:latin typeface="AR丸ゴシック体E" panose="020F0909000000000000" pitchFamily="49" charset="-128"/>
                <a:ea typeface="AR P丸ゴシック体E" panose="020F0900000000000000"/>
              </a:rPr>
              <a:t>〇　価値ある学び（気づきや変容がある）になっているか</a:t>
            </a:r>
            <a:endParaRPr lang="en-US" altLang="ja-JP" sz="2800" b="1" dirty="0">
              <a:latin typeface="AR丸ゴシック体E" panose="020F0909000000000000" pitchFamily="49" charset="-128"/>
              <a:ea typeface="AR P丸ゴシック体E" panose="020F0900000000000000"/>
            </a:endParaRPr>
          </a:p>
          <a:p>
            <a:r>
              <a:rPr lang="ja-JP" altLang="en-US" sz="2800" b="1" dirty="0">
                <a:latin typeface="AR丸ゴシック体E" panose="020F0909000000000000" pitchFamily="49" charset="-128"/>
                <a:ea typeface="AR P丸ゴシック体E" panose="020F0900000000000000"/>
              </a:rPr>
              <a:t>〇　それが作品に投影されているかが大事です。</a:t>
            </a:r>
            <a:endParaRPr lang="en-US" altLang="ja-JP" sz="2800" b="1" dirty="0">
              <a:latin typeface="AR丸ゴシック体E" panose="020F0909000000000000" pitchFamily="49" charset="-128"/>
              <a:ea typeface="AR P丸ゴシック体E" panose="020F0900000000000000"/>
            </a:endParaRPr>
          </a:p>
          <a:p>
            <a:r>
              <a:rPr lang="ja-JP" altLang="en-US" sz="2800" b="1" dirty="0">
                <a:latin typeface="AR丸ゴシック体E" panose="020F0909000000000000" pitchFamily="49" charset="-128"/>
                <a:ea typeface="AR P丸ゴシック体E" panose="020F0900000000000000"/>
              </a:rPr>
              <a:t>それは、</a:t>
            </a:r>
            <a:r>
              <a:rPr lang="ja-JP" altLang="en-US" sz="2800" b="1" u="sng" dirty="0">
                <a:solidFill>
                  <a:srgbClr val="C00000"/>
                </a:solidFill>
                <a:latin typeface="AR丸ゴシック体E" panose="020F0909000000000000" pitchFamily="49" charset="-128"/>
                <a:ea typeface="AR P丸ゴシック体E" panose="020F0900000000000000"/>
              </a:rPr>
              <a:t>「思考・判断・表現」</a:t>
            </a:r>
            <a:r>
              <a:rPr lang="ja-JP" altLang="en-US" sz="2800" b="1" dirty="0">
                <a:latin typeface="AR丸ゴシック体E" panose="020F0909000000000000" pitchFamily="49" charset="-128"/>
                <a:ea typeface="AR P丸ゴシック体E" panose="020F0900000000000000"/>
              </a:rPr>
              <a:t>などを元にまとめると、</a:t>
            </a:r>
            <a:endParaRPr lang="en-US" altLang="ja-JP" sz="2800" b="1" dirty="0">
              <a:latin typeface="AR丸ゴシック体E" panose="020F0909000000000000" pitchFamily="49" charset="-128"/>
              <a:ea typeface="AR P丸ゴシック体E" panose="020F0900000000000000"/>
            </a:endParaRPr>
          </a:p>
          <a:p>
            <a:r>
              <a:rPr lang="ja-JP" altLang="en-US" sz="2800" b="1" dirty="0">
                <a:latin typeface="AR丸ゴシック体E" panose="020F0909000000000000" pitchFamily="49" charset="-128"/>
                <a:ea typeface="AR P丸ゴシック体E" panose="020F0900000000000000"/>
              </a:rPr>
              <a:t>　　</a:t>
            </a:r>
            <a:r>
              <a:rPr lang="en-US" altLang="ja-JP" sz="2800" b="1" dirty="0">
                <a:latin typeface="AR丸ゴシック体E" panose="020F0909000000000000" pitchFamily="49" charset="-128"/>
                <a:ea typeface="AR P丸ゴシック体E" panose="020F0900000000000000"/>
              </a:rPr>
              <a:t>【</a:t>
            </a:r>
            <a:r>
              <a:rPr lang="ja-JP" altLang="en-US" sz="2800" b="1" dirty="0">
                <a:latin typeface="AR丸ゴシック体E" panose="020F0909000000000000" pitchFamily="49" charset="-128"/>
                <a:ea typeface="AR P丸ゴシック体E" panose="020F0900000000000000"/>
              </a:rPr>
              <a:t>自分なりの学びの</a:t>
            </a:r>
            <a:r>
              <a:rPr lang="ja-JP" altLang="en-US" sz="2800" b="1" dirty="0">
                <a:solidFill>
                  <a:srgbClr val="C00000"/>
                </a:solidFill>
                <a:latin typeface="AR丸ゴシック体E" panose="020F0909000000000000" pitchFamily="49" charset="-128"/>
                <a:ea typeface="AR P丸ゴシック体E" panose="020F0900000000000000"/>
              </a:rPr>
              <a:t>（動機）</a:t>
            </a:r>
            <a:r>
              <a:rPr lang="ja-JP" altLang="en-US" sz="2800" b="1" dirty="0">
                <a:latin typeface="AR丸ゴシック体E" panose="020F0909000000000000" pitchFamily="49" charset="-128"/>
                <a:ea typeface="AR P丸ゴシック体E" panose="020F0900000000000000"/>
              </a:rPr>
              <a:t>が伝わってくるか</a:t>
            </a:r>
            <a:r>
              <a:rPr lang="en-US" altLang="ja-JP" sz="2800" b="1" dirty="0">
                <a:latin typeface="AR丸ゴシック体E" panose="020F0909000000000000" pitchFamily="49" charset="-128"/>
                <a:ea typeface="AR P丸ゴシック体E" panose="020F0900000000000000"/>
              </a:rPr>
              <a:t>】</a:t>
            </a:r>
          </a:p>
          <a:p>
            <a:r>
              <a:rPr lang="ja-JP" altLang="en-US" sz="2800" b="1" dirty="0">
                <a:latin typeface="AR丸ゴシック体E" panose="020F0909000000000000" pitchFamily="49" charset="-128"/>
                <a:ea typeface="AR P丸ゴシック体E" panose="020F0900000000000000"/>
              </a:rPr>
              <a:t>　　</a:t>
            </a:r>
            <a:r>
              <a:rPr lang="en-US" altLang="ja-JP" sz="2800" b="1" dirty="0">
                <a:latin typeface="AR丸ゴシック体E" panose="020F0909000000000000" pitchFamily="49" charset="-128"/>
                <a:ea typeface="AR P丸ゴシック体E" panose="020F0900000000000000"/>
              </a:rPr>
              <a:t>【</a:t>
            </a:r>
            <a:r>
              <a:rPr lang="ja-JP" altLang="en-US" sz="2800" b="1" dirty="0">
                <a:latin typeface="AR丸ゴシック体E" panose="020F0909000000000000" pitchFamily="49" charset="-128"/>
                <a:ea typeface="AR P丸ゴシック体E" panose="020F0900000000000000"/>
              </a:rPr>
              <a:t>作品の中に、学び</a:t>
            </a:r>
            <a:r>
              <a:rPr lang="ja-JP" altLang="en-US" sz="2800" b="1" dirty="0">
                <a:solidFill>
                  <a:srgbClr val="C00000"/>
                </a:solidFill>
                <a:latin typeface="AR丸ゴシック体E" panose="020F0909000000000000" pitchFamily="49" charset="-128"/>
                <a:ea typeface="AR P丸ゴシック体E" panose="020F0900000000000000"/>
              </a:rPr>
              <a:t>（思考）</a:t>
            </a:r>
            <a:r>
              <a:rPr lang="ja-JP" altLang="en-US" sz="2800" b="1" dirty="0">
                <a:latin typeface="AR丸ゴシック体E" panose="020F0909000000000000" pitchFamily="49" charset="-128"/>
                <a:ea typeface="AR P丸ゴシック体E" panose="020F0900000000000000"/>
              </a:rPr>
              <a:t>の軌跡が残っているか</a:t>
            </a:r>
            <a:r>
              <a:rPr lang="en-US" altLang="ja-JP" sz="2800" b="1" dirty="0">
                <a:latin typeface="AR丸ゴシック体E" panose="020F0909000000000000" pitchFamily="49" charset="-128"/>
                <a:ea typeface="AR P丸ゴシック体E" panose="020F0900000000000000"/>
              </a:rPr>
              <a:t>】</a:t>
            </a:r>
          </a:p>
          <a:p>
            <a:r>
              <a:rPr lang="ja-JP" altLang="en-US" sz="2800" b="1" dirty="0">
                <a:latin typeface="AR丸ゴシック体E" panose="020F0909000000000000" pitchFamily="49" charset="-128"/>
                <a:ea typeface="AR P丸ゴシック体E" panose="020F0900000000000000"/>
              </a:rPr>
              <a:t>　　</a:t>
            </a:r>
            <a:r>
              <a:rPr lang="en-US" altLang="ja-JP" sz="2800" b="1" dirty="0">
                <a:latin typeface="AR丸ゴシック体E" panose="020F0909000000000000" pitchFamily="49" charset="-128"/>
                <a:ea typeface="AR P丸ゴシック体E" panose="020F0900000000000000"/>
              </a:rPr>
              <a:t>【</a:t>
            </a:r>
            <a:r>
              <a:rPr lang="ja-JP" altLang="en-US" sz="2800" b="1" dirty="0">
                <a:latin typeface="AR丸ゴシック体E" panose="020F0909000000000000" pitchFamily="49" charset="-128"/>
                <a:ea typeface="AR P丸ゴシック体E" panose="020F0900000000000000"/>
              </a:rPr>
              <a:t>調べ、資料化してそれをもとに</a:t>
            </a:r>
            <a:r>
              <a:rPr lang="ja-JP" altLang="en-US" sz="2800" b="1" dirty="0">
                <a:solidFill>
                  <a:srgbClr val="C00000"/>
                </a:solidFill>
                <a:latin typeface="AR丸ゴシック体E" panose="020F0909000000000000" pitchFamily="49" charset="-128"/>
                <a:ea typeface="AR P丸ゴシック体E" panose="020F0900000000000000"/>
              </a:rPr>
              <a:t>（判断）</a:t>
            </a:r>
            <a:r>
              <a:rPr lang="ja-JP" altLang="en-US" sz="2800" b="1" dirty="0">
                <a:latin typeface="AR丸ゴシック体E" panose="020F0909000000000000" pitchFamily="49" charset="-128"/>
                <a:ea typeface="AR P丸ゴシック体E" panose="020F0900000000000000"/>
              </a:rPr>
              <a:t>しているか</a:t>
            </a:r>
            <a:r>
              <a:rPr lang="en-US" altLang="ja-JP" sz="2800" b="1" dirty="0">
                <a:latin typeface="AR丸ゴシック体E" panose="020F0909000000000000" pitchFamily="49" charset="-128"/>
                <a:ea typeface="AR P丸ゴシック体E" panose="020F0900000000000000"/>
              </a:rPr>
              <a:t>】</a:t>
            </a:r>
          </a:p>
          <a:p>
            <a:r>
              <a:rPr lang="ja-JP" altLang="en-US" sz="2800" b="1" dirty="0">
                <a:latin typeface="AR丸ゴシック体E" panose="020F0909000000000000" pitchFamily="49" charset="-128"/>
                <a:ea typeface="AR P丸ゴシック体E" panose="020F0900000000000000"/>
              </a:rPr>
              <a:t>　　</a:t>
            </a:r>
            <a:r>
              <a:rPr lang="en-US" altLang="ja-JP" sz="2800" b="1" dirty="0">
                <a:latin typeface="AR丸ゴシック体E" panose="020F0909000000000000" pitchFamily="49" charset="-128"/>
                <a:ea typeface="AR P丸ゴシック体E" panose="020F0900000000000000"/>
              </a:rPr>
              <a:t>【</a:t>
            </a:r>
            <a:r>
              <a:rPr lang="ja-JP" altLang="en-US" sz="2800" b="1" dirty="0">
                <a:latin typeface="AR丸ゴシック体E" panose="020F0909000000000000" pitchFamily="49" charset="-128"/>
                <a:ea typeface="AR P丸ゴシック体E" panose="020F0900000000000000"/>
              </a:rPr>
              <a:t>新聞という</a:t>
            </a:r>
            <a:r>
              <a:rPr lang="ja-JP" altLang="en-US" sz="2800" b="1" dirty="0">
                <a:solidFill>
                  <a:srgbClr val="C00000"/>
                </a:solidFill>
                <a:latin typeface="AR丸ゴシック体E" panose="020F0909000000000000" pitchFamily="49" charset="-128"/>
                <a:ea typeface="AR P丸ゴシック体E" panose="020F0900000000000000"/>
              </a:rPr>
              <a:t>（表現）</a:t>
            </a:r>
            <a:r>
              <a:rPr lang="ja-JP" altLang="en-US" sz="2800" b="1" dirty="0">
                <a:latin typeface="AR丸ゴシック体E" panose="020F0909000000000000" pitchFamily="49" charset="-128"/>
                <a:ea typeface="AR P丸ゴシック体E" panose="020F0900000000000000"/>
              </a:rPr>
              <a:t>スタイルを活かしているか</a:t>
            </a:r>
            <a:r>
              <a:rPr lang="en-US" altLang="ja-JP" sz="2800" b="1" dirty="0">
                <a:latin typeface="AR丸ゴシック体E" panose="020F0909000000000000" pitchFamily="49" charset="-128"/>
                <a:ea typeface="AR P丸ゴシック体E" panose="020F0900000000000000"/>
              </a:rPr>
              <a:t>】</a:t>
            </a:r>
          </a:p>
          <a:p>
            <a:r>
              <a:rPr lang="ja-JP" altLang="en-US" sz="2800" b="1" dirty="0">
                <a:latin typeface="AR丸ゴシック体E" panose="020F0909000000000000" pitchFamily="49" charset="-128"/>
                <a:ea typeface="AR P丸ゴシック体E" panose="020F0900000000000000"/>
              </a:rPr>
              <a:t>　　</a:t>
            </a:r>
            <a:r>
              <a:rPr lang="en-US" altLang="ja-JP" sz="2800" b="1" dirty="0">
                <a:latin typeface="AR丸ゴシック体E" panose="020F0909000000000000" pitchFamily="49" charset="-128"/>
                <a:ea typeface="AR P丸ゴシック体E" panose="020F0900000000000000"/>
              </a:rPr>
              <a:t>【</a:t>
            </a:r>
            <a:r>
              <a:rPr lang="ja-JP" altLang="en-US" sz="2800" b="1" dirty="0">
                <a:latin typeface="AR丸ゴシック体E" panose="020F0909000000000000" pitchFamily="49" charset="-128"/>
                <a:ea typeface="AR P丸ゴシック体E" panose="020F0900000000000000"/>
              </a:rPr>
              <a:t>自分の</a:t>
            </a:r>
            <a:r>
              <a:rPr lang="ja-JP" altLang="en-US" sz="2800" b="1" dirty="0">
                <a:solidFill>
                  <a:srgbClr val="C00000"/>
                </a:solidFill>
                <a:latin typeface="AR丸ゴシック体E" panose="020F0909000000000000" pitchFamily="49" charset="-128"/>
                <a:ea typeface="AR P丸ゴシック体E" panose="020F0900000000000000"/>
              </a:rPr>
              <a:t>（実践）</a:t>
            </a:r>
            <a:r>
              <a:rPr lang="ja-JP" altLang="en-US" sz="2800" b="1" dirty="0">
                <a:latin typeface="AR丸ゴシック体E" panose="020F0909000000000000" pitchFamily="49" charset="-128"/>
                <a:ea typeface="AR P丸ゴシック体E" panose="020F0900000000000000"/>
              </a:rPr>
              <a:t>を元に語っているか、借り物か</a:t>
            </a:r>
            <a:r>
              <a:rPr lang="en-US" altLang="ja-JP" sz="2800" b="1" dirty="0">
                <a:latin typeface="AR丸ゴシック体E" panose="020F0909000000000000" pitchFamily="49" charset="-128"/>
                <a:ea typeface="AR P丸ゴシック体E" panose="020F0900000000000000"/>
              </a:rPr>
              <a:t>】</a:t>
            </a:r>
          </a:p>
          <a:p>
            <a:r>
              <a:rPr lang="ja-JP" altLang="en-US" sz="2800" b="1" dirty="0">
                <a:latin typeface="AR丸ゴシック体E" panose="020F0909000000000000" pitchFamily="49" charset="-128"/>
                <a:ea typeface="AR丸ゴシック体E" panose="020F0909000000000000" pitchFamily="49" charset="-128"/>
              </a:rPr>
              <a:t>などという視点をもっていれば見えてくるのだ。</a:t>
            </a:r>
            <a:endParaRPr lang="en-US" altLang="ja-JP" sz="28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9249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AC534CE4-3BE2-447E-B6E8-0E9CC7F0316A}"/>
              </a:ext>
            </a:extLst>
          </p:cNvPr>
          <p:cNvGrpSpPr/>
          <p:nvPr/>
        </p:nvGrpSpPr>
        <p:grpSpPr>
          <a:xfrm rot="16200000">
            <a:off x="-546831" y="838683"/>
            <a:ext cx="6858000" cy="5324475"/>
            <a:chOff x="-9524" y="28574"/>
            <a:chExt cx="9105899" cy="6562726"/>
          </a:xfrm>
        </p:grpSpPr>
        <p:pic>
          <p:nvPicPr>
            <p:cNvPr id="5" name="図 4" descr="テキスト が含まれている画像&#10;&#10;自動的に生成された説明">
              <a:extLst>
                <a:ext uri="{FF2B5EF4-FFF2-40B4-BE49-F238E27FC236}">
                  <a16:creationId xmlns:a16="http://schemas.microsoft.com/office/drawing/2014/main" id="{9D43692F-A9A7-4EAA-87DC-0C1D59E1208D}"/>
                </a:ext>
              </a:extLst>
            </p:cNvPr>
            <p:cNvPicPr>
              <a:picLocks noChangeAspect="1"/>
            </p:cNvPicPr>
            <p:nvPr/>
          </p:nvPicPr>
          <p:blipFill rotWithShape="1">
            <a:blip r:embed="rId3">
              <a:extLst>
                <a:ext uri="{28A0092B-C50C-407E-A947-70E740481C1C}">
                  <a14:useLocalDpi xmlns:a14="http://schemas.microsoft.com/office/drawing/2010/main" val="0"/>
                </a:ext>
              </a:extLst>
            </a:blip>
            <a:srcRect l="1972" r="-1"/>
            <a:stretch/>
          </p:blipFill>
          <p:spPr>
            <a:xfrm>
              <a:off x="4590268" y="58004"/>
              <a:ext cx="4506107" cy="6533296"/>
            </a:xfrm>
            <a:prstGeom prst="rect">
              <a:avLst/>
            </a:prstGeom>
          </p:spPr>
        </p:pic>
        <p:pic>
          <p:nvPicPr>
            <p:cNvPr id="7" name="図 6" descr="テキスト, 地図 が含まれている画像&#10;&#10;自動的に生成された説明">
              <a:extLst>
                <a:ext uri="{FF2B5EF4-FFF2-40B4-BE49-F238E27FC236}">
                  <a16:creationId xmlns:a16="http://schemas.microsoft.com/office/drawing/2014/main" id="{CEA43D3E-55E5-4441-858F-AA02088AA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77810" y="996860"/>
              <a:ext cx="6533298" cy="4596726"/>
            </a:xfrm>
            <a:prstGeom prst="rect">
              <a:avLst/>
            </a:prstGeom>
          </p:spPr>
        </p:pic>
      </p:grpSp>
      <p:sp>
        <p:nvSpPr>
          <p:cNvPr id="3" name="テキスト ボックス 2">
            <a:extLst>
              <a:ext uri="{FF2B5EF4-FFF2-40B4-BE49-F238E27FC236}">
                <a16:creationId xmlns:a16="http://schemas.microsoft.com/office/drawing/2014/main" id="{DF1567BB-D41B-4929-966F-8254B89A54A9}"/>
              </a:ext>
            </a:extLst>
          </p:cNvPr>
          <p:cNvSpPr txBox="1"/>
          <p:nvPr/>
        </p:nvSpPr>
        <p:spPr>
          <a:xfrm>
            <a:off x="5578868" y="2505266"/>
            <a:ext cx="3503488" cy="3970318"/>
          </a:xfrm>
          <a:prstGeom prst="rect">
            <a:avLst/>
          </a:prstGeom>
          <a:noFill/>
          <a:ln w="28575">
            <a:solidFill>
              <a:schemeClr val="accent6">
                <a:lumMod val="75000"/>
              </a:schemeClr>
            </a:solidFill>
          </a:ln>
        </p:spPr>
        <p:txBody>
          <a:bodyPr wrap="square" rtlCol="0">
            <a:spAutoFit/>
          </a:bodyPr>
          <a:lstStyle/>
          <a:p>
            <a:r>
              <a:rPr kumimoji="1" lang="ja-JP" altLang="en-US" b="1" dirty="0"/>
              <a:t>小学生を対象とした</a:t>
            </a:r>
            <a:endParaRPr kumimoji="1" lang="en-US" altLang="ja-JP" b="1" dirty="0"/>
          </a:p>
          <a:p>
            <a:r>
              <a:rPr kumimoji="1" lang="ja-JP" altLang="en-US" b="1" dirty="0"/>
              <a:t>エコ壁新聞づくりコンクールの</a:t>
            </a:r>
            <a:endParaRPr kumimoji="1" lang="en-US" altLang="ja-JP" b="1" dirty="0"/>
          </a:p>
          <a:p>
            <a:r>
              <a:rPr kumimoji="1" lang="ja-JP" altLang="en-US" b="1" dirty="0"/>
              <a:t>第</a:t>
            </a:r>
            <a:r>
              <a:rPr kumimoji="1" lang="en-US" altLang="ja-JP" b="1" dirty="0"/>
              <a:t>12</a:t>
            </a:r>
            <a:r>
              <a:rPr kumimoji="1" lang="ja-JP" altLang="en-US" b="1" dirty="0"/>
              <a:t>回入賞作品をご覧ください。</a:t>
            </a:r>
            <a:endParaRPr kumimoji="1" lang="en-US" altLang="ja-JP" b="1" dirty="0"/>
          </a:p>
          <a:p>
            <a:endParaRPr kumimoji="1" lang="en-US" altLang="ja-JP" b="1" dirty="0"/>
          </a:p>
          <a:p>
            <a:r>
              <a:rPr kumimoji="1" lang="ja-JP" altLang="en-US" b="1" dirty="0"/>
              <a:t>なぜ、この作品が優れていると</a:t>
            </a:r>
            <a:endParaRPr kumimoji="1" lang="en-US" altLang="ja-JP" b="1" dirty="0"/>
          </a:p>
          <a:p>
            <a:r>
              <a:rPr kumimoji="1" lang="ja-JP" altLang="en-US" b="1" dirty="0"/>
              <a:t>言えるのでしょうか。</a:t>
            </a:r>
            <a:endParaRPr kumimoji="1" lang="en-US" altLang="ja-JP" b="1" dirty="0"/>
          </a:p>
          <a:p>
            <a:endParaRPr kumimoji="1" lang="en-US" altLang="ja-JP" b="1" dirty="0"/>
          </a:p>
          <a:p>
            <a:r>
              <a:rPr kumimoji="1" lang="ja-JP" altLang="en-US" b="1" dirty="0"/>
              <a:t>「何となく」「見栄えがいいから」「自分の問題意識と重なるから」などでは、ダメなのです。</a:t>
            </a:r>
            <a:endParaRPr kumimoji="1" lang="en-US" altLang="ja-JP" b="1" dirty="0"/>
          </a:p>
          <a:p>
            <a:endParaRPr kumimoji="1" lang="en-US" altLang="ja-JP" b="1" dirty="0"/>
          </a:p>
          <a:p>
            <a:r>
              <a:rPr kumimoji="1" lang="ja-JP" altLang="en-US" b="1" dirty="0">
                <a:solidFill>
                  <a:srgbClr val="C00000"/>
                </a:solidFill>
              </a:rPr>
              <a:t>作品を見る教師側に、評価のための「視点」があるかどうかが、大事なのです。</a:t>
            </a:r>
          </a:p>
        </p:txBody>
      </p:sp>
      <p:pic>
        <p:nvPicPr>
          <p:cNvPr id="4" name="図 3">
            <a:extLst>
              <a:ext uri="{FF2B5EF4-FFF2-40B4-BE49-F238E27FC236}">
                <a16:creationId xmlns:a16="http://schemas.microsoft.com/office/drawing/2014/main" id="{D75EBB7B-F2D5-40A9-AD23-CE19CB818AA1}"/>
              </a:ext>
            </a:extLst>
          </p:cNvPr>
          <p:cNvPicPr>
            <a:picLocks noChangeAspect="1"/>
          </p:cNvPicPr>
          <p:nvPr/>
        </p:nvPicPr>
        <p:blipFill rotWithShape="1">
          <a:blip r:embed="rId5"/>
          <a:srcRect l="22360" t="12497" r="21824" b="29176"/>
          <a:stretch/>
        </p:blipFill>
        <p:spPr>
          <a:xfrm>
            <a:off x="5722706" y="304815"/>
            <a:ext cx="3256908" cy="1914403"/>
          </a:xfrm>
          <a:prstGeom prst="rect">
            <a:avLst/>
          </a:prstGeom>
        </p:spPr>
      </p:pic>
    </p:spTree>
    <p:extLst>
      <p:ext uri="{BB962C8B-B14F-4D97-AF65-F5344CB8AC3E}">
        <p14:creationId xmlns:p14="http://schemas.microsoft.com/office/powerpoint/2010/main" val="1214142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EBB500F9-0DE9-4EE1-A7BB-A60BF7D59E64}"/>
              </a:ext>
            </a:extLst>
          </p:cNvPr>
          <p:cNvGrpSpPr/>
          <p:nvPr/>
        </p:nvGrpSpPr>
        <p:grpSpPr>
          <a:xfrm rot="16200000">
            <a:off x="-735806" y="864395"/>
            <a:ext cx="6896100" cy="5167313"/>
            <a:chOff x="1410723" y="748393"/>
            <a:chExt cx="7104286" cy="5067301"/>
          </a:xfrm>
        </p:grpSpPr>
        <p:pic>
          <p:nvPicPr>
            <p:cNvPr id="3" name="図 2" descr="テキスト が含まれている画像&#10;&#10;自動的に生成された説明">
              <a:extLst>
                <a:ext uri="{FF2B5EF4-FFF2-40B4-BE49-F238E27FC236}">
                  <a16:creationId xmlns:a16="http://schemas.microsoft.com/office/drawing/2014/main" id="{A2DF5EA7-6D4E-4A55-86DF-7B642C948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29100" y="1529785"/>
              <a:ext cx="5019675" cy="3552143"/>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BAAA5543-50E8-4E68-8D7A-F31C7F3DC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6957" y="1482159"/>
              <a:ext cx="5019675" cy="3552143"/>
            </a:xfrm>
            <a:prstGeom prst="rect">
              <a:avLst/>
            </a:prstGeom>
          </p:spPr>
        </p:pic>
      </p:grpSp>
      <p:sp>
        <p:nvSpPr>
          <p:cNvPr id="7" name="テキスト ボックス 6">
            <a:extLst>
              <a:ext uri="{FF2B5EF4-FFF2-40B4-BE49-F238E27FC236}">
                <a16:creationId xmlns:a16="http://schemas.microsoft.com/office/drawing/2014/main" id="{A56A0709-DBB8-4055-9414-CD671C3D199E}"/>
              </a:ext>
            </a:extLst>
          </p:cNvPr>
          <p:cNvSpPr txBox="1"/>
          <p:nvPr/>
        </p:nvSpPr>
        <p:spPr>
          <a:xfrm>
            <a:off x="5419725" y="86319"/>
            <a:ext cx="3724275" cy="6647974"/>
          </a:xfrm>
          <a:prstGeom prst="rect">
            <a:avLst/>
          </a:prstGeom>
          <a:noFill/>
        </p:spPr>
        <p:txBody>
          <a:bodyPr wrap="square" rtlCol="0">
            <a:spAutoFit/>
          </a:bodyPr>
          <a:lstStyle/>
          <a:p>
            <a:endParaRPr kumimoji="1" lang="en-US" altLang="ja-JP" sz="2400" dirty="0"/>
          </a:p>
          <a:p>
            <a:r>
              <a:rPr kumimoji="1" lang="ja-JP" altLang="en-US" sz="2400" b="1" dirty="0"/>
              <a:t>全体構成</a:t>
            </a:r>
            <a:endParaRPr kumimoji="1" lang="en-US" altLang="ja-JP" sz="2400" b="1" dirty="0"/>
          </a:p>
          <a:p>
            <a:r>
              <a:rPr kumimoji="1" lang="ja-JP" altLang="en-US" sz="2400" b="1" dirty="0"/>
              <a:t>　見やすく、すっきり</a:t>
            </a:r>
            <a:endParaRPr kumimoji="1" lang="en-US" altLang="ja-JP" sz="2400" b="1" dirty="0"/>
          </a:p>
          <a:p>
            <a:r>
              <a:rPr kumimoji="1" lang="ja-JP" altLang="en-US" sz="2400" b="1" dirty="0"/>
              <a:t>　くどくない</a:t>
            </a:r>
            <a:endParaRPr kumimoji="1" lang="en-US" altLang="ja-JP" sz="2400" b="1" dirty="0"/>
          </a:p>
          <a:p>
            <a:r>
              <a:rPr kumimoji="1" lang="ja-JP" altLang="en-US" sz="2400" b="1" dirty="0"/>
              <a:t>　読みやすい</a:t>
            </a:r>
            <a:endParaRPr kumimoji="1" lang="en-US" altLang="ja-JP" sz="2400" b="1" dirty="0"/>
          </a:p>
          <a:p>
            <a:r>
              <a:rPr kumimoji="1" lang="ja-JP" altLang="en-US" sz="2400" b="1" dirty="0"/>
              <a:t>　</a:t>
            </a:r>
            <a:endParaRPr kumimoji="1" lang="en-US" altLang="ja-JP" sz="2400" b="1" dirty="0"/>
          </a:p>
          <a:p>
            <a:r>
              <a:rPr kumimoji="1" lang="ja-JP" altLang="en-US" sz="2400" b="1" dirty="0"/>
              <a:t>割りつけは</a:t>
            </a:r>
            <a:endParaRPr kumimoji="1" lang="en-US" altLang="ja-JP" sz="2400" b="1" dirty="0"/>
          </a:p>
          <a:p>
            <a:r>
              <a:rPr kumimoji="1" lang="ja-JP" altLang="en-US" sz="2400" b="1" dirty="0">
                <a:solidFill>
                  <a:srgbClr val="C00000"/>
                </a:solidFill>
              </a:rPr>
              <a:t>　５つのブロック</a:t>
            </a:r>
            <a:endParaRPr kumimoji="1" lang="en-US" altLang="ja-JP" sz="2400" b="1" dirty="0">
              <a:solidFill>
                <a:srgbClr val="C00000"/>
              </a:solidFill>
            </a:endParaRPr>
          </a:p>
          <a:p>
            <a:endParaRPr kumimoji="1" lang="en-US" altLang="ja-JP" sz="2400" b="1" dirty="0">
              <a:solidFill>
                <a:srgbClr val="C00000"/>
              </a:solidFill>
            </a:endParaRPr>
          </a:p>
          <a:p>
            <a:r>
              <a:rPr kumimoji="1" lang="ja-JP" altLang="en-US" sz="2400" b="1" dirty="0"/>
              <a:t>①この</a:t>
            </a:r>
            <a:r>
              <a:rPr kumimoji="1" lang="ja-JP" altLang="en-US" sz="2400" b="1" u="sng" dirty="0"/>
              <a:t>活動をする理由</a:t>
            </a:r>
            <a:endParaRPr kumimoji="1" lang="en-US" altLang="ja-JP" sz="2400" b="1" u="sng" dirty="0"/>
          </a:p>
          <a:p>
            <a:r>
              <a:rPr kumimoji="1" lang="ja-JP" altLang="en-US" sz="2400" b="1" dirty="0"/>
              <a:t>②オオムラサキの生態と　</a:t>
            </a:r>
            <a:endParaRPr kumimoji="1" lang="en-US" altLang="ja-JP" sz="2400" b="1" dirty="0"/>
          </a:p>
          <a:p>
            <a:r>
              <a:rPr kumimoji="1" lang="ja-JP" altLang="en-US" sz="2400" b="1" dirty="0"/>
              <a:t>　守るために</a:t>
            </a:r>
            <a:r>
              <a:rPr kumimoji="1" lang="ja-JP" altLang="en-US" sz="2400" b="1" u="sng" dirty="0"/>
              <a:t>している</a:t>
            </a:r>
            <a:r>
              <a:rPr kumimoji="1" lang="ja-JP" altLang="en-US" sz="2400" b="1" dirty="0"/>
              <a:t>事</a:t>
            </a:r>
            <a:endParaRPr kumimoji="1" lang="en-US" altLang="ja-JP" sz="2400" b="1" dirty="0"/>
          </a:p>
          <a:p>
            <a:r>
              <a:rPr kumimoji="1" lang="ja-JP" altLang="en-US" sz="2400" b="1" dirty="0"/>
              <a:t>③今年の</a:t>
            </a:r>
            <a:r>
              <a:rPr kumimoji="1" lang="ja-JP" altLang="en-US" sz="2400" b="1" u="sng" dirty="0"/>
              <a:t>発見</a:t>
            </a:r>
            <a:r>
              <a:rPr kumimoji="1" lang="ja-JP" altLang="en-US" sz="2400" b="1" dirty="0"/>
              <a:t>と</a:t>
            </a:r>
            <a:r>
              <a:rPr kumimoji="1" lang="ja-JP" altLang="en-US" sz="2400" b="1" u="sng" dirty="0"/>
              <a:t>データ</a:t>
            </a:r>
            <a:endParaRPr kumimoji="1" lang="en-US" altLang="ja-JP" sz="2400" b="1" u="sng" dirty="0"/>
          </a:p>
          <a:p>
            <a:r>
              <a:rPr kumimoji="1" lang="ja-JP" altLang="en-US" sz="2400" b="1" dirty="0"/>
              <a:t>④観察</a:t>
            </a:r>
            <a:r>
              <a:rPr kumimoji="1" lang="ja-JP" altLang="en-US" sz="2400" b="1" u="sng" dirty="0"/>
              <a:t>活動で分かった問</a:t>
            </a:r>
            <a:endParaRPr kumimoji="1" lang="en-US" altLang="ja-JP" sz="2400" b="1" u="sng" dirty="0"/>
          </a:p>
          <a:p>
            <a:r>
              <a:rPr kumimoji="1" lang="ja-JP" altLang="en-US" sz="2400" b="1" dirty="0"/>
              <a:t>　</a:t>
            </a:r>
            <a:r>
              <a:rPr kumimoji="1" lang="ja-JP" altLang="en-US" sz="2400" b="1" u="sng" dirty="0"/>
              <a:t>題点</a:t>
            </a:r>
            <a:endParaRPr kumimoji="1" lang="en-US" altLang="ja-JP" sz="2400" b="1" u="sng" dirty="0"/>
          </a:p>
          <a:p>
            <a:r>
              <a:rPr kumimoji="1" lang="ja-JP" altLang="en-US" sz="2400" b="1" dirty="0"/>
              <a:t>⑤編集後記</a:t>
            </a:r>
            <a:endParaRPr kumimoji="1" lang="en-US" altLang="ja-JP" sz="2400" b="1" dirty="0"/>
          </a:p>
          <a:p>
            <a:r>
              <a:rPr kumimoji="1" lang="ja-JP" altLang="en-US" sz="2400" b="1" dirty="0"/>
              <a:t>　（</a:t>
            </a:r>
            <a:r>
              <a:rPr kumimoji="1" lang="ja-JP" altLang="en-US" sz="2400" b="1" u="sng" dirty="0"/>
              <a:t>感じたこと・今後</a:t>
            </a:r>
            <a:r>
              <a:rPr kumimoji="1" lang="ja-JP" altLang="en-US" sz="2400" b="1" dirty="0"/>
              <a:t>）</a:t>
            </a:r>
            <a:endParaRPr kumimoji="1" lang="en-US" altLang="ja-JP" sz="2400" b="1" dirty="0"/>
          </a:p>
          <a:p>
            <a:endParaRPr kumimoji="1" lang="ja-JP" altLang="en-US" dirty="0"/>
          </a:p>
        </p:txBody>
      </p:sp>
      <p:sp>
        <p:nvSpPr>
          <p:cNvPr id="8" name="正方形/長方形 7">
            <a:extLst>
              <a:ext uri="{FF2B5EF4-FFF2-40B4-BE49-F238E27FC236}">
                <a16:creationId xmlns:a16="http://schemas.microsoft.com/office/drawing/2014/main" id="{E3623077-2605-4B8D-B769-48350052C4DC}"/>
              </a:ext>
            </a:extLst>
          </p:cNvPr>
          <p:cNvSpPr/>
          <p:nvPr/>
        </p:nvSpPr>
        <p:spPr>
          <a:xfrm>
            <a:off x="128588" y="86319"/>
            <a:ext cx="4176712" cy="13144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18166A4-5DED-467F-BBED-D182E5E56D75}"/>
              </a:ext>
            </a:extLst>
          </p:cNvPr>
          <p:cNvSpPr/>
          <p:nvPr/>
        </p:nvSpPr>
        <p:spPr>
          <a:xfrm>
            <a:off x="224778" y="1400772"/>
            <a:ext cx="4032898" cy="21335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77206CF-243E-4A44-A7E1-784785023B67}"/>
              </a:ext>
            </a:extLst>
          </p:cNvPr>
          <p:cNvSpPr/>
          <p:nvPr/>
        </p:nvSpPr>
        <p:spPr>
          <a:xfrm>
            <a:off x="2285999" y="3485562"/>
            <a:ext cx="2961335" cy="21335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283AE69-0524-4737-9D5F-9FB14D062C8C}"/>
              </a:ext>
            </a:extLst>
          </p:cNvPr>
          <p:cNvSpPr/>
          <p:nvPr/>
        </p:nvSpPr>
        <p:spPr>
          <a:xfrm>
            <a:off x="145725" y="3534368"/>
            <a:ext cx="2091708" cy="20847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D21B71A-90DD-4F85-9610-6D8CEBE1A1FA}"/>
              </a:ext>
            </a:extLst>
          </p:cNvPr>
          <p:cNvSpPr/>
          <p:nvPr/>
        </p:nvSpPr>
        <p:spPr>
          <a:xfrm>
            <a:off x="1381124" y="5619158"/>
            <a:ext cx="3876675" cy="10388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96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 calcmode="lin" valueType="num">
                                      <p:cBhvr additive="base">
                                        <p:cTn id="1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anim calcmode="lin" valueType="num">
                                      <p:cBhvr additive="base">
                                        <p:cTn id="1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anim calcmode="lin" valueType="num">
                                      <p:cBhvr additive="base">
                                        <p:cTn id="30"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
                                            <p:txEl>
                                              <p:pRg st="11" end="11"/>
                                            </p:txEl>
                                          </p:spTgt>
                                        </p:tgtEl>
                                        <p:attrNameLst>
                                          <p:attrName>style.visibility</p:attrName>
                                        </p:attrNameLst>
                                      </p:cBhvr>
                                      <p:to>
                                        <p:strVal val="visible"/>
                                      </p:to>
                                    </p:set>
                                    <p:anim calcmode="lin" valueType="num">
                                      <p:cBhvr additive="base">
                                        <p:cTn id="34"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anim calcmode="lin" valueType="num">
                                      <p:cBhvr additive="base">
                                        <p:cTn id="47"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7">
                                            <p:txEl>
                                              <p:pRg st="13" end="13"/>
                                            </p:txEl>
                                          </p:spTgt>
                                        </p:tgtEl>
                                        <p:attrNameLst>
                                          <p:attrName>style.visibility</p:attrName>
                                        </p:attrNameLst>
                                      </p:cBhvr>
                                      <p:to>
                                        <p:strVal val="visible"/>
                                      </p:to>
                                    </p:set>
                                    <p:anim calcmode="lin" valueType="num">
                                      <p:cBhvr additive="base">
                                        <p:cTn id="60"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7">
                                            <p:txEl>
                                              <p:pRg st="14" end="14"/>
                                            </p:txEl>
                                          </p:spTgt>
                                        </p:tgtEl>
                                        <p:attrNameLst>
                                          <p:attrName>style.visibility</p:attrName>
                                        </p:attrNameLst>
                                      </p:cBhvr>
                                      <p:to>
                                        <p:strVal val="visible"/>
                                      </p:to>
                                    </p:set>
                                    <p:anim calcmode="lin" valueType="num">
                                      <p:cBhvr additive="base">
                                        <p:cTn id="64"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xEl>
                                              <p:pRg st="15" end="15"/>
                                            </p:txEl>
                                          </p:spTgt>
                                        </p:tgtEl>
                                        <p:attrNameLst>
                                          <p:attrName>style.visibility</p:attrName>
                                        </p:attrNameLst>
                                      </p:cBhvr>
                                      <p:to>
                                        <p:strVal val="visible"/>
                                      </p:to>
                                    </p:set>
                                    <p:anim calcmode="lin" valueType="num">
                                      <p:cBhvr additive="base">
                                        <p:cTn id="7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15" end="15"/>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
                                            <p:txEl>
                                              <p:pRg st="16" end="16"/>
                                            </p:txEl>
                                          </p:spTgt>
                                        </p:tgtEl>
                                        <p:attrNameLst>
                                          <p:attrName>style.visibility</p:attrName>
                                        </p:attrNameLst>
                                      </p:cBhvr>
                                      <p:to>
                                        <p:strVal val="visible"/>
                                      </p:to>
                                    </p:set>
                                    <p:anim calcmode="lin" valueType="num">
                                      <p:cBhvr additive="base">
                                        <p:cTn id="81"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29AB955-1103-40BD-A49F-8BC077E36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49"/>
            <a:ext cx="9239250" cy="6538100"/>
          </a:xfrm>
          <a:prstGeom prst="rect">
            <a:avLst/>
          </a:prstGeom>
        </p:spPr>
      </p:pic>
      <p:pic>
        <p:nvPicPr>
          <p:cNvPr id="4" name="図 3" descr="テキスト が含まれている画像&#10;&#10;自動的に生成された説明">
            <a:extLst>
              <a:ext uri="{FF2B5EF4-FFF2-40B4-BE49-F238E27FC236}">
                <a16:creationId xmlns:a16="http://schemas.microsoft.com/office/drawing/2014/main" id="{93517D39-504C-47B3-B01F-08FEE4CDEDA5}"/>
              </a:ext>
            </a:extLst>
          </p:cNvPr>
          <p:cNvPicPr>
            <a:picLocks noChangeAspect="1"/>
          </p:cNvPicPr>
          <p:nvPr/>
        </p:nvPicPr>
        <p:blipFill rotWithShape="1">
          <a:blip r:embed="rId3">
            <a:extLst>
              <a:ext uri="{28A0092B-C50C-407E-A947-70E740481C1C}">
                <a14:useLocalDpi xmlns:a14="http://schemas.microsoft.com/office/drawing/2010/main" val="0"/>
              </a:ext>
            </a:extLst>
          </a:blip>
          <a:srcRect l="3196" t="5498" r="21031" b="59829"/>
          <a:stretch/>
        </p:blipFill>
        <p:spPr>
          <a:xfrm>
            <a:off x="0" y="285750"/>
            <a:ext cx="9236449" cy="2990850"/>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90557301-DA6A-478B-8D7A-C194B51DD203}"/>
              </a:ext>
            </a:extLst>
          </p:cNvPr>
          <p:cNvPicPr>
            <a:picLocks noChangeAspect="1"/>
          </p:cNvPicPr>
          <p:nvPr/>
        </p:nvPicPr>
        <p:blipFill rotWithShape="1">
          <a:blip r:embed="rId3">
            <a:extLst>
              <a:ext uri="{28A0092B-C50C-407E-A947-70E740481C1C}">
                <a14:useLocalDpi xmlns:a14="http://schemas.microsoft.com/office/drawing/2010/main" val="0"/>
              </a:ext>
            </a:extLst>
          </a:blip>
          <a:srcRect t="38133" r="20928"/>
          <a:stretch/>
        </p:blipFill>
        <p:spPr>
          <a:xfrm>
            <a:off x="-93638" y="285750"/>
            <a:ext cx="9331276" cy="5519149"/>
          </a:xfrm>
          <a:prstGeom prst="rect">
            <a:avLst/>
          </a:prstGeom>
        </p:spPr>
      </p:pic>
    </p:spTree>
    <p:extLst>
      <p:ext uri="{BB962C8B-B14F-4D97-AF65-F5344CB8AC3E}">
        <p14:creationId xmlns:p14="http://schemas.microsoft.com/office/powerpoint/2010/main" val="24022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4153296" y="2762936"/>
            <a:ext cx="4990704" cy="3889581"/>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第５回、</a:t>
            </a:r>
            <a:endParaRPr kumimoji="1" lang="en-US" altLang="ja-JP" sz="105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solidFill>
                  <a:srgbClr val="FF0000"/>
                </a:solidFill>
                <a:latin typeface="AR P丸ゴシック体E" panose="020F0900000000000000" pitchFamily="50" charset="-128"/>
                <a:ea typeface="AR P丸ゴシック体E" panose="020F0900000000000000" pitchFamily="50" charset="-128"/>
              </a:rPr>
              <a:t>～中学校等でのカリキュラム・マネジメントの進め方と作品作りについて～</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1050" dirty="0">
              <a:latin typeface="AR丸ゴシック体E" panose="020F0909000000000000" pitchFamily="49" charset="-128"/>
              <a:ea typeface="AR丸ゴシック体E" panose="020F0909000000000000" pitchFamily="49" charset="-128"/>
              <a:cs typeface="+mj-cs"/>
            </a:endParaRPr>
          </a:p>
          <a:p>
            <a:r>
              <a:rPr kumimoji="1" lang="ja-JP" altLang="en-US" sz="2400" dirty="0">
                <a:latin typeface="AR丸ゴシック体E" panose="020F0909000000000000" pitchFamily="49" charset="-128"/>
                <a:ea typeface="AR丸ゴシック体E" panose="020F0909000000000000" pitchFamily="49" charset="-128"/>
                <a:cs typeface="+mj-cs"/>
              </a:rPr>
              <a:t>お話をしましょう。</a:t>
            </a:r>
            <a:endParaRPr kumimoji="1" lang="en-US" altLang="ja-JP" sz="10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154092"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テキスト ボックス 4">
            <a:extLst>
              <a:ext uri="{FF2B5EF4-FFF2-40B4-BE49-F238E27FC236}">
                <a16:creationId xmlns:a16="http://schemas.microsoft.com/office/drawing/2014/main" id="{304DE861-F263-4E5C-8288-7E4583D99B7B}"/>
              </a:ext>
            </a:extLst>
          </p:cNvPr>
          <p:cNvSpPr txBox="1"/>
          <p:nvPr/>
        </p:nvSpPr>
        <p:spPr>
          <a:xfrm>
            <a:off x="4572000" y="1911122"/>
            <a:ext cx="4276578" cy="646331"/>
          </a:xfrm>
          <a:prstGeom prst="rect">
            <a:avLst/>
          </a:prstGeom>
          <a:solidFill>
            <a:schemeClr val="accent6"/>
          </a:solidFill>
        </p:spPr>
        <p:txBody>
          <a:bodyPr wrap="square">
            <a:spAutoFit/>
          </a:bodyPr>
          <a:lstStyle/>
          <a:p>
            <a:r>
              <a:rPr kumimoji="1" lang="ja-JP" altLang="en-US" sz="1800" dirty="0">
                <a:solidFill>
                  <a:srgbClr val="FFFF00"/>
                </a:solidFill>
                <a:latin typeface="HGP創英角ｺﾞｼｯｸUB" panose="020B0900000000000000" pitchFamily="50" charset="-128"/>
                <a:ea typeface="HGP創英角ｺﾞｼｯｸUB" panose="020B0900000000000000" pitchFamily="50" charset="-128"/>
              </a:rPr>
              <a:t>⑤　「学習まつり」や「学習新聞」等における</a:t>
            </a:r>
            <a:endParaRPr kumimoji="1" lang="en-US" altLang="ja-JP" sz="18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1800" dirty="0">
                <a:solidFill>
                  <a:srgbClr val="FFFF00"/>
                </a:solidFill>
                <a:latin typeface="HGP創英角ｺﾞｼｯｸUB" panose="020B0900000000000000" pitchFamily="50" charset="-128"/>
                <a:ea typeface="HGP創英角ｺﾞｼｯｸUB" panose="020B0900000000000000" pitchFamily="50" charset="-128"/>
              </a:rPr>
              <a:t>学びの進化</a:t>
            </a:r>
            <a:endParaRPr lang="ja-JP" altLang="en-US" dirty="0"/>
          </a:p>
        </p:txBody>
      </p:sp>
    </p:spTree>
    <p:extLst>
      <p:ext uri="{BB962C8B-B14F-4D97-AF65-F5344CB8AC3E}">
        <p14:creationId xmlns:p14="http://schemas.microsoft.com/office/powerpoint/2010/main" val="428680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DCEB94D0-E33D-4A87-B176-7BC6B9B58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1"/>
            <a:ext cx="9144000" cy="6473848"/>
          </a:xfrm>
          <a:prstGeom prst="rect">
            <a:avLst/>
          </a:prstGeom>
        </p:spPr>
      </p:pic>
      <p:pic>
        <p:nvPicPr>
          <p:cNvPr id="4" name="図 3" descr="テキスト が含まれている画像&#10;&#10;自動的に生成された説明">
            <a:extLst>
              <a:ext uri="{FF2B5EF4-FFF2-40B4-BE49-F238E27FC236}">
                <a16:creationId xmlns:a16="http://schemas.microsoft.com/office/drawing/2014/main" id="{778D4E3E-259C-44DC-B62A-6F6877F21415}"/>
              </a:ext>
            </a:extLst>
          </p:cNvPr>
          <p:cNvPicPr>
            <a:picLocks noChangeAspect="1"/>
          </p:cNvPicPr>
          <p:nvPr/>
        </p:nvPicPr>
        <p:blipFill rotWithShape="1">
          <a:blip r:embed="rId3">
            <a:extLst>
              <a:ext uri="{28A0092B-C50C-407E-A947-70E740481C1C}">
                <a14:useLocalDpi xmlns:a14="http://schemas.microsoft.com/office/drawing/2010/main" val="0"/>
              </a:ext>
            </a:extLst>
          </a:blip>
          <a:srcRect l="42917" t="1030" r="1666" b="36734"/>
          <a:stretch/>
        </p:blipFill>
        <p:spPr>
          <a:xfrm>
            <a:off x="400051" y="63148"/>
            <a:ext cx="8610600" cy="6846398"/>
          </a:xfrm>
          <a:prstGeom prst="rect">
            <a:avLst/>
          </a:prstGeom>
        </p:spPr>
      </p:pic>
      <p:sp>
        <p:nvSpPr>
          <p:cNvPr id="5" name="楕円 4">
            <a:extLst>
              <a:ext uri="{FF2B5EF4-FFF2-40B4-BE49-F238E27FC236}">
                <a16:creationId xmlns:a16="http://schemas.microsoft.com/office/drawing/2014/main" id="{379220AD-D14F-4E39-B522-196D42198D76}"/>
              </a:ext>
            </a:extLst>
          </p:cNvPr>
          <p:cNvSpPr/>
          <p:nvPr/>
        </p:nvSpPr>
        <p:spPr>
          <a:xfrm>
            <a:off x="209550" y="3162300"/>
            <a:ext cx="9086849" cy="40671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902DDBBA-B3D3-4D00-91F3-421B186F937B}"/>
              </a:ext>
            </a:extLst>
          </p:cNvPr>
          <p:cNvSpPr/>
          <p:nvPr/>
        </p:nvSpPr>
        <p:spPr>
          <a:xfrm>
            <a:off x="3200400" y="0"/>
            <a:ext cx="3524250" cy="411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57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DCEB94D0-E33D-4A87-B176-7BC6B9B58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1"/>
            <a:ext cx="9144000" cy="6473848"/>
          </a:xfrm>
          <a:prstGeom prst="rect">
            <a:avLst/>
          </a:prstGeom>
        </p:spPr>
      </p:pic>
      <p:pic>
        <p:nvPicPr>
          <p:cNvPr id="7" name="図 6" descr="テキスト が含まれている画像&#10;&#10;自動的に生成された説明">
            <a:extLst>
              <a:ext uri="{FF2B5EF4-FFF2-40B4-BE49-F238E27FC236}">
                <a16:creationId xmlns:a16="http://schemas.microsoft.com/office/drawing/2014/main" id="{EA2ABC42-BACC-4FFF-90D9-C8E6B045B41D}"/>
              </a:ext>
            </a:extLst>
          </p:cNvPr>
          <p:cNvPicPr>
            <a:picLocks noChangeAspect="1"/>
          </p:cNvPicPr>
          <p:nvPr/>
        </p:nvPicPr>
        <p:blipFill rotWithShape="1">
          <a:blip r:embed="rId3">
            <a:extLst>
              <a:ext uri="{28A0092B-C50C-407E-A947-70E740481C1C}">
                <a14:useLocalDpi xmlns:a14="http://schemas.microsoft.com/office/drawing/2010/main" val="0"/>
              </a:ext>
            </a:extLst>
          </a:blip>
          <a:srcRect r="55521" b="37617"/>
          <a:stretch/>
        </p:blipFill>
        <p:spPr>
          <a:xfrm>
            <a:off x="152400" y="342901"/>
            <a:ext cx="6572250" cy="6526073"/>
          </a:xfrm>
          <a:prstGeom prst="rect">
            <a:avLst/>
          </a:prstGeom>
        </p:spPr>
      </p:pic>
      <p:pic>
        <p:nvPicPr>
          <p:cNvPr id="8" name="図 7" descr="テキスト が含まれている画像&#10;&#10;自動的に生成された説明">
            <a:extLst>
              <a:ext uri="{FF2B5EF4-FFF2-40B4-BE49-F238E27FC236}">
                <a16:creationId xmlns:a16="http://schemas.microsoft.com/office/drawing/2014/main" id="{DF29C080-C672-48D1-A441-4CF53E25E0E9}"/>
              </a:ext>
            </a:extLst>
          </p:cNvPr>
          <p:cNvPicPr>
            <a:picLocks noChangeAspect="1"/>
          </p:cNvPicPr>
          <p:nvPr/>
        </p:nvPicPr>
        <p:blipFill rotWithShape="1">
          <a:blip r:embed="rId3">
            <a:extLst>
              <a:ext uri="{28A0092B-C50C-407E-A947-70E740481C1C}">
                <a14:useLocalDpi xmlns:a14="http://schemas.microsoft.com/office/drawing/2010/main" val="0"/>
              </a:ext>
            </a:extLst>
          </a:blip>
          <a:srcRect l="25939" t="61353" r="2187" b="4660"/>
          <a:stretch/>
        </p:blipFill>
        <p:spPr>
          <a:xfrm>
            <a:off x="0" y="3578250"/>
            <a:ext cx="9218222" cy="3086099"/>
          </a:xfrm>
          <a:prstGeom prst="rect">
            <a:avLst/>
          </a:prstGeom>
        </p:spPr>
      </p:pic>
    </p:spTree>
    <p:extLst>
      <p:ext uri="{BB962C8B-B14F-4D97-AF65-F5344CB8AC3E}">
        <p14:creationId xmlns:p14="http://schemas.microsoft.com/office/powerpoint/2010/main" val="238802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a:extLst>
              <a:ext uri="{28A0092B-C50C-407E-A947-70E740481C1C}">
                <a14:useLocalDpi xmlns:a14="http://schemas.microsoft.com/office/drawing/2010/main" val="0"/>
              </a:ext>
            </a:extLst>
          </a:blip>
          <a:srcRect t="5756" b="7170"/>
          <a:stretch/>
        </p:blipFill>
        <p:spPr>
          <a:xfrm>
            <a:off x="-9777" y="272557"/>
            <a:ext cx="9144000" cy="5649858"/>
          </a:xfrm>
          <a:prstGeom prst="rect">
            <a:avLst/>
          </a:prstGeom>
        </p:spPr>
      </p:pic>
      <p:sp>
        <p:nvSpPr>
          <p:cNvPr id="2" name="テキスト ボックス 1">
            <a:extLst>
              <a:ext uri="{FF2B5EF4-FFF2-40B4-BE49-F238E27FC236}">
                <a16:creationId xmlns:a16="http://schemas.microsoft.com/office/drawing/2014/main" id="{37413315-3614-44F5-9C72-6447196FBC18}"/>
              </a:ext>
            </a:extLst>
          </p:cNvPr>
          <p:cNvSpPr txBox="1"/>
          <p:nvPr/>
        </p:nvSpPr>
        <p:spPr>
          <a:xfrm>
            <a:off x="384458" y="5921559"/>
            <a:ext cx="8712642" cy="902170"/>
          </a:xfrm>
          <a:prstGeom prst="rect">
            <a:avLst/>
          </a:prstGeom>
          <a:noFill/>
        </p:spPr>
        <p:txBody>
          <a:bodyPr wrap="none" rtlCol="0">
            <a:spAutoFit/>
          </a:bodyPr>
          <a:lstStyle/>
          <a:p>
            <a:r>
              <a:rPr lang="ja-JP" altLang="en-US" sz="1754" b="1" dirty="0"/>
              <a:t>最近、ＳＤＧｓのロゴを目にするようになりました。そのこと自体は悪いことでは</a:t>
            </a:r>
            <a:endParaRPr lang="en-US" altLang="ja-JP" sz="1754" b="1" dirty="0"/>
          </a:p>
          <a:p>
            <a:r>
              <a:rPr lang="ja-JP" altLang="en-US" sz="1754" b="1" dirty="0"/>
              <a:t>ないのですが、ばらばらに、部分的な取り組みを、コンクールや競争的に進めても、</a:t>
            </a:r>
            <a:endParaRPr lang="en-US" altLang="ja-JP" sz="1754" b="1" dirty="0"/>
          </a:p>
          <a:p>
            <a:r>
              <a:rPr lang="ja-JP" altLang="en-US" sz="1754" b="1" dirty="0"/>
              <a:t>ダメなのです。</a:t>
            </a:r>
          </a:p>
        </p:txBody>
      </p:sp>
    </p:spTree>
    <p:extLst>
      <p:ext uri="{BB962C8B-B14F-4D97-AF65-F5344CB8AC3E}">
        <p14:creationId xmlns:p14="http://schemas.microsoft.com/office/powerpoint/2010/main" val="594472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8E785A-740E-413E-B3C0-8E3A388402A1}"/>
              </a:ext>
            </a:extLst>
          </p:cNvPr>
          <p:cNvSpPr/>
          <p:nvPr/>
        </p:nvSpPr>
        <p:spPr>
          <a:xfrm>
            <a:off x="535382" y="306028"/>
            <a:ext cx="3620085" cy="238265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5" name="正方形/長方形 4">
            <a:extLst>
              <a:ext uri="{FF2B5EF4-FFF2-40B4-BE49-F238E27FC236}">
                <a16:creationId xmlns:a16="http://schemas.microsoft.com/office/drawing/2014/main" id="{283925E9-71E0-4F92-952F-6EF1764AAB61}"/>
              </a:ext>
            </a:extLst>
          </p:cNvPr>
          <p:cNvSpPr/>
          <p:nvPr/>
        </p:nvSpPr>
        <p:spPr>
          <a:xfrm>
            <a:off x="4232082" y="306028"/>
            <a:ext cx="2241954" cy="2382654"/>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6" name="正方形/長方形 5">
            <a:extLst>
              <a:ext uri="{FF2B5EF4-FFF2-40B4-BE49-F238E27FC236}">
                <a16:creationId xmlns:a16="http://schemas.microsoft.com/office/drawing/2014/main" id="{474590F3-84E6-4903-86EE-E2869A7535AF}"/>
              </a:ext>
            </a:extLst>
          </p:cNvPr>
          <p:cNvSpPr/>
          <p:nvPr/>
        </p:nvSpPr>
        <p:spPr>
          <a:xfrm>
            <a:off x="6563607" y="306028"/>
            <a:ext cx="2086398" cy="2382654"/>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8" name="テキスト ボックス 7">
            <a:extLst>
              <a:ext uri="{FF2B5EF4-FFF2-40B4-BE49-F238E27FC236}">
                <a16:creationId xmlns:a16="http://schemas.microsoft.com/office/drawing/2014/main" id="{DC558BBE-1F07-4B05-9597-921FC9DCC989}"/>
              </a:ext>
            </a:extLst>
          </p:cNvPr>
          <p:cNvSpPr txBox="1"/>
          <p:nvPr/>
        </p:nvSpPr>
        <p:spPr>
          <a:xfrm>
            <a:off x="1846775" y="561677"/>
            <a:ext cx="1238643" cy="660502"/>
          </a:xfrm>
          <a:prstGeom prst="rect">
            <a:avLst/>
          </a:prstGeom>
          <a:noFill/>
        </p:spPr>
        <p:txBody>
          <a:bodyPr wrap="square" rtlCol="0">
            <a:spAutoFit/>
          </a:bodyPr>
          <a:lstStyle/>
          <a:p>
            <a:r>
              <a:rPr lang="ja-JP" altLang="en-US" sz="3692" b="1" dirty="0"/>
              <a:t>環境</a:t>
            </a:r>
          </a:p>
        </p:txBody>
      </p:sp>
      <p:sp>
        <p:nvSpPr>
          <p:cNvPr id="9" name="テキスト ボックス 8">
            <a:extLst>
              <a:ext uri="{FF2B5EF4-FFF2-40B4-BE49-F238E27FC236}">
                <a16:creationId xmlns:a16="http://schemas.microsoft.com/office/drawing/2014/main" id="{8A96D777-0FF3-4378-AA91-2C7D71359A2F}"/>
              </a:ext>
            </a:extLst>
          </p:cNvPr>
          <p:cNvSpPr txBox="1"/>
          <p:nvPr/>
        </p:nvSpPr>
        <p:spPr>
          <a:xfrm>
            <a:off x="6896961" y="613038"/>
            <a:ext cx="1596705" cy="1228670"/>
          </a:xfrm>
          <a:prstGeom prst="rect">
            <a:avLst/>
          </a:prstGeom>
          <a:noFill/>
        </p:spPr>
        <p:txBody>
          <a:bodyPr wrap="square" rtlCol="0">
            <a:spAutoFit/>
          </a:bodyPr>
          <a:lstStyle/>
          <a:p>
            <a:r>
              <a:rPr lang="ja-JP" altLang="en-US" sz="3692" b="1" dirty="0"/>
              <a:t>多文化理解</a:t>
            </a:r>
          </a:p>
        </p:txBody>
      </p:sp>
      <p:sp>
        <p:nvSpPr>
          <p:cNvPr id="10" name="テキスト ボックス 9">
            <a:extLst>
              <a:ext uri="{FF2B5EF4-FFF2-40B4-BE49-F238E27FC236}">
                <a16:creationId xmlns:a16="http://schemas.microsoft.com/office/drawing/2014/main" id="{68ADBEA9-F2C6-4343-B0A4-908D418AA2FD}"/>
              </a:ext>
            </a:extLst>
          </p:cNvPr>
          <p:cNvSpPr txBox="1"/>
          <p:nvPr/>
        </p:nvSpPr>
        <p:spPr>
          <a:xfrm>
            <a:off x="4655008" y="613038"/>
            <a:ext cx="1238643" cy="660502"/>
          </a:xfrm>
          <a:prstGeom prst="rect">
            <a:avLst/>
          </a:prstGeom>
          <a:noFill/>
        </p:spPr>
        <p:txBody>
          <a:bodyPr wrap="square" rtlCol="0">
            <a:spAutoFit/>
          </a:bodyPr>
          <a:lstStyle/>
          <a:p>
            <a:r>
              <a:rPr lang="ja-JP" altLang="en-US" sz="3692" b="1" dirty="0"/>
              <a:t>人権</a:t>
            </a:r>
          </a:p>
        </p:txBody>
      </p:sp>
      <p:sp>
        <p:nvSpPr>
          <p:cNvPr id="12" name="テキスト ボックス 11">
            <a:extLst>
              <a:ext uri="{FF2B5EF4-FFF2-40B4-BE49-F238E27FC236}">
                <a16:creationId xmlns:a16="http://schemas.microsoft.com/office/drawing/2014/main" id="{40B62F3F-ACF7-4E78-8E00-147B56D3F942}"/>
              </a:ext>
            </a:extLst>
          </p:cNvPr>
          <p:cNvSpPr txBox="1"/>
          <p:nvPr/>
        </p:nvSpPr>
        <p:spPr>
          <a:xfrm>
            <a:off x="535382" y="3277358"/>
            <a:ext cx="8114623" cy="3274614"/>
          </a:xfrm>
          <a:prstGeom prst="rect">
            <a:avLst/>
          </a:prstGeom>
          <a:noFill/>
        </p:spPr>
        <p:txBody>
          <a:bodyPr wrap="square" rtlCol="0">
            <a:spAutoFit/>
          </a:bodyPr>
          <a:lstStyle/>
          <a:p>
            <a:r>
              <a:rPr lang="ja-JP" altLang="en-US" sz="2954" b="1" dirty="0"/>
              <a:t>ＥＳＤカレンダーを作る際に使った、</a:t>
            </a:r>
            <a:endParaRPr lang="en-US" altLang="ja-JP" sz="2954" b="1" dirty="0"/>
          </a:p>
          <a:p>
            <a:r>
              <a:rPr lang="ja-JP" altLang="en-US" sz="2954" b="1" dirty="0"/>
              <a:t>環境・人権・多文化理解（と学習スキル）という視点で取り組んできた生活・総合の単元名をＳＤＧｓのロゴに対応させてみると、小学校６年間で、全ての課題に向き合った学びが進められています。このような学習がＥＳＤであり、ＳＤＧｓの中心に位置するものなのです。</a:t>
            </a:r>
          </a:p>
        </p:txBody>
      </p:sp>
    </p:spTree>
    <p:extLst>
      <p:ext uri="{BB962C8B-B14F-4D97-AF65-F5344CB8AC3E}">
        <p14:creationId xmlns:p14="http://schemas.microsoft.com/office/powerpoint/2010/main" val="3119133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79063" y="396923"/>
            <a:ext cx="8726496" cy="5953829"/>
            <a:chOff x="-319961" y="-129479"/>
            <a:chExt cx="10241513" cy="6987479"/>
          </a:xfrm>
        </p:grpSpPr>
        <p:sp>
          <p:nvSpPr>
            <p:cNvPr id="67586" name="正方形/長方形 5"/>
            <p:cNvSpPr>
              <a:spLocks noChangeArrowheads="1"/>
            </p:cNvSpPr>
            <p:nvPr/>
          </p:nvSpPr>
          <p:spPr bwMode="auto">
            <a:xfrm>
              <a:off x="15552" y="0"/>
              <a:ext cx="9906000" cy="383741"/>
            </a:xfrm>
            <a:prstGeom prst="rect">
              <a:avLst/>
            </a:prstGeom>
            <a:solidFill>
              <a:schemeClr val="bg1"/>
            </a:solidFill>
            <a:ln w="9525">
              <a:noFill/>
              <a:miter lim="800000"/>
              <a:headEnd/>
              <a:tailEnd/>
            </a:ln>
          </p:spPr>
          <p:txBody>
            <a:bodyPr lIns="77046" tIns="38526" rIns="77046" bIns="38526">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161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77701"/>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341"/>
                </a:spcAft>
              </a:pPr>
              <a:r>
                <a:rPr lang="ja-JP" altLang="en-US" sz="2045" b="1"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045" b="1"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8234685" y="-20587"/>
              <a:ext cx="1655762" cy="461961"/>
            </a:xfrm>
            <a:prstGeom prst="rect">
              <a:avLst/>
            </a:prstGeom>
            <a:solidFill>
              <a:srgbClr val="FFFF00"/>
            </a:solidFill>
            <a:ln w="44450">
              <a:noFill/>
            </a:ln>
          </p:spPr>
          <p:style>
            <a:lnRef idx="1">
              <a:schemeClr val="accent1"/>
            </a:lnRef>
            <a:fillRef idx="2">
              <a:schemeClr val="accent1"/>
            </a:fillRef>
            <a:effectRef idx="1">
              <a:schemeClr val="accent1"/>
            </a:effectRef>
            <a:fontRef idx="minor">
              <a:schemeClr val="dk1"/>
            </a:fontRef>
          </p:style>
          <p:txBody>
            <a:bodyPr lIns="77137" tIns="38574" rIns="77137" bIns="38574" anchor="ctr"/>
            <a:lstStyle/>
            <a:p>
              <a:pPr marL="382714" indent="-382714" algn="ctr" defTabSz="779140">
                <a:spcBef>
                  <a:spcPct val="50000"/>
                </a:spcBef>
                <a:defRPr/>
              </a:pPr>
              <a:r>
                <a:rPr lang="ja-JP" altLang="en-US" sz="1704" b="1" dirty="0">
                  <a:solidFill>
                    <a:srgbClr val="000000"/>
                  </a:solidFill>
                  <a:latin typeface="HGPｺﾞｼｯｸE" panose="020B0900000000000000" pitchFamily="50" charset="-128"/>
                  <a:ea typeface="HGPｺﾞｼｯｸE" panose="020B0900000000000000" pitchFamily="50" charset="-128"/>
                </a:rPr>
                <a:t>何を学ぶか</a:t>
              </a:r>
            </a:p>
          </p:txBody>
        </p:sp>
      </p:grpSp>
      <p:sp>
        <p:nvSpPr>
          <p:cNvPr id="4" name="正方形/長方形 3"/>
          <p:cNvSpPr/>
          <p:nvPr/>
        </p:nvSpPr>
        <p:spPr>
          <a:xfrm>
            <a:off x="535382" y="1711035"/>
            <a:ext cx="3620085" cy="46397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1" name="正方形/長方形 10"/>
          <p:cNvSpPr/>
          <p:nvPr/>
        </p:nvSpPr>
        <p:spPr>
          <a:xfrm>
            <a:off x="4232082" y="1711035"/>
            <a:ext cx="2241954" cy="4639718"/>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3" name="正方形/長方形 12"/>
          <p:cNvSpPr/>
          <p:nvPr/>
        </p:nvSpPr>
        <p:spPr>
          <a:xfrm>
            <a:off x="6563607" y="1711035"/>
            <a:ext cx="2086398" cy="4639718"/>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6581782" y="2099622"/>
            <a:ext cx="481900" cy="465282"/>
          </a:xfrm>
          <a:prstGeom prst="rect">
            <a:avLst/>
          </a:prstGeom>
        </p:spPr>
      </p:pic>
    </p:spTree>
    <p:extLst>
      <p:ext uri="{BB962C8B-B14F-4D97-AF65-F5344CB8AC3E}">
        <p14:creationId xmlns:p14="http://schemas.microsoft.com/office/powerpoint/2010/main" val="14430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A0A467-8EC3-4203-A9CD-E26F6D0386E2}"/>
              </a:ext>
            </a:extLst>
          </p:cNvPr>
          <p:cNvSpPr txBox="1"/>
          <p:nvPr/>
        </p:nvSpPr>
        <p:spPr>
          <a:xfrm>
            <a:off x="185051" y="5969208"/>
            <a:ext cx="8491405" cy="902170"/>
          </a:xfrm>
          <a:prstGeom prst="rect">
            <a:avLst/>
          </a:prstGeom>
          <a:noFill/>
        </p:spPr>
        <p:txBody>
          <a:bodyPr wrap="square" rtlCol="0">
            <a:spAutoFit/>
          </a:bodyPr>
          <a:lstStyle/>
          <a:p>
            <a:r>
              <a:rPr lang="ja-JP" altLang="en-US" sz="1754" b="1" dirty="0">
                <a:latin typeface="AR丸ゴシック体E" panose="020F0909000000000000" pitchFamily="49" charset="-128"/>
                <a:ea typeface="AR丸ゴシック体E" panose="020F0909000000000000" pitchFamily="49" charset="-128"/>
              </a:rPr>
              <a:t>ちょっと取り組んで達成できるような甘いものは一つもありません。そこには、深い理解や学びを通じた、本気で考える人づくりが欠かせないのです。全国の学校でやらないとだめです。</a:t>
            </a:r>
          </a:p>
        </p:txBody>
      </p:sp>
      <p:pic>
        <p:nvPicPr>
          <p:cNvPr id="7" name="図 6">
            <a:extLst>
              <a:ext uri="{FF2B5EF4-FFF2-40B4-BE49-F238E27FC236}">
                <a16:creationId xmlns:a16="http://schemas.microsoft.com/office/drawing/2014/main" id="{22EDB72F-A774-4716-993A-11CB526C86A7}"/>
              </a:ext>
            </a:extLst>
          </p:cNvPr>
          <p:cNvPicPr>
            <a:picLocks noChangeAspect="1"/>
          </p:cNvPicPr>
          <p:nvPr/>
        </p:nvPicPr>
        <p:blipFill rotWithShape="1">
          <a:blip r:embed="rId3"/>
          <a:srcRect l="29646" t="17693" r="30374" b="11232"/>
          <a:stretch/>
        </p:blipFill>
        <p:spPr>
          <a:xfrm>
            <a:off x="5287791" y="5024255"/>
            <a:ext cx="864031" cy="912436"/>
          </a:xfrm>
          <a:prstGeom prst="rect">
            <a:avLst/>
          </a:prstGeom>
        </p:spPr>
      </p:pic>
      <p:pic>
        <p:nvPicPr>
          <p:cNvPr id="4" name="図 3">
            <a:extLst>
              <a:ext uri="{FF2B5EF4-FFF2-40B4-BE49-F238E27FC236}">
                <a16:creationId xmlns:a16="http://schemas.microsoft.com/office/drawing/2014/main" id="{DDB9E864-6D76-443A-810F-84CD1571B6AC}"/>
              </a:ext>
            </a:extLst>
          </p:cNvPr>
          <p:cNvPicPr>
            <a:picLocks noChangeAspect="1"/>
          </p:cNvPicPr>
          <p:nvPr/>
        </p:nvPicPr>
        <p:blipFill rotWithShape="1">
          <a:blip r:embed="rId4">
            <a:extLst>
              <a:ext uri="{28A0092B-C50C-407E-A947-70E740481C1C}">
                <a14:useLocalDpi xmlns:a14="http://schemas.microsoft.com/office/drawing/2010/main" val="0"/>
              </a:ext>
            </a:extLst>
          </a:blip>
          <a:srcRect b="13434"/>
          <a:stretch/>
        </p:blipFill>
        <p:spPr>
          <a:xfrm>
            <a:off x="0" y="0"/>
            <a:ext cx="9144000" cy="5936691"/>
          </a:xfrm>
          <a:prstGeom prst="rect">
            <a:avLst/>
          </a:prstGeom>
        </p:spPr>
      </p:pic>
    </p:spTree>
    <p:extLst>
      <p:ext uri="{BB962C8B-B14F-4D97-AF65-F5344CB8AC3E}">
        <p14:creationId xmlns:p14="http://schemas.microsoft.com/office/powerpoint/2010/main" val="111624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C700AB2-2C49-4B95-9DA8-78D24F7B5CC1}"/>
              </a:ext>
            </a:extLst>
          </p:cNvPr>
          <p:cNvSpPr/>
          <p:nvPr/>
        </p:nvSpPr>
        <p:spPr>
          <a:xfrm>
            <a:off x="200256" y="121173"/>
            <a:ext cx="8730028" cy="66261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AR丸ゴシック体E" panose="020F0909000000000000" pitchFamily="49" charset="-128"/>
              <a:ea typeface="AR丸ゴシック体E" panose="020F0909000000000000" pitchFamily="49" charset="-128"/>
            </a:endParaRPr>
          </a:p>
        </p:txBody>
      </p:sp>
      <p:sp>
        <p:nvSpPr>
          <p:cNvPr id="2" name="テキスト ボックス 1">
            <a:extLst>
              <a:ext uri="{FF2B5EF4-FFF2-40B4-BE49-F238E27FC236}">
                <a16:creationId xmlns:a16="http://schemas.microsoft.com/office/drawing/2014/main" id="{2E31CF78-1E00-4F28-85BA-03D00BF89F88}"/>
              </a:ext>
            </a:extLst>
          </p:cNvPr>
          <p:cNvSpPr txBox="1"/>
          <p:nvPr/>
        </p:nvSpPr>
        <p:spPr>
          <a:xfrm>
            <a:off x="341590" y="310998"/>
            <a:ext cx="8802410" cy="6143670"/>
          </a:xfrm>
          <a:prstGeom prst="rect">
            <a:avLst/>
          </a:prstGeom>
          <a:noFill/>
        </p:spPr>
        <p:txBody>
          <a:bodyPr wrap="none" rtlCol="0">
            <a:spAutoFit/>
          </a:bodyPr>
          <a:lstStyle/>
          <a:p>
            <a:r>
              <a:rPr lang="ja-JP" altLang="en-US" sz="3200" b="1" dirty="0">
                <a:latin typeface="AR丸ゴシック体E" panose="020F0909000000000000" pitchFamily="49" charset="-128"/>
                <a:ea typeface="AR丸ゴシック体E" panose="020F0909000000000000" pitchFamily="49" charset="-128"/>
              </a:rPr>
              <a:t>皆様方のお取組みによって、ＥＳＤが広まり、</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成長し、変容する子どもたちの姿を通じて</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持続可能な社会が実現できるよう、期待して</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います。</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ご清聴・ご参加いただき、</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28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ありがとうございました。</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1400" dirty="0"/>
          </a:p>
          <a:p>
            <a:endParaRPr lang="en-US" altLang="ja-JP" sz="1400" dirty="0"/>
          </a:p>
          <a:p>
            <a:r>
              <a:rPr lang="ja-JP" altLang="en-US" sz="3323" dirty="0"/>
              <a:t>　　　　</a:t>
            </a:r>
            <a:r>
              <a:rPr lang="ja-JP" altLang="en-US" sz="2000" dirty="0">
                <a:latin typeface="AR丸ゴシック体E" panose="020F0909000000000000" pitchFamily="49" charset="-128"/>
                <a:ea typeface="AR丸ゴシック体E" panose="020F0909000000000000" pitchFamily="49" charset="-128"/>
              </a:rPr>
              <a:t>お話とプレゼンは手島利夫でした。</a:t>
            </a:r>
            <a:endParaRPr lang="en-US" altLang="ja-JP" sz="2000" dirty="0">
              <a:latin typeface="AR丸ゴシック体E" panose="020F0909000000000000" pitchFamily="49" charset="-128"/>
              <a:ea typeface="AR丸ゴシック体E" panose="020F0909000000000000" pitchFamily="49" charset="-128"/>
            </a:endParaRPr>
          </a:p>
        </p:txBody>
      </p:sp>
      <p:pic>
        <p:nvPicPr>
          <p:cNvPr id="5" name="図 4" descr="スーツを着ている男はスマイルしている&#10;&#10;自動的に生成された説明">
            <a:extLst>
              <a:ext uri="{FF2B5EF4-FFF2-40B4-BE49-F238E27FC236}">
                <a16:creationId xmlns:a16="http://schemas.microsoft.com/office/drawing/2014/main" id="{A2373690-7782-4BDE-9683-0758C95C4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429" y="4126510"/>
            <a:ext cx="1920051" cy="2542570"/>
          </a:xfrm>
          <a:prstGeom prst="rect">
            <a:avLst/>
          </a:prstGeom>
        </p:spPr>
      </p:pic>
    </p:spTree>
    <p:extLst>
      <p:ext uri="{BB962C8B-B14F-4D97-AF65-F5344CB8AC3E}">
        <p14:creationId xmlns:p14="http://schemas.microsoft.com/office/powerpoint/2010/main" val="339922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118534" y="735955"/>
            <a:ext cx="9262533" cy="5386090"/>
          </a:xfrm>
          <a:prstGeom prst="rect">
            <a:avLst/>
          </a:prstGeom>
          <a:solidFill>
            <a:srgbClr val="FFFFCC"/>
          </a:solidFill>
        </p:spPr>
        <p:txBody>
          <a:bodyPr wrap="square" rtlCol="0">
            <a:spAutoFit/>
          </a:bodyPr>
          <a:lstStyle/>
          <a:p>
            <a:endParaRPr kumimoji="1" lang="en-US" altLang="ja-JP" sz="30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000"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中学校でカリキュラム・マネジメントを進めにくい事情</a:t>
            </a:r>
            <a:endParaRPr kumimoji="1" lang="en-US" altLang="ja-JP" sz="30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・教科担任制で指導することが多く、生徒全員のことは</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理解しやすいが、教科・領域の</a:t>
            </a:r>
            <a:r>
              <a:rPr kumimoji="1" lang="ja-JP" altLang="en-US" sz="2800" u="sng" dirty="0">
                <a:latin typeface="AR P丸ゴシック体E" panose="020F0900000000000000" pitchFamily="50" charset="-128"/>
                <a:ea typeface="AR P丸ゴシック体E" panose="020F0900000000000000" pitchFamily="50" charset="-128"/>
              </a:rPr>
              <a:t>学び全体を俯瞰しにくい</a:t>
            </a:r>
            <a:r>
              <a:rPr kumimoji="1" lang="ja-JP" altLang="en-US" sz="2800" dirty="0">
                <a:latin typeface="AR P丸ゴシック体E" panose="020F0900000000000000" pitchFamily="50" charset="-128"/>
                <a:ea typeface="AR P丸ゴシック体E" panose="020F0900000000000000" pitchFamily="50" charset="-128"/>
              </a:rPr>
              <a:t>。</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・教師も生徒も保護者も、</a:t>
            </a:r>
            <a:r>
              <a:rPr kumimoji="1" lang="en-US" altLang="ja-JP" sz="2800" dirty="0">
                <a:latin typeface="AR P丸ゴシック体E" panose="020F0900000000000000" pitchFamily="50" charset="-128"/>
                <a:ea typeface="AR P丸ゴシック体E" panose="020F0900000000000000" pitchFamily="50" charset="-128"/>
              </a:rPr>
              <a:t>3</a:t>
            </a:r>
            <a:r>
              <a:rPr kumimoji="1" lang="ja-JP" altLang="en-US" sz="2800" dirty="0">
                <a:latin typeface="AR P丸ゴシック体E" panose="020F0900000000000000" pitchFamily="50" charset="-128"/>
                <a:ea typeface="AR P丸ゴシック体E" panose="020F0900000000000000" pitchFamily="50" charset="-128"/>
              </a:rPr>
              <a:t>年後の</a:t>
            </a:r>
            <a:r>
              <a:rPr kumimoji="1" lang="ja-JP" altLang="en-US" sz="2800" u="sng" dirty="0">
                <a:latin typeface="AR P丸ゴシック体E" panose="020F0900000000000000" pitchFamily="50" charset="-128"/>
                <a:ea typeface="AR P丸ゴシック体E" panose="020F0900000000000000" pitchFamily="50" charset="-128"/>
              </a:rPr>
              <a:t>受験を尺度に学びを</a:t>
            </a:r>
            <a:endParaRPr kumimoji="1" lang="en-US" altLang="ja-JP" sz="2800" u="sng"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u="sng" dirty="0">
                <a:latin typeface="AR P丸ゴシック体E" panose="020F0900000000000000" pitchFamily="50" charset="-128"/>
                <a:ea typeface="AR P丸ゴシック体E" panose="020F0900000000000000" pitchFamily="50" charset="-128"/>
              </a:rPr>
              <a:t>捉えがち</a:t>
            </a:r>
            <a:r>
              <a:rPr kumimoji="1" lang="ja-JP" altLang="en-US" sz="2800" dirty="0">
                <a:latin typeface="AR P丸ゴシック体E" panose="020F0900000000000000" pitchFamily="50" charset="-128"/>
                <a:ea typeface="AR P丸ゴシック体E" panose="020F0900000000000000" pitchFamily="50" charset="-128"/>
              </a:rPr>
              <a:t>であり、学びに対する意識が狭くなりがちである。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・評価の公平性を考えるあまり、決まりきった内容をど</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れだけ答えられるか、</a:t>
            </a:r>
            <a:r>
              <a:rPr kumimoji="1" lang="ja-JP" altLang="en-US" sz="2800" u="sng" dirty="0">
                <a:latin typeface="AR P丸ゴシック体E" panose="020F0900000000000000" pitchFamily="50" charset="-128"/>
                <a:ea typeface="AR P丸ゴシック体E" panose="020F0900000000000000" pitchFamily="50" charset="-128"/>
              </a:rPr>
              <a:t>数値化できる内容で評価しがち。</a:t>
            </a:r>
            <a:endParaRPr kumimoji="1" lang="en-US" altLang="ja-JP" sz="2800" u="sng"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642352" y="316200"/>
            <a:ext cx="5859296" cy="523220"/>
          </a:xfrm>
          <a:prstGeom prst="rect">
            <a:avLst/>
          </a:prstGeom>
        </p:spPr>
        <p:txBody>
          <a:bodyPr wrap="none">
            <a:spAutoFit/>
          </a:bodyPr>
          <a:lstStyle/>
          <a:p>
            <a:r>
              <a:rPr kumimoji="1" lang="ja-JP" altLang="en-US" sz="2800" dirty="0">
                <a:latin typeface="AR P丸ゴシック体E" panose="020F0900000000000000" pitchFamily="50" charset="-128"/>
                <a:ea typeface="AR P丸ゴシック体E" panose="020F0900000000000000" pitchFamily="50" charset="-128"/>
              </a:rPr>
              <a:t>教科・領域の</a:t>
            </a:r>
            <a:r>
              <a:rPr kumimoji="1" lang="ja-JP" altLang="en-US" sz="2800" u="sng" dirty="0">
                <a:latin typeface="AR P丸ゴシック体E" panose="020F0900000000000000" pitchFamily="50" charset="-128"/>
                <a:ea typeface="AR P丸ゴシック体E" panose="020F0900000000000000" pitchFamily="50" charset="-128"/>
              </a:rPr>
              <a:t>学び全体を俯瞰しにくい</a:t>
            </a:r>
            <a:endParaRPr lang="ja-JP" altLang="en-US" sz="2800" dirty="0"/>
          </a:p>
        </p:txBody>
      </p:sp>
      <p:sp>
        <p:nvSpPr>
          <p:cNvPr id="3" name="矢印: 下 2">
            <a:extLst>
              <a:ext uri="{FF2B5EF4-FFF2-40B4-BE49-F238E27FC236}">
                <a16:creationId xmlns:a16="http://schemas.microsoft.com/office/drawing/2014/main" id="{E5F3167B-9E7A-47DB-94B4-A33BBAB8C681}"/>
              </a:ext>
            </a:extLst>
          </p:cNvPr>
          <p:cNvSpPr/>
          <p:nvPr/>
        </p:nvSpPr>
        <p:spPr>
          <a:xfrm>
            <a:off x="4058292" y="1078787"/>
            <a:ext cx="1017142" cy="44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5E55260-7AAD-4E3F-8F66-AF0224F9C177}"/>
              </a:ext>
            </a:extLst>
          </p:cNvPr>
          <p:cNvSpPr/>
          <p:nvPr/>
        </p:nvSpPr>
        <p:spPr>
          <a:xfrm>
            <a:off x="995080" y="1551397"/>
            <a:ext cx="7311617" cy="954107"/>
          </a:xfrm>
          <a:prstGeom prst="rect">
            <a:avLst/>
          </a:prstGeom>
        </p:spPr>
        <p:txBody>
          <a:bodyPr wrap="none">
            <a:spAutoFit/>
          </a:bodyPr>
          <a:lstStyle/>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2800"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あてはめてみよう。（現行の教科書でもできる）</a:t>
            </a:r>
            <a:endParaRPr lang="ja-JP" altLang="en-US" sz="2800"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a:srcRect l="13567" t="15825" r="13653" b="5626"/>
          <a:stretch/>
        </p:blipFill>
        <p:spPr>
          <a:xfrm>
            <a:off x="1230374" y="2729299"/>
            <a:ext cx="6672978" cy="4051098"/>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794022F1-F379-4E6A-9691-84818A3D2B46}"/>
              </a:ext>
            </a:extLst>
          </p:cNvPr>
          <p:cNvSpPr/>
          <p:nvPr/>
        </p:nvSpPr>
        <p:spPr>
          <a:xfrm>
            <a:off x="277774" y="3950793"/>
            <a:ext cx="1032549" cy="626724"/>
          </a:xfrm>
          <a:prstGeom prst="rect">
            <a:avLst/>
          </a:prstGeom>
          <a:solidFill>
            <a:schemeClr val="accent3">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C0A5B37-BD2F-4BAB-AF3F-4D955ECBB08D}"/>
              </a:ext>
            </a:extLst>
          </p:cNvPr>
          <p:cNvSpPr/>
          <p:nvPr/>
        </p:nvSpPr>
        <p:spPr>
          <a:xfrm>
            <a:off x="267128" y="1109609"/>
            <a:ext cx="1032549" cy="626724"/>
          </a:xfrm>
          <a:prstGeom prst="rect">
            <a:avLst/>
          </a:prstGeom>
          <a:solidFill>
            <a:srgbClr val="FFF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BA9C59-84AB-47F6-BA2E-5FFAFB37BF49}"/>
              </a:ext>
            </a:extLst>
          </p:cNvPr>
          <p:cNvSpPr txBox="1"/>
          <p:nvPr/>
        </p:nvSpPr>
        <p:spPr>
          <a:xfrm>
            <a:off x="267128" y="122613"/>
            <a:ext cx="8609743" cy="6355586"/>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お手元の教科書にも</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国語　</a:t>
            </a:r>
            <a:r>
              <a:rPr kumimoji="1" lang="ja-JP" altLang="en-US" sz="2400" dirty="0">
                <a:latin typeface="AR P丸ゴシック体E" panose="020F0900000000000000" pitchFamily="50" charset="-128"/>
                <a:ea typeface="AR P丸ゴシック体E" panose="020F0900000000000000" pitchFamily="50" charset="-128"/>
              </a:rPr>
              <a:t>生物多様性</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パートナーシップ</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世界遺産の保護</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平和への願い</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環境保全への取り組み</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社会　</a:t>
            </a:r>
            <a:r>
              <a:rPr kumimoji="1" lang="ja-JP" altLang="en-US" sz="2400" dirty="0">
                <a:latin typeface="AR P丸ゴシック体E" panose="020F0900000000000000" pitchFamily="50" charset="-128"/>
                <a:ea typeface="AR P丸ゴシック体E" panose="020F0900000000000000" pitchFamily="50" charset="-128"/>
              </a:rPr>
              <a:t>ジェンダーや人権</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自然災害・防災</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食糧や水の備え、</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人口・貧困・インフラ</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p>
        </p:txBody>
      </p:sp>
      <p:pic>
        <p:nvPicPr>
          <p:cNvPr id="3" name="図 2" descr="テキスト が含まれている画像&#10;&#10;自動的に生成された説明">
            <a:extLst>
              <a:ext uri="{FF2B5EF4-FFF2-40B4-BE49-F238E27FC236}">
                <a16:creationId xmlns:a16="http://schemas.microsoft.com/office/drawing/2014/main" id="{E91B6EFB-B341-4A06-91C4-12480864E441}"/>
              </a:ext>
            </a:extLst>
          </p:cNvPr>
          <p:cNvPicPr>
            <a:picLocks noChangeAspect="1"/>
          </p:cNvPicPr>
          <p:nvPr/>
        </p:nvPicPr>
        <p:blipFill rotWithShape="1">
          <a:blip r:embed="rId3">
            <a:extLst>
              <a:ext uri="{28A0092B-C50C-407E-A947-70E740481C1C}">
                <a14:useLocalDpi xmlns:a14="http://schemas.microsoft.com/office/drawing/2010/main" val="0"/>
              </a:ext>
            </a:extLst>
          </a:blip>
          <a:srcRect l="32463" t="23023" r="56396" b="72894"/>
          <a:stretch/>
        </p:blipFill>
        <p:spPr>
          <a:xfrm>
            <a:off x="5037538" y="593362"/>
            <a:ext cx="1843452" cy="956229"/>
          </a:xfrm>
          <a:prstGeom prst="rect">
            <a:avLst/>
          </a:prstGeom>
          <a:ln w="57150">
            <a:solidFill>
              <a:srgbClr val="FFFF00"/>
            </a:solidFill>
          </a:ln>
        </p:spPr>
      </p:pic>
      <p:pic>
        <p:nvPicPr>
          <p:cNvPr id="4" name="図 3" descr="テキスト が含まれている画像&#10;&#10;自動的に生成された説明">
            <a:extLst>
              <a:ext uri="{FF2B5EF4-FFF2-40B4-BE49-F238E27FC236}">
                <a16:creationId xmlns:a16="http://schemas.microsoft.com/office/drawing/2014/main" id="{129AA3AE-814C-4BC6-85FD-6C96033BBB70}"/>
              </a:ext>
            </a:extLst>
          </p:cNvPr>
          <p:cNvPicPr>
            <a:picLocks noChangeAspect="1"/>
          </p:cNvPicPr>
          <p:nvPr/>
        </p:nvPicPr>
        <p:blipFill rotWithShape="1">
          <a:blip r:embed="rId3">
            <a:extLst>
              <a:ext uri="{28A0092B-C50C-407E-A947-70E740481C1C}">
                <a14:useLocalDpi xmlns:a14="http://schemas.microsoft.com/office/drawing/2010/main" val="0"/>
              </a:ext>
            </a:extLst>
          </a:blip>
          <a:srcRect l="43354" t="48136" r="40265" b="47882"/>
          <a:stretch/>
        </p:blipFill>
        <p:spPr>
          <a:xfrm>
            <a:off x="5023931" y="1677552"/>
            <a:ext cx="2778785" cy="956229"/>
          </a:xfrm>
          <a:prstGeom prst="rect">
            <a:avLst/>
          </a:prstGeom>
          <a:ln w="57150">
            <a:solidFill>
              <a:srgbClr val="FFFF00"/>
            </a:solidFill>
          </a:ln>
        </p:spPr>
      </p:pic>
      <p:pic>
        <p:nvPicPr>
          <p:cNvPr id="5" name="図 4">
            <a:extLst>
              <a:ext uri="{FF2B5EF4-FFF2-40B4-BE49-F238E27FC236}">
                <a16:creationId xmlns:a16="http://schemas.microsoft.com/office/drawing/2014/main" id="{FB1F2B3B-98C0-46EA-97D2-108E1F4B6102}"/>
              </a:ext>
            </a:extLst>
          </p:cNvPr>
          <p:cNvPicPr>
            <a:picLocks noChangeAspect="1"/>
          </p:cNvPicPr>
          <p:nvPr/>
        </p:nvPicPr>
        <p:blipFill rotWithShape="1">
          <a:blip r:embed="rId4"/>
          <a:srcRect l="61443" t="50957" r="25447" b="27129"/>
          <a:stretch/>
        </p:blipFill>
        <p:spPr>
          <a:xfrm>
            <a:off x="7883040" y="1677552"/>
            <a:ext cx="1032549" cy="970773"/>
          </a:xfrm>
          <a:prstGeom prst="rect">
            <a:avLst/>
          </a:prstGeom>
          <a:ln w="57150">
            <a:solidFill>
              <a:srgbClr val="FFFF00"/>
            </a:solidFill>
          </a:ln>
        </p:spPr>
      </p:pic>
      <p:pic>
        <p:nvPicPr>
          <p:cNvPr id="6" name="図 5">
            <a:extLst>
              <a:ext uri="{FF2B5EF4-FFF2-40B4-BE49-F238E27FC236}">
                <a16:creationId xmlns:a16="http://schemas.microsoft.com/office/drawing/2014/main" id="{BE66283D-056F-4A59-9B8F-9D82FA2C6661}"/>
              </a:ext>
            </a:extLst>
          </p:cNvPr>
          <p:cNvPicPr>
            <a:picLocks noChangeAspect="1"/>
          </p:cNvPicPr>
          <p:nvPr/>
        </p:nvPicPr>
        <p:blipFill rotWithShape="1">
          <a:blip r:embed="rId4"/>
          <a:srcRect l="37799" t="71276" r="37436" b="5626"/>
          <a:stretch/>
        </p:blipFill>
        <p:spPr>
          <a:xfrm>
            <a:off x="4992657" y="2816432"/>
            <a:ext cx="2147296" cy="1126570"/>
          </a:xfrm>
          <a:prstGeom prst="rect">
            <a:avLst/>
          </a:prstGeom>
          <a:ln w="38100">
            <a:solidFill>
              <a:srgbClr val="FFFF00"/>
            </a:solidFill>
          </a:ln>
        </p:spPr>
      </p:pic>
      <p:pic>
        <p:nvPicPr>
          <p:cNvPr id="7" name="図 6">
            <a:extLst>
              <a:ext uri="{FF2B5EF4-FFF2-40B4-BE49-F238E27FC236}">
                <a16:creationId xmlns:a16="http://schemas.microsoft.com/office/drawing/2014/main" id="{176728BC-CB8B-4376-8B3E-B47D2BCA8FAA}"/>
              </a:ext>
            </a:extLst>
          </p:cNvPr>
          <p:cNvPicPr>
            <a:picLocks noChangeAspect="1"/>
          </p:cNvPicPr>
          <p:nvPr/>
        </p:nvPicPr>
        <p:blipFill rotWithShape="1">
          <a:blip r:embed="rId4"/>
          <a:srcRect l="61891" t="29391" r="26119" b="49044"/>
          <a:stretch/>
        </p:blipFill>
        <p:spPr>
          <a:xfrm>
            <a:off x="5023931" y="4089285"/>
            <a:ext cx="949296" cy="960386"/>
          </a:xfrm>
          <a:prstGeom prst="rect">
            <a:avLst/>
          </a:prstGeom>
          <a:ln w="28575">
            <a:solidFill>
              <a:srgbClr val="00B0F0"/>
            </a:solidFill>
          </a:ln>
        </p:spPr>
      </p:pic>
      <p:pic>
        <p:nvPicPr>
          <p:cNvPr id="8" name="図 7">
            <a:extLst>
              <a:ext uri="{FF2B5EF4-FFF2-40B4-BE49-F238E27FC236}">
                <a16:creationId xmlns:a16="http://schemas.microsoft.com/office/drawing/2014/main" id="{D0176D5D-B59B-40A5-A936-1E3B082A05FE}"/>
              </a:ext>
            </a:extLst>
          </p:cNvPr>
          <p:cNvPicPr>
            <a:picLocks noChangeAspect="1"/>
          </p:cNvPicPr>
          <p:nvPr/>
        </p:nvPicPr>
        <p:blipFill rotWithShape="1">
          <a:blip r:embed="rId4"/>
          <a:srcRect l="50013" t="50757" r="38333" b="27728"/>
          <a:stretch/>
        </p:blipFill>
        <p:spPr>
          <a:xfrm>
            <a:off x="6050798" y="4083509"/>
            <a:ext cx="920812" cy="956229"/>
          </a:xfrm>
          <a:prstGeom prst="rect">
            <a:avLst/>
          </a:prstGeom>
          <a:ln w="28575">
            <a:solidFill>
              <a:srgbClr val="00B0F0"/>
            </a:solidFill>
          </a:ln>
        </p:spPr>
      </p:pic>
      <p:pic>
        <p:nvPicPr>
          <p:cNvPr id="9" name="図 8">
            <a:extLst>
              <a:ext uri="{FF2B5EF4-FFF2-40B4-BE49-F238E27FC236}">
                <a16:creationId xmlns:a16="http://schemas.microsoft.com/office/drawing/2014/main" id="{8ADC541F-3A8F-4177-B8C1-E919BEA507E0}"/>
              </a:ext>
            </a:extLst>
          </p:cNvPr>
          <p:cNvPicPr>
            <a:picLocks noChangeAspect="1"/>
          </p:cNvPicPr>
          <p:nvPr/>
        </p:nvPicPr>
        <p:blipFill rotWithShape="1">
          <a:blip r:embed="rId4"/>
          <a:srcRect l="61443" t="50957" r="25447" b="27129"/>
          <a:stretch/>
        </p:blipFill>
        <p:spPr>
          <a:xfrm>
            <a:off x="8060970" y="4089285"/>
            <a:ext cx="1010935" cy="950453"/>
          </a:xfrm>
          <a:prstGeom prst="rect">
            <a:avLst/>
          </a:prstGeom>
          <a:ln w="28575">
            <a:solidFill>
              <a:srgbClr val="00B0F0"/>
            </a:solidFill>
          </a:ln>
        </p:spPr>
      </p:pic>
      <p:pic>
        <p:nvPicPr>
          <p:cNvPr id="10" name="図 9">
            <a:extLst>
              <a:ext uri="{FF2B5EF4-FFF2-40B4-BE49-F238E27FC236}">
                <a16:creationId xmlns:a16="http://schemas.microsoft.com/office/drawing/2014/main" id="{3FDDBDCD-57ED-4A3D-9FBC-782BE6E91A2B}"/>
              </a:ext>
            </a:extLst>
          </p:cNvPr>
          <p:cNvPicPr>
            <a:picLocks noChangeAspect="1"/>
          </p:cNvPicPr>
          <p:nvPr/>
        </p:nvPicPr>
        <p:blipFill rotWithShape="1">
          <a:blip r:embed="rId4"/>
          <a:srcRect l="13567" t="72870" r="73967" b="5626"/>
          <a:stretch/>
        </p:blipFill>
        <p:spPr>
          <a:xfrm>
            <a:off x="7049181" y="4089285"/>
            <a:ext cx="997587" cy="968005"/>
          </a:xfrm>
          <a:prstGeom prst="rect">
            <a:avLst/>
          </a:prstGeom>
          <a:ln w="28575">
            <a:solidFill>
              <a:srgbClr val="00B0F0"/>
            </a:solidFill>
          </a:ln>
        </p:spPr>
      </p:pic>
      <p:pic>
        <p:nvPicPr>
          <p:cNvPr id="11" name="図 10">
            <a:extLst>
              <a:ext uri="{FF2B5EF4-FFF2-40B4-BE49-F238E27FC236}">
                <a16:creationId xmlns:a16="http://schemas.microsoft.com/office/drawing/2014/main" id="{BB74D955-6918-4C6F-9534-E1F22BF208F1}"/>
              </a:ext>
            </a:extLst>
          </p:cNvPr>
          <p:cNvPicPr>
            <a:picLocks noChangeAspect="1"/>
          </p:cNvPicPr>
          <p:nvPr/>
        </p:nvPicPr>
        <p:blipFill rotWithShape="1">
          <a:blip r:embed="rId4"/>
          <a:srcRect l="14043" t="29392" r="61417" b="48645"/>
          <a:stretch/>
        </p:blipFill>
        <p:spPr>
          <a:xfrm>
            <a:off x="5043272" y="5180245"/>
            <a:ext cx="1928338" cy="970773"/>
          </a:xfrm>
          <a:prstGeom prst="rect">
            <a:avLst/>
          </a:prstGeom>
          <a:ln w="28575">
            <a:solidFill>
              <a:srgbClr val="00B0F0"/>
            </a:solidFill>
          </a:ln>
        </p:spPr>
      </p:pic>
      <p:pic>
        <p:nvPicPr>
          <p:cNvPr id="12" name="図 11">
            <a:extLst>
              <a:ext uri="{FF2B5EF4-FFF2-40B4-BE49-F238E27FC236}">
                <a16:creationId xmlns:a16="http://schemas.microsoft.com/office/drawing/2014/main" id="{DB00B5A4-6387-448C-BD36-97981D04E154}"/>
              </a:ext>
            </a:extLst>
          </p:cNvPr>
          <p:cNvPicPr>
            <a:picLocks noChangeAspect="1"/>
          </p:cNvPicPr>
          <p:nvPr/>
        </p:nvPicPr>
        <p:blipFill rotWithShape="1">
          <a:blip r:embed="rId4"/>
          <a:srcRect l="73768" t="29391" r="14241" b="49044"/>
          <a:stretch/>
        </p:blipFill>
        <p:spPr>
          <a:xfrm>
            <a:off x="7008851" y="5180245"/>
            <a:ext cx="933266" cy="944168"/>
          </a:xfrm>
          <a:prstGeom prst="rect">
            <a:avLst/>
          </a:prstGeom>
          <a:ln w="28575">
            <a:solidFill>
              <a:srgbClr val="00B0F0"/>
            </a:solidFill>
          </a:ln>
        </p:spPr>
      </p:pic>
      <p:pic>
        <p:nvPicPr>
          <p:cNvPr id="13" name="図 12">
            <a:extLst>
              <a:ext uri="{FF2B5EF4-FFF2-40B4-BE49-F238E27FC236}">
                <a16:creationId xmlns:a16="http://schemas.microsoft.com/office/drawing/2014/main" id="{E65337C0-CF59-4468-BA35-D43EE303CF39}"/>
              </a:ext>
            </a:extLst>
          </p:cNvPr>
          <p:cNvPicPr>
            <a:picLocks noChangeAspect="1"/>
          </p:cNvPicPr>
          <p:nvPr/>
        </p:nvPicPr>
        <p:blipFill rotWithShape="1">
          <a:blip r:embed="rId4"/>
          <a:srcRect l="37911" t="50757" r="49987" b="27927"/>
          <a:stretch/>
        </p:blipFill>
        <p:spPr>
          <a:xfrm>
            <a:off x="7989438" y="5166942"/>
            <a:ext cx="979845" cy="970773"/>
          </a:xfrm>
          <a:prstGeom prst="rect">
            <a:avLst/>
          </a:prstGeom>
          <a:ln w="28575">
            <a:solidFill>
              <a:srgbClr val="00B0F0"/>
            </a:solidFill>
          </a:ln>
        </p:spPr>
      </p:pic>
    </p:spTree>
    <p:extLst>
      <p:ext uri="{BB962C8B-B14F-4D97-AF65-F5344CB8AC3E}">
        <p14:creationId xmlns:p14="http://schemas.microsoft.com/office/powerpoint/2010/main" val="30665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fade">
                                      <p:cBhvr>
                                        <p:cTn id="47" dur="1000"/>
                                        <p:tgtEl>
                                          <p:spTgt spid="2">
                                            <p:txEl>
                                              <p:pRg st="12" end="12"/>
                                            </p:txEl>
                                          </p:spTgt>
                                        </p:tgtEl>
                                      </p:cBhvr>
                                    </p:animEffect>
                                    <p:anim calcmode="lin" valueType="num">
                                      <p:cBhvr>
                                        <p:cTn id="4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13" end="13"/>
                                            </p:txEl>
                                          </p:spTgt>
                                        </p:tgtEl>
                                        <p:attrNameLst>
                                          <p:attrName>style.visibility</p:attrName>
                                        </p:attrNameLst>
                                      </p:cBhvr>
                                      <p:to>
                                        <p:strVal val="visible"/>
                                      </p:to>
                                    </p:set>
                                    <p:animEffect transition="in" filter="fade">
                                      <p:cBhvr>
                                        <p:cTn id="52" dur="1000"/>
                                        <p:tgtEl>
                                          <p:spTgt spid="2">
                                            <p:txEl>
                                              <p:pRg st="13" end="13"/>
                                            </p:txEl>
                                          </p:spTgt>
                                        </p:tgtEl>
                                      </p:cBhvr>
                                    </p:animEffect>
                                    <p:anim calcmode="lin" valueType="num">
                                      <p:cBhvr>
                                        <p:cTn id="5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animEffect transition="in" filter="fade">
                                      <p:cBhvr>
                                        <p:cTn id="57" dur="1000"/>
                                        <p:tgtEl>
                                          <p:spTgt spid="2">
                                            <p:txEl>
                                              <p:pRg st="14" end="14"/>
                                            </p:txEl>
                                          </p:spTgt>
                                        </p:tgtEl>
                                      </p:cBhvr>
                                    </p:animEffect>
                                    <p:anim calcmode="lin" valueType="num">
                                      <p:cBhvr>
                                        <p:cTn id="5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xEl>
                                              <p:pRg st="16" end="16"/>
                                            </p:txEl>
                                          </p:spTgt>
                                        </p:tgtEl>
                                        <p:attrNameLst>
                                          <p:attrName>style.visibility</p:attrName>
                                        </p:attrNameLst>
                                      </p:cBhvr>
                                      <p:to>
                                        <p:strVal val="visible"/>
                                      </p:to>
                                    </p:set>
                                    <p:animEffect transition="in" filter="fade">
                                      <p:cBhvr>
                                        <p:cTn id="62" dur="1000"/>
                                        <p:tgtEl>
                                          <p:spTgt spid="2">
                                            <p:txEl>
                                              <p:pRg st="16" end="16"/>
                                            </p:txEl>
                                          </p:spTgt>
                                        </p:tgtEl>
                                      </p:cBhvr>
                                    </p:animEffect>
                                    <p:anim calcmode="lin" valueType="num">
                                      <p:cBhvr>
                                        <p:cTn id="63"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16" end="16"/>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
                                            <p:txEl>
                                              <p:pRg st="18" end="18"/>
                                            </p:txEl>
                                          </p:spTgt>
                                        </p:tgtEl>
                                        <p:attrNameLst>
                                          <p:attrName>style.visibility</p:attrName>
                                        </p:attrNameLst>
                                      </p:cBhvr>
                                      <p:to>
                                        <p:strVal val="visible"/>
                                      </p:to>
                                    </p:set>
                                    <p:animEffect transition="in" filter="fade">
                                      <p:cBhvr>
                                        <p:cTn id="67" dur="1000"/>
                                        <p:tgtEl>
                                          <p:spTgt spid="2">
                                            <p:txEl>
                                              <p:pRg st="18" end="18"/>
                                            </p:txEl>
                                          </p:spTgt>
                                        </p:tgtEl>
                                      </p:cBhvr>
                                    </p:animEffect>
                                    <p:anim calcmode="lin" valueType="num">
                                      <p:cBhvr>
                                        <p:cTn id="68" dur="1000" fill="hold"/>
                                        <p:tgtEl>
                                          <p:spTgt spid="2">
                                            <p:txEl>
                                              <p:pRg st="18" end="18"/>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A840D973-5361-4150-945E-EEB21B3F9F7C}"/>
              </a:ext>
            </a:extLst>
          </p:cNvPr>
          <p:cNvSpPr/>
          <p:nvPr/>
        </p:nvSpPr>
        <p:spPr>
          <a:xfrm>
            <a:off x="297950" y="1388710"/>
            <a:ext cx="955497" cy="554805"/>
          </a:xfrm>
          <a:prstGeom prst="rect">
            <a:avLst/>
          </a:prstGeom>
          <a:solidFill>
            <a:srgbClr val="FDC3F7"/>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E332AF3-B2A6-44F1-A7D6-A93E16482255}"/>
              </a:ext>
            </a:extLst>
          </p:cNvPr>
          <p:cNvSpPr/>
          <p:nvPr/>
        </p:nvSpPr>
        <p:spPr>
          <a:xfrm>
            <a:off x="297950" y="3657613"/>
            <a:ext cx="955497" cy="5548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BA9C59-84AB-47F6-BA2E-5FFAFB37BF49}"/>
              </a:ext>
            </a:extLst>
          </p:cNvPr>
          <p:cNvSpPr txBox="1"/>
          <p:nvPr/>
        </p:nvSpPr>
        <p:spPr>
          <a:xfrm>
            <a:off x="236307" y="390418"/>
            <a:ext cx="8609743" cy="6140142"/>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お手元の教科書にも</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数学　</a:t>
            </a:r>
            <a:r>
              <a:rPr kumimoji="1" lang="ja-JP" altLang="en-US" sz="2400" dirty="0">
                <a:latin typeface="AR P丸ゴシック体E" panose="020F0900000000000000" pitchFamily="50" charset="-128"/>
                <a:ea typeface="AR P丸ゴシック体E" panose="020F0900000000000000" pitchFamily="50" charset="-128"/>
              </a:rPr>
              <a:t>健康や途上国支援</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生態系保全</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地球の気候変動</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理科　</a:t>
            </a:r>
            <a:endParaRPr kumimoji="1" lang="en-US" altLang="ja-JP" sz="2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生態系のつり合い</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生物多様性</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自然災害・防災</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エネルギー問題</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3" name="図 2">
            <a:extLst>
              <a:ext uri="{FF2B5EF4-FFF2-40B4-BE49-F238E27FC236}">
                <a16:creationId xmlns:a16="http://schemas.microsoft.com/office/drawing/2014/main" id="{0A6F67CE-69EF-435B-8220-11A14F4850ED}"/>
              </a:ext>
            </a:extLst>
          </p:cNvPr>
          <p:cNvPicPr>
            <a:picLocks noChangeAspect="1"/>
          </p:cNvPicPr>
          <p:nvPr/>
        </p:nvPicPr>
        <p:blipFill rotWithShape="1">
          <a:blip r:embed="rId3"/>
          <a:srcRect l="38101" t="72767" r="49878" b="7512"/>
          <a:stretch/>
        </p:blipFill>
        <p:spPr>
          <a:xfrm>
            <a:off x="4943084" y="2024008"/>
            <a:ext cx="1153547" cy="1064499"/>
          </a:xfrm>
          <a:prstGeom prst="rect">
            <a:avLst/>
          </a:prstGeom>
          <a:ln w="28575">
            <a:solidFill>
              <a:srgbClr val="FF0000"/>
            </a:solidFill>
          </a:ln>
        </p:spPr>
      </p:pic>
      <p:pic>
        <p:nvPicPr>
          <p:cNvPr id="4" name="図 3">
            <a:extLst>
              <a:ext uri="{FF2B5EF4-FFF2-40B4-BE49-F238E27FC236}">
                <a16:creationId xmlns:a16="http://schemas.microsoft.com/office/drawing/2014/main" id="{B33235B7-D806-470B-B0FB-1F0E7BCDD4BE}"/>
              </a:ext>
            </a:extLst>
          </p:cNvPr>
          <p:cNvPicPr>
            <a:picLocks noChangeAspect="1"/>
          </p:cNvPicPr>
          <p:nvPr/>
        </p:nvPicPr>
        <p:blipFill rotWithShape="1">
          <a:blip r:embed="rId3"/>
          <a:srcRect l="37986" t="29530" r="49800" b="49353"/>
          <a:stretch/>
        </p:blipFill>
        <p:spPr>
          <a:xfrm>
            <a:off x="4914098" y="798965"/>
            <a:ext cx="1177397" cy="1144992"/>
          </a:xfrm>
          <a:prstGeom prst="rect">
            <a:avLst/>
          </a:prstGeom>
          <a:ln w="28575">
            <a:solidFill>
              <a:srgbClr val="FF0000"/>
            </a:solidFill>
          </a:ln>
        </p:spPr>
      </p:pic>
      <p:pic>
        <p:nvPicPr>
          <p:cNvPr id="5" name="図 4">
            <a:extLst>
              <a:ext uri="{FF2B5EF4-FFF2-40B4-BE49-F238E27FC236}">
                <a16:creationId xmlns:a16="http://schemas.microsoft.com/office/drawing/2014/main" id="{F2196691-EF27-4435-8F52-C3F20EE95C1D}"/>
              </a:ext>
            </a:extLst>
          </p:cNvPr>
          <p:cNvPicPr>
            <a:picLocks noChangeAspect="1"/>
          </p:cNvPicPr>
          <p:nvPr/>
        </p:nvPicPr>
        <p:blipFill rotWithShape="1">
          <a:blip r:embed="rId3"/>
          <a:srcRect l="50014" t="50757" r="37880" b="27978"/>
          <a:stretch/>
        </p:blipFill>
        <p:spPr>
          <a:xfrm>
            <a:off x="6244986" y="807134"/>
            <a:ext cx="1099425" cy="1086268"/>
          </a:xfrm>
          <a:prstGeom prst="rect">
            <a:avLst/>
          </a:prstGeom>
          <a:ln w="28575">
            <a:solidFill>
              <a:srgbClr val="FF0000"/>
            </a:solidFill>
          </a:ln>
        </p:spPr>
      </p:pic>
      <p:pic>
        <p:nvPicPr>
          <p:cNvPr id="6" name="図 5">
            <a:extLst>
              <a:ext uri="{FF2B5EF4-FFF2-40B4-BE49-F238E27FC236}">
                <a16:creationId xmlns:a16="http://schemas.microsoft.com/office/drawing/2014/main" id="{7957CAD9-8A2F-4332-89F8-8C281F96FE49}"/>
              </a:ext>
            </a:extLst>
          </p:cNvPr>
          <p:cNvPicPr>
            <a:picLocks noChangeAspect="1"/>
          </p:cNvPicPr>
          <p:nvPr/>
        </p:nvPicPr>
        <p:blipFill rotWithShape="1">
          <a:blip r:embed="rId3"/>
          <a:srcRect l="13531" t="72870" r="73967" b="6714"/>
          <a:stretch/>
        </p:blipFill>
        <p:spPr>
          <a:xfrm>
            <a:off x="6202974" y="2008200"/>
            <a:ext cx="1182533" cy="1086268"/>
          </a:xfrm>
          <a:prstGeom prst="rect">
            <a:avLst/>
          </a:prstGeom>
          <a:ln w="28575">
            <a:solidFill>
              <a:srgbClr val="FF0000"/>
            </a:solidFill>
          </a:ln>
        </p:spPr>
      </p:pic>
      <p:pic>
        <p:nvPicPr>
          <p:cNvPr id="8" name="図 7">
            <a:extLst>
              <a:ext uri="{FF2B5EF4-FFF2-40B4-BE49-F238E27FC236}">
                <a16:creationId xmlns:a16="http://schemas.microsoft.com/office/drawing/2014/main" id="{4804D4B9-4CC3-4649-946E-6005E19DDCC7}"/>
              </a:ext>
            </a:extLst>
          </p:cNvPr>
          <p:cNvPicPr>
            <a:picLocks noChangeAspect="1"/>
          </p:cNvPicPr>
          <p:nvPr/>
        </p:nvPicPr>
        <p:blipFill rotWithShape="1">
          <a:blip r:embed="rId3"/>
          <a:srcRect l="61443" t="50957" r="25447" b="27129"/>
          <a:stretch/>
        </p:blipFill>
        <p:spPr>
          <a:xfrm>
            <a:off x="4943084" y="5050948"/>
            <a:ext cx="1148411" cy="1079703"/>
          </a:xfrm>
          <a:prstGeom prst="rect">
            <a:avLst/>
          </a:prstGeom>
          <a:ln w="28575">
            <a:solidFill>
              <a:schemeClr val="accent6"/>
            </a:solidFill>
          </a:ln>
        </p:spPr>
      </p:pic>
      <p:pic>
        <p:nvPicPr>
          <p:cNvPr id="9" name="図 8" descr="テキスト が含まれている画像&#10;&#10;自動的に生成された説明">
            <a:extLst>
              <a:ext uri="{FF2B5EF4-FFF2-40B4-BE49-F238E27FC236}">
                <a16:creationId xmlns:a16="http://schemas.microsoft.com/office/drawing/2014/main" id="{279FA3E1-D28D-4D35-A2FC-5C569448CB3D}"/>
              </a:ext>
            </a:extLst>
          </p:cNvPr>
          <p:cNvPicPr>
            <a:picLocks noChangeAspect="1"/>
          </p:cNvPicPr>
          <p:nvPr/>
        </p:nvPicPr>
        <p:blipFill rotWithShape="1">
          <a:blip r:embed="rId4">
            <a:extLst>
              <a:ext uri="{28A0092B-C50C-407E-A947-70E740481C1C}">
                <a14:useLocalDpi xmlns:a14="http://schemas.microsoft.com/office/drawing/2010/main" val="0"/>
              </a:ext>
            </a:extLst>
          </a:blip>
          <a:srcRect l="33035" t="23323" r="56396" b="72894"/>
          <a:stretch/>
        </p:blipFill>
        <p:spPr>
          <a:xfrm>
            <a:off x="4943084" y="3762064"/>
            <a:ext cx="2361921" cy="1196419"/>
          </a:xfrm>
          <a:prstGeom prst="rect">
            <a:avLst/>
          </a:prstGeom>
          <a:ln w="28575">
            <a:solidFill>
              <a:schemeClr val="accent6"/>
            </a:solidFill>
          </a:ln>
        </p:spPr>
      </p:pic>
      <p:pic>
        <p:nvPicPr>
          <p:cNvPr id="10" name="図 9">
            <a:extLst>
              <a:ext uri="{FF2B5EF4-FFF2-40B4-BE49-F238E27FC236}">
                <a16:creationId xmlns:a16="http://schemas.microsoft.com/office/drawing/2014/main" id="{F09346D8-276B-48F3-8C2F-07215A5CD031}"/>
              </a:ext>
            </a:extLst>
          </p:cNvPr>
          <p:cNvPicPr>
            <a:picLocks noChangeAspect="1"/>
          </p:cNvPicPr>
          <p:nvPr/>
        </p:nvPicPr>
        <p:blipFill rotWithShape="1">
          <a:blip r:embed="rId3"/>
          <a:srcRect l="13567" t="50757" r="73631" b="27728"/>
          <a:stretch/>
        </p:blipFill>
        <p:spPr>
          <a:xfrm>
            <a:off x="6152380" y="5053355"/>
            <a:ext cx="1142143" cy="1079703"/>
          </a:xfrm>
          <a:prstGeom prst="rect">
            <a:avLst/>
          </a:prstGeom>
          <a:ln w="28575">
            <a:solidFill>
              <a:schemeClr val="accent6"/>
            </a:solidFill>
          </a:ln>
        </p:spPr>
      </p:pic>
    </p:spTree>
    <p:extLst>
      <p:ext uri="{BB962C8B-B14F-4D97-AF65-F5344CB8AC3E}">
        <p14:creationId xmlns:p14="http://schemas.microsoft.com/office/powerpoint/2010/main" val="4120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fade">
                                      <p:cBhvr>
                                        <p:cTn id="32" dur="1000"/>
                                        <p:tgtEl>
                                          <p:spTgt spid="2">
                                            <p:txEl>
                                              <p:pRg st="12" end="12"/>
                                            </p:txEl>
                                          </p:spTgt>
                                        </p:tgtEl>
                                      </p:cBhvr>
                                    </p:animEffect>
                                    <p:anim calcmode="lin" valueType="num">
                                      <p:cBhvr>
                                        <p:cTn id="3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animEffect transition="in" filter="fade">
                                      <p:cBhvr>
                                        <p:cTn id="37" dur="1000"/>
                                        <p:tgtEl>
                                          <p:spTgt spid="2">
                                            <p:txEl>
                                              <p:pRg st="14" end="14"/>
                                            </p:txEl>
                                          </p:spTgt>
                                        </p:tgtEl>
                                      </p:cBhvr>
                                    </p:animEffect>
                                    <p:anim calcmode="lin" valueType="num">
                                      <p:cBhvr>
                                        <p:cTn id="3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6" end="16"/>
                                            </p:txEl>
                                          </p:spTgt>
                                        </p:tgtEl>
                                        <p:attrNameLst>
                                          <p:attrName>style.visibility</p:attrName>
                                        </p:attrNameLst>
                                      </p:cBhvr>
                                      <p:to>
                                        <p:strVal val="visible"/>
                                      </p:to>
                                    </p:set>
                                    <p:animEffect transition="in" filter="fade">
                                      <p:cBhvr>
                                        <p:cTn id="42" dur="1000"/>
                                        <p:tgtEl>
                                          <p:spTgt spid="2">
                                            <p:txEl>
                                              <p:pRg st="16" end="16"/>
                                            </p:txEl>
                                          </p:spTgt>
                                        </p:tgtEl>
                                      </p:cBhvr>
                                    </p:animEffect>
                                    <p:anim calcmode="lin" valueType="num">
                                      <p:cBhvr>
                                        <p:cTn id="43"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6" end="1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DF13F40E-9CCC-40A6-A566-4D3EAB02ACAD}"/>
              </a:ext>
            </a:extLst>
          </p:cNvPr>
          <p:cNvSpPr/>
          <p:nvPr/>
        </p:nvSpPr>
        <p:spPr>
          <a:xfrm>
            <a:off x="945219" y="3681786"/>
            <a:ext cx="1027416" cy="554804"/>
          </a:xfrm>
          <a:prstGeom prst="rect">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CDB5D89-6D17-45E9-AA13-F5D06B0378BE}"/>
              </a:ext>
            </a:extLst>
          </p:cNvPr>
          <p:cNvSpPr/>
          <p:nvPr/>
        </p:nvSpPr>
        <p:spPr>
          <a:xfrm>
            <a:off x="945219" y="1335642"/>
            <a:ext cx="1027416" cy="5548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BA9C59-84AB-47F6-BA2E-5FFAFB37BF49}"/>
              </a:ext>
            </a:extLst>
          </p:cNvPr>
          <p:cNvSpPr txBox="1"/>
          <p:nvPr/>
        </p:nvSpPr>
        <p:spPr>
          <a:xfrm>
            <a:off x="917522" y="327558"/>
            <a:ext cx="8609743" cy="6494085"/>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現行の教科書にも</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音楽　</a:t>
            </a:r>
            <a:r>
              <a:rPr kumimoji="1" lang="ja-JP" altLang="en-US" sz="2400" dirty="0">
                <a:latin typeface="AR P丸ゴシック体E" panose="020F0900000000000000" pitchFamily="50" charset="-128"/>
                <a:ea typeface="AR P丸ゴシック体E" panose="020F0900000000000000" pitchFamily="50" charset="-128"/>
              </a:rPr>
              <a:t>ジェンダー・平等</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国際理解</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英語　</a:t>
            </a:r>
            <a:r>
              <a:rPr kumimoji="1" lang="ja-JP" altLang="en-US" sz="2400" dirty="0">
                <a:latin typeface="AR P丸ゴシック体E" panose="020F0900000000000000" pitchFamily="50" charset="-128"/>
                <a:ea typeface="AR P丸ゴシック体E" panose="020F0900000000000000" pitchFamily="50" charset="-128"/>
              </a:rPr>
              <a:t>児童労働</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労働の意味</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世界の水問題</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3" name="図 2">
            <a:extLst>
              <a:ext uri="{FF2B5EF4-FFF2-40B4-BE49-F238E27FC236}">
                <a16:creationId xmlns:a16="http://schemas.microsoft.com/office/drawing/2014/main" id="{38E4BF0B-7454-466B-86CC-82017D5FC3FB}"/>
              </a:ext>
            </a:extLst>
          </p:cNvPr>
          <p:cNvPicPr>
            <a:picLocks noChangeAspect="1"/>
          </p:cNvPicPr>
          <p:nvPr/>
        </p:nvPicPr>
        <p:blipFill rotWithShape="1">
          <a:blip r:embed="rId3"/>
          <a:srcRect l="61891" t="29391" r="26119" b="49044"/>
          <a:stretch/>
        </p:blipFill>
        <p:spPr>
          <a:xfrm>
            <a:off x="5548047" y="809397"/>
            <a:ext cx="1027416" cy="1039419"/>
          </a:xfrm>
          <a:prstGeom prst="rect">
            <a:avLst/>
          </a:prstGeom>
          <a:ln w="28575">
            <a:solidFill>
              <a:srgbClr val="00B0F0"/>
            </a:solidFill>
          </a:ln>
        </p:spPr>
      </p:pic>
      <p:pic>
        <p:nvPicPr>
          <p:cNvPr id="5" name="図 4">
            <a:extLst>
              <a:ext uri="{FF2B5EF4-FFF2-40B4-BE49-F238E27FC236}">
                <a16:creationId xmlns:a16="http://schemas.microsoft.com/office/drawing/2014/main" id="{2CD8A318-0854-4702-B00B-E18D83E0048C}"/>
              </a:ext>
            </a:extLst>
          </p:cNvPr>
          <p:cNvPicPr>
            <a:picLocks noChangeAspect="1"/>
          </p:cNvPicPr>
          <p:nvPr/>
        </p:nvPicPr>
        <p:blipFill rotWithShape="1">
          <a:blip r:embed="rId3"/>
          <a:srcRect l="50013" t="50757" r="38333" b="27728"/>
          <a:stretch/>
        </p:blipFill>
        <p:spPr>
          <a:xfrm>
            <a:off x="5548047" y="2057069"/>
            <a:ext cx="996588" cy="1034920"/>
          </a:xfrm>
          <a:prstGeom prst="rect">
            <a:avLst/>
          </a:prstGeom>
          <a:ln w="28575">
            <a:solidFill>
              <a:srgbClr val="00B0F0"/>
            </a:solidFill>
          </a:ln>
        </p:spPr>
      </p:pic>
      <p:pic>
        <p:nvPicPr>
          <p:cNvPr id="6" name="図 5" descr="抽象, スクリーンショット が含まれている画像&#10;&#10;自動的に生成された説明">
            <a:extLst>
              <a:ext uri="{FF2B5EF4-FFF2-40B4-BE49-F238E27FC236}">
                <a16:creationId xmlns:a16="http://schemas.microsoft.com/office/drawing/2014/main" id="{C98698F9-D534-4C04-B2BC-A5C8E369EB28}"/>
              </a:ext>
            </a:extLst>
          </p:cNvPr>
          <p:cNvPicPr>
            <a:picLocks noChangeAspect="1"/>
          </p:cNvPicPr>
          <p:nvPr/>
        </p:nvPicPr>
        <p:blipFill rotWithShape="1">
          <a:blip r:embed="rId4">
            <a:extLst>
              <a:ext uri="{28A0092B-C50C-407E-A947-70E740481C1C}">
                <a14:useLocalDpi xmlns:a14="http://schemas.microsoft.com/office/drawing/2010/main" val="0"/>
              </a:ext>
            </a:extLst>
          </a:blip>
          <a:srcRect l="27818" t="12433" r="51065" b="83617"/>
          <a:stretch/>
        </p:blipFill>
        <p:spPr>
          <a:xfrm>
            <a:off x="4489006" y="4528502"/>
            <a:ext cx="4279257" cy="1133042"/>
          </a:xfrm>
          <a:prstGeom prst="rect">
            <a:avLst/>
          </a:prstGeom>
          <a:ln w="57150">
            <a:solidFill>
              <a:srgbClr val="FFFF00"/>
            </a:solidFill>
          </a:ln>
        </p:spPr>
      </p:pic>
      <p:pic>
        <p:nvPicPr>
          <p:cNvPr id="7" name="図 6" descr="抽象, スクリーンショット が含まれている画像&#10;&#10;自動的に生成された説明">
            <a:extLst>
              <a:ext uri="{FF2B5EF4-FFF2-40B4-BE49-F238E27FC236}">
                <a16:creationId xmlns:a16="http://schemas.microsoft.com/office/drawing/2014/main" id="{F7F9B87F-9583-49B4-A0AA-51C8750AB8A1}"/>
              </a:ext>
            </a:extLst>
          </p:cNvPr>
          <p:cNvPicPr>
            <a:picLocks noChangeAspect="1"/>
          </p:cNvPicPr>
          <p:nvPr/>
        </p:nvPicPr>
        <p:blipFill rotWithShape="1">
          <a:blip r:embed="rId4">
            <a:extLst>
              <a:ext uri="{28A0092B-C50C-407E-A947-70E740481C1C}">
                <a14:useLocalDpi xmlns:a14="http://schemas.microsoft.com/office/drawing/2010/main" val="0"/>
              </a:ext>
            </a:extLst>
          </a:blip>
          <a:srcRect l="37201" t="44918" r="52267" b="51260"/>
          <a:stretch/>
        </p:blipFill>
        <p:spPr>
          <a:xfrm>
            <a:off x="5472556" y="3351571"/>
            <a:ext cx="2205813" cy="1133042"/>
          </a:xfrm>
          <a:prstGeom prst="rect">
            <a:avLst/>
          </a:prstGeom>
          <a:ln w="38100">
            <a:solidFill>
              <a:srgbClr val="FFFF00"/>
            </a:solidFill>
          </a:ln>
        </p:spPr>
      </p:pic>
      <p:pic>
        <p:nvPicPr>
          <p:cNvPr id="8" name="図 7">
            <a:extLst>
              <a:ext uri="{FF2B5EF4-FFF2-40B4-BE49-F238E27FC236}">
                <a16:creationId xmlns:a16="http://schemas.microsoft.com/office/drawing/2014/main" id="{FE0986C1-33B4-451C-9B8F-E4CC1FBFD923}"/>
              </a:ext>
            </a:extLst>
          </p:cNvPr>
          <p:cNvPicPr>
            <a:picLocks noChangeAspect="1"/>
          </p:cNvPicPr>
          <p:nvPr/>
        </p:nvPicPr>
        <p:blipFill rotWithShape="1">
          <a:blip r:embed="rId3"/>
          <a:srcRect l="73768" t="29391" r="14241" b="49044"/>
          <a:stretch/>
        </p:blipFill>
        <p:spPr>
          <a:xfrm>
            <a:off x="5574153" y="5719252"/>
            <a:ext cx="1054481" cy="1066800"/>
          </a:xfrm>
          <a:prstGeom prst="rect">
            <a:avLst/>
          </a:prstGeom>
          <a:ln w="38100">
            <a:solidFill>
              <a:srgbClr val="FFFF00"/>
            </a:solidFill>
          </a:ln>
        </p:spPr>
      </p:pic>
    </p:spTree>
    <p:extLst>
      <p:ext uri="{BB962C8B-B14F-4D97-AF65-F5344CB8AC3E}">
        <p14:creationId xmlns:p14="http://schemas.microsoft.com/office/powerpoint/2010/main" val="11070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1000"/>
                                        <p:tgtEl>
                                          <p:spTgt spid="2">
                                            <p:txEl>
                                              <p:pRg st="10" end="10"/>
                                            </p:txEl>
                                          </p:spTgt>
                                        </p:tgtEl>
                                      </p:cBhvr>
                                    </p:animEffect>
                                    <p:anim calcmode="lin" valueType="num">
                                      <p:cBhvr>
                                        <p:cTn id="3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Effect transition="in" filter="fade">
                                      <p:cBhvr>
                                        <p:cTn id="37" dur="1000"/>
                                        <p:tgtEl>
                                          <p:spTgt spid="2">
                                            <p:txEl>
                                              <p:pRg st="13" end="13"/>
                                            </p:txEl>
                                          </p:spTgt>
                                        </p:tgtEl>
                                      </p:cBhvr>
                                    </p:animEffect>
                                    <p:anim calcmode="lin" valueType="num">
                                      <p:cBhvr>
                                        <p:cTn id="38"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86B703B-969B-4BE8-809E-650F62AFE649}"/>
              </a:ext>
            </a:extLst>
          </p:cNvPr>
          <p:cNvSpPr/>
          <p:nvPr/>
        </p:nvSpPr>
        <p:spPr>
          <a:xfrm>
            <a:off x="164387" y="1356194"/>
            <a:ext cx="955497" cy="5548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BA9C59-84AB-47F6-BA2E-5FFAFB37BF49}"/>
              </a:ext>
            </a:extLst>
          </p:cNvPr>
          <p:cNvSpPr txBox="1"/>
          <p:nvPr/>
        </p:nvSpPr>
        <p:spPr>
          <a:xfrm>
            <a:off x="164387" y="339049"/>
            <a:ext cx="8609743" cy="5509200"/>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お手元の教科書にも</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道徳　</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難民問題</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食品ロス</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開発と環境</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他の教科・領域でも価値ある学びが、色々と示されています。</a:t>
            </a:r>
          </a:p>
        </p:txBody>
      </p:sp>
      <p:pic>
        <p:nvPicPr>
          <p:cNvPr id="3" name="図 2" descr="抽象, スクリーンショット が含まれている画像&#10;&#10;自動的に生成された説明">
            <a:extLst>
              <a:ext uri="{FF2B5EF4-FFF2-40B4-BE49-F238E27FC236}">
                <a16:creationId xmlns:a16="http://schemas.microsoft.com/office/drawing/2014/main" id="{CC0C1A4B-BF59-4A60-A56B-C7E3916B5EB9}"/>
              </a:ext>
            </a:extLst>
          </p:cNvPr>
          <p:cNvPicPr>
            <a:picLocks noChangeAspect="1"/>
          </p:cNvPicPr>
          <p:nvPr/>
        </p:nvPicPr>
        <p:blipFill rotWithShape="1">
          <a:blip r:embed="rId3">
            <a:extLst>
              <a:ext uri="{28A0092B-C50C-407E-A947-70E740481C1C}">
                <a14:useLocalDpi xmlns:a14="http://schemas.microsoft.com/office/drawing/2010/main" val="0"/>
              </a:ext>
            </a:extLst>
          </a:blip>
          <a:srcRect l="33209" t="64482" r="61615" b="31767"/>
          <a:stretch/>
        </p:blipFill>
        <p:spPr>
          <a:xfrm>
            <a:off x="4995862" y="1424793"/>
            <a:ext cx="1003695" cy="1029540"/>
          </a:xfrm>
          <a:prstGeom prst="rect">
            <a:avLst/>
          </a:prstGeom>
          <a:ln w="28575">
            <a:solidFill>
              <a:srgbClr val="92D050"/>
            </a:solidFill>
          </a:ln>
        </p:spPr>
      </p:pic>
      <p:pic>
        <p:nvPicPr>
          <p:cNvPr id="5" name="図 4" descr="抽象, スクリーンショット が含まれている画像&#10;&#10;自動的に生成された説明">
            <a:extLst>
              <a:ext uri="{FF2B5EF4-FFF2-40B4-BE49-F238E27FC236}">
                <a16:creationId xmlns:a16="http://schemas.microsoft.com/office/drawing/2014/main" id="{0E5027AF-3C1D-4ADB-8B01-14F0764CBB16}"/>
              </a:ext>
            </a:extLst>
          </p:cNvPr>
          <p:cNvPicPr>
            <a:picLocks noChangeAspect="1"/>
          </p:cNvPicPr>
          <p:nvPr/>
        </p:nvPicPr>
        <p:blipFill rotWithShape="1">
          <a:blip r:embed="rId3">
            <a:extLst>
              <a:ext uri="{28A0092B-C50C-407E-A947-70E740481C1C}">
                <a14:useLocalDpi xmlns:a14="http://schemas.microsoft.com/office/drawing/2010/main" val="0"/>
              </a:ext>
            </a:extLst>
          </a:blip>
          <a:srcRect l="81377" t="67692" r="13455" b="28933"/>
          <a:stretch/>
        </p:blipFill>
        <p:spPr>
          <a:xfrm>
            <a:off x="4972107" y="3619669"/>
            <a:ext cx="1027451" cy="949949"/>
          </a:xfrm>
          <a:prstGeom prst="rect">
            <a:avLst/>
          </a:prstGeom>
          <a:ln w="28575">
            <a:solidFill>
              <a:srgbClr val="92D050"/>
            </a:solidFill>
          </a:ln>
        </p:spPr>
      </p:pic>
      <p:pic>
        <p:nvPicPr>
          <p:cNvPr id="6" name="図 5">
            <a:extLst>
              <a:ext uri="{FF2B5EF4-FFF2-40B4-BE49-F238E27FC236}">
                <a16:creationId xmlns:a16="http://schemas.microsoft.com/office/drawing/2014/main" id="{89ACB2D3-7DD2-4408-9EEC-3EA82B541FB3}"/>
              </a:ext>
            </a:extLst>
          </p:cNvPr>
          <p:cNvPicPr>
            <a:picLocks noChangeAspect="1"/>
          </p:cNvPicPr>
          <p:nvPr/>
        </p:nvPicPr>
        <p:blipFill rotWithShape="1">
          <a:blip r:embed="rId4"/>
          <a:srcRect l="37799" t="72422" r="49878" b="5626"/>
          <a:stretch/>
        </p:blipFill>
        <p:spPr>
          <a:xfrm>
            <a:off x="6153937" y="3579872"/>
            <a:ext cx="1027451" cy="1029541"/>
          </a:xfrm>
          <a:prstGeom prst="rect">
            <a:avLst/>
          </a:prstGeom>
          <a:ln w="28575">
            <a:solidFill>
              <a:srgbClr val="92D050"/>
            </a:solidFill>
          </a:ln>
        </p:spPr>
      </p:pic>
      <p:pic>
        <p:nvPicPr>
          <p:cNvPr id="7" name="図 6">
            <a:extLst>
              <a:ext uri="{FF2B5EF4-FFF2-40B4-BE49-F238E27FC236}">
                <a16:creationId xmlns:a16="http://schemas.microsoft.com/office/drawing/2014/main" id="{D24ECA10-BB8A-47DA-B9BA-F620AA5C830D}"/>
              </a:ext>
            </a:extLst>
          </p:cNvPr>
          <p:cNvPicPr>
            <a:picLocks noChangeAspect="1"/>
          </p:cNvPicPr>
          <p:nvPr/>
        </p:nvPicPr>
        <p:blipFill rotWithShape="1">
          <a:blip r:embed="rId4"/>
          <a:srcRect l="25955" t="29392" r="61417" b="48645"/>
          <a:stretch/>
        </p:blipFill>
        <p:spPr>
          <a:xfrm>
            <a:off x="4972106" y="2574664"/>
            <a:ext cx="1027451" cy="1005208"/>
          </a:xfrm>
          <a:prstGeom prst="rect">
            <a:avLst/>
          </a:prstGeom>
          <a:ln w="28575">
            <a:solidFill>
              <a:srgbClr val="92D050"/>
            </a:solidFill>
          </a:ln>
        </p:spPr>
      </p:pic>
      <p:pic>
        <p:nvPicPr>
          <p:cNvPr id="8" name="図 7" descr="抽象, スクリーンショット が含まれている画像&#10;&#10;自動的に生成された説明">
            <a:extLst>
              <a:ext uri="{FF2B5EF4-FFF2-40B4-BE49-F238E27FC236}">
                <a16:creationId xmlns:a16="http://schemas.microsoft.com/office/drawing/2014/main" id="{4CAC68A1-0014-4E1D-BA28-0B80CEE244EB}"/>
              </a:ext>
            </a:extLst>
          </p:cNvPr>
          <p:cNvPicPr>
            <a:picLocks noChangeAspect="1"/>
          </p:cNvPicPr>
          <p:nvPr/>
        </p:nvPicPr>
        <p:blipFill rotWithShape="1">
          <a:blip r:embed="rId3">
            <a:extLst>
              <a:ext uri="{28A0092B-C50C-407E-A947-70E740481C1C}">
                <a14:useLocalDpi xmlns:a14="http://schemas.microsoft.com/office/drawing/2010/main" val="0"/>
              </a:ext>
            </a:extLst>
          </a:blip>
          <a:srcRect l="38385" t="64482" r="56440" b="31767"/>
          <a:stretch/>
        </p:blipFill>
        <p:spPr>
          <a:xfrm>
            <a:off x="6153937" y="1444691"/>
            <a:ext cx="1003696" cy="1029540"/>
          </a:xfrm>
          <a:prstGeom prst="rect">
            <a:avLst/>
          </a:prstGeom>
          <a:ln w="28575">
            <a:solidFill>
              <a:srgbClr val="92D050"/>
            </a:solidFill>
          </a:ln>
        </p:spPr>
      </p:pic>
    </p:spTree>
    <p:extLst>
      <p:ext uri="{BB962C8B-B14F-4D97-AF65-F5344CB8AC3E}">
        <p14:creationId xmlns:p14="http://schemas.microsoft.com/office/powerpoint/2010/main" val="164079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BA9C59-84AB-47F6-BA2E-5FFAFB37BF49}"/>
              </a:ext>
            </a:extLst>
          </p:cNvPr>
          <p:cNvSpPr txBox="1"/>
          <p:nvPr/>
        </p:nvSpPr>
        <p:spPr>
          <a:xfrm>
            <a:off x="-66782" y="-233541"/>
            <a:ext cx="9277564" cy="7325082"/>
          </a:xfrm>
          <a:prstGeom prst="rect">
            <a:avLst/>
          </a:prstGeom>
          <a:solidFill>
            <a:srgbClr val="FFFFCC"/>
          </a:solidFill>
        </p:spPr>
        <p:txBody>
          <a:bodyPr wrap="square" rtlCol="0">
            <a:spAutoFit/>
          </a:bodyPr>
          <a:lstStyle/>
          <a:p>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令和３年度から使用される新しい教科書</a:t>
            </a:r>
            <a:r>
              <a:rPr kumimoji="1" lang="ja-JP" altLang="en-US" sz="3200" dirty="0">
                <a:latin typeface="AR P丸ゴシック体E" panose="020F0900000000000000" pitchFamily="50" charset="-128"/>
                <a:ea typeface="AR P丸ゴシック体E" panose="020F0900000000000000" pitchFamily="50" charset="-128"/>
              </a:rPr>
              <a:t>では、</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各社で</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ＳＤＧｓを前面に打ち出している。</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1600" dirty="0">
                <a:solidFill>
                  <a:srgbClr val="FF0000"/>
                </a:solidFill>
                <a:latin typeface="AR P丸ゴシック体E" panose="020F0900000000000000" pitchFamily="50" charset="-128"/>
                <a:ea typeface="AR P丸ゴシック体E" panose="020F0900000000000000" pitchFamily="50" charset="-128"/>
              </a:rPr>
              <a:t>　　</a:t>
            </a:r>
            <a:endParaRPr kumimoji="1" lang="en-US" altLang="ja-JP" sz="16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特に・・・</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中学</a:t>
            </a:r>
            <a:r>
              <a:rPr kumimoji="1" lang="en-US" altLang="ja-JP" sz="3200" dirty="0">
                <a:latin typeface="AR P丸ゴシック体E" panose="020F0900000000000000" pitchFamily="50" charset="-128"/>
                <a:ea typeface="AR P丸ゴシック体E" panose="020F0900000000000000" pitchFamily="50" charset="-128"/>
              </a:rPr>
              <a:t>3</a:t>
            </a:r>
            <a:r>
              <a:rPr kumimoji="1" lang="ja-JP" altLang="en-US" sz="3200" dirty="0">
                <a:latin typeface="AR P丸ゴシック体E" panose="020F0900000000000000" pitchFamily="50" charset="-128"/>
                <a:ea typeface="AR P丸ゴシック体E" panose="020F0900000000000000" pitchFamily="50" charset="-128"/>
              </a:rPr>
              <a:t>年の公民ではＳＤＧｓを全面的に取り上げ、</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・自分や地球の未来</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・ＳＤＧｓにおける本質的な問い</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・つながりへの気づき</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という視点を示したり、　　　★</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sz="24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824366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4111</Words>
  <Application>Microsoft Office PowerPoint</Application>
  <PresentationFormat>画面に合わせる (4:3)</PresentationFormat>
  <Paragraphs>482</Paragraphs>
  <Slides>26</Slides>
  <Notes>26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26</vt:i4>
      </vt:variant>
    </vt:vector>
  </HeadingPairs>
  <TitlesOfParts>
    <vt:vector size="39" baseType="lpstr">
      <vt:lpstr>AR P丸ゴシック体E</vt:lpstr>
      <vt:lpstr>AR丸ゴシック体E</vt:lpstr>
      <vt:lpstr>ＤＦ特太ゴシック体</vt:lpstr>
      <vt:lpstr>HGPｺﾞｼｯｸE</vt:lpstr>
      <vt:lpstr>HGP創英角ｺﾞｼｯｸUB</vt:lpstr>
      <vt:lpstr>HGP創英角ﾎﾟｯﾌﾟ体</vt:lpstr>
      <vt:lpstr>游ゴシック</vt:lpstr>
      <vt:lpstr>游ゴシック Light</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手島 利夫</cp:lastModifiedBy>
  <cp:revision>161</cp:revision>
  <cp:lastPrinted>2020-04-28T07:10:39Z</cp:lastPrinted>
  <dcterms:created xsi:type="dcterms:W3CDTF">2020-04-04T12:53:36Z</dcterms:created>
  <dcterms:modified xsi:type="dcterms:W3CDTF">2021-10-08T22:49:44Z</dcterms:modified>
</cp:coreProperties>
</file>