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190" r:id="rId2"/>
    <p:sldId id="2172" r:id="rId3"/>
    <p:sldId id="1711" r:id="rId4"/>
    <p:sldId id="1797" r:id="rId5"/>
    <p:sldId id="2705" r:id="rId6"/>
    <p:sldId id="2706" r:id="rId7"/>
    <p:sldId id="2707" r:id="rId8"/>
    <p:sldId id="266" r:id="rId9"/>
    <p:sldId id="2763" r:id="rId10"/>
    <p:sldId id="2639" r:id="rId11"/>
    <p:sldId id="2640" r:id="rId12"/>
    <p:sldId id="2641" r:id="rId13"/>
    <p:sldId id="2710" r:id="rId14"/>
    <p:sldId id="2200" r:id="rId15"/>
    <p:sldId id="2736" r:id="rId16"/>
    <p:sldId id="2737" r:id="rId17"/>
    <p:sldId id="2738" r:id="rId18"/>
    <p:sldId id="2762" r:id="rId19"/>
    <p:sldId id="2648" r:id="rId20"/>
    <p:sldId id="2740" r:id="rId21"/>
    <p:sldId id="442" r:id="rId22"/>
    <p:sldId id="2649" r:id="rId23"/>
    <p:sldId id="2650" r:id="rId24"/>
    <p:sldId id="2741" r:id="rId25"/>
    <p:sldId id="2742" r:id="rId26"/>
    <p:sldId id="1969" r:id="rId27"/>
    <p:sldId id="2757" r:id="rId28"/>
    <p:sldId id="2758" r:id="rId29"/>
    <p:sldId id="2759" r:id="rId30"/>
    <p:sldId id="2760" r:id="rId31"/>
    <p:sldId id="2163" r:id="rId32"/>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napToGrid="0">
      <p:cViewPr varScale="1">
        <p:scale>
          <a:sx n="85" d="100"/>
          <a:sy n="85" d="100"/>
        </p:scale>
        <p:origin x="990" y="84"/>
      </p:cViewPr>
      <p:guideLst/>
    </p:cSldViewPr>
  </p:slideViewPr>
  <p:notesTextViewPr>
    <p:cViewPr>
      <p:scale>
        <a:sx n="1" d="1"/>
        <a:sy n="1" d="1"/>
      </p:scale>
      <p:origin x="0" y="0"/>
    </p:cViewPr>
  </p:notesTextViewPr>
  <p:notesViewPr>
    <p:cSldViewPr snapToGrid="0">
      <p:cViewPr>
        <p:scale>
          <a:sx n="100" d="100"/>
          <a:sy n="100" d="100"/>
        </p:scale>
        <p:origin x="189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5FE6EDF9-7546-44AB-800C-924A1076E92A}" type="datetimeFigureOut">
              <a:rPr kumimoji="1" lang="ja-JP" altLang="en-US" smtClean="0"/>
              <a:t>2021/10/8</a:t>
            </a:fld>
            <a:endParaRPr kumimoji="1" lang="ja-JP" altLang="en-US"/>
          </a:p>
        </p:txBody>
      </p:sp>
      <p:sp>
        <p:nvSpPr>
          <p:cNvPr id="4" name="スライド イメージ プレースホルダー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ECCAF544-8753-4C98-9DF9-E69DF4F965B7}" type="slidenum">
              <a:rPr kumimoji="1" lang="ja-JP" altLang="en-US" smtClean="0"/>
              <a:t>‹#›</a:t>
            </a:fld>
            <a:endParaRPr kumimoji="1" lang="ja-JP" altLang="en-US"/>
          </a:p>
        </p:txBody>
      </p:sp>
    </p:spTree>
    <p:extLst>
      <p:ext uri="{BB962C8B-B14F-4D97-AF65-F5344CB8AC3E}">
        <p14:creationId xmlns:p14="http://schemas.microsoft.com/office/powerpoint/2010/main" val="7115174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650992" y="3554613"/>
            <a:ext cx="6283070" cy="2034161"/>
          </a:xfrm>
        </p:spPr>
        <p:txBody>
          <a:bodyPr/>
          <a:lstStyle/>
          <a:p>
            <a:r>
              <a:rPr lang="en-US" altLang="ja-JP" sz="1400" dirty="0"/>
              <a:t>※</a:t>
            </a:r>
            <a:r>
              <a:rPr lang="ja-JP" altLang="en-US" sz="1400" dirty="0"/>
              <a:t>　イントロの音楽など</a:t>
            </a:r>
            <a:endParaRPr lang="en-US" altLang="ja-JP" sz="1400" dirty="0"/>
          </a:p>
          <a:p>
            <a:r>
              <a:rPr lang="ja-JP" altLang="en-US" sz="1400" dirty="0"/>
              <a:t>　　（手島の発言は、次のページから始まります。）</a:t>
            </a:r>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212095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17</a:t>
            </a:fld>
            <a:endParaRPr kumimoji="1" lang="ja-JP" altLang="en-US"/>
          </a:p>
        </p:txBody>
      </p:sp>
    </p:spTree>
    <p:extLst>
      <p:ext uri="{BB962C8B-B14F-4D97-AF65-F5344CB8AC3E}">
        <p14:creationId xmlns:p14="http://schemas.microsoft.com/office/powerpoint/2010/main" val="1762657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19</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a:extLst>
              <a:ext uri="{FF2B5EF4-FFF2-40B4-BE49-F238E27FC236}">
                <a16:creationId xmlns:a16="http://schemas.microsoft.com/office/drawing/2014/main" id="{6DBDEE84-A9FA-45EE-83D1-9337DEDC51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a:extLst>
              <a:ext uri="{FF2B5EF4-FFF2-40B4-BE49-F238E27FC236}">
                <a16:creationId xmlns:a16="http://schemas.microsoft.com/office/drawing/2014/main" id="{D3B07432-270E-461E-B6DB-EFEDC7F61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a:latin typeface="Arial" panose="020B0604020202020204" pitchFamily="34" charset="0"/>
              </a:rPr>
              <a:t>よって、総合的な学習の時間で学習する内容は、これからの厳しい時代を生きていく子どもたちにとって、考えてもらいたい４つをテーマを設定しました。世界にある様々な課題は、環境の問題だけ取り出して、解決できるほど現実は甘くありません。環境問題は、自分たちだけが取り組むのではなく、国際的な協力が必要です。国際的な協力をするためには、お互いの国の文化や生き方を尊重できなくてはなりません。世界の人々と理解し合うには、同じ地球市民として、一人一人を大切にする人権意識が重要です。このように４つのテーマを各学年で学習することは、ﾕﾈｽｺｽｸｰﾙとしてＥＳＤを推進することにもつながります。</a:t>
            </a:r>
            <a:endParaRPr lang="en-US" altLang="ja-JP">
              <a:latin typeface="Arial" panose="020B0604020202020204" pitchFamily="34" charset="0"/>
            </a:endParaRPr>
          </a:p>
        </p:txBody>
      </p:sp>
      <p:sp>
        <p:nvSpPr>
          <p:cNvPr id="108548" name="スライド番号プレースホルダ 3">
            <a:extLst>
              <a:ext uri="{FF2B5EF4-FFF2-40B4-BE49-F238E27FC236}">
                <a16:creationId xmlns:a16="http://schemas.microsoft.com/office/drawing/2014/main" id="{5803E7E3-2CE9-41DB-8DD6-A1FBD0D5F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353">
              <a:defRPr kumimoji="1">
                <a:solidFill>
                  <a:schemeClr val="tx1"/>
                </a:solidFill>
                <a:latin typeface="Arial" panose="020B0604020202020204" pitchFamily="34" charset="0"/>
                <a:ea typeface="ＭＳ Ｐゴシック" panose="020B0600070205080204" pitchFamily="50" charset="-128"/>
              </a:defRPr>
            </a:lvl1pPr>
            <a:lvl2pPr marL="781390" indent="-300535" defTabSz="948353">
              <a:defRPr kumimoji="1">
                <a:solidFill>
                  <a:schemeClr val="tx1"/>
                </a:solidFill>
                <a:latin typeface="Arial" panose="020B0604020202020204" pitchFamily="34" charset="0"/>
                <a:ea typeface="ＭＳ Ｐゴシック" panose="020B0600070205080204" pitchFamily="50" charset="-128"/>
              </a:defRPr>
            </a:lvl2pPr>
            <a:lvl3pPr marL="1202138" indent="-240427" defTabSz="948353">
              <a:defRPr kumimoji="1">
                <a:solidFill>
                  <a:schemeClr val="tx1"/>
                </a:solidFill>
                <a:latin typeface="Arial" panose="020B0604020202020204" pitchFamily="34" charset="0"/>
                <a:ea typeface="ＭＳ Ｐゴシック" panose="020B0600070205080204" pitchFamily="50" charset="-128"/>
              </a:defRPr>
            </a:lvl3pPr>
            <a:lvl4pPr marL="1682994" indent="-240427" defTabSz="948353">
              <a:defRPr kumimoji="1">
                <a:solidFill>
                  <a:schemeClr val="tx1"/>
                </a:solidFill>
                <a:latin typeface="Arial" panose="020B0604020202020204" pitchFamily="34" charset="0"/>
                <a:ea typeface="ＭＳ Ｐゴシック" panose="020B0600070205080204" pitchFamily="50" charset="-128"/>
              </a:defRPr>
            </a:lvl4pPr>
            <a:lvl5pPr marL="2163849" indent="-240427" defTabSz="948353">
              <a:defRPr kumimoji="1">
                <a:solidFill>
                  <a:schemeClr val="tx1"/>
                </a:solidFill>
                <a:latin typeface="Arial" panose="020B0604020202020204" pitchFamily="34" charset="0"/>
                <a:ea typeface="ＭＳ Ｐゴシック" panose="020B0600070205080204" pitchFamily="50" charset="-128"/>
              </a:defRPr>
            </a:lvl5pPr>
            <a:lvl6pPr marL="2644705" indent="-240427" defTabSz="948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25560" indent="-240427" defTabSz="948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06416" indent="-240427" defTabSz="948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87270" indent="-240427" defTabSz="94835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C4755F9-9D5A-47B8-B4EA-08DE4145EE03}" type="slidenum">
              <a:rPr lang="en-US" altLang="ja-JP"/>
              <a:pPr/>
              <a:t>21</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年間に２つから３つの単元を作ると。指導しやすいと思います。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22</a:t>
            </a:fld>
            <a:endParaRPr lang="en-US" altLang="ja-JP"/>
          </a:p>
        </p:txBody>
      </p:sp>
    </p:spTree>
    <p:extLst>
      <p:ext uri="{BB962C8B-B14F-4D97-AF65-F5344CB8AC3E}">
        <p14:creationId xmlns:p14="http://schemas.microsoft.com/office/powerpoint/2010/main" val="422541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これは指導計画の部分です。先ほどのイメージマップと対にして使います。</a:t>
            </a:r>
            <a:endParaRPr kumimoji="1" lang="en-US" altLang="ja-JP" dirty="0"/>
          </a:p>
          <a:p>
            <a:endParaRPr lang="en-US" altLang="ja-JP" dirty="0"/>
          </a:p>
          <a:p>
            <a:r>
              <a:rPr kumimoji="1" lang="ja-JP" altLang="en-US" dirty="0"/>
              <a:t>ＥＳＤカレンダーがイメージマップなら、こちらは旅行の行程表のようなものです。</a:t>
            </a:r>
            <a:endParaRPr kumimoji="1" lang="en-US" altLang="ja-JP" dirty="0"/>
          </a:p>
          <a:p>
            <a:endParaRPr lang="en-US" altLang="ja-JP" dirty="0"/>
          </a:p>
          <a:p>
            <a:r>
              <a:rPr kumimoji="1" lang="ja-JP" altLang="en-US" dirty="0"/>
              <a:t>楽しい旅になるような工夫がしてあります。</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23</a:t>
            </a:fld>
            <a:endParaRPr lang="en-US" altLang="ja-JP"/>
          </a:p>
        </p:txBody>
      </p:sp>
    </p:spTree>
    <p:extLst>
      <p:ext uri="{BB962C8B-B14F-4D97-AF65-F5344CB8AC3E}">
        <p14:creationId xmlns:p14="http://schemas.microsoft.com/office/powerpoint/2010/main" val="251684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8347">
              <a:defRPr kumimoji="1" sz="2000">
                <a:solidFill>
                  <a:schemeClr val="tx1"/>
                </a:solidFill>
                <a:latin typeface="Arial" panose="020B0604020202020204" pitchFamily="34" charset="0"/>
                <a:ea typeface="ＭＳ Ｐゴシック" panose="020B0600070205080204" pitchFamily="50" charset="-128"/>
              </a:defRPr>
            </a:lvl1pPr>
            <a:lvl2pPr defTabSz="1358347">
              <a:defRPr kumimoji="1" sz="2000">
                <a:solidFill>
                  <a:schemeClr val="tx1"/>
                </a:solidFill>
                <a:latin typeface="Arial" panose="020B0604020202020204" pitchFamily="34" charset="0"/>
                <a:ea typeface="ＭＳ Ｐゴシック" panose="020B0600070205080204" pitchFamily="50" charset="-128"/>
              </a:defRPr>
            </a:lvl2pPr>
            <a:lvl3pPr defTabSz="1358347">
              <a:defRPr kumimoji="1" sz="2000">
                <a:solidFill>
                  <a:schemeClr val="tx1"/>
                </a:solidFill>
                <a:latin typeface="Arial" panose="020B0604020202020204" pitchFamily="34" charset="0"/>
                <a:ea typeface="ＭＳ Ｐゴシック" panose="020B0600070205080204" pitchFamily="50" charset="-128"/>
              </a:defRPr>
            </a:lvl3pPr>
            <a:lvl4pPr defTabSz="1358347">
              <a:defRPr kumimoji="1" sz="2000">
                <a:solidFill>
                  <a:schemeClr val="tx1"/>
                </a:solidFill>
                <a:latin typeface="Arial" panose="020B0604020202020204" pitchFamily="34" charset="0"/>
                <a:ea typeface="ＭＳ Ｐゴシック" panose="020B0600070205080204" pitchFamily="50" charset="-128"/>
              </a:defRPr>
            </a:lvl4pPr>
            <a:lvl5pPr defTabSz="1358347">
              <a:defRPr kumimoji="1" sz="2000">
                <a:solidFill>
                  <a:schemeClr val="tx1"/>
                </a:solidFill>
                <a:latin typeface="Arial" panose="020B0604020202020204" pitchFamily="34" charset="0"/>
                <a:ea typeface="ＭＳ Ｐゴシック" panose="020B0600070205080204" pitchFamily="50" charset="-128"/>
              </a:defRPr>
            </a:lvl5pPr>
            <a:lvl6pPr marL="2517830" indent="-579740" defTabSz="135834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03192" indent="-579740" defTabSz="135834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88557" indent="-579740" defTabSz="135834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73923" indent="-579740" defTabSz="135834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300">
                <a:latin typeface="Calibri" panose="020F0502020204030204" pitchFamily="34" charset="0"/>
              </a:rPr>
              <a:pPr/>
              <a:t>25</a:t>
            </a:fld>
            <a:endParaRPr lang="ja-JP" altLang="en-US" sz="1300">
              <a:latin typeface="Calibri" panose="020F0502020204030204" pitchFamily="34" charset="0"/>
            </a:endParaRPr>
          </a:p>
        </p:txBody>
      </p:sp>
    </p:spTree>
    <p:extLst>
      <p:ext uri="{BB962C8B-B14F-4D97-AF65-F5344CB8AC3E}">
        <p14:creationId xmlns:p14="http://schemas.microsoft.com/office/powerpoint/2010/main" val="421683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2979738" y="617538"/>
            <a:ext cx="4110037" cy="3084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47723">
              <a:defRPr kumimoji="1" sz="2100">
                <a:solidFill>
                  <a:schemeClr val="tx1"/>
                </a:solidFill>
                <a:latin typeface="Arial" panose="020B0604020202020204" pitchFamily="34" charset="0"/>
                <a:ea typeface="ＭＳ Ｐゴシック" panose="020B0600070205080204" pitchFamily="50" charset="-128"/>
              </a:defRPr>
            </a:lvl1pPr>
            <a:lvl2pPr defTabSz="1447723">
              <a:defRPr kumimoji="1" sz="2100">
                <a:solidFill>
                  <a:schemeClr val="tx1"/>
                </a:solidFill>
                <a:latin typeface="Arial" panose="020B0604020202020204" pitchFamily="34" charset="0"/>
                <a:ea typeface="ＭＳ Ｐゴシック" panose="020B0600070205080204" pitchFamily="50" charset="-128"/>
              </a:defRPr>
            </a:lvl2pPr>
            <a:lvl3pPr defTabSz="1447723">
              <a:defRPr kumimoji="1" sz="2100">
                <a:solidFill>
                  <a:schemeClr val="tx1"/>
                </a:solidFill>
                <a:latin typeface="Arial" panose="020B0604020202020204" pitchFamily="34" charset="0"/>
                <a:ea typeface="ＭＳ Ｐゴシック" panose="020B0600070205080204" pitchFamily="50" charset="-128"/>
              </a:defRPr>
            </a:lvl3pPr>
            <a:lvl4pPr defTabSz="1447723">
              <a:defRPr kumimoji="1" sz="2100">
                <a:solidFill>
                  <a:schemeClr val="tx1"/>
                </a:solidFill>
                <a:latin typeface="Arial" panose="020B0604020202020204" pitchFamily="34" charset="0"/>
                <a:ea typeface="ＭＳ Ｐゴシック" panose="020B0600070205080204" pitchFamily="50" charset="-128"/>
              </a:defRPr>
            </a:lvl4pPr>
            <a:lvl5pPr defTabSz="1447723">
              <a:defRPr kumimoji="1" sz="2100">
                <a:solidFill>
                  <a:schemeClr val="tx1"/>
                </a:solidFill>
                <a:latin typeface="Arial" panose="020B0604020202020204" pitchFamily="34" charset="0"/>
                <a:ea typeface="ＭＳ Ｐゴシック" panose="020B0600070205080204" pitchFamily="50" charset="-128"/>
              </a:defRPr>
            </a:lvl5pPr>
            <a:lvl6pPr marL="2683496" indent="-617887" defTabSz="1447723"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6pPr>
            <a:lvl7pPr marL="3200795" indent="-617887" defTabSz="1447723"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7pPr>
            <a:lvl8pPr marL="3718095" indent="-617887" defTabSz="1447723"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8pPr>
            <a:lvl9pPr marL="4235397" indent="-617887" defTabSz="1447723"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400">
                <a:latin typeface="Calibri" panose="020F0502020204030204" pitchFamily="34" charset="0"/>
              </a:rPr>
              <a:pPr/>
              <a:t>26</a:t>
            </a:fld>
            <a:endParaRPr lang="ja-JP" altLang="en-US" sz="1400">
              <a:latin typeface="Calibri" panose="020F0502020204030204" pitchFamily="34" charset="0"/>
            </a:endParaRPr>
          </a:p>
        </p:txBody>
      </p:sp>
    </p:spTree>
    <p:extLst>
      <p:ext uri="{BB962C8B-B14F-4D97-AF65-F5344CB8AC3E}">
        <p14:creationId xmlns:p14="http://schemas.microsoft.com/office/powerpoint/2010/main" val="2164573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en-US" altLang="ja-JP" dirty="0"/>
          </a:p>
          <a:p>
            <a:endParaRPr lang="en-US" altLang="ja-JP" dirty="0"/>
          </a:p>
          <a:p>
            <a:pPr eaLnBrk="0" fontAlgn="base" hangingPunct="0"/>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「ＥＳＤ・ＳＤＧｓを推進する手島利夫の研究室」</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eaLnBrk="0" fontAlgn="base" hangingPunct="0"/>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URL=https://www.esd-tejima.com/</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eaLnBrk="0" fontAlgn="base" hangingPunct="0"/>
            <a:r>
              <a:rPr lang="en-US" altLang="ja-JP" kern="1200" dirty="0">
                <a:solidFill>
                  <a:srgbClr val="000000"/>
                </a:solidFill>
                <a:effectLst/>
                <a:latin typeface="ＭＳ 明朝" panose="02020609040205080304" pitchFamily="17" charset="-128"/>
                <a:ea typeface="ＭＳ Ｐゴシック" panose="020B0600070205080204" pitchFamily="50"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03-3633-1639</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090-9399-0891</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eaLnBrk="0" fontAlgn="base" hangingPunct="0"/>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en-US"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a:t>
            </a:r>
            <a:r>
              <a:rPr lang="ja-JP"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　Ｍａｉｌ＝</a:t>
            </a:r>
            <a:r>
              <a:rPr lang="en-US" altLang="ja-JP" kern="1200" dirty="0">
                <a:solidFill>
                  <a:srgbClr val="000000"/>
                </a:solidFill>
                <a:effectLst/>
                <a:latin typeface="ＭＳ Ｐゴシック" panose="020B0600070205080204" pitchFamily="50" charset="-128"/>
                <a:ea typeface="ＭＳ 明朝" panose="02020609040205080304" pitchFamily="17" charset="-128"/>
                <a:cs typeface="Times New Roman" panose="02020603050405020304" pitchFamily="18" charset="0"/>
              </a:rPr>
              <a:t>contact@esdtejima.com</a:t>
            </a:r>
            <a:endParaRPr lang="ja-JP" alt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27</a:t>
            </a:fld>
            <a:endParaRPr kumimoji="1" lang="ja-JP" altLang="en-US"/>
          </a:p>
        </p:txBody>
      </p:sp>
    </p:spTree>
    <p:extLst>
      <p:ext uri="{BB962C8B-B14F-4D97-AF65-F5344CB8AC3E}">
        <p14:creationId xmlns:p14="http://schemas.microsoft.com/office/powerpoint/2010/main" val="369951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AR丸ゴシック体E" panose="020F0909000000000000" pitchFamily="49" charset="-128"/>
                <a:ea typeface="AR丸ゴシック体E" panose="020F0909000000000000" pitchFamily="49" charset="-128"/>
              </a:rPr>
              <a:t>目の前の現実や状況を見て課題</a:t>
            </a:r>
            <a:endParaRPr lang="en-US" altLang="ja-JP" sz="1500" dirty="0">
              <a:latin typeface="AR丸ゴシック体E" panose="020F0909000000000000" pitchFamily="49" charset="-128"/>
              <a:ea typeface="AR丸ゴシック体E" panose="020F0909000000000000" pitchFamily="49" charset="-128"/>
            </a:endParaRPr>
          </a:p>
          <a:p>
            <a:r>
              <a:rPr lang="ja-JP" altLang="en-US" sz="1500" dirty="0">
                <a:latin typeface="AR丸ゴシック体E" panose="020F0909000000000000" pitchFamily="49" charset="-128"/>
                <a:ea typeface="AR丸ゴシック体E" panose="020F0909000000000000" pitchFamily="49" charset="-128"/>
              </a:rPr>
              <a:t>を発見する。基本情報を獲得す</a:t>
            </a:r>
            <a:endParaRPr lang="en-US" altLang="ja-JP" sz="1500" dirty="0">
              <a:latin typeface="AR丸ゴシック体E" panose="020F0909000000000000" pitchFamily="49" charset="-128"/>
              <a:ea typeface="AR丸ゴシック体E" panose="020F0909000000000000" pitchFamily="49" charset="-128"/>
            </a:endParaRPr>
          </a:p>
          <a:p>
            <a:r>
              <a:rPr lang="ja-JP" altLang="en-US" sz="1500" dirty="0">
                <a:latin typeface="AR丸ゴシック体E" panose="020F0909000000000000" pitchFamily="49" charset="-128"/>
                <a:ea typeface="AR丸ゴシック体E" panose="020F0909000000000000" pitchFamily="49" charset="-128"/>
              </a:rPr>
              <a:t>る。ネットだけでなく現地へ行く、</a:t>
            </a:r>
            <a:endParaRPr lang="en-US" altLang="ja-JP" sz="1500" dirty="0">
              <a:latin typeface="AR丸ゴシック体E" panose="020F0909000000000000" pitchFamily="49" charset="-128"/>
              <a:ea typeface="AR丸ゴシック体E" panose="020F0909000000000000" pitchFamily="49" charset="-128"/>
            </a:endParaRPr>
          </a:p>
          <a:p>
            <a:r>
              <a:rPr lang="ja-JP" altLang="en-US" sz="1500" dirty="0">
                <a:latin typeface="AR丸ゴシック体E" panose="020F0909000000000000" pitchFamily="49" charset="-128"/>
                <a:ea typeface="AR丸ゴシック体E" panose="020F0909000000000000" pitchFamily="49" charset="-128"/>
              </a:rPr>
              <a:t>人と会うことが必須。</a:t>
            </a:r>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28</a:t>
            </a:fld>
            <a:endParaRPr kumimoji="1" lang="ja-JP" altLang="en-US"/>
          </a:p>
        </p:txBody>
      </p:sp>
    </p:spTree>
    <p:extLst>
      <p:ext uri="{BB962C8B-B14F-4D97-AF65-F5344CB8AC3E}">
        <p14:creationId xmlns:p14="http://schemas.microsoft.com/office/powerpoint/2010/main" val="389529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29</a:t>
            </a:fld>
            <a:endParaRPr kumimoji="1" lang="ja-JP" altLang="en-US"/>
          </a:p>
        </p:txBody>
      </p:sp>
    </p:spTree>
    <p:extLst>
      <p:ext uri="{BB962C8B-B14F-4D97-AF65-F5344CB8AC3E}">
        <p14:creationId xmlns:p14="http://schemas.microsoft.com/office/powerpoint/2010/main" val="201276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33750" y="504825"/>
            <a:ext cx="3397250" cy="254793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0C038E42-BB1F-45BC-9555-C925731CB63E}"/>
              </a:ext>
            </a:extLst>
          </p:cNvPr>
          <p:cNvSpPr txBox="1"/>
          <p:nvPr/>
        </p:nvSpPr>
        <p:spPr>
          <a:xfrm>
            <a:off x="281047" y="3531595"/>
            <a:ext cx="6838193" cy="3990725"/>
          </a:xfrm>
          <a:prstGeom prst="rect">
            <a:avLst/>
          </a:prstGeom>
        </p:spPr>
        <p:txBody>
          <a:bodyPr vert="horz" lIns="96600" tIns="48300" rIns="96600" bIns="48300" rtlCol="0" anchor="b">
            <a:normAutofit/>
          </a:bodyPr>
          <a:lstStyle/>
          <a:p>
            <a:pPr defTabSz="965994">
              <a:lnSpc>
                <a:spcPct val="90000"/>
              </a:lnSpc>
              <a:spcBef>
                <a:spcPct val="0"/>
              </a:spcBef>
              <a:spcAft>
                <a:spcPts val="634"/>
              </a:spcAft>
            </a:pPr>
            <a:r>
              <a:rPr kumimoji="1" lang="ja-JP" altLang="en-US" sz="1700" dirty="0">
                <a:latin typeface="+mj-lt"/>
                <a:ea typeface="+mj-ea"/>
                <a:cs typeface="+mj-cs"/>
              </a:rPr>
              <a:t>皆さんこんにちは。</a:t>
            </a:r>
            <a:endParaRPr kumimoji="1" lang="en-US" altLang="ja-JP" sz="1700" dirty="0">
              <a:latin typeface="+mj-lt"/>
              <a:ea typeface="+mj-ea"/>
              <a:cs typeface="+mj-cs"/>
            </a:endParaRPr>
          </a:p>
          <a:p>
            <a:pPr defTabSz="965994">
              <a:lnSpc>
                <a:spcPct val="90000"/>
              </a:lnSpc>
              <a:spcBef>
                <a:spcPct val="0"/>
              </a:spcBef>
              <a:spcAft>
                <a:spcPts val="634"/>
              </a:spcAft>
            </a:pPr>
            <a:r>
              <a:rPr kumimoji="1" lang="ja-JP" altLang="en-US" sz="1700" dirty="0">
                <a:latin typeface="+mj-lt"/>
                <a:ea typeface="+mj-ea"/>
                <a:cs typeface="+mj-cs"/>
              </a:rPr>
              <a:t>手島利夫です。</a:t>
            </a:r>
            <a:endParaRPr kumimoji="1" lang="en-US" altLang="ja-JP" sz="1700" dirty="0">
              <a:latin typeface="+mj-lt"/>
              <a:ea typeface="+mj-ea"/>
              <a:cs typeface="+mj-cs"/>
            </a:endParaRPr>
          </a:p>
          <a:p>
            <a:pPr defTabSz="966155">
              <a:lnSpc>
                <a:spcPct val="90000"/>
              </a:lnSpc>
              <a:spcBef>
                <a:spcPct val="0"/>
              </a:spcBef>
              <a:spcAft>
                <a:spcPts val="634"/>
              </a:spcAft>
            </a:pPr>
            <a:r>
              <a:rPr kumimoji="1" lang="ja-JP" altLang="en-US" sz="1700" dirty="0">
                <a:latin typeface="HGP創英角ｺﾞｼｯｸUB" panose="020B0900000000000000" pitchFamily="50" charset="-128"/>
                <a:ea typeface="HGP創英角ｺﾞｼｯｸUB" panose="020B0900000000000000" pitchFamily="50" charset="-128"/>
              </a:rPr>
              <a:t>　「ＥＳＤ，ＳＤＧｓの進め方」連続講座　</a:t>
            </a:r>
            <a:r>
              <a:rPr kumimoji="1" lang="ja-JP" altLang="en-US" sz="1700" dirty="0">
                <a:latin typeface="AR丸ゴシック体E" panose="020F0909000000000000" pitchFamily="49" charset="-128"/>
                <a:ea typeface="AR丸ゴシック体E" panose="020F0909000000000000" pitchFamily="49" charset="-128"/>
                <a:cs typeface="+mj-cs"/>
              </a:rPr>
              <a:t>　第６回は、</a:t>
            </a:r>
            <a:endParaRPr kumimoji="1" lang="en-US" altLang="ja-JP" sz="1700"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endParaRPr kumimoji="1" lang="en-US" altLang="ja-JP" sz="800"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r>
              <a:rPr kumimoji="1" lang="ja-JP" altLang="en-US" sz="1700" b="1" dirty="0">
                <a:latin typeface="AR丸ゴシック体E" panose="020F0909000000000000" pitchFamily="49" charset="-128"/>
                <a:ea typeface="AR丸ゴシック体E" panose="020F0909000000000000" pitchFamily="49" charset="-128"/>
                <a:cs typeface="+mj-cs"/>
              </a:rPr>
              <a:t>「教育施策や各学校の教育課程を　チェックする方法」</a:t>
            </a:r>
            <a:endParaRPr kumimoji="1" lang="en-US" altLang="ja-JP" sz="1700" b="1"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endParaRPr kumimoji="1" lang="en-US" altLang="ja-JP" sz="800" dirty="0">
              <a:latin typeface="AR丸ゴシック体E" panose="020F0909000000000000" pitchFamily="49" charset="-128"/>
              <a:ea typeface="AR丸ゴシック体E" panose="020F0909000000000000" pitchFamily="49" charset="-128"/>
              <a:cs typeface="+mj-cs"/>
            </a:endParaRPr>
          </a:p>
          <a:p>
            <a:pPr defTabSz="966155">
              <a:lnSpc>
                <a:spcPct val="90000"/>
              </a:lnSpc>
              <a:spcBef>
                <a:spcPct val="0"/>
              </a:spcBef>
              <a:spcAft>
                <a:spcPts val="634"/>
              </a:spcAft>
            </a:pPr>
            <a:r>
              <a:rPr kumimoji="1" lang="ja-JP" altLang="en-US" sz="1700" dirty="0">
                <a:latin typeface="AR丸ゴシック体E" panose="020F0909000000000000" pitchFamily="49" charset="-128"/>
                <a:ea typeface="AR丸ゴシック体E" panose="020F0909000000000000" pitchFamily="49" charset="-128"/>
                <a:cs typeface="+mj-cs"/>
              </a:rPr>
              <a:t>についてお話をしましょう。今回もよろしくお願いいたします。</a:t>
            </a:r>
            <a:endParaRPr kumimoji="1" lang="en-US" altLang="ja-JP" sz="1700" dirty="0">
              <a:latin typeface="AR丸ゴシック体E" panose="020F0909000000000000" pitchFamily="49" charset="-128"/>
              <a:ea typeface="AR丸ゴシック体E" panose="020F0909000000000000" pitchFamily="49" charset="-128"/>
              <a:cs typeface="+mj-cs"/>
            </a:endParaRPr>
          </a:p>
          <a:p>
            <a:pPr defTabSz="965994">
              <a:lnSpc>
                <a:spcPct val="90000"/>
              </a:lnSpc>
              <a:spcBef>
                <a:spcPct val="0"/>
              </a:spcBef>
              <a:spcAft>
                <a:spcPts val="634"/>
              </a:spcAft>
            </a:pPr>
            <a:endParaRPr kumimoji="1" lang="en-US" altLang="ja-JP" sz="1700" dirty="0">
              <a:latin typeface="+mj-lt"/>
              <a:ea typeface="+mj-ea"/>
              <a:cs typeface="+mj-cs"/>
            </a:endParaRPr>
          </a:p>
          <a:p>
            <a:pPr defTabSz="965994">
              <a:lnSpc>
                <a:spcPct val="90000"/>
              </a:lnSpc>
              <a:spcBef>
                <a:spcPct val="0"/>
              </a:spcBef>
              <a:spcAft>
                <a:spcPts val="634"/>
              </a:spcAft>
            </a:pPr>
            <a:r>
              <a:rPr kumimoji="1" lang="ja-JP" altLang="en-US" sz="1700" dirty="0">
                <a:latin typeface="+mj-lt"/>
                <a:ea typeface="+mj-ea"/>
                <a:cs typeface="+mj-cs"/>
              </a:rPr>
              <a:t>★</a:t>
            </a:r>
            <a:endParaRPr kumimoji="1" lang="en-US" altLang="ja-JP" sz="1700" dirty="0">
              <a:latin typeface="+mj-lt"/>
              <a:ea typeface="+mj-ea"/>
              <a:cs typeface="+mj-cs"/>
            </a:endParaRPr>
          </a:p>
          <a:p>
            <a:pPr defTabSz="965994">
              <a:lnSpc>
                <a:spcPct val="90000"/>
              </a:lnSpc>
              <a:spcBef>
                <a:spcPct val="0"/>
              </a:spcBef>
              <a:spcAft>
                <a:spcPts val="634"/>
              </a:spcAft>
            </a:pPr>
            <a:endParaRPr kumimoji="1" lang="en-US" altLang="ja-JP" sz="1700" dirty="0">
              <a:latin typeface="+mj-lt"/>
              <a:ea typeface="+mj-ea"/>
              <a:cs typeface="+mj-cs"/>
            </a:endParaRPr>
          </a:p>
        </p:txBody>
      </p:sp>
      <p:sp>
        <p:nvSpPr>
          <p:cNvPr id="3" name="ノート プレースホルダー 2">
            <a:extLst>
              <a:ext uri="{FF2B5EF4-FFF2-40B4-BE49-F238E27FC236}">
                <a16:creationId xmlns:a16="http://schemas.microsoft.com/office/drawing/2014/main" id="{B49C0B77-FB58-4468-A572-F15D81F3DF7C}"/>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8183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30</a:t>
            </a:fld>
            <a:endParaRPr kumimoji="1" lang="ja-JP" altLang="en-US"/>
          </a:p>
        </p:txBody>
      </p:sp>
    </p:spTree>
    <p:extLst>
      <p:ext uri="{BB962C8B-B14F-4D97-AF65-F5344CB8AC3E}">
        <p14:creationId xmlns:p14="http://schemas.microsoft.com/office/powerpoint/2010/main" val="266516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28988" y="134938"/>
            <a:ext cx="4089400" cy="3067050"/>
          </a:xfrm>
        </p:spPr>
      </p:sp>
      <p:sp>
        <p:nvSpPr>
          <p:cNvPr id="3" name="ノート プレースホルダー 2"/>
          <p:cNvSpPr>
            <a:spLocks noGrp="1"/>
          </p:cNvSpPr>
          <p:nvPr>
            <p:ph type="body" idx="1"/>
          </p:nvPr>
        </p:nvSpPr>
        <p:spPr>
          <a:xfrm>
            <a:off x="1604027" y="2580832"/>
            <a:ext cx="7190236" cy="4139283"/>
          </a:xfrm>
        </p:spPr>
        <p:txBody>
          <a:bodyPr/>
          <a:lstStyle/>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kumimoji="1" lang="en-US" altLang="ja-JP" sz="10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31</a:t>
            </a:fld>
            <a:endParaRPr kumimoji="1" lang="ja-JP" altLang="en-US"/>
          </a:p>
        </p:txBody>
      </p:sp>
      <p:sp>
        <p:nvSpPr>
          <p:cNvPr id="5" name="正方形/長方形 4">
            <a:extLst>
              <a:ext uri="{FF2B5EF4-FFF2-40B4-BE49-F238E27FC236}">
                <a16:creationId xmlns:a16="http://schemas.microsoft.com/office/drawing/2014/main" id="{E4CD9172-63A6-4819-8049-0744FEC5B444}"/>
              </a:ext>
            </a:extLst>
          </p:cNvPr>
          <p:cNvSpPr/>
          <p:nvPr/>
        </p:nvSpPr>
        <p:spPr>
          <a:xfrm>
            <a:off x="2066598" y="3336300"/>
            <a:ext cx="7466417" cy="3123932"/>
          </a:xfrm>
          <a:prstGeom prst="rect">
            <a:avLst/>
          </a:prstGeom>
        </p:spPr>
        <p:txBody>
          <a:bodyPr wrap="square">
            <a:spAutoFit/>
          </a:bodyPr>
          <a:lstStyle/>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第 ４</a:t>
            </a:r>
            <a:r>
              <a:rPr kumimoji="1" lang="en-US" altLang="ja-JP" dirty="0">
                <a:latin typeface="AR丸ゴシック体M" panose="020F0609000000000000" pitchFamily="49" charset="-128"/>
                <a:ea typeface="AR丸ゴシック体M" panose="020F0609000000000000" pitchFamily="49" charset="-128"/>
              </a:rPr>
              <a:t> </a:t>
            </a:r>
            <a:r>
              <a:rPr kumimoji="1" lang="ja-JP" altLang="en-US" dirty="0">
                <a:latin typeface="AR丸ゴシック体M" panose="020F0609000000000000" pitchFamily="49" charset="-128"/>
                <a:ea typeface="AR丸ゴシック体M" panose="020F0609000000000000" pitchFamily="49" charset="-128"/>
              </a:rPr>
              <a:t>回の</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その１</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では、</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カリキュラム・マネジメントを学校で進める際に、あるいは行政が指導する際に陥りやすい問題や、うまく進めるためのポイントを、</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実際の授業づくりと結び付けながら、お伝えしてまいりました。</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次の</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その２</a:t>
            </a:r>
            <a:r>
              <a:rPr kumimoji="1" lang="en-US" altLang="ja-JP" dirty="0">
                <a:latin typeface="AR丸ゴシック体M" panose="020F0609000000000000" pitchFamily="49" charset="-128"/>
                <a:ea typeface="AR丸ゴシック体M" panose="020F0609000000000000" pitchFamily="49" charset="-128"/>
              </a:rPr>
              <a:t>】</a:t>
            </a:r>
            <a:r>
              <a:rPr kumimoji="1" lang="ja-JP" altLang="en-US" dirty="0">
                <a:latin typeface="AR丸ゴシック体M" panose="020F0609000000000000" pitchFamily="49" charset="-128"/>
                <a:ea typeface="AR丸ゴシック体M" panose="020F0609000000000000" pitchFamily="49" charset="-128"/>
              </a:rPr>
              <a:t>では中学校等でのカリキュラム・マネジメントの進め方と作品作りについてお話いたしますよ。</a:t>
            </a: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endParaRPr kumimoji="1" lang="en-US" altLang="ja-JP" dirty="0">
              <a:latin typeface="AR丸ゴシック体M" panose="020F0609000000000000" pitchFamily="49" charset="-128"/>
              <a:ea typeface="AR丸ゴシック体M" panose="020F0609000000000000" pitchFamily="49" charset="-128"/>
            </a:endParaRPr>
          </a:p>
          <a:p>
            <a:pPr defTabSz="914400">
              <a:lnSpc>
                <a:spcPct val="90000"/>
              </a:lnSpc>
              <a:spcBef>
                <a:spcPct val="0"/>
              </a:spcBef>
              <a:spcAft>
                <a:spcPts val="600"/>
              </a:spcAft>
            </a:pPr>
            <a:r>
              <a:rPr kumimoji="1" lang="ja-JP" altLang="en-US" dirty="0">
                <a:latin typeface="AR丸ゴシック体M" panose="020F0609000000000000" pitchFamily="49" charset="-128"/>
                <a:ea typeface="AR丸ゴシック体M" panose="020F0609000000000000" pitchFamily="49" charset="-128"/>
              </a:rPr>
              <a:t>お楽しみに してください！</a:t>
            </a:r>
            <a:endParaRPr kumimoji="1" lang="en-US" altLang="ja-JP" dirty="0">
              <a:latin typeface="AR丸ゴシック体M" panose="020F0609000000000000" pitchFamily="49" charset="-128"/>
              <a:ea typeface="AR丸ゴシック体M" panose="020F0609000000000000" pitchFamily="49" charset="-128"/>
            </a:endParaRPr>
          </a:p>
        </p:txBody>
      </p:sp>
    </p:spTree>
    <p:extLst>
      <p:ext uri="{BB962C8B-B14F-4D97-AF65-F5344CB8AC3E}">
        <p14:creationId xmlns:p14="http://schemas.microsoft.com/office/powerpoint/2010/main" val="291530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bwMode="auto">
          <a:xfrm>
            <a:off x="1360488" y="331788"/>
            <a:ext cx="4133850"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 2"/>
          <p:cNvSpPr>
            <a:spLocks noGrp="1"/>
          </p:cNvSpPr>
          <p:nvPr>
            <p:ph type="body" idx="1"/>
          </p:nvPr>
        </p:nvSpPr>
        <p:spPr bwMode="auto">
          <a:xfrm>
            <a:off x="511385" y="4215412"/>
            <a:ext cx="5935230" cy="3790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500" dirty="0"/>
              <a:t>★学習指導要領では、</a:t>
            </a:r>
            <a:endParaRPr lang="en-US" altLang="ja-JP" sz="1500" dirty="0"/>
          </a:p>
          <a:p>
            <a:r>
              <a:rPr lang="en-US" altLang="ja-JP" sz="1500" dirty="0"/>
              <a:t>   </a:t>
            </a:r>
            <a:r>
              <a:rPr lang="ja-JP" altLang="en-US" sz="1500" dirty="0"/>
              <a:t>知識や理解だけでなく「厳しい時代をたくましく生きる力</a:t>
            </a:r>
            <a:r>
              <a:rPr lang="en-US" altLang="ja-JP" sz="1500" dirty="0"/>
              <a:t>]</a:t>
            </a:r>
          </a:p>
          <a:p>
            <a:r>
              <a:rPr lang="ja-JP" altLang="en-US" sz="1500" dirty="0"/>
              <a:t>　を育むといっています。ボーッと生きているだけではいけません。</a:t>
            </a:r>
            <a:endParaRPr lang="en-US" altLang="ja-JP" sz="1500" dirty="0"/>
          </a:p>
          <a:p>
            <a:endParaRPr lang="en-US" altLang="ja-JP" sz="1500" dirty="0"/>
          </a:p>
          <a:p>
            <a:r>
              <a:rPr lang="ja-JP" altLang="en-US" sz="1500" dirty="0"/>
              <a:t>　課題解決に必要な　思考力、判断力、表現力の育成が大事です。</a:t>
            </a:r>
            <a:endParaRPr lang="en-US" altLang="ja-JP" sz="1500" dirty="0"/>
          </a:p>
          <a:p>
            <a:endParaRPr lang="en-US" altLang="ja-JP" sz="1500" dirty="0"/>
          </a:p>
          <a:p>
            <a:r>
              <a:rPr lang="ja-JP" altLang="en-US" sz="1500" dirty="0"/>
              <a:t>★　課題解決に必要な、主体的に学習に取り組む態度や、</a:t>
            </a:r>
            <a:endParaRPr lang="en-US" altLang="ja-JP" sz="1500" dirty="0"/>
          </a:p>
          <a:p>
            <a:r>
              <a:rPr lang="ja-JP" altLang="en-US" sz="1500" dirty="0"/>
              <a:t>　　人々との協働が大事です。　</a:t>
            </a:r>
            <a:endParaRPr lang="en-US" altLang="ja-JP" sz="1500" dirty="0"/>
          </a:p>
          <a:p>
            <a:endParaRPr lang="en-US" altLang="ja-JP" sz="1500" dirty="0"/>
          </a:p>
          <a:p>
            <a:r>
              <a:rPr lang="ja-JP" altLang="en-US" sz="1500" dirty="0"/>
              <a:t>★　そのような学びを通じて豊かな心や創造性を育みます。</a:t>
            </a:r>
            <a:endParaRPr lang="en-US" altLang="ja-JP" sz="1500" dirty="0"/>
          </a:p>
          <a:p>
            <a:endParaRPr lang="en-US" altLang="ja-JP" sz="1500" dirty="0"/>
          </a:p>
          <a:p>
            <a:r>
              <a:rPr lang="ja-JP" altLang="en-US" sz="1500" dirty="0"/>
              <a:t>★　また、それらを支える健康で安全な生活と豊かなスポーツライフを　</a:t>
            </a:r>
            <a:endParaRPr lang="en-US" altLang="ja-JP" sz="1500" dirty="0"/>
          </a:p>
          <a:p>
            <a:r>
              <a:rPr lang="ja-JP" altLang="en-US" sz="1500" dirty="0"/>
              <a:t>　　掲げています。</a:t>
            </a:r>
            <a:endParaRPr lang="en-US" altLang="ja-JP" sz="1500" dirty="0"/>
          </a:p>
          <a:p>
            <a:endParaRPr lang="en-US" altLang="ja-JP" sz="1500" dirty="0"/>
          </a:p>
          <a:p>
            <a:endParaRPr lang="en-US" altLang="ja-JP" sz="1500" dirty="0"/>
          </a:p>
          <a:p>
            <a:endParaRPr lang="ja-JP" altLang="en-US" dirty="0"/>
          </a:p>
        </p:txBody>
      </p:sp>
      <p:sp>
        <p:nvSpPr>
          <p:cNvPr id="512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54169">
              <a:defRPr kumimoji="1" sz="2000">
                <a:solidFill>
                  <a:schemeClr val="tx1"/>
                </a:solidFill>
                <a:latin typeface="Arial" panose="020B0604020202020204" pitchFamily="34" charset="0"/>
                <a:ea typeface="ＭＳ Ｐゴシック" panose="020B0600070205080204" pitchFamily="50" charset="-128"/>
              </a:defRPr>
            </a:lvl1pPr>
            <a:lvl2pPr marL="844357" indent="-324751" defTabSz="1454169">
              <a:defRPr kumimoji="1" sz="2000">
                <a:solidFill>
                  <a:schemeClr val="tx1"/>
                </a:solidFill>
                <a:latin typeface="Arial" panose="020B0604020202020204" pitchFamily="34" charset="0"/>
                <a:ea typeface="ＭＳ Ｐゴシック" panose="020B0600070205080204" pitchFamily="50" charset="-128"/>
              </a:defRPr>
            </a:lvl2pPr>
            <a:lvl3pPr marL="1299009" indent="-259801" defTabSz="1454169">
              <a:defRPr kumimoji="1" sz="2000">
                <a:solidFill>
                  <a:schemeClr val="tx1"/>
                </a:solidFill>
                <a:latin typeface="Arial" panose="020B0604020202020204" pitchFamily="34" charset="0"/>
                <a:ea typeface="ＭＳ Ｐゴシック" panose="020B0600070205080204" pitchFamily="50" charset="-128"/>
              </a:defRPr>
            </a:lvl3pPr>
            <a:lvl4pPr marL="1818614" indent="-259801" defTabSz="1454169">
              <a:defRPr kumimoji="1" sz="2000">
                <a:solidFill>
                  <a:schemeClr val="tx1"/>
                </a:solidFill>
                <a:latin typeface="Arial" panose="020B0604020202020204" pitchFamily="34" charset="0"/>
                <a:ea typeface="ＭＳ Ｐゴシック" panose="020B0600070205080204" pitchFamily="50" charset="-128"/>
              </a:defRPr>
            </a:lvl4pPr>
            <a:lvl5pPr marL="2338217" indent="-259801" defTabSz="1454169">
              <a:defRPr kumimoji="1" sz="2000">
                <a:solidFill>
                  <a:schemeClr val="tx1"/>
                </a:solidFill>
                <a:latin typeface="Arial" panose="020B0604020202020204" pitchFamily="34" charset="0"/>
                <a:ea typeface="ＭＳ Ｐゴシック" panose="020B0600070205080204" pitchFamily="50" charset="-128"/>
              </a:defRPr>
            </a:lvl5pPr>
            <a:lvl6pPr marL="2857822" indent="-259801" defTabSz="14541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377425" indent="-259801" defTabSz="14541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897029" indent="-259801" defTabSz="14541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416632" indent="-259801" defTabSz="14541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DFB1E70-55DD-47BF-A83A-7F8F719E733A}" type="slidenum">
              <a:rPr lang="ja-JP" altLang="en-US" sz="1300">
                <a:latin typeface="Calibri" panose="020F0502020204030204" pitchFamily="34" charset="0"/>
              </a:rPr>
              <a:pPr/>
              <a:t>3</a:t>
            </a:fld>
            <a:endParaRPr lang="ja-JP" altLang="en-US" sz="1300">
              <a:latin typeface="Calibri" panose="020F0502020204030204" pitchFamily="34" charset="0"/>
            </a:endParaRPr>
          </a:p>
        </p:txBody>
      </p:sp>
    </p:spTree>
    <p:extLst>
      <p:ext uri="{BB962C8B-B14F-4D97-AF65-F5344CB8AC3E}">
        <p14:creationId xmlns:p14="http://schemas.microsoft.com/office/powerpoint/2010/main" val="9491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857375" y="542925"/>
            <a:ext cx="2844800" cy="213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90655" y="3052512"/>
            <a:ext cx="7364863" cy="42643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500" dirty="0"/>
              <a:t>学校教育を進めるにあたっては、</a:t>
            </a:r>
            <a:r>
              <a:rPr lang="ja-JP" altLang="en-US" sz="1500" b="1" dirty="0"/>
              <a:t>教育課程が重要</a:t>
            </a:r>
            <a:r>
              <a:rPr lang="ja-JP" altLang="en-US" sz="1500" dirty="0"/>
              <a:t>です。その編成と実施において、</a:t>
            </a:r>
            <a:endParaRPr lang="en-US" altLang="ja-JP" sz="1500" dirty="0"/>
          </a:p>
          <a:p>
            <a:r>
              <a:rPr lang="ja-JP" altLang="en-US" sz="1500" dirty="0"/>
              <a:t>大事なことが</a:t>
            </a:r>
            <a:r>
              <a:rPr lang="ja-JP" altLang="en-US" sz="1500" b="1" dirty="0"/>
              <a:t>、「総則」</a:t>
            </a:r>
            <a:r>
              <a:rPr lang="ja-JP" altLang="en-US" sz="1500" dirty="0"/>
              <a:t>に示されています。総則、しっかりと読み込んでいますか？</a:t>
            </a:r>
            <a:endParaRPr lang="en-US" altLang="ja-JP" sz="1500" dirty="0"/>
          </a:p>
          <a:p>
            <a:endParaRPr lang="en-US" altLang="ja-JP" sz="1500" dirty="0"/>
          </a:p>
          <a:p>
            <a:r>
              <a:rPr lang="ja-JP" altLang="en-US" sz="1500" b="1" dirty="0">
                <a:ea typeface="HG創英角ﾎﾟｯﾌﾟ体" panose="040B0A09000000000000" pitchFamily="49" charset="-128"/>
              </a:rPr>
              <a:t>まず、教育課程の</a:t>
            </a:r>
            <a:r>
              <a:rPr lang="ja-JP" altLang="en-US" sz="1500" b="1" dirty="0">
                <a:solidFill>
                  <a:schemeClr val="accent1">
                    <a:lumMod val="75000"/>
                  </a:schemeClr>
                </a:solidFill>
                <a:ea typeface="HG創英角ﾎﾟｯﾌﾟ体" panose="040B0A09000000000000" pitchFamily="49" charset="-128"/>
              </a:rPr>
              <a:t>編成</a:t>
            </a:r>
            <a:r>
              <a:rPr lang="ja-JP" altLang="en-US" sz="1500" b="1" dirty="0">
                <a:ea typeface="HG創英角ﾎﾟｯﾌﾟ体" panose="040B0A09000000000000" pitchFamily="49" charset="-128"/>
              </a:rPr>
              <a:t>においては</a:t>
            </a:r>
            <a:endParaRPr lang="en-US" altLang="ja-JP" sz="1500" b="1" dirty="0">
              <a:ea typeface="HG創英角ﾎﾟｯﾌﾟ体" panose="040B0A09000000000000" pitchFamily="49" charset="-128"/>
            </a:endParaRPr>
          </a:p>
          <a:p>
            <a:endParaRPr lang="en-US" altLang="ja-JP" sz="1500" b="1" dirty="0">
              <a:ea typeface="HG創英角ﾎﾟｯﾌﾟ体" panose="040B0A09000000000000" pitchFamily="49" charset="-128"/>
            </a:endParaRPr>
          </a:p>
          <a:p>
            <a:r>
              <a:rPr lang="ja-JP" altLang="en-US" sz="1500" b="1" dirty="0">
                <a:ea typeface="HG創英角ﾎﾟｯﾌﾟ体" panose="040B0A09000000000000" pitchFamily="49" charset="-128"/>
              </a:rPr>
              <a:t>★　</a:t>
            </a:r>
            <a:r>
              <a:rPr lang="ja-JP" altLang="en-US" sz="1500" b="1" u="sng" dirty="0">
                <a:latin typeface="ＭＳ ゴシック" panose="020B0609070205080204" pitchFamily="49" charset="-128"/>
                <a:ea typeface="ＭＳ ゴシック" panose="020B0609070205080204" pitchFamily="49" charset="-128"/>
              </a:rPr>
              <a:t>総合的な学習の時間の目標と関連を図り、①教育目標を見直す。</a:t>
            </a:r>
            <a:endParaRPr lang="en-US" altLang="ja-JP" sz="1500" b="1" u="sng" dirty="0">
              <a:latin typeface="ＭＳ ゴシック" panose="020B0609070205080204" pitchFamily="49" charset="-128"/>
              <a:ea typeface="ＭＳ ゴシック" panose="020B0609070205080204" pitchFamily="49" charset="-128"/>
            </a:endParaRPr>
          </a:p>
          <a:p>
            <a:r>
              <a:rPr lang="ja-JP" altLang="en-US" sz="1500" b="1" dirty="0">
                <a:latin typeface="ＭＳ 明朝" panose="02020609040205080304" pitchFamily="17" charset="-128"/>
                <a:ea typeface="ＭＳ 明朝" panose="02020609040205080304" pitchFamily="17" charset="-128"/>
              </a:rPr>
              <a:t>★　②</a:t>
            </a:r>
            <a:r>
              <a:rPr lang="ja-JP" altLang="en-US" sz="1500" b="1" u="sng" dirty="0">
                <a:latin typeface="ＭＳ 明朝" panose="02020609040205080304" pitchFamily="17" charset="-128"/>
                <a:ea typeface="ＭＳ 明朝" panose="02020609040205080304" pitchFamily="17" charset="-128"/>
              </a:rPr>
              <a:t>教科横断的に学ぶ</a:t>
            </a:r>
            <a:r>
              <a:rPr lang="ja-JP" altLang="en-US" sz="1500" b="1" dirty="0">
                <a:latin typeface="ＭＳ 明朝" panose="02020609040205080304" pitchFamily="17" charset="-128"/>
                <a:ea typeface="ＭＳ 明朝" panose="02020609040205080304" pitchFamily="17" charset="-128"/>
              </a:rPr>
              <a:t>　　そのために、（</a:t>
            </a:r>
            <a:r>
              <a:rPr lang="ja-JP" altLang="en-US" sz="15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500" b="1" u="sng" dirty="0">
                <a:latin typeface="ＭＳ 明朝" panose="02020609040205080304" pitchFamily="17" charset="-128"/>
                <a:ea typeface="ＭＳ 明朝" panose="02020609040205080304" pitchFamily="17" charset="-128"/>
              </a:rPr>
              <a:t>）をしっかり　　</a:t>
            </a:r>
            <a:endParaRPr lang="en-US" altLang="ja-JP" sz="1500" b="1" u="sng"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　しなさいということです。　また、</a:t>
            </a:r>
            <a:endParaRPr lang="en-US" altLang="ja-JP" sz="1500" b="1" u="sng" dirty="0">
              <a:latin typeface="ＭＳ 明朝" panose="02020609040205080304" pitchFamily="17" charset="-128"/>
              <a:ea typeface="ＭＳ 明朝" panose="02020609040205080304" pitchFamily="17" charset="-128"/>
            </a:endParaRPr>
          </a:p>
          <a:p>
            <a:endParaRPr lang="en-US" altLang="ja-JP" sz="1500"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教育課程の</a:t>
            </a:r>
            <a:r>
              <a:rPr lang="ja-JP" altLang="en-US" sz="1500" b="1" dirty="0">
                <a:solidFill>
                  <a:srgbClr val="7030A0"/>
                </a:solidFill>
                <a:latin typeface="ＭＳ 明朝" panose="02020609040205080304" pitchFamily="17" charset="-128"/>
                <a:ea typeface="ＭＳ 明朝" panose="02020609040205080304" pitchFamily="17" charset="-128"/>
              </a:rPr>
              <a:t>実施</a:t>
            </a:r>
            <a:r>
              <a:rPr lang="ja-JP" altLang="en-US" sz="1500" b="1" dirty="0">
                <a:latin typeface="ＭＳ 明朝" panose="02020609040205080304" pitchFamily="17" charset="-128"/>
                <a:ea typeface="ＭＳ 明朝" panose="02020609040205080304" pitchFamily="17" charset="-128"/>
              </a:rPr>
              <a:t>においては、</a:t>
            </a:r>
            <a:endParaRPr lang="en-US" altLang="ja-JP" sz="1500" b="1"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r>
              <a:rPr lang="ja-JP" altLang="en-US" sz="1500" b="1" u="sng" dirty="0">
                <a:latin typeface="ＭＳ 明朝" panose="02020609040205080304" pitchFamily="17" charset="-128"/>
                <a:ea typeface="ＭＳ 明朝" panose="02020609040205080304" pitchFamily="17" charset="-128"/>
              </a:rPr>
              <a:t>★</a:t>
            </a:r>
            <a:r>
              <a:rPr lang="ja-JP" altLang="en-US" sz="15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5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・・・つまり、</a:t>
            </a:r>
            <a:endParaRPr lang="en-US" altLang="ja-JP" sz="1500" b="1"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探究的・問題解決的な学び</a:t>
            </a:r>
            <a:r>
              <a:rPr lang="en-US" altLang="ja-JP" sz="1500" b="1" u="sng" dirty="0">
                <a:latin typeface="ＭＳ 明朝" panose="02020609040205080304" pitchFamily="17" charset="-128"/>
                <a:ea typeface="ＭＳ 明朝" panose="02020609040205080304" pitchFamily="17" charset="-128"/>
              </a:rPr>
              <a:t>》</a:t>
            </a:r>
            <a:r>
              <a:rPr lang="ja-JP" altLang="en-US" sz="1500" b="1" u="sng" dirty="0">
                <a:latin typeface="ＭＳ 明朝" panose="02020609040205080304" pitchFamily="17" charset="-128"/>
                <a:ea typeface="ＭＳ 明朝" panose="02020609040205080304" pitchFamily="17" charset="-128"/>
              </a:rPr>
              <a:t>にしっかりと取り組みなさい</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u="sng" dirty="0">
              <a:latin typeface="ＭＳ 明朝" panose="02020609040205080304" pitchFamily="17" charset="-128"/>
              <a:ea typeface="ＭＳ 明朝" panose="02020609040205080304" pitchFamily="17" charset="-128"/>
            </a:endParaRPr>
          </a:p>
          <a:p>
            <a:r>
              <a:rPr lang="ja-JP" altLang="en-US" sz="1500" b="1" dirty="0">
                <a:latin typeface="ＭＳ 明朝" panose="02020609040205080304" pitchFamily="17" charset="-128"/>
                <a:ea typeface="ＭＳ 明朝" panose="02020609040205080304" pitchFamily="17" charset="-128"/>
              </a:rPr>
              <a:t>　　</a:t>
            </a:r>
            <a:r>
              <a:rPr lang="ja-JP" altLang="en-US" sz="1500" b="1" u="sng" dirty="0">
                <a:latin typeface="ＭＳ 明朝" panose="02020609040205080304" pitchFamily="17" charset="-128"/>
                <a:ea typeface="ＭＳ 明朝" panose="02020609040205080304" pitchFamily="17" charset="-128"/>
              </a:rPr>
              <a:t>という意味です。　　　★</a:t>
            </a:r>
            <a:endParaRPr lang="en-US" altLang="ja-JP" sz="1500" b="1" u="sng" dirty="0">
              <a:latin typeface="ＭＳ 明朝" panose="02020609040205080304" pitchFamily="17" charset="-128"/>
              <a:ea typeface="ＭＳ 明朝" panose="02020609040205080304" pitchFamily="17" charset="-128"/>
            </a:endParaRPr>
          </a:p>
          <a:p>
            <a:endParaRPr lang="en-US" altLang="ja-JP" sz="1500" b="1" dirty="0">
              <a:latin typeface="ＭＳ 明朝" panose="02020609040205080304" pitchFamily="17" charset="-128"/>
              <a:ea typeface="ＭＳ 明朝" panose="02020609040205080304" pitchFamily="17" charset="-128"/>
            </a:endParaRPr>
          </a:p>
          <a:p>
            <a:endParaRPr lang="ja-JP" altLang="en-US" sz="15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47222">
              <a:defRPr kumimoji="1" sz="2000">
                <a:solidFill>
                  <a:schemeClr val="tx1"/>
                </a:solidFill>
                <a:latin typeface="Arial" panose="020B0604020202020204" pitchFamily="34" charset="0"/>
                <a:ea typeface="ＭＳ Ｐゴシック" panose="020B0600070205080204" pitchFamily="50" charset="-128"/>
              </a:defRPr>
            </a:lvl1pPr>
            <a:lvl2pPr marL="840322" indent="-323201" defTabSz="1447222">
              <a:defRPr kumimoji="1" sz="2000">
                <a:solidFill>
                  <a:schemeClr val="tx1"/>
                </a:solidFill>
                <a:latin typeface="Arial" panose="020B0604020202020204" pitchFamily="34" charset="0"/>
                <a:ea typeface="ＭＳ Ｐゴシック" panose="020B0600070205080204" pitchFamily="50" charset="-128"/>
              </a:defRPr>
            </a:lvl2pPr>
            <a:lvl3pPr marL="1292805" indent="-258562" defTabSz="1447222">
              <a:defRPr kumimoji="1" sz="2000">
                <a:solidFill>
                  <a:schemeClr val="tx1"/>
                </a:solidFill>
                <a:latin typeface="Arial" panose="020B0604020202020204" pitchFamily="34" charset="0"/>
                <a:ea typeface="ＭＳ Ｐゴシック" panose="020B0600070205080204" pitchFamily="50" charset="-128"/>
              </a:defRPr>
            </a:lvl3pPr>
            <a:lvl4pPr marL="1809926" indent="-258562" defTabSz="1447222">
              <a:defRPr kumimoji="1" sz="2000">
                <a:solidFill>
                  <a:schemeClr val="tx1"/>
                </a:solidFill>
                <a:latin typeface="Arial" panose="020B0604020202020204" pitchFamily="34" charset="0"/>
                <a:ea typeface="ＭＳ Ｐゴシック" panose="020B0600070205080204" pitchFamily="50" charset="-128"/>
              </a:defRPr>
            </a:lvl4pPr>
            <a:lvl5pPr marL="2327046" indent="-258562" defTabSz="1447222">
              <a:defRPr kumimoji="1" sz="2000">
                <a:solidFill>
                  <a:schemeClr val="tx1"/>
                </a:solidFill>
                <a:latin typeface="Arial" panose="020B0604020202020204" pitchFamily="34" charset="0"/>
                <a:ea typeface="ＭＳ Ｐゴシック" panose="020B0600070205080204" pitchFamily="50" charset="-128"/>
              </a:defRPr>
            </a:lvl5pPr>
            <a:lvl6pPr marL="2844170" indent="-258562" defTabSz="1447222"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361290" indent="-258562" defTabSz="1447222"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878413" indent="-258562" defTabSz="1447222"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395534" indent="-258562" defTabSz="1447222"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4</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200" b="1" dirty="0">
                <a:latin typeface="HGP創英角ﾎﾟｯﾌﾟ体" panose="040B0A00000000000000" pitchFamily="50" charset="-128"/>
                <a:ea typeface="AR丸ゴシック体E" panose="020F0909000000000000"/>
              </a:rPr>
              <a:t>しかし、</a:t>
            </a:r>
            <a:endParaRPr lang="en-US" altLang="ja-JP" sz="1200" b="1" dirty="0">
              <a:latin typeface="HGP創英角ﾎﾟｯﾌﾟ体" panose="040B0A00000000000000" pitchFamily="50" charset="-128"/>
              <a:ea typeface="AR丸ゴシック体E" panose="020F0909000000000000"/>
            </a:endParaRPr>
          </a:p>
          <a:p>
            <a:r>
              <a:rPr lang="ja-JP" altLang="en-US" sz="1200" b="1" dirty="0">
                <a:latin typeface="HGP創英角ﾎﾟｯﾌﾟ体" panose="040B0A00000000000000" pitchFamily="50" charset="-128"/>
                <a:ea typeface="AR丸ゴシック体E" panose="020F0909000000000000"/>
              </a:rPr>
              <a:t>これらの課題に正面から取り組もうとしている行政は、そして学校は、</a:t>
            </a:r>
            <a:endParaRPr lang="en-US" altLang="ja-JP" sz="1200" b="1" dirty="0">
              <a:latin typeface="HGP創英角ﾎﾟｯﾌﾟ体" panose="040B0A00000000000000" pitchFamily="50" charset="-128"/>
              <a:ea typeface="AR丸ゴシック体E" panose="020F0909000000000000"/>
            </a:endParaRPr>
          </a:p>
          <a:p>
            <a:r>
              <a:rPr lang="ja-JP" altLang="en-US" sz="1200" b="1" dirty="0">
                <a:latin typeface="HGP創英角ﾎﾟｯﾌﾟ体" panose="040B0A00000000000000" pitchFamily="50" charset="-128"/>
                <a:ea typeface="AR丸ゴシック体E" panose="020F0909000000000000"/>
              </a:rPr>
              <a:t>どれくらいあるのでしょうか。</a:t>
            </a:r>
            <a:endParaRPr lang="en-US" altLang="ja-JP" sz="1200" b="1" dirty="0">
              <a:latin typeface="HGP創英角ﾎﾟｯﾌﾟ体" panose="040B0A00000000000000" pitchFamily="50" charset="-128"/>
              <a:ea typeface="AR丸ゴシック体E" panose="020F0909000000000000"/>
            </a:endParaRPr>
          </a:p>
          <a:p>
            <a:r>
              <a:rPr lang="ja-JP" altLang="en-US" sz="1200" b="1" dirty="0">
                <a:latin typeface="HGP創英角ﾎﾟｯﾌﾟ体" panose="040B0A00000000000000" pitchFamily="50" charset="-128"/>
                <a:ea typeface="AR丸ゴシック体E" panose="020F0909000000000000"/>
              </a:rPr>
              <a:t>あなたの学校では、これらの理念や方針をしっかりと捉え、具体化</a:t>
            </a:r>
            <a:endParaRPr lang="en-US" altLang="ja-JP" sz="1200" b="1" dirty="0">
              <a:latin typeface="HGP創英角ﾎﾟｯﾌﾟ体" panose="040B0A00000000000000" pitchFamily="50" charset="-128"/>
              <a:ea typeface="AR丸ゴシック体E" panose="020F0909000000000000"/>
            </a:endParaRPr>
          </a:p>
          <a:p>
            <a:r>
              <a:rPr lang="ja-JP" altLang="en-US" sz="1200" b="1" dirty="0">
                <a:latin typeface="HGP創英角ﾎﾟｯﾌﾟ体" panose="040B0A00000000000000" pitchFamily="50" charset="-128"/>
                <a:ea typeface="AR丸ゴシック体E" panose="020F0909000000000000"/>
              </a:rPr>
              <a:t>しようと、できているでしょうか。</a:t>
            </a:r>
            <a:endParaRPr lang="en-US" altLang="ja-JP" sz="1200" b="1" dirty="0">
              <a:latin typeface="HGP創英角ﾎﾟｯﾌﾟ体" panose="040B0A00000000000000" pitchFamily="50" charset="-128"/>
              <a:ea typeface="AR丸ゴシック体E" panose="020F0909000000000000"/>
            </a:endParaRPr>
          </a:p>
          <a:p>
            <a:endParaRPr lang="en-US" altLang="ja-JP" sz="1200" b="1" dirty="0">
              <a:latin typeface="HGP創英角ﾎﾟｯﾌﾟ体" panose="040B0A00000000000000" pitchFamily="50" charset="-128"/>
              <a:ea typeface="AR丸ゴシック体E" panose="020F0909000000000000"/>
            </a:endParaRPr>
          </a:p>
          <a:p>
            <a:r>
              <a:rPr kumimoji="1" lang="ja-JP" altLang="en-US" sz="1200" b="1" dirty="0">
                <a:latin typeface="HGP創英角ﾎﾟｯﾌﾟ体" panose="040B0A00000000000000" pitchFamily="50" charset="-128"/>
                <a:ea typeface="AR丸ゴシック体E" panose="020F0909000000000000"/>
              </a:rPr>
              <a:t>各学校や各自治体の教育がどのような状況なのか、</a:t>
            </a:r>
            <a:endParaRPr kumimoji="1" lang="en-US" altLang="ja-JP" sz="1200" b="1" dirty="0">
              <a:latin typeface="HGP創英角ﾎﾟｯﾌﾟ体" panose="040B0A00000000000000" pitchFamily="50" charset="-128"/>
              <a:ea typeface="AR丸ゴシック体E" panose="020F0909000000000000"/>
            </a:endParaRPr>
          </a:p>
          <a:p>
            <a:r>
              <a:rPr kumimoji="1" lang="ja-JP" altLang="en-US" sz="1200" b="1" dirty="0">
                <a:latin typeface="HGP創英角ﾎﾟｯﾌﾟ体" panose="040B0A00000000000000" pitchFamily="50" charset="-128"/>
                <a:ea typeface="AR丸ゴシック体E" panose="020F0909000000000000"/>
              </a:rPr>
              <a:t>この検査キットではっきりと分かります。</a:t>
            </a:r>
            <a:endParaRPr kumimoji="1" lang="en-US" altLang="ja-JP" sz="1200" b="1" dirty="0">
              <a:latin typeface="HGP創英角ﾎﾟｯﾌﾟ体" panose="040B0A00000000000000" pitchFamily="50" charset="-128"/>
              <a:ea typeface="AR丸ゴシック体E" panose="020F0909000000000000"/>
            </a:endParaRPr>
          </a:p>
          <a:p>
            <a:r>
              <a:rPr kumimoji="1" lang="ja-JP" altLang="en-US" sz="1200" b="1" dirty="0">
                <a:latin typeface="HGP創英角ﾎﾟｯﾌﾟ体" panose="040B0A00000000000000" pitchFamily="50" charset="-128"/>
                <a:ea typeface="AR丸ゴシック体E" panose="020F0909000000000000"/>
              </a:rPr>
              <a:t>まずは、</a:t>
            </a:r>
            <a:endParaRPr kumimoji="1" lang="en-US" altLang="ja-JP" sz="1200" b="1" dirty="0">
              <a:latin typeface="HGP創英角ﾎﾟｯﾌﾟ体" panose="040B0A00000000000000" pitchFamily="50" charset="-128"/>
              <a:ea typeface="AR丸ゴシック体E" panose="020F0909000000000000"/>
            </a:endParaRPr>
          </a:p>
          <a:p>
            <a:r>
              <a:rPr kumimoji="1" lang="ja-JP" altLang="en-US" sz="1200" b="1" dirty="0">
                <a:latin typeface="HGP創英角ﾎﾟｯﾌﾟ体" panose="040B0A00000000000000" pitchFamily="50" charset="-128"/>
                <a:ea typeface="AR丸ゴシック体E" panose="020F0909000000000000"/>
              </a:rPr>
              <a:t>「各校の</a:t>
            </a:r>
            <a:r>
              <a:rPr kumimoji="1" lang="ja-JP" altLang="en-US" sz="1200" b="1" dirty="0">
                <a:solidFill>
                  <a:srgbClr val="FF0000"/>
                </a:solidFill>
                <a:latin typeface="HGP創英角ﾎﾟｯﾌﾟ体" panose="040B0A00000000000000" pitchFamily="50" charset="-128"/>
                <a:ea typeface="AR丸ゴシック体E" panose="020F0909000000000000"/>
              </a:rPr>
              <a:t>教育課程あるいは経営計画</a:t>
            </a:r>
            <a:r>
              <a:rPr kumimoji="1" lang="ja-JP" altLang="en-US" sz="1200" b="1" dirty="0">
                <a:latin typeface="HGP創英角ﾎﾟｯﾌﾟ体" panose="040B0A00000000000000" pitchFamily="50" charset="-128"/>
                <a:ea typeface="AR丸ゴシック体E" panose="020F0909000000000000"/>
              </a:rPr>
              <a:t>やグランドデザイ　</a:t>
            </a:r>
            <a:endParaRPr kumimoji="1" lang="en-US" altLang="ja-JP" sz="1200" b="1" dirty="0">
              <a:latin typeface="HGP創英角ﾎﾟｯﾌﾟ体" panose="040B0A00000000000000" pitchFamily="50" charset="-128"/>
              <a:ea typeface="AR丸ゴシック体E" panose="020F0909000000000000"/>
            </a:endParaRPr>
          </a:p>
          <a:p>
            <a:r>
              <a:rPr kumimoji="1" lang="ja-JP" altLang="en-US" sz="1200" b="1" dirty="0">
                <a:latin typeface="HGP創英角ﾎﾟｯﾌﾟ体" panose="040B0A00000000000000" pitchFamily="50" charset="-128"/>
                <a:ea typeface="AR丸ゴシック体E" panose="020F0909000000000000"/>
              </a:rPr>
              <a:t>　ン</a:t>
            </a:r>
            <a:r>
              <a:rPr lang="ja-JP" altLang="en-US" sz="1200" b="1" dirty="0">
                <a:latin typeface="HGP創英角ﾎﾟｯﾌﾟ体" panose="040B0A00000000000000" pitchFamily="50" charset="-128"/>
                <a:ea typeface="AR丸ゴシック体E" panose="020F0909000000000000"/>
              </a:rPr>
              <a:t>を</a:t>
            </a:r>
            <a:r>
              <a:rPr lang="ja-JP" altLang="en-US" sz="1200" b="1" dirty="0">
                <a:solidFill>
                  <a:srgbClr val="FF0000"/>
                </a:solidFill>
                <a:latin typeface="HGP創英角ﾎﾟｯﾌﾟ体" panose="040B0A00000000000000" pitchFamily="50" charset="-128"/>
                <a:ea typeface="AR丸ゴシック体E" panose="020F0909000000000000"/>
              </a:rPr>
              <a:t>お出しください！</a:t>
            </a:r>
            <a:r>
              <a:rPr lang="ja-JP" altLang="en-US" sz="1200" b="1" dirty="0">
                <a:latin typeface="HGP創英角ﾎﾟｯﾌﾟ体" panose="040B0A00000000000000" pitchFamily="50" charset="-128"/>
                <a:ea typeface="AR丸ゴシック体E" panose="020F0909000000000000"/>
              </a:rPr>
              <a:t>」</a:t>
            </a:r>
            <a:endParaRPr lang="en-US" altLang="ja-JP" sz="1200" b="1" dirty="0">
              <a:latin typeface="HGP創英角ﾎﾟｯﾌﾟ体" panose="040B0A00000000000000" pitchFamily="50" charset="-128"/>
              <a:ea typeface="AR丸ゴシック体E" panose="020F0909000000000000"/>
            </a:endParaRPr>
          </a:p>
          <a:p>
            <a:r>
              <a:rPr lang="ja-JP" altLang="en-US" sz="1200" b="1" dirty="0">
                <a:latin typeface="HGP創英角ﾎﾟｯﾌﾟ体" panose="040B0A00000000000000" pitchFamily="50" charset="-128"/>
                <a:ea typeface="AR丸ゴシック体E" panose="020F0909000000000000"/>
              </a:rPr>
              <a:t>教育行政においては　　</a:t>
            </a:r>
            <a:r>
              <a:rPr lang="ja-JP" altLang="en-US" sz="1400" b="1" u="sng" dirty="0">
                <a:latin typeface="HGP創英角ﾎﾟｯﾌﾟ体" panose="040B0A00000000000000" pitchFamily="50" charset="-128"/>
                <a:ea typeface="AR丸ゴシック体E" panose="020F0909000000000000"/>
              </a:rPr>
              <a:t>「教育推進基本計画」をご覧になると</a:t>
            </a:r>
            <a:endParaRPr lang="en-US" altLang="ja-JP" sz="1400" b="1" u="sng" dirty="0">
              <a:latin typeface="HGP創英角ﾎﾟｯﾌﾟ体" panose="040B0A00000000000000" pitchFamily="50" charset="-128"/>
              <a:ea typeface="AR丸ゴシック体E" panose="020F0909000000000000"/>
            </a:endParaRPr>
          </a:p>
          <a:p>
            <a:endParaRPr lang="en-US" altLang="ja-JP" sz="1200" b="1" dirty="0">
              <a:latin typeface="HGP創英角ﾎﾟｯﾌﾟ体" panose="040B0A00000000000000" pitchFamily="50" charset="-128"/>
              <a:ea typeface="AR丸ゴシック体E" panose="020F0909000000000000"/>
            </a:endParaRPr>
          </a:p>
          <a:p>
            <a:r>
              <a:rPr lang="ja-JP" altLang="en-US" sz="1200" b="1" dirty="0">
                <a:latin typeface="HGP創英角ﾎﾟｯﾌﾟ体" panose="040B0A00000000000000" pitchFamily="50" charset="-128"/>
                <a:ea typeface="AR丸ゴシック体E" panose="020F0909000000000000"/>
              </a:rPr>
              <a:t>よくわかります。</a:t>
            </a:r>
            <a:endParaRPr lang="en-US" altLang="ja-JP" sz="1200" b="1" dirty="0">
              <a:latin typeface="HGP創英角ﾎﾟｯﾌﾟ体" panose="040B0A00000000000000" pitchFamily="50" charset="-128"/>
              <a:ea typeface="AR丸ゴシック体E" panose="020F0909000000000000"/>
            </a:endParaRPr>
          </a:p>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1069">
              <a:defRPr kumimoji="1" sz="2000">
                <a:solidFill>
                  <a:schemeClr val="tx1"/>
                </a:solidFill>
                <a:latin typeface="Arial" panose="020B0604020202020204" pitchFamily="34" charset="0"/>
                <a:ea typeface="ＭＳ Ｐゴシック" panose="020B0600070205080204" pitchFamily="50" charset="-128"/>
              </a:defRPr>
            </a:lvl1pPr>
            <a:lvl2pPr marL="790298" indent="-303962" defTabSz="1361069">
              <a:defRPr kumimoji="1" sz="2000">
                <a:solidFill>
                  <a:schemeClr val="tx1"/>
                </a:solidFill>
                <a:latin typeface="Arial" panose="020B0604020202020204" pitchFamily="34" charset="0"/>
                <a:ea typeface="ＭＳ Ｐゴシック" panose="020B0600070205080204" pitchFamily="50" charset="-128"/>
              </a:defRPr>
            </a:lvl2pPr>
            <a:lvl3pPr marL="1215842" indent="-243168" defTabSz="1361069">
              <a:defRPr kumimoji="1" sz="2000">
                <a:solidFill>
                  <a:schemeClr val="tx1"/>
                </a:solidFill>
                <a:latin typeface="Arial" panose="020B0604020202020204" pitchFamily="34" charset="0"/>
                <a:ea typeface="ＭＳ Ｐゴシック" panose="020B0600070205080204" pitchFamily="50" charset="-128"/>
              </a:defRPr>
            </a:lvl3pPr>
            <a:lvl4pPr marL="1702179" indent="-243168" defTabSz="1361069">
              <a:defRPr kumimoji="1" sz="2000">
                <a:solidFill>
                  <a:schemeClr val="tx1"/>
                </a:solidFill>
                <a:latin typeface="Arial" panose="020B0604020202020204" pitchFamily="34" charset="0"/>
                <a:ea typeface="ＭＳ Ｐゴシック" panose="020B0600070205080204" pitchFamily="50" charset="-128"/>
              </a:defRPr>
            </a:lvl4pPr>
            <a:lvl5pPr marL="2188517" indent="-243168" defTabSz="1361069">
              <a:defRPr kumimoji="1" sz="2000">
                <a:solidFill>
                  <a:schemeClr val="tx1"/>
                </a:solidFill>
                <a:latin typeface="Arial" panose="020B0604020202020204" pitchFamily="34" charset="0"/>
                <a:ea typeface="ＭＳ Ｐゴシック" panose="020B0600070205080204" pitchFamily="50" charset="-128"/>
              </a:defRPr>
            </a:lvl5pPr>
            <a:lvl6pPr marL="2674854"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61192"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47529"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33866"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5</a:t>
            </a:fld>
            <a:endParaRPr lang="ja-JP" altLang="en-US" sz="130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各学校の真剣さが、一発で分かる「教育課程検査キット</a:t>
            </a:r>
            <a:r>
              <a:rPr kumimoji="1" lang="en-US" altLang="ja-JP" dirty="0"/>
              <a:t>‼</a:t>
            </a:r>
            <a:r>
              <a:rPr kumimoji="1" lang="ja-JP" altLang="en-US" dirty="0"/>
              <a:t>」</a:t>
            </a:r>
            <a:endParaRPr kumimoji="1" lang="en-US" altLang="ja-JP" dirty="0"/>
          </a:p>
          <a:p>
            <a:r>
              <a:rPr kumimoji="1" lang="ja-JP" altLang="en-US" dirty="0"/>
              <a:t>この検査キットでは、４つの試薬を使います。</a:t>
            </a:r>
          </a:p>
        </p:txBody>
      </p:sp>
      <p:sp>
        <p:nvSpPr>
          <p:cNvPr id="4" name="スライド番号プレースホルダー 3"/>
          <p:cNvSpPr>
            <a:spLocks noGrp="1"/>
          </p:cNvSpPr>
          <p:nvPr>
            <p:ph type="sldNum" sz="quarter" idx="5"/>
          </p:nvPr>
        </p:nvSpPr>
        <p:spPr/>
        <p:txBody>
          <a:bodyPr/>
          <a:lstStyle/>
          <a:p>
            <a:fld id="{ECCAF544-8753-4C98-9DF9-E69DF4F965B7}" type="slidenum">
              <a:rPr kumimoji="1" lang="ja-JP" altLang="en-US" smtClean="0"/>
              <a:t>6</a:t>
            </a:fld>
            <a:endParaRPr kumimoji="1" lang="ja-JP" altLang="en-US"/>
          </a:p>
        </p:txBody>
      </p:sp>
    </p:spTree>
    <p:extLst>
      <p:ext uri="{BB962C8B-B14F-4D97-AF65-F5344CB8AC3E}">
        <p14:creationId xmlns:p14="http://schemas.microsoft.com/office/powerpoint/2010/main" val="231955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1069">
              <a:defRPr kumimoji="1" sz="2000">
                <a:solidFill>
                  <a:schemeClr val="tx1"/>
                </a:solidFill>
                <a:latin typeface="Arial" panose="020B0604020202020204" pitchFamily="34" charset="0"/>
                <a:ea typeface="ＭＳ Ｐゴシック" panose="020B0600070205080204" pitchFamily="50" charset="-128"/>
              </a:defRPr>
            </a:lvl1pPr>
            <a:lvl2pPr marL="790298" indent="-303962" defTabSz="1361069">
              <a:defRPr kumimoji="1" sz="2000">
                <a:solidFill>
                  <a:schemeClr val="tx1"/>
                </a:solidFill>
                <a:latin typeface="Arial" panose="020B0604020202020204" pitchFamily="34" charset="0"/>
                <a:ea typeface="ＭＳ Ｐゴシック" panose="020B0600070205080204" pitchFamily="50" charset="-128"/>
              </a:defRPr>
            </a:lvl2pPr>
            <a:lvl3pPr marL="1215842" indent="-243168" defTabSz="1361069">
              <a:defRPr kumimoji="1" sz="2000">
                <a:solidFill>
                  <a:schemeClr val="tx1"/>
                </a:solidFill>
                <a:latin typeface="Arial" panose="020B0604020202020204" pitchFamily="34" charset="0"/>
                <a:ea typeface="ＭＳ Ｐゴシック" panose="020B0600070205080204" pitchFamily="50" charset="-128"/>
              </a:defRPr>
            </a:lvl3pPr>
            <a:lvl4pPr marL="1702179" indent="-243168" defTabSz="1361069">
              <a:defRPr kumimoji="1" sz="2000">
                <a:solidFill>
                  <a:schemeClr val="tx1"/>
                </a:solidFill>
                <a:latin typeface="Arial" panose="020B0604020202020204" pitchFamily="34" charset="0"/>
                <a:ea typeface="ＭＳ Ｐゴシック" panose="020B0600070205080204" pitchFamily="50" charset="-128"/>
              </a:defRPr>
            </a:lvl4pPr>
            <a:lvl5pPr marL="2188517" indent="-243168" defTabSz="1361069">
              <a:defRPr kumimoji="1" sz="2000">
                <a:solidFill>
                  <a:schemeClr val="tx1"/>
                </a:solidFill>
                <a:latin typeface="Arial" panose="020B0604020202020204" pitchFamily="34" charset="0"/>
                <a:ea typeface="ＭＳ Ｐゴシック" panose="020B0600070205080204" pitchFamily="50" charset="-128"/>
              </a:defRPr>
            </a:lvl5pPr>
            <a:lvl6pPr marL="2674854"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61192"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47529"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33866" indent="-243168" defTabSz="1361069"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7</a:t>
            </a:fld>
            <a:endParaRPr lang="ja-JP" altLang="en-US" sz="1300">
              <a:latin typeface="Calibri" panose="020F0502020204030204" pitchFamily="34" charset="0"/>
            </a:endParaRPr>
          </a:p>
        </p:txBody>
      </p:sp>
    </p:spTree>
    <p:extLst>
      <p:ext uri="{BB962C8B-B14F-4D97-AF65-F5344CB8AC3E}">
        <p14:creationId xmlns:p14="http://schemas.microsoft.com/office/powerpoint/2010/main" val="305424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CCAF544-8753-4C98-9DF9-E69DF4F965B7}" type="slidenum">
              <a:rPr kumimoji="1" lang="ja-JP" altLang="en-US" smtClean="0"/>
              <a:t>10</a:t>
            </a:fld>
            <a:endParaRPr kumimoji="1" lang="ja-JP" altLang="en-US"/>
          </a:p>
        </p:txBody>
      </p:sp>
    </p:spTree>
    <p:extLst>
      <p:ext uri="{BB962C8B-B14F-4D97-AF65-F5344CB8AC3E}">
        <p14:creationId xmlns:p14="http://schemas.microsoft.com/office/powerpoint/2010/main" val="36896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13</a:t>
            </a:fld>
            <a:endParaRPr lang="en-US" altLang="ja-JP"/>
          </a:p>
        </p:txBody>
      </p:sp>
    </p:spTree>
    <p:extLst>
      <p:ext uri="{BB962C8B-B14F-4D97-AF65-F5344CB8AC3E}">
        <p14:creationId xmlns:p14="http://schemas.microsoft.com/office/powerpoint/2010/main" val="310138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33179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178124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377020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74951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26034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266052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104745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225845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285286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2055427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AF0B41-094F-4472-893C-4F262CA046C3}" type="datetimeFigureOut">
              <a:rPr kumimoji="1" lang="ja-JP" altLang="en-US" smtClean="0"/>
              <a:t>2021/10/8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3772663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F0B41-094F-4472-893C-4F262CA046C3}" type="datetimeFigureOut">
              <a:rPr kumimoji="1" lang="ja-JP" altLang="en-US" smtClean="0"/>
              <a:t>2021/10/8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EDD7C-C6F5-4D02-9992-CD875455F72D}" type="slidenum">
              <a:rPr kumimoji="1" lang="ja-JP" altLang="en-US" smtClean="0"/>
              <a:t>‹#›</a:t>
            </a:fld>
            <a:endParaRPr kumimoji="1" lang="ja-JP" altLang="en-US"/>
          </a:p>
        </p:txBody>
      </p:sp>
    </p:spTree>
    <p:extLst>
      <p:ext uri="{BB962C8B-B14F-4D97-AF65-F5344CB8AC3E}">
        <p14:creationId xmlns:p14="http://schemas.microsoft.com/office/powerpoint/2010/main" val="3651330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1.bp.blogspot.com/-Du01JVq4ipE/UZoVek6TfqI/AAAAAAAATi8/roOHu8FNDNc/s800/fukidashi05.png" TargetMode="Externa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uzuki-toshie.ne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google.co.jp/imgres?imgurl=https%3A%2F%2Fi.pinimg.com%2F736x%2F2c%2F51%2Fd2%2F2c51d2ca27616b5405fbc03092ea9af7.jpg&amp;imgrefurl=https%3A%2F%2Fwww.pinterest.com%2Fpin%2F511580838922023143%2F&amp;docid=zMCW17IucUuYcM&amp;tbnid=lUQ8Nj01VpTD0M%3A&amp;vet=10ahUKEwjb6Z3-4ZTmAhWXBIgKHTy3Dt4QMwhrKAYwBg..i&amp;w=571&amp;h=720&amp;bih=607&amp;biw=1280&amp;q=%E3%83%81%E3%82%B3%E3%81%A1%E3%82%83%E3%82%93%20%E3%82%A4%E3%83%A9%E3%82%B9%E3%83%88&amp;ved=0ahUKEwjb6Z3-4ZTmAhWXBIgKHTy3Dt4QMwhrKAYwBg&amp;iact=mrc&amp;uact=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emf"/><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0" y="5292"/>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0" y="319666"/>
              <a:ext cx="9020871" cy="6063198"/>
            </a:xfrm>
            <a:prstGeom prst="rect">
              <a:avLst/>
            </a:prstGeom>
            <a:noFill/>
          </p:spPr>
          <p:txBody>
            <a:bodyPr wrap="squar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　「ＥＳＤ，ＳＤＧｓの進め方」連続講座</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①　社会の変化と求められる「学力」</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②　学習指導要領は学びをどう進化させるのか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③　教科横断的な視点をもって主体的に学ぶ</a:t>
              </a:r>
              <a:endParaRPr kumimoji="1" lang="en-US" altLang="ja-JP" sz="14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④　「学習まつり」や「学習新聞」等における学びの進化</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その１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カリキュラム・マネジメントとその成果</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rgbClr val="FFFF00"/>
                  </a:solidFill>
                  <a:latin typeface="AR P丸ゴシック体E" panose="020F0900000000000000" pitchFamily="50" charset="-128"/>
                  <a:ea typeface="AR P丸ゴシック体E" panose="020F0900000000000000" pitchFamily="50" charset="-128"/>
                </a:rPr>
                <a:t>　</a:t>
              </a:r>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⑤　「学習まつり」や「学習新聞」等における学びの進化</a:t>
              </a:r>
              <a:endParaRPr kumimoji="1" lang="en-US" altLang="ja-JP"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その２</a:t>
              </a:r>
              <a:r>
                <a:rPr kumimoji="1" lang="en-US" altLang="ja-JP" dirty="0">
                  <a:solidFill>
                    <a:schemeClr val="bg1"/>
                  </a:solidFill>
                  <a:latin typeface="AR P丸ゴシック体E" panose="020F0900000000000000" pitchFamily="50" charset="-128"/>
                  <a:ea typeface="AR P丸ゴシック体E" panose="020F0900000000000000" pitchFamily="50" charset="-128"/>
                </a:rPr>
                <a:t>】</a:t>
              </a:r>
              <a:r>
                <a:rPr kumimoji="1" lang="ja-JP" altLang="en-US" dirty="0">
                  <a:solidFill>
                    <a:schemeClr val="bg1"/>
                  </a:solidFill>
                  <a:latin typeface="AR P丸ゴシック体E" panose="020F0900000000000000" pitchFamily="50" charset="-128"/>
                  <a:ea typeface="AR P丸ゴシック体E" panose="020F0900000000000000" pitchFamily="50" charset="-128"/>
                </a:rPr>
                <a:t>　中学校での教科書とカリキュラム・マネジメン</a:t>
              </a:r>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トの進め方と</a:t>
              </a:r>
              <a:endParaRPr kumimoji="1" lang="en-US" altLang="ja-JP" sz="20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000" dirty="0">
                  <a:solidFill>
                    <a:schemeClr val="bg1"/>
                  </a:solidFill>
                  <a:latin typeface="AR P丸ゴシック体E" panose="020F0900000000000000" pitchFamily="50" charset="-128"/>
                  <a:ea typeface="AR P丸ゴシック体E" panose="020F0900000000000000" pitchFamily="50" charset="-128"/>
                </a:rPr>
                <a:t>　　　　　　　　　　　　　　　　　　　　　　　作品作りについて</a:t>
              </a:r>
              <a:r>
                <a:rPr kumimoji="1" lang="ja-JP" altLang="en-US" sz="17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17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⑥　「教育課程を簡単にチェックする方法と</a:t>
              </a:r>
              <a:endParaRPr kumimoji="1"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　　　　　　　　　　　　　カリキュラム・マネジメントの本質」</a:t>
              </a:r>
              <a:endParaRPr kumimoji="1"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⑦　「コロナ時代を生きる」</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⑧ 「ＳＤＧｓって何だろう」（授業スタイルで）</a:t>
              </a:r>
              <a:r>
                <a:rPr kumimoji="1" lang="ja-JP" altLang="en-US" sz="2800" dirty="0">
                  <a:solidFill>
                    <a:schemeClr val="bg1"/>
                  </a:solidFill>
                  <a:latin typeface="AR P丸ゴシック体E" panose="020F0900000000000000" pitchFamily="50" charset="-128"/>
                  <a:ea typeface="AR P丸ゴシック体E" panose="020F0900000000000000" pitchFamily="50" charset="-128"/>
                </a:rPr>
                <a:t>　　  </a:t>
              </a:r>
            </a:p>
          </p:txBody>
        </p:sp>
        <p:sp>
          <p:nvSpPr>
            <p:cNvPr id="10" name="正方形/長方形 9">
              <a:extLst>
                <a:ext uri="{FF2B5EF4-FFF2-40B4-BE49-F238E27FC236}">
                  <a16:creationId xmlns:a16="http://schemas.microsoft.com/office/drawing/2014/main" id="{1FDB8FCA-7353-40BE-9B06-A4011341D815}"/>
                </a:ext>
              </a:extLst>
            </p:cNvPr>
            <p:cNvSpPr/>
            <p:nvPr/>
          </p:nvSpPr>
          <p:spPr>
            <a:xfrm>
              <a:off x="6299199" y="656145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994524" y="6561455"/>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5475287" y="657811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848883" y="414959"/>
              <a:ext cx="1961001" cy="1190504"/>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8123228" y="2091205"/>
            <a:ext cx="760978" cy="4441837"/>
          </a:xfrm>
          <a:prstGeom prst="rect">
            <a:avLst/>
          </a:prstGeom>
          <a:noFill/>
        </p:spPr>
        <p:txBody>
          <a:bodyPr vert="eaVert" wrap="square" rtlCol="0">
            <a:spAutoFit/>
          </a:bodyPr>
          <a:lstStyle/>
          <a:p>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7</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月</a:t>
            </a:r>
            <a:r>
              <a:rPr kumimoji="1" lang="en-US" altLang="ja-JP" dirty="0">
                <a:solidFill>
                  <a:schemeClr val="bg1"/>
                </a:solidFill>
                <a:latin typeface="HGP創英角ﾎﾟｯﾌﾟ体" panose="040B0A00000000000000" pitchFamily="50" charset="-128"/>
                <a:ea typeface="HGP創英角ﾎﾟｯﾌﾟ体" panose="040B0A00000000000000" pitchFamily="50" charset="-128"/>
              </a:rPr>
              <a:t>20</a:t>
            </a:r>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日　火曜日　　日直　てじま　としお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666796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7B839DF-EF65-49E0-856B-440486C99484}"/>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7E9AC334-3F01-46D5-BCD5-46A4ACABF0F8}"/>
              </a:ext>
            </a:extLst>
          </p:cNvPr>
          <p:cNvSpPr/>
          <p:nvPr/>
        </p:nvSpPr>
        <p:spPr>
          <a:xfrm>
            <a:off x="274173" y="227334"/>
            <a:ext cx="8726952" cy="6380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A686C99-D33A-4883-8B43-9D9B86873F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017" y="455345"/>
            <a:ext cx="8561910" cy="6126427"/>
          </a:xfrm>
          <a:prstGeom prst="rect">
            <a:avLst/>
          </a:prstGeom>
        </p:spPr>
      </p:pic>
      <p:sp>
        <p:nvSpPr>
          <p:cNvPr id="6" name="正方形/長方形 5">
            <a:extLst>
              <a:ext uri="{FF2B5EF4-FFF2-40B4-BE49-F238E27FC236}">
                <a16:creationId xmlns:a16="http://schemas.microsoft.com/office/drawing/2014/main" id="{2E8B6A35-D288-4065-94EC-011F52083EF8}"/>
              </a:ext>
            </a:extLst>
          </p:cNvPr>
          <p:cNvSpPr/>
          <p:nvPr/>
        </p:nvSpPr>
        <p:spPr>
          <a:xfrm>
            <a:off x="628650" y="781050"/>
            <a:ext cx="2143125" cy="58197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2636E95-5D04-4441-885B-172C4148BD44}"/>
              </a:ext>
            </a:extLst>
          </p:cNvPr>
          <p:cNvSpPr/>
          <p:nvPr/>
        </p:nvSpPr>
        <p:spPr>
          <a:xfrm>
            <a:off x="2771776" y="790575"/>
            <a:ext cx="2171700" cy="581024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0829A90-B5E6-40D8-8907-3E10E569E86A}"/>
              </a:ext>
            </a:extLst>
          </p:cNvPr>
          <p:cNvSpPr/>
          <p:nvPr/>
        </p:nvSpPr>
        <p:spPr>
          <a:xfrm>
            <a:off x="4943475" y="790573"/>
            <a:ext cx="3964452" cy="5791199"/>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AEF1CE6-512B-432F-832A-E38C24A0FE78}"/>
              </a:ext>
            </a:extLst>
          </p:cNvPr>
          <p:cNvSpPr/>
          <p:nvPr/>
        </p:nvSpPr>
        <p:spPr>
          <a:xfrm>
            <a:off x="4943475" y="1196974"/>
            <a:ext cx="2238375" cy="5429252"/>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5E06CB4-CF3E-4C17-91BF-7DFC13F618D0}"/>
              </a:ext>
            </a:extLst>
          </p:cNvPr>
          <p:cNvSpPr/>
          <p:nvPr/>
        </p:nvSpPr>
        <p:spPr>
          <a:xfrm>
            <a:off x="7191375" y="1196973"/>
            <a:ext cx="1687977" cy="543877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1CD6359-1B89-43C9-AD21-663CC5AFFF80}"/>
              </a:ext>
            </a:extLst>
          </p:cNvPr>
          <p:cNvSpPr txBox="1"/>
          <p:nvPr/>
        </p:nvSpPr>
        <p:spPr>
          <a:xfrm>
            <a:off x="6376576" y="399568"/>
            <a:ext cx="2577950" cy="276999"/>
          </a:xfrm>
          <a:prstGeom prst="rect">
            <a:avLst/>
          </a:prstGeom>
          <a:noFill/>
        </p:spPr>
        <p:txBody>
          <a:bodyPr wrap="none" rtlCol="0">
            <a:spAutoFit/>
          </a:bodyPr>
          <a:lstStyle/>
          <a:p>
            <a:r>
              <a:rPr kumimoji="1" lang="ja-JP" altLang="en-US" sz="1200" b="1" dirty="0"/>
              <a:t>首都圏のＢ市の状況（</a:t>
            </a:r>
            <a:r>
              <a:rPr kumimoji="1" lang="en-US" altLang="ja-JP" sz="1200" b="1" dirty="0"/>
              <a:t>2020</a:t>
            </a:r>
            <a:r>
              <a:rPr kumimoji="1" lang="ja-JP" altLang="en-US" sz="1200" b="1" dirty="0"/>
              <a:t>年</a:t>
            </a:r>
            <a:r>
              <a:rPr kumimoji="1" lang="en-US" altLang="ja-JP" sz="1200" b="1" dirty="0"/>
              <a:t>9</a:t>
            </a:r>
            <a:r>
              <a:rPr kumimoji="1" lang="ja-JP" altLang="en-US" sz="1200" b="1" dirty="0"/>
              <a:t>月）</a:t>
            </a:r>
          </a:p>
        </p:txBody>
      </p:sp>
      <p:grpSp>
        <p:nvGrpSpPr>
          <p:cNvPr id="12" name="グループ化 11">
            <a:extLst>
              <a:ext uri="{FF2B5EF4-FFF2-40B4-BE49-F238E27FC236}">
                <a16:creationId xmlns:a16="http://schemas.microsoft.com/office/drawing/2014/main" id="{A638461E-0031-44B8-9812-7F3BB42F0088}"/>
              </a:ext>
            </a:extLst>
          </p:cNvPr>
          <p:cNvGrpSpPr/>
          <p:nvPr/>
        </p:nvGrpSpPr>
        <p:grpSpPr>
          <a:xfrm rot="20971415">
            <a:off x="755255" y="1575290"/>
            <a:ext cx="4372619" cy="2305999"/>
            <a:chOff x="5410392" y="773320"/>
            <a:chExt cx="3550348" cy="1692939"/>
          </a:xfrm>
        </p:grpSpPr>
        <p:sp>
          <p:nvSpPr>
            <p:cNvPr id="17" name="思考の吹き出し: 雲形 16">
              <a:extLst>
                <a:ext uri="{FF2B5EF4-FFF2-40B4-BE49-F238E27FC236}">
                  <a16:creationId xmlns:a16="http://schemas.microsoft.com/office/drawing/2014/main" id="{6BC426A7-41EE-491A-AAE0-35A1D1EE98B2}"/>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97B6448-30CB-4839-8A0B-7C002251C756}"/>
                </a:ext>
              </a:extLst>
            </p:cNvPr>
            <p:cNvSpPr txBox="1"/>
            <p:nvPr/>
          </p:nvSpPr>
          <p:spPr>
            <a:xfrm>
              <a:off x="5800306" y="1194245"/>
              <a:ext cx="2950712" cy="881216"/>
            </a:xfrm>
            <a:prstGeom prst="rect">
              <a:avLst/>
            </a:prstGeom>
            <a:solidFill>
              <a:srgbClr val="FFFF00"/>
            </a:solidFill>
          </p:spPr>
          <p:txBody>
            <a:bodyPr wrap="square" rtlCol="0">
              <a:spAutoFit/>
            </a:bodyPr>
            <a:lstStyle/>
            <a:p>
              <a:r>
                <a:rPr kumimoji="1" lang="ja-JP" altLang="en-US" sz="2400" b="1" dirty="0"/>
                <a:t>指導要領？？そんなもん、　　　　</a:t>
              </a:r>
              <a:endParaRPr kumimoji="1" lang="en-US" altLang="ja-JP" sz="2400" b="1" dirty="0"/>
            </a:p>
            <a:p>
              <a:r>
                <a:rPr kumimoji="1" lang="ja-JP" altLang="en-US" sz="2400" b="1" dirty="0"/>
                <a:t>　　　わしゃ知らん！</a:t>
              </a:r>
              <a:endParaRPr kumimoji="1" lang="en-US" altLang="ja-JP" sz="2400" b="1" dirty="0"/>
            </a:p>
            <a:p>
              <a:r>
                <a:rPr kumimoji="1" lang="ja-JP" altLang="en-US" sz="2400" b="1" dirty="0"/>
                <a:t>と、言ってるみたいだね。　</a:t>
              </a:r>
              <a:endParaRPr kumimoji="1" lang="en-US" altLang="ja-JP" sz="2400" b="1" dirty="0"/>
            </a:p>
          </p:txBody>
        </p:sp>
      </p:grpSp>
    </p:spTree>
    <p:extLst>
      <p:ext uri="{BB962C8B-B14F-4D97-AF65-F5344CB8AC3E}">
        <p14:creationId xmlns:p14="http://schemas.microsoft.com/office/powerpoint/2010/main" val="14496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752839E-865E-4387-8AD5-AE1F1E3B8B5A}"/>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08DC818E-0650-404B-AD31-BDFDCAAFDA87}"/>
              </a:ext>
            </a:extLst>
          </p:cNvPr>
          <p:cNvSpPr/>
          <p:nvPr/>
        </p:nvSpPr>
        <p:spPr>
          <a:xfrm>
            <a:off x="200021" y="1308100"/>
            <a:ext cx="8743957" cy="4838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6A40064-7EC3-4998-9D42-8152F25C49B5}"/>
              </a:ext>
            </a:extLst>
          </p:cNvPr>
          <p:cNvSpPr txBox="1"/>
          <p:nvPr/>
        </p:nvSpPr>
        <p:spPr>
          <a:xfrm>
            <a:off x="-777" y="3298224"/>
            <a:ext cx="553998" cy="1938992"/>
          </a:xfrm>
          <a:prstGeom prst="rect">
            <a:avLst/>
          </a:prstGeom>
          <a:noFill/>
        </p:spPr>
        <p:txBody>
          <a:bodyPr vert="eaVert" wrap="none" rtlCol="0">
            <a:spAutoFit/>
          </a:bodyPr>
          <a:lstStyle/>
          <a:p>
            <a:r>
              <a:rPr kumimoji="1" lang="ja-JP" altLang="en-US" sz="1200" b="1" dirty="0">
                <a:solidFill>
                  <a:srgbClr val="C00000"/>
                </a:solidFill>
                <a:highlight>
                  <a:srgbClr val="00FF00"/>
                </a:highlight>
              </a:rPr>
              <a:t>　順　不　同　で　す</a:t>
            </a:r>
            <a:r>
              <a:rPr kumimoji="1" lang="ja-JP" altLang="en-US" sz="1200" b="1" dirty="0">
                <a:solidFill>
                  <a:srgbClr val="92D050"/>
                </a:solidFill>
                <a:highlight>
                  <a:srgbClr val="00FF00"/>
                </a:highlight>
              </a:rPr>
              <a:t>。</a:t>
            </a:r>
            <a:r>
              <a:rPr kumimoji="1" lang="ja-JP" altLang="en-US" sz="1200" b="1" dirty="0">
                <a:solidFill>
                  <a:srgbClr val="92D050"/>
                </a:solidFill>
              </a:rPr>
              <a:t>　</a:t>
            </a:r>
            <a:endParaRPr kumimoji="1" lang="en-US" altLang="ja-JP" sz="1200" b="1" dirty="0">
              <a:solidFill>
                <a:srgbClr val="92D050"/>
              </a:solidFill>
            </a:endParaRPr>
          </a:p>
          <a:p>
            <a:r>
              <a:rPr kumimoji="1" lang="ja-JP" altLang="en-US" sz="1200" b="1" dirty="0">
                <a:solidFill>
                  <a:srgbClr val="C00000"/>
                </a:solidFill>
                <a:highlight>
                  <a:srgbClr val="00FF00"/>
                </a:highlight>
              </a:rPr>
              <a:t>　</a:t>
            </a:r>
          </a:p>
        </p:txBody>
      </p:sp>
      <p:pic>
        <p:nvPicPr>
          <p:cNvPr id="5" name="図 4">
            <a:extLst>
              <a:ext uri="{FF2B5EF4-FFF2-40B4-BE49-F238E27FC236}">
                <a16:creationId xmlns:a16="http://schemas.microsoft.com/office/drawing/2014/main" id="{389A622C-3D0D-4513-832B-10826DE232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075" y="1620784"/>
            <a:ext cx="8724903" cy="4068693"/>
          </a:xfrm>
          <a:prstGeom prst="rect">
            <a:avLst/>
          </a:prstGeom>
        </p:spPr>
      </p:pic>
      <p:sp>
        <p:nvSpPr>
          <p:cNvPr id="11" name="テキスト ボックス 10">
            <a:extLst>
              <a:ext uri="{FF2B5EF4-FFF2-40B4-BE49-F238E27FC236}">
                <a16:creationId xmlns:a16="http://schemas.microsoft.com/office/drawing/2014/main" id="{FCED5932-5179-4B53-8C73-7AEDCD7D805F}"/>
              </a:ext>
            </a:extLst>
          </p:cNvPr>
          <p:cNvSpPr txBox="1"/>
          <p:nvPr/>
        </p:nvSpPr>
        <p:spPr>
          <a:xfrm>
            <a:off x="6068494" y="1313007"/>
            <a:ext cx="2577950" cy="276999"/>
          </a:xfrm>
          <a:prstGeom prst="rect">
            <a:avLst/>
          </a:prstGeom>
          <a:noFill/>
        </p:spPr>
        <p:txBody>
          <a:bodyPr wrap="none" rtlCol="0">
            <a:spAutoFit/>
          </a:bodyPr>
          <a:lstStyle/>
          <a:p>
            <a:r>
              <a:rPr kumimoji="1" lang="ja-JP" altLang="en-US" sz="1200" dirty="0"/>
              <a:t>首都圏のＢ市の状況（</a:t>
            </a:r>
            <a:r>
              <a:rPr kumimoji="1" lang="en-US" altLang="ja-JP" sz="1200" dirty="0"/>
              <a:t>2020</a:t>
            </a:r>
            <a:r>
              <a:rPr kumimoji="1" lang="ja-JP" altLang="en-US" sz="1200" dirty="0"/>
              <a:t>年</a:t>
            </a:r>
            <a:r>
              <a:rPr kumimoji="1" lang="en-US" altLang="ja-JP" sz="1200" dirty="0"/>
              <a:t>9</a:t>
            </a:r>
            <a:r>
              <a:rPr kumimoji="1" lang="ja-JP" altLang="en-US" sz="1200" dirty="0"/>
              <a:t>月）</a:t>
            </a:r>
          </a:p>
        </p:txBody>
      </p:sp>
      <p:pic>
        <p:nvPicPr>
          <p:cNvPr id="3" name="図 2">
            <a:extLst>
              <a:ext uri="{FF2B5EF4-FFF2-40B4-BE49-F238E27FC236}">
                <a16:creationId xmlns:a16="http://schemas.microsoft.com/office/drawing/2014/main" id="{F2DEBCFE-1B28-4BED-A559-04276A99D2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830" t="41228" b="5694"/>
          <a:stretch/>
        </p:blipFill>
        <p:spPr>
          <a:xfrm flipV="1">
            <a:off x="506499" y="3298224"/>
            <a:ext cx="8438376" cy="2170922"/>
          </a:xfrm>
          <a:prstGeom prst="rect">
            <a:avLst/>
          </a:prstGeom>
        </p:spPr>
      </p:pic>
      <p:sp>
        <p:nvSpPr>
          <p:cNvPr id="4" name="テキスト ボックス 3">
            <a:extLst>
              <a:ext uri="{FF2B5EF4-FFF2-40B4-BE49-F238E27FC236}">
                <a16:creationId xmlns:a16="http://schemas.microsoft.com/office/drawing/2014/main" id="{AFEE2B87-501A-45AF-A31B-C148060D4486}"/>
              </a:ext>
            </a:extLst>
          </p:cNvPr>
          <p:cNvSpPr txBox="1"/>
          <p:nvPr/>
        </p:nvSpPr>
        <p:spPr>
          <a:xfrm>
            <a:off x="515125" y="587876"/>
            <a:ext cx="4402167" cy="369332"/>
          </a:xfrm>
          <a:prstGeom prst="rect">
            <a:avLst/>
          </a:prstGeom>
          <a:solidFill>
            <a:srgbClr val="FFFF00"/>
          </a:solidFill>
        </p:spPr>
        <p:txBody>
          <a:bodyPr wrap="none" rtlCol="0">
            <a:spAutoFit/>
          </a:bodyPr>
          <a:lstStyle/>
          <a:p>
            <a:r>
              <a:rPr kumimoji="1" lang="en-US" altLang="ja-JP" b="1" dirty="0"/>
              <a:t>2020</a:t>
            </a:r>
            <a:r>
              <a:rPr kumimoji="1" lang="ja-JP" altLang="en-US" b="1" dirty="0"/>
              <a:t>年 </a:t>
            </a:r>
            <a:r>
              <a:rPr kumimoji="1" lang="en-US" altLang="ja-JP" b="1" dirty="0"/>
              <a:t>10</a:t>
            </a:r>
            <a:r>
              <a:rPr kumimoji="1" lang="ja-JP" altLang="en-US" b="1" dirty="0"/>
              <a:t>月現在の</a:t>
            </a:r>
            <a:r>
              <a:rPr kumimoji="1" lang="ja-JP" altLang="en-US" b="1" dirty="0">
                <a:solidFill>
                  <a:srgbClr val="FF0000"/>
                </a:solidFill>
              </a:rPr>
              <a:t>中学校の</a:t>
            </a:r>
            <a:r>
              <a:rPr kumimoji="1" lang="ja-JP" altLang="en-US" b="1" dirty="0"/>
              <a:t>状況ですぞ！</a:t>
            </a:r>
          </a:p>
        </p:txBody>
      </p:sp>
    </p:spTree>
    <p:extLst>
      <p:ext uri="{BB962C8B-B14F-4D97-AF65-F5344CB8AC3E}">
        <p14:creationId xmlns:p14="http://schemas.microsoft.com/office/powerpoint/2010/main" val="245574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A08B33C-DF09-4E68-AE51-213EF884114F}"/>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81B728B1-D58C-4E8C-A6BA-C57A1A6C37E1}"/>
              </a:ext>
            </a:extLst>
          </p:cNvPr>
          <p:cNvSpPr/>
          <p:nvPr/>
        </p:nvSpPr>
        <p:spPr>
          <a:xfrm>
            <a:off x="166687" y="1308100"/>
            <a:ext cx="8777291" cy="452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2B08E81-6318-4889-A039-935926C904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687" y="1512779"/>
            <a:ext cx="8810625" cy="3992670"/>
          </a:xfrm>
          <a:prstGeom prst="rect">
            <a:avLst/>
          </a:prstGeom>
        </p:spPr>
      </p:pic>
      <p:sp>
        <p:nvSpPr>
          <p:cNvPr id="3" name="正方形/長方形 2">
            <a:extLst>
              <a:ext uri="{FF2B5EF4-FFF2-40B4-BE49-F238E27FC236}">
                <a16:creationId xmlns:a16="http://schemas.microsoft.com/office/drawing/2014/main" id="{21F4B991-9F4E-49F0-AA56-C8E3305AEEB3}"/>
              </a:ext>
            </a:extLst>
          </p:cNvPr>
          <p:cNvSpPr/>
          <p:nvPr/>
        </p:nvSpPr>
        <p:spPr>
          <a:xfrm>
            <a:off x="428626" y="1895474"/>
            <a:ext cx="2133599" cy="36099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F908058-E52F-41B9-8ED7-D61BD4FBA13F}"/>
              </a:ext>
            </a:extLst>
          </p:cNvPr>
          <p:cNvSpPr/>
          <p:nvPr/>
        </p:nvSpPr>
        <p:spPr>
          <a:xfrm>
            <a:off x="2562225" y="1895474"/>
            <a:ext cx="2381250" cy="360997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AF17777-C400-473A-BAD3-18782CC62E49}"/>
              </a:ext>
            </a:extLst>
          </p:cNvPr>
          <p:cNvSpPr/>
          <p:nvPr/>
        </p:nvSpPr>
        <p:spPr>
          <a:xfrm>
            <a:off x="4943475" y="2286000"/>
            <a:ext cx="2266950" cy="3219450"/>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A5E2C7D-4B1A-4E13-B0F7-F84409796F42}"/>
              </a:ext>
            </a:extLst>
          </p:cNvPr>
          <p:cNvSpPr/>
          <p:nvPr/>
        </p:nvSpPr>
        <p:spPr>
          <a:xfrm>
            <a:off x="7210425" y="2285997"/>
            <a:ext cx="1733550" cy="3219451"/>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1C53FE9-526F-47B9-B7F6-DE154F040F82}"/>
              </a:ext>
            </a:extLst>
          </p:cNvPr>
          <p:cNvSpPr/>
          <p:nvPr/>
        </p:nvSpPr>
        <p:spPr>
          <a:xfrm>
            <a:off x="4943475" y="1895474"/>
            <a:ext cx="4000500" cy="3609976"/>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468F512-22AE-4992-AA01-D8D247F6EC2F}"/>
              </a:ext>
            </a:extLst>
          </p:cNvPr>
          <p:cNvSpPr txBox="1"/>
          <p:nvPr/>
        </p:nvSpPr>
        <p:spPr>
          <a:xfrm>
            <a:off x="6343650" y="1442929"/>
            <a:ext cx="2577950" cy="276999"/>
          </a:xfrm>
          <a:prstGeom prst="rect">
            <a:avLst/>
          </a:prstGeom>
          <a:noFill/>
        </p:spPr>
        <p:txBody>
          <a:bodyPr wrap="none" rtlCol="0">
            <a:spAutoFit/>
          </a:bodyPr>
          <a:lstStyle/>
          <a:p>
            <a:r>
              <a:rPr kumimoji="1" lang="ja-JP" altLang="en-US" sz="1200" dirty="0"/>
              <a:t>首都圏のＢ市の状況（</a:t>
            </a:r>
            <a:r>
              <a:rPr kumimoji="1" lang="en-US" altLang="ja-JP" sz="1200" dirty="0"/>
              <a:t>2020</a:t>
            </a:r>
            <a:r>
              <a:rPr kumimoji="1" lang="ja-JP" altLang="en-US" sz="1200" dirty="0"/>
              <a:t>年</a:t>
            </a:r>
            <a:r>
              <a:rPr kumimoji="1" lang="en-US" altLang="ja-JP" sz="1200" dirty="0"/>
              <a:t>9</a:t>
            </a:r>
            <a:r>
              <a:rPr kumimoji="1" lang="ja-JP" altLang="en-US" sz="1200" dirty="0"/>
              <a:t>月）</a:t>
            </a:r>
          </a:p>
        </p:txBody>
      </p:sp>
      <p:grpSp>
        <p:nvGrpSpPr>
          <p:cNvPr id="11" name="グループ化 10">
            <a:extLst>
              <a:ext uri="{FF2B5EF4-FFF2-40B4-BE49-F238E27FC236}">
                <a16:creationId xmlns:a16="http://schemas.microsoft.com/office/drawing/2014/main" id="{DEB7535D-56FB-4C24-A276-50E392A4CFE0}"/>
              </a:ext>
            </a:extLst>
          </p:cNvPr>
          <p:cNvGrpSpPr/>
          <p:nvPr/>
        </p:nvGrpSpPr>
        <p:grpSpPr>
          <a:xfrm rot="20971415">
            <a:off x="747511" y="1374203"/>
            <a:ext cx="4812822" cy="2467318"/>
            <a:chOff x="5419009" y="676099"/>
            <a:chExt cx="3550348" cy="1790785"/>
          </a:xfrm>
        </p:grpSpPr>
        <p:sp>
          <p:nvSpPr>
            <p:cNvPr id="13" name="思考の吹き出し: 雲形 12">
              <a:extLst>
                <a:ext uri="{FF2B5EF4-FFF2-40B4-BE49-F238E27FC236}">
                  <a16:creationId xmlns:a16="http://schemas.microsoft.com/office/drawing/2014/main" id="{93378388-CE5A-458F-A446-61BA96D5FA15}"/>
                </a:ext>
              </a:extLst>
            </p:cNvPr>
            <p:cNvSpPr/>
            <p:nvPr/>
          </p:nvSpPr>
          <p:spPr>
            <a:xfrm rot="549766">
              <a:off x="5419009" y="676099"/>
              <a:ext cx="3550348" cy="1790785"/>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CF73655-7868-4E07-9334-A82B90799B32}"/>
                </a:ext>
              </a:extLst>
            </p:cNvPr>
            <p:cNvSpPr txBox="1"/>
            <p:nvPr/>
          </p:nvSpPr>
          <p:spPr>
            <a:xfrm>
              <a:off x="5785639" y="973804"/>
              <a:ext cx="2848871" cy="1139263"/>
            </a:xfrm>
            <a:prstGeom prst="rect">
              <a:avLst/>
            </a:prstGeom>
            <a:solidFill>
              <a:srgbClr val="FFFF00"/>
            </a:solidFill>
          </p:spPr>
          <p:txBody>
            <a:bodyPr wrap="square" rtlCol="0">
              <a:spAutoFit/>
            </a:bodyPr>
            <a:lstStyle/>
            <a:p>
              <a:r>
                <a:rPr kumimoji="1" lang="en-US" altLang="ja-JP" sz="2400" b="1" dirty="0"/>
                <a:t>2021</a:t>
              </a:r>
              <a:r>
                <a:rPr kumimoji="1" lang="ja-JP" altLang="en-US" sz="2400" b="1" dirty="0"/>
                <a:t>年４月からきちんと</a:t>
              </a:r>
              <a:endParaRPr kumimoji="1" lang="en-US" altLang="ja-JP" sz="2400" b="1" dirty="0"/>
            </a:p>
            <a:p>
              <a:r>
                <a:rPr kumimoji="1" lang="ja-JP" altLang="en-US" sz="2400" b="1" dirty="0"/>
                <a:t>始められた学校は、</a:t>
              </a:r>
              <a:endParaRPr kumimoji="1" lang="en-US" altLang="ja-JP" sz="2400" b="1" dirty="0"/>
            </a:p>
            <a:p>
              <a:r>
                <a:rPr kumimoji="1" lang="ja-JP" altLang="en-US" sz="2400" b="1" dirty="0"/>
                <a:t>どれくらいあるのだろう？</a:t>
              </a:r>
              <a:endParaRPr kumimoji="1" lang="en-US" altLang="ja-JP" sz="2400" b="1" dirty="0"/>
            </a:p>
            <a:p>
              <a:r>
                <a:rPr kumimoji="1" lang="ja-JP" altLang="en-US" sz="2400" b="1" dirty="0"/>
                <a:t>　あとの学校はどうするの</a:t>
              </a:r>
              <a:endParaRPr kumimoji="1" lang="en-US" altLang="ja-JP" sz="2400" b="1" dirty="0"/>
            </a:p>
          </p:txBody>
        </p:sp>
      </p:grpSp>
      <p:sp>
        <p:nvSpPr>
          <p:cNvPr id="5" name="テキスト ボックス 4">
            <a:extLst>
              <a:ext uri="{FF2B5EF4-FFF2-40B4-BE49-F238E27FC236}">
                <a16:creationId xmlns:a16="http://schemas.microsoft.com/office/drawing/2014/main" id="{C79E576B-9765-4E8D-9D7E-22F76CE37243}"/>
              </a:ext>
            </a:extLst>
          </p:cNvPr>
          <p:cNvSpPr txBox="1"/>
          <p:nvPr/>
        </p:nvSpPr>
        <p:spPr>
          <a:xfrm>
            <a:off x="515125" y="587876"/>
            <a:ext cx="4402167" cy="369332"/>
          </a:xfrm>
          <a:prstGeom prst="rect">
            <a:avLst/>
          </a:prstGeom>
          <a:solidFill>
            <a:srgbClr val="FFFF00"/>
          </a:solidFill>
        </p:spPr>
        <p:txBody>
          <a:bodyPr wrap="none" rtlCol="0">
            <a:spAutoFit/>
          </a:bodyPr>
          <a:lstStyle/>
          <a:p>
            <a:r>
              <a:rPr kumimoji="1" lang="en-US" altLang="ja-JP" b="1" dirty="0"/>
              <a:t>2020</a:t>
            </a:r>
            <a:r>
              <a:rPr kumimoji="1" lang="ja-JP" altLang="en-US" b="1" dirty="0"/>
              <a:t>年 </a:t>
            </a:r>
            <a:r>
              <a:rPr kumimoji="1" lang="en-US" altLang="ja-JP" b="1" dirty="0"/>
              <a:t>10</a:t>
            </a:r>
            <a:r>
              <a:rPr kumimoji="1" lang="ja-JP" altLang="en-US" b="1" dirty="0"/>
              <a:t>月現在の</a:t>
            </a:r>
            <a:r>
              <a:rPr kumimoji="1" lang="ja-JP" altLang="en-US" b="1" dirty="0">
                <a:solidFill>
                  <a:srgbClr val="C00000"/>
                </a:solidFill>
              </a:rPr>
              <a:t>中学校</a:t>
            </a:r>
            <a:r>
              <a:rPr kumimoji="1" lang="ja-JP" altLang="en-US" b="1" dirty="0"/>
              <a:t>の状況ですぞ！</a:t>
            </a:r>
          </a:p>
        </p:txBody>
      </p:sp>
    </p:spTree>
    <p:extLst>
      <p:ext uri="{BB962C8B-B14F-4D97-AF65-F5344CB8AC3E}">
        <p14:creationId xmlns:p14="http://schemas.microsoft.com/office/powerpoint/2010/main" val="5961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CB3CF7-9856-4A22-BC02-407321974F2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p:cNvSpPr txBox="1">
            <a:spLocks noChangeArrowheads="1"/>
          </p:cNvSpPr>
          <p:nvPr/>
        </p:nvSpPr>
        <p:spPr bwMode="auto">
          <a:xfrm>
            <a:off x="736266" y="263769"/>
            <a:ext cx="8392041" cy="688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latin typeface="AR P丸ゴシック体E" panose="020F0900000000000000" pitchFamily="50" charset="-128"/>
                <a:ea typeface="AR P丸ゴシック体E" panose="020F0900000000000000" pitchFamily="50" charset="-128"/>
              </a:rPr>
              <a:t>特に、日本中の学校で</a:t>
            </a:r>
            <a:r>
              <a:rPr lang="ja-JP" altLang="en-US" sz="3323" dirty="0">
                <a:latin typeface="AR P丸ゴシック体E" panose="020F0900000000000000" pitchFamily="50" charset="-128"/>
                <a:ea typeface="AR P丸ゴシック体E" panose="020F0900000000000000" pitchFamily="50" charset="-128"/>
              </a:rPr>
              <a:t>カリキュラム・マネジ</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メントが</a:t>
            </a:r>
            <a:r>
              <a:rPr lang="ja-JP" altLang="en-US" sz="3323" dirty="0">
                <a:solidFill>
                  <a:srgbClr val="FF0000"/>
                </a:solidFill>
                <a:latin typeface="AR P丸ゴシック体E" panose="020F0900000000000000" pitchFamily="50" charset="-128"/>
                <a:ea typeface="AR P丸ゴシック体E" panose="020F0900000000000000" pitchFamily="50" charset="-128"/>
              </a:rPr>
              <a:t>きちんと理解されていない！</a:t>
            </a:r>
            <a:endParaRPr lang="en-US" altLang="ja-JP" sz="3323"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292" dirty="0">
              <a:latin typeface="AR P丸ゴシック体E" panose="020F0900000000000000" pitchFamily="50" charset="-128"/>
              <a:ea typeface="AR P丸ゴシック体E" panose="020F0900000000000000" pitchFamily="50" charset="-128"/>
            </a:endParaRPr>
          </a:p>
          <a:p>
            <a:r>
              <a:rPr lang="ja-JP" altLang="en-US" sz="3323" dirty="0">
                <a:highlight>
                  <a:srgbClr val="FFFF00"/>
                </a:highlight>
                <a:latin typeface="AR P丸ゴシック体E" panose="020F0900000000000000" pitchFamily="50" charset="-128"/>
                <a:ea typeface="AR P丸ゴシック体E" panose="020F0900000000000000" pitchFamily="50" charset="-128"/>
              </a:rPr>
              <a:t>「マネジメント」という言葉が災いして、</a:t>
            </a:r>
            <a:endParaRPr lang="en-US" altLang="ja-JP" sz="3323" dirty="0">
              <a:highlight>
                <a:srgbClr val="FFFF00"/>
              </a:highlight>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「働き方改革」や「業務の効率化」だと</a:t>
            </a:r>
            <a:endParaRPr lang="en-US" altLang="ja-JP" sz="3323" dirty="0">
              <a:solidFill>
                <a:srgbClr val="FFFF00"/>
              </a:solidFill>
              <a:latin typeface="AR P丸ゴシック体E" panose="020F0900000000000000" pitchFamily="50" charset="-128"/>
              <a:ea typeface="AR P丸ゴシック体E" panose="020F0900000000000000" pitchFamily="50" charset="-128"/>
            </a:endParaRPr>
          </a:p>
          <a:p>
            <a:r>
              <a:rPr lang="ja-JP" altLang="en-US" sz="3323" dirty="0">
                <a:highlight>
                  <a:srgbClr val="FF0000"/>
                </a:highlight>
                <a:latin typeface="AR P丸ゴシック体E" panose="020F0900000000000000" pitchFamily="50" charset="-128"/>
                <a:ea typeface="AR P丸ゴシック体E" panose="020F0900000000000000" pitchFamily="50" charset="-128"/>
              </a:rPr>
              <a:t>間違えた解説</a:t>
            </a:r>
            <a:r>
              <a:rPr lang="ja-JP" altLang="en-US" sz="3323" dirty="0">
                <a:latin typeface="AR P丸ゴシック体E" panose="020F0900000000000000" pitchFamily="50" charset="-128"/>
                <a:ea typeface="AR P丸ゴシック体E" panose="020F0900000000000000" pitchFamily="50" charset="-128"/>
              </a:rPr>
              <a:t>のために、</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教育的価値のないものと見なされ、各校で</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取り上げられていないから  と思われます。</a:t>
            </a:r>
            <a:endParaRPr lang="en-US" altLang="ja-JP" sz="3323" dirty="0">
              <a:latin typeface="AR P丸ゴシック体E" panose="020F0900000000000000" pitchFamily="50" charset="-128"/>
              <a:ea typeface="AR P丸ゴシック体E" panose="020F0900000000000000" pitchFamily="50" charset="-128"/>
            </a:endParaRPr>
          </a:p>
          <a:p>
            <a:pPr algn="ctr"/>
            <a:r>
              <a:rPr lang="ja-JP" altLang="en-US" sz="2400" dirty="0">
                <a:highlight>
                  <a:srgbClr val="00FFFF"/>
                </a:highlight>
                <a:latin typeface="AR P丸ゴシック体E" panose="020F0900000000000000" pitchFamily="50" charset="-128"/>
                <a:ea typeface="AR P丸ゴシック体E" panose="020F0900000000000000" pitchFamily="50" charset="-128"/>
              </a:rPr>
              <a:t>教員が働き方改革に取り組んだって、子どもたちが</a:t>
            </a:r>
            <a:endParaRPr lang="en-US" altLang="ja-JP" sz="2400" dirty="0">
              <a:highlight>
                <a:srgbClr val="00FFFF"/>
              </a:highlight>
              <a:latin typeface="AR P丸ゴシック体E" panose="020F0900000000000000" pitchFamily="50" charset="-128"/>
              <a:ea typeface="AR P丸ゴシック体E" panose="020F0900000000000000" pitchFamily="50" charset="-128"/>
            </a:endParaRPr>
          </a:p>
          <a:p>
            <a:pPr algn="ctr"/>
            <a:r>
              <a:rPr lang="ja-JP" altLang="en-US" sz="2400" dirty="0">
                <a:highlight>
                  <a:srgbClr val="00FFFF"/>
                </a:highlight>
                <a:latin typeface="AR P丸ゴシック体E" panose="020F0900000000000000" pitchFamily="50" charset="-128"/>
                <a:ea typeface="AR P丸ゴシック体E" panose="020F0900000000000000" pitchFamily="50" charset="-128"/>
              </a:rPr>
              <a:t>賢くなるわけではありません。</a:t>
            </a:r>
            <a:endParaRPr lang="en-US" altLang="ja-JP" sz="1600" dirty="0">
              <a:latin typeface="AR P丸ゴシック体E" panose="020F0900000000000000" pitchFamily="50" charset="-128"/>
              <a:ea typeface="AR P丸ゴシック体E" panose="020F0900000000000000" pitchFamily="50" charset="-128"/>
            </a:endParaRPr>
          </a:p>
          <a:p>
            <a:r>
              <a:rPr lang="ja-JP" altLang="en-US" sz="3323" dirty="0">
                <a:highlight>
                  <a:srgbClr val="00FF00"/>
                </a:highlight>
                <a:latin typeface="AR P丸ゴシック体E" panose="020F0900000000000000" pitchFamily="50" charset="-128"/>
                <a:ea typeface="AR P丸ゴシック体E" panose="020F0900000000000000" pitchFamily="50" charset="-128"/>
              </a:rPr>
              <a:t>本当は、地域の教育力をも取り込んだ教科等</a:t>
            </a:r>
            <a:endParaRPr lang="en-US" altLang="ja-JP" sz="3323" dirty="0">
              <a:highlight>
                <a:srgbClr val="00FF00"/>
              </a:highlight>
              <a:latin typeface="AR P丸ゴシック体E" panose="020F0900000000000000" pitchFamily="50" charset="-128"/>
              <a:ea typeface="AR P丸ゴシック体E" panose="020F0900000000000000" pitchFamily="50" charset="-128"/>
            </a:endParaRPr>
          </a:p>
          <a:p>
            <a:r>
              <a:rPr lang="ja-JP" altLang="en-US" sz="3323" dirty="0">
                <a:highlight>
                  <a:srgbClr val="00FF00"/>
                </a:highlight>
                <a:latin typeface="AR P丸ゴシック体E" panose="020F0900000000000000" pitchFamily="50" charset="-128"/>
                <a:ea typeface="AR P丸ゴシック体E" panose="020F0900000000000000" pitchFamily="50" charset="-128"/>
              </a:rPr>
              <a:t>横断的「</a:t>
            </a:r>
            <a:r>
              <a:rPr lang="ja-JP" altLang="en-US" sz="3323" u="sng" dirty="0">
                <a:highlight>
                  <a:srgbClr val="00FF00"/>
                </a:highlight>
                <a:latin typeface="AR P丸ゴシック体E" panose="020F0900000000000000" pitchFamily="50" charset="-128"/>
                <a:ea typeface="AR P丸ゴシック体E" panose="020F0900000000000000" pitchFamily="50" charset="-128"/>
              </a:rPr>
              <a:t>カリキュラム</a:t>
            </a:r>
            <a:r>
              <a:rPr lang="ja-JP" altLang="en-US" sz="3323" u="sng" dirty="0">
                <a:solidFill>
                  <a:srgbClr val="FF0000"/>
                </a:solidFill>
                <a:highlight>
                  <a:srgbClr val="FFFF00"/>
                </a:highlight>
                <a:latin typeface="AR P丸ゴシック体E" panose="020F0900000000000000" pitchFamily="50" charset="-128"/>
                <a:ea typeface="AR P丸ゴシック体E" panose="020F0900000000000000" pitchFamily="50" charset="-128"/>
              </a:rPr>
              <a:t>を</a:t>
            </a:r>
            <a:r>
              <a:rPr lang="ja-JP" altLang="en-US" sz="3323" dirty="0">
                <a:highlight>
                  <a:srgbClr val="00FF00"/>
                </a:highlight>
                <a:latin typeface="AR P丸ゴシック体E" panose="020F0900000000000000" pitchFamily="50" charset="-128"/>
                <a:ea typeface="AR P丸ゴシック体E" panose="020F0900000000000000" pitchFamily="50" charset="-128"/>
              </a:rPr>
              <a:t>マネジメントすること」</a:t>
            </a:r>
            <a:endParaRPr lang="en-US" altLang="ja-JP" sz="3323" dirty="0">
              <a:highlight>
                <a:srgbClr val="00FF00"/>
              </a:highlight>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なのです。</a:t>
            </a:r>
            <a:endParaRPr lang="en-US" altLang="ja-JP" sz="3067" dirty="0">
              <a:latin typeface="AR P丸ゴシック体E" panose="020F0900000000000000" pitchFamily="50" charset="-128"/>
              <a:ea typeface="AR P丸ゴシック体E" panose="020F0900000000000000" pitchFamily="50" charset="-128"/>
            </a:endParaRPr>
          </a:p>
          <a:p>
            <a:r>
              <a:rPr lang="ja-JP" altLang="en-US" sz="2400" dirty="0">
                <a:solidFill>
                  <a:schemeClr val="accent5">
                    <a:lumMod val="60000"/>
                    <a:lumOff val="40000"/>
                  </a:schemeClr>
                </a:solidFill>
                <a:highlight>
                  <a:srgbClr val="00FFFF"/>
                </a:highlight>
                <a:latin typeface="AR P丸ゴシック体E" panose="020F0900000000000000" pitchFamily="50" charset="-128"/>
                <a:ea typeface="AR P丸ゴシック体E" panose="020F0900000000000000" pitchFamily="50" charset="-128"/>
              </a:rPr>
              <a:t>・・</a:t>
            </a:r>
            <a:r>
              <a:rPr lang="ja-JP" altLang="en-US" sz="2400" dirty="0">
                <a:highlight>
                  <a:srgbClr val="00FFFF"/>
                </a:highlight>
                <a:latin typeface="AR P丸ゴシック体E" panose="020F0900000000000000" pitchFamily="50" charset="-128"/>
                <a:ea typeface="AR P丸ゴシック体E" panose="020F0900000000000000" pitchFamily="50" charset="-128"/>
              </a:rPr>
              <a:t>総合的な探究（学習）を教科横断的に進めることなのです。</a:t>
            </a:r>
            <a:endParaRPr lang="en-US" altLang="ja-JP" sz="2400" dirty="0">
              <a:highlight>
                <a:srgbClr val="00FFFF"/>
              </a:highlight>
              <a:latin typeface="AR P丸ゴシック体E" panose="020F0900000000000000" pitchFamily="50" charset="-128"/>
              <a:ea typeface="AR P丸ゴシック体E" panose="020F0900000000000000" pitchFamily="50" charset="-128"/>
            </a:endParaRPr>
          </a:p>
          <a:p>
            <a:r>
              <a:rPr lang="ja-JP" altLang="en-US" sz="2400" dirty="0">
                <a:highlight>
                  <a:srgbClr val="FF00FF"/>
                </a:highlight>
                <a:latin typeface="AR P丸ゴシック体E" panose="020F0900000000000000" pitchFamily="50" charset="-128"/>
                <a:ea typeface="AR P丸ゴシック体E" panose="020F0900000000000000" pitchFamily="50" charset="-128"/>
              </a:rPr>
              <a:t>　　　</a:t>
            </a:r>
          </a:p>
        </p:txBody>
      </p:sp>
    </p:spTree>
    <p:extLst>
      <p:ext uri="{BB962C8B-B14F-4D97-AF65-F5344CB8AC3E}">
        <p14:creationId xmlns:p14="http://schemas.microsoft.com/office/powerpoint/2010/main" val="816454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150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1000"/>
                                        <p:tgtEl>
                                          <p:spTgt spid="2">
                                            <p:txEl>
                                              <p:pRg st="8" end="8"/>
                                            </p:txEl>
                                          </p:spTgt>
                                        </p:tgtEl>
                                      </p:cBhvr>
                                    </p:animEffect>
                                    <p:anim calcmode="lin" valueType="num">
                                      <p:cBhvr>
                                        <p:cTn id="3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50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1000"/>
                                        <p:tgtEl>
                                          <p:spTgt spid="2">
                                            <p:txEl>
                                              <p:pRg st="9" end="9"/>
                                            </p:txEl>
                                          </p:spTgt>
                                        </p:tgtEl>
                                      </p:cBhvr>
                                    </p:animEffect>
                                    <p:anim calcmode="lin" valueType="num">
                                      <p:cBhvr>
                                        <p:cTn id="3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1500"/>
                                  </p:stCondLst>
                                  <p:childTnLst>
                                    <p:set>
                                      <p:cBhvr>
                                        <p:cTn id="43" dur="1" fill="hold">
                                          <p:stCondLst>
                                            <p:cond delay="0"/>
                                          </p:stCondLst>
                                        </p:cTn>
                                        <p:tgtEl>
                                          <p:spTgt spid="2">
                                            <p:txEl>
                                              <p:pRg st="10" end="10"/>
                                            </p:txEl>
                                          </p:spTgt>
                                        </p:tgtEl>
                                        <p:attrNameLst>
                                          <p:attrName>style.visibility</p:attrName>
                                        </p:attrNameLst>
                                      </p:cBhvr>
                                      <p:to>
                                        <p:strVal val="visible"/>
                                      </p:to>
                                    </p:set>
                                    <p:animEffect transition="in" filter="fade">
                                      <p:cBhvr>
                                        <p:cTn id="44" dur="1000"/>
                                        <p:tgtEl>
                                          <p:spTgt spid="2">
                                            <p:txEl>
                                              <p:pRg st="10" end="10"/>
                                            </p:txEl>
                                          </p:spTgt>
                                        </p:tgtEl>
                                      </p:cBhvr>
                                    </p:animEffect>
                                    <p:anim calcmode="lin" valueType="num">
                                      <p:cBhvr>
                                        <p:cTn id="4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50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fade">
                                      <p:cBhvr>
                                        <p:cTn id="49" dur="1000"/>
                                        <p:tgtEl>
                                          <p:spTgt spid="2">
                                            <p:txEl>
                                              <p:pRg st="11" end="11"/>
                                            </p:txEl>
                                          </p:spTgt>
                                        </p:tgtEl>
                                      </p:cBhvr>
                                    </p:animEffect>
                                    <p:anim calcmode="lin" valueType="num">
                                      <p:cBhvr>
                                        <p:cTn id="5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500"/>
                                  </p:stCondLst>
                                  <p:childTnLst>
                                    <p:set>
                                      <p:cBhvr>
                                        <p:cTn id="53" dur="1" fill="hold">
                                          <p:stCondLst>
                                            <p:cond delay="0"/>
                                          </p:stCondLst>
                                        </p:cTn>
                                        <p:tgtEl>
                                          <p:spTgt spid="2">
                                            <p:txEl>
                                              <p:pRg st="12" end="12"/>
                                            </p:txEl>
                                          </p:spTgt>
                                        </p:tgtEl>
                                        <p:attrNameLst>
                                          <p:attrName>style.visibility</p:attrName>
                                        </p:attrNameLst>
                                      </p:cBhvr>
                                      <p:to>
                                        <p:strVal val="visible"/>
                                      </p:to>
                                    </p:set>
                                    <p:animEffect transition="in" filter="fade">
                                      <p:cBhvr>
                                        <p:cTn id="54" dur="1000"/>
                                        <p:tgtEl>
                                          <p:spTgt spid="2">
                                            <p:txEl>
                                              <p:pRg st="12" end="12"/>
                                            </p:txEl>
                                          </p:spTgt>
                                        </p:tgtEl>
                                      </p:cBhvr>
                                    </p:animEffect>
                                    <p:anim calcmode="lin" valueType="num">
                                      <p:cBhvr>
                                        <p:cTn id="5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par>
                          <p:cTn id="57" fill="hold">
                            <p:stCondLst>
                              <p:cond delay="7500"/>
                            </p:stCondLst>
                            <p:childTnLst>
                              <p:par>
                                <p:cTn id="58" presetID="42" presetClass="entr" presetSubtype="0" fill="hold" nodeType="afterEffect">
                                  <p:stCondLst>
                                    <p:cond delay="1500"/>
                                  </p:stCondLst>
                                  <p:childTnLst>
                                    <p:set>
                                      <p:cBhvr>
                                        <p:cTn id="59" dur="1" fill="hold">
                                          <p:stCondLst>
                                            <p:cond delay="0"/>
                                          </p:stCondLst>
                                        </p:cTn>
                                        <p:tgtEl>
                                          <p:spTgt spid="2">
                                            <p:txEl>
                                              <p:pRg st="13" end="13"/>
                                            </p:txEl>
                                          </p:spTgt>
                                        </p:tgtEl>
                                        <p:attrNameLst>
                                          <p:attrName>style.visibility</p:attrName>
                                        </p:attrNameLst>
                                      </p:cBhvr>
                                      <p:to>
                                        <p:strVal val="visible"/>
                                      </p:to>
                                    </p:set>
                                    <p:animEffect transition="in" filter="fade">
                                      <p:cBhvr>
                                        <p:cTn id="60" dur="1000"/>
                                        <p:tgtEl>
                                          <p:spTgt spid="2">
                                            <p:txEl>
                                              <p:pRg st="13" end="13"/>
                                            </p:txEl>
                                          </p:spTgt>
                                        </p:tgtEl>
                                      </p:cBhvr>
                                    </p:animEffect>
                                    <p:anim calcmode="lin" valueType="num">
                                      <p:cBhvr>
                                        <p:cTn id="61"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A9BD48-703E-4FD9-BC27-307E49F6EBF3}"/>
              </a:ext>
            </a:extLst>
          </p:cNvPr>
          <p:cNvPicPr>
            <a:picLocks noChangeAspect="1"/>
          </p:cNvPicPr>
          <p:nvPr/>
        </p:nvPicPr>
        <p:blipFill rotWithShape="1">
          <a:blip r:embed="rId2"/>
          <a:srcRect l="18444" t="15563" r="20044" b="8493"/>
          <a:stretch/>
        </p:blipFill>
        <p:spPr>
          <a:xfrm>
            <a:off x="298784" y="1371867"/>
            <a:ext cx="8219173" cy="5708053"/>
          </a:xfrm>
          <a:prstGeom prst="rect">
            <a:avLst/>
          </a:prstGeom>
        </p:spPr>
      </p:pic>
      <p:sp>
        <p:nvSpPr>
          <p:cNvPr id="5" name="テキスト ボックス 4">
            <a:extLst>
              <a:ext uri="{FF2B5EF4-FFF2-40B4-BE49-F238E27FC236}">
                <a16:creationId xmlns:a16="http://schemas.microsoft.com/office/drawing/2014/main" id="{BE39D71E-5AD9-49FA-87EF-46A5D0860B4D}"/>
              </a:ext>
            </a:extLst>
          </p:cNvPr>
          <p:cNvSpPr txBox="1"/>
          <p:nvPr/>
        </p:nvSpPr>
        <p:spPr>
          <a:xfrm>
            <a:off x="507302" y="678387"/>
            <a:ext cx="7802136" cy="646331"/>
          </a:xfrm>
          <a:prstGeom prst="rect">
            <a:avLst/>
          </a:prstGeom>
          <a:solidFill>
            <a:schemeClr val="accent1">
              <a:lumMod val="20000"/>
              <a:lumOff val="80000"/>
            </a:schemeClr>
          </a:solidFill>
        </p:spPr>
        <p:txBody>
          <a:bodyPr wrap="none" rtlCol="0">
            <a:spAutoFit/>
          </a:bodyPr>
          <a:lstStyle/>
          <a:p>
            <a:r>
              <a:rPr kumimoji="1" lang="ja-JP" altLang="en-US" b="1" dirty="0"/>
              <a:t>文部科学省学習指導要領解説　　</a:t>
            </a:r>
            <a:endParaRPr kumimoji="1" lang="en-US" altLang="ja-JP" b="1" dirty="0"/>
          </a:p>
          <a:p>
            <a:r>
              <a:rPr kumimoji="1" lang="ja-JP" altLang="en-US" b="1" dirty="0"/>
              <a:t>「学習指導要領のくわしい内容」・・・カリキュラム・マネジメントより</a:t>
            </a:r>
          </a:p>
        </p:txBody>
      </p:sp>
      <p:grpSp>
        <p:nvGrpSpPr>
          <p:cNvPr id="6" name="グループ化 5">
            <a:extLst>
              <a:ext uri="{FF2B5EF4-FFF2-40B4-BE49-F238E27FC236}">
                <a16:creationId xmlns:a16="http://schemas.microsoft.com/office/drawing/2014/main" id="{FD1BFEFB-64C3-4BE8-A319-63CF3438FD4C}"/>
              </a:ext>
            </a:extLst>
          </p:cNvPr>
          <p:cNvGrpSpPr/>
          <p:nvPr/>
        </p:nvGrpSpPr>
        <p:grpSpPr>
          <a:xfrm>
            <a:off x="5759648" y="3963828"/>
            <a:ext cx="3327201" cy="1765992"/>
            <a:chOff x="438150" y="3429000"/>
            <a:chExt cx="3327201" cy="1765992"/>
          </a:xfrm>
        </p:grpSpPr>
        <p:sp>
          <p:nvSpPr>
            <p:cNvPr id="8" name="吹き出し: 角を丸めた四角形 7">
              <a:extLst>
                <a:ext uri="{FF2B5EF4-FFF2-40B4-BE49-F238E27FC236}">
                  <a16:creationId xmlns:a16="http://schemas.microsoft.com/office/drawing/2014/main" id="{1E3F1354-C977-423D-B9CE-AC879AC971D7}"/>
                </a:ext>
              </a:extLst>
            </p:cNvPr>
            <p:cNvSpPr/>
            <p:nvPr/>
          </p:nvSpPr>
          <p:spPr>
            <a:xfrm>
              <a:off x="438150" y="3429000"/>
              <a:ext cx="3327201" cy="1725513"/>
            </a:xfrm>
            <a:prstGeom prst="wedgeRoundRectCallout">
              <a:avLst>
                <a:gd name="adj1" fmla="val -37791"/>
                <a:gd name="adj2" fmla="val 85562"/>
                <a:gd name="adj3" fmla="val 16667"/>
              </a:avLst>
            </a:prstGeom>
            <a:solidFill>
              <a:srgbClr val="FFFF7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0F850A2-3196-4E3E-AD88-32D4D050A48C}"/>
                </a:ext>
              </a:extLst>
            </p:cNvPr>
            <p:cNvSpPr txBox="1"/>
            <p:nvPr/>
          </p:nvSpPr>
          <p:spPr>
            <a:xfrm>
              <a:off x="500803" y="3563776"/>
              <a:ext cx="3262432" cy="1631216"/>
            </a:xfrm>
            <a:prstGeom prst="rect">
              <a:avLst/>
            </a:prstGeom>
            <a:noFill/>
          </p:spPr>
          <p:txBody>
            <a:bodyPr wrap="none" rtlCol="0">
              <a:spAutoFit/>
            </a:bodyPr>
            <a:lstStyle/>
            <a:p>
              <a:r>
                <a:rPr kumimoji="1" lang="ja-JP" altLang="en-US" sz="2000" b="1" dirty="0"/>
                <a:t>ここで「教育活動の質の</a:t>
              </a:r>
              <a:endParaRPr kumimoji="1" lang="en-US" altLang="ja-JP" sz="2000" b="1" dirty="0"/>
            </a:p>
            <a:p>
              <a:r>
                <a:rPr kumimoji="1" lang="ja-JP" altLang="en-US" sz="2000" b="1" dirty="0"/>
                <a:t>向上を図る」と言っておき</a:t>
              </a:r>
              <a:endParaRPr kumimoji="1" lang="en-US" altLang="ja-JP" sz="2000" b="1" dirty="0"/>
            </a:p>
            <a:p>
              <a:r>
                <a:rPr kumimoji="1" lang="ja-JP" altLang="en-US" sz="2000" b="1" dirty="0"/>
                <a:t>ながら</a:t>
              </a:r>
              <a:r>
                <a:rPr kumimoji="1" lang="en-US" altLang="ja-JP" sz="2000" b="1" dirty="0"/>
                <a:t>…</a:t>
              </a:r>
            </a:p>
            <a:p>
              <a:r>
                <a:rPr kumimoji="1" lang="ja-JP" altLang="en-US" sz="2000" b="1" dirty="0"/>
                <a:t>あとで、</a:t>
              </a:r>
              <a:r>
                <a:rPr kumimoji="1" lang="ja-JP" altLang="en-US" sz="2000" b="1" u="sng" dirty="0">
                  <a:solidFill>
                    <a:srgbClr val="C00000"/>
                  </a:solidFill>
                </a:rPr>
                <a:t>別なことを言い出</a:t>
              </a:r>
              <a:endParaRPr kumimoji="1" lang="en-US" altLang="ja-JP" sz="2000" b="1" u="sng" dirty="0">
                <a:solidFill>
                  <a:srgbClr val="C00000"/>
                </a:solidFill>
              </a:endParaRPr>
            </a:p>
            <a:p>
              <a:r>
                <a:rPr kumimoji="1" lang="ja-JP" altLang="en-US" sz="2000" b="1" u="sng" dirty="0">
                  <a:solidFill>
                    <a:srgbClr val="C00000"/>
                  </a:solidFill>
                </a:rPr>
                <a:t>す</a:t>
              </a:r>
              <a:r>
                <a:rPr kumimoji="1" lang="ja-JP" altLang="en-US" sz="2000" b="1" dirty="0"/>
                <a:t>のがだめなのです。</a:t>
              </a:r>
              <a:endParaRPr kumimoji="1" lang="en-US" altLang="ja-JP" sz="2000" b="1" dirty="0"/>
            </a:p>
          </p:txBody>
        </p:sp>
      </p:grpSp>
      <p:sp>
        <p:nvSpPr>
          <p:cNvPr id="3" name="正方形/長方形 2">
            <a:extLst>
              <a:ext uri="{FF2B5EF4-FFF2-40B4-BE49-F238E27FC236}">
                <a16:creationId xmlns:a16="http://schemas.microsoft.com/office/drawing/2014/main" id="{562A32F9-F1A9-49E4-9017-719530137F79}"/>
              </a:ext>
            </a:extLst>
          </p:cNvPr>
          <p:cNvSpPr/>
          <p:nvPr/>
        </p:nvSpPr>
        <p:spPr>
          <a:xfrm>
            <a:off x="5162550" y="6264279"/>
            <a:ext cx="2543175" cy="323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8BB83A8-FBAB-4C57-832C-EACF38C7395B}"/>
              </a:ext>
            </a:extLst>
          </p:cNvPr>
          <p:cNvSpPr txBox="1"/>
          <p:nvPr/>
        </p:nvSpPr>
        <p:spPr>
          <a:xfrm>
            <a:off x="430358" y="39038"/>
            <a:ext cx="7571303" cy="461665"/>
          </a:xfrm>
          <a:prstGeom prst="rect">
            <a:avLst/>
          </a:prstGeom>
          <a:noFill/>
        </p:spPr>
        <p:txBody>
          <a:bodyPr wrap="non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カリキュラム・マネジメントが広がらない原因</a:t>
            </a:r>
            <a:r>
              <a:rPr kumimoji="1" lang="ja-JP" altLang="en-US" sz="2400" dirty="0">
                <a:solidFill>
                  <a:schemeClr val="accent1"/>
                </a:solidFill>
                <a:highlight>
                  <a:srgbClr val="0000FF"/>
                </a:highlight>
                <a:latin typeface="AR丸ゴシック体E" panose="020F0909000000000000" pitchFamily="49" charset="-128"/>
                <a:ea typeface="AR丸ゴシック体E" panose="020F0909000000000000" pitchFamily="49" charset="-128"/>
              </a:rPr>
              <a:t>、</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a:t>
            </a:r>
          </a:p>
        </p:txBody>
      </p:sp>
    </p:spTree>
    <p:extLst>
      <p:ext uri="{BB962C8B-B14F-4D97-AF65-F5344CB8AC3E}">
        <p14:creationId xmlns:p14="http://schemas.microsoft.com/office/powerpoint/2010/main" val="17492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AD4224-CB88-43C2-B9F7-30FB8326FF4E}"/>
              </a:ext>
            </a:extLst>
          </p:cNvPr>
          <p:cNvPicPr>
            <a:picLocks noChangeAspect="1"/>
          </p:cNvPicPr>
          <p:nvPr/>
        </p:nvPicPr>
        <p:blipFill rotWithShape="1">
          <a:blip r:embed="rId2"/>
          <a:srcRect l="19532" t="17471" r="19114" b="25346"/>
          <a:stretch/>
        </p:blipFill>
        <p:spPr>
          <a:xfrm>
            <a:off x="622487" y="890955"/>
            <a:ext cx="7922226" cy="4225491"/>
          </a:xfrm>
          <a:prstGeom prst="rect">
            <a:avLst/>
          </a:prstGeom>
          <a:ln>
            <a:solidFill>
              <a:schemeClr val="accent1">
                <a:lumMod val="75000"/>
              </a:schemeClr>
            </a:solidFill>
          </a:ln>
        </p:spPr>
      </p:pic>
      <p:cxnSp>
        <p:nvCxnSpPr>
          <p:cNvPr id="5" name="直線コネクタ 4">
            <a:extLst>
              <a:ext uri="{FF2B5EF4-FFF2-40B4-BE49-F238E27FC236}">
                <a16:creationId xmlns:a16="http://schemas.microsoft.com/office/drawing/2014/main" id="{B9DD1B89-47FE-4827-A89C-D9B67A46623C}"/>
              </a:ext>
            </a:extLst>
          </p:cNvPr>
          <p:cNvCxnSpPr>
            <a:cxnSpLocks/>
          </p:cNvCxnSpPr>
          <p:nvPr/>
        </p:nvCxnSpPr>
        <p:spPr>
          <a:xfrm>
            <a:off x="3359217" y="3734433"/>
            <a:ext cx="4214630" cy="28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0DA9366-DA5F-4628-B9ED-974BA9D546CC}"/>
              </a:ext>
            </a:extLst>
          </p:cNvPr>
          <p:cNvCxnSpPr>
            <a:cxnSpLocks/>
          </p:cNvCxnSpPr>
          <p:nvPr/>
        </p:nvCxnSpPr>
        <p:spPr>
          <a:xfrm flipV="1">
            <a:off x="1268932" y="4177770"/>
            <a:ext cx="8775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46D2393-9431-4FA7-84CD-1F90D353A8D4}"/>
              </a:ext>
            </a:extLst>
          </p:cNvPr>
          <p:cNvCxnSpPr>
            <a:cxnSpLocks/>
          </p:cNvCxnSpPr>
          <p:nvPr/>
        </p:nvCxnSpPr>
        <p:spPr>
          <a:xfrm>
            <a:off x="1337912" y="4646717"/>
            <a:ext cx="6314174" cy="8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2D8DA01-E272-40F0-AC71-5E7729D379A0}"/>
              </a:ext>
            </a:extLst>
          </p:cNvPr>
          <p:cNvCxnSpPr>
            <a:cxnSpLocks/>
          </p:cNvCxnSpPr>
          <p:nvPr/>
        </p:nvCxnSpPr>
        <p:spPr>
          <a:xfrm flipV="1">
            <a:off x="6774583" y="4206822"/>
            <a:ext cx="8775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2D1DE51-0B0D-40ED-A62A-B8971B8C26A1}"/>
              </a:ext>
            </a:extLst>
          </p:cNvPr>
          <p:cNvCxnSpPr>
            <a:cxnSpLocks/>
          </p:cNvCxnSpPr>
          <p:nvPr/>
        </p:nvCxnSpPr>
        <p:spPr>
          <a:xfrm flipV="1">
            <a:off x="1268932" y="5060493"/>
            <a:ext cx="3842084" cy="72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1733F4F-5DA0-468D-9CF8-559B81C112DC}"/>
              </a:ext>
            </a:extLst>
          </p:cNvPr>
          <p:cNvSpPr txBox="1"/>
          <p:nvPr/>
        </p:nvSpPr>
        <p:spPr>
          <a:xfrm>
            <a:off x="47085" y="5159699"/>
            <a:ext cx="9206982" cy="1723549"/>
          </a:xfrm>
          <a:prstGeom prst="rect">
            <a:avLst/>
          </a:prstGeom>
          <a:solidFill>
            <a:srgbClr val="FFFF79"/>
          </a:solidFill>
        </p:spPr>
        <p:txBody>
          <a:bodyPr wrap="square" rtlCol="0">
            <a:spAutoFit/>
          </a:bodyPr>
          <a:lstStyle/>
          <a:p>
            <a:r>
              <a:rPr kumimoji="1" lang="ja-JP" altLang="en-US" sz="2800" b="1" dirty="0">
                <a:solidFill>
                  <a:srgbClr val="FF0000"/>
                </a:solidFill>
              </a:rPr>
              <a:t>　何をどうやるのか、伝わってきませんね。本当は、</a:t>
            </a:r>
            <a:endParaRPr kumimoji="1" lang="en-US" altLang="ja-JP" sz="2800" b="1" dirty="0">
              <a:solidFill>
                <a:srgbClr val="FF0000"/>
              </a:solidFill>
            </a:endParaRPr>
          </a:p>
          <a:p>
            <a:endParaRPr kumimoji="1" lang="en-US" altLang="ja-JP" sz="800" b="1" dirty="0">
              <a:solidFill>
                <a:srgbClr val="FF0000"/>
              </a:solidFill>
            </a:endParaRPr>
          </a:p>
          <a:p>
            <a:r>
              <a:rPr kumimoji="1" lang="ja-JP" altLang="en-US" sz="2800" b="1" dirty="0">
                <a:solidFill>
                  <a:srgbClr val="FF0000"/>
                </a:solidFill>
              </a:rPr>
              <a:t>「</a:t>
            </a:r>
            <a:r>
              <a:rPr kumimoji="1" lang="ja-JP" altLang="en-US" sz="2800" b="1" dirty="0"/>
              <a:t>総合的な学習の時間を中心に、</a:t>
            </a:r>
            <a:r>
              <a:rPr kumimoji="1" lang="ja-JP" altLang="en-US" sz="2800" b="1" u="sng" dirty="0">
                <a:solidFill>
                  <a:srgbClr val="FF0000"/>
                </a:solidFill>
              </a:rPr>
              <a:t>教科等の学びを</a:t>
            </a:r>
            <a:endParaRPr kumimoji="1" lang="en-US" altLang="ja-JP" sz="2800" b="1" u="sng" dirty="0">
              <a:solidFill>
                <a:srgbClr val="FF0000"/>
              </a:solidFill>
            </a:endParaRPr>
          </a:p>
          <a:p>
            <a:endParaRPr kumimoji="1" lang="en-US" altLang="ja-JP" sz="1400" b="1" u="sng" dirty="0">
              <a:solidFill>
                <a:srgbClr val="FF0000"/>
              </a:solidFill>
            </a:endParaRPr>
          </a:p>
          <a:p>
            <a:r>
              <a:rPr kumimoji="1" lang="ja-JP" altLang="en-US" sz="2800" b="1" dirty="0">
                <a:solidFill>
                  <a:srgbClr val="FF0000"/>
                </a:solidFill>
              </a:rPr>
              <a:t>　</a:t>
            </a:r>
            <a:r>
              <a:rPr kumimoji="1" lang="ja-JP" altLang="en-US" sz="2800" b="1" u="sng" dirty="0">
                <a:solidFill>
                  <a:srgbClr val="FF0000"/>
                </a:solidFill>
              </a:rPr>
              <a:t>横断的に関連づけた</a:t>
            </a:r>
            <a:r>
              <a:rPr kumimoji="1" lang="ja-JP" altLang="en-US" sz="2800" b="1" u="sng" dirty="0"/>
              <a:t>教育課程を創ること</a:t>
            </a:r>
            <a:r>
              <a:rPr kumimoji="1" lang="ja-JP" altLang="en-US" sz="2800" b="1" dirty="0">
                <a:solidFill>
                  <a:srgbClr val="FF0000"/>
                </a:solidFill>
              </a:rPr>
              <a:t>」と示すべき。</a:t>
            </a:r>
          </a:p>
        </p:txBody>
      </p:sp>
      <p:sp>
        <p:nvSpPr>
          <p:cNvPr id="20" name="テキスト ボックス 19">
            <a:extLst>
              <a:ext uri="{FF2B5EF4-FFF2-40B4-BE49-F238E27FC236}">
                <a16:creationId xmlns:a16="http://schemas.microsoft.com/office/drawing/2014/main" id="{2D1AC63E-4AF7-4EDF-96F4-443A22A275D8}"/>
              </a:ext>
            </a:extLst>
          </p:cNvPr>
          <p:cNvSpPr txBox="1"/>
          <p:nvPr/>
        </p:nvSpPr>
        <p:spPr>
          <a:xfrm>
            <a:off x="507302" y="172264"/>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10" name="グループ化 9">
            <a:extLst>
              <a:ext uri="{FF2B5EF4-FFF2-40B4-BE49-F238E27FC236}">
                <a16:creationId xmlns:a16="http://schemas.microsoft.com/office/drawing/2014/main" id="{ECC820EE-42CA-4A08-BBB1-C10AB1486666}"/>
              </a:ext>
            </a:extLst>
          </p:cNvPr>
          <p:cNvGrpSpPr/>
          <p:nvPr/>
        </p:nvGrpSpPr>
        <p:grpSpPr>
          <a:xfrm>
            <a:off x="2242803" y="3772430"/>
            <a:ext cx="2800835" cy="434392"/>
            <a:chOff x="9069504" y="2767194"/>
            <a:chExt cx="2868213" cy="534007"/>
          </a:xfrm>
        </p:grpSpPr>
        <p:sp>
          <p:nvSpPr>
            <p:cNvPr id="4" name="正方形/長方形 3">
              <a:extLst>
                <a:ext uri="{FF2B5EF4-FFF2-40B4-BE49-F238E27FC236}">
                  <a16:creationId xmlns:a16="http://schemas.microsoft.com/office/drawing/2014/main" id="{F0EC5D02-BC6A-4B0F-8B7E-665F5870A1B8}"/>
                </a:ext>
              </a:extLst>
            </p:cNvPr>
            <p:cNvSpPr/>
            <p:nvPr/>
          </p:nvSpPr>
          <p:spPr>
            <a:xfrm>
              <a:off x="9069504" y="2791546"/>
              <a:ext cx="2868213" cy="509655"/>
            </a:xfrm>
            <a:prstGeom prst="rect">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8A07BF8B-E230-4A99-AEF9-5F59728383B7}"/>
                </a:ext>
              </a:extLst>
            </p:cNvPr>
            <p:cNvSpPr txBox="1"/>
            <p:nvPr/>
          </p:nvSpPr>
          <p:spPr>
            <a:xfrm>
              <a:off x="9085654" y="2767194"/>
              <a:ext cx="2852063" cy="492443"/>
            </a:xfrm>
            <a:prstGeom prst="rect">
              <a:avLst/>
            </a:prstGeom>
            <a:noFill/>
          </p:spPr>
          <p:txBody>
            <a:bodyPr wrap="none" rtlCol="0">
              <a:spAutoFit/>
            </a:bodyPr>
            <a:lstStyle/>
            <a:p>
              <a:r>
                <a:rPr kumimoji="1" lang="ja-JP" altLang="en-US" sz="2600" b="1" dirty="0"/>
                <a:t>教育課程を中心に</a:t>
              </a:r>
            </a:p>
          </p:txBody>
        </p:sp>
      </p:grpSp>
      <p:grpSp>
        <p:nvGrpSpPr>
          <p:cNvPr id="19" name="グループ化 18">
            <a:extLst>
              <a:ext uri="{FF2B5EF4-FFF2-40B4-BE49-F238E27FC236}">
                <a16:creationId xmlns:a16="http://schemas.microsoft.com/office/drawing/2014/main" id="{80CA9C70-7F67-4A03-A7E4-D9F61EE6093F}"/>
              </a:ext>
            </a:extLst>
          </p:cNvPr>
          <p:cNvGrpSpPr/>
          <p:nvPr/>
        </p:nvGrpSpPr>
        <p:grpSpPr>
          <a:xfrm>
            <a:off x="419460" y="5727880"/>
            <a:ext cx="4823859" cy="534141"/>
            <a:chOff x="6774583" y="1900744"/>
            <a:chExt cx="4823859" cy="534141"/>
          </a:xfrm>
        </p:grpSpPr>
        <p:sp>
          <p:nvSpPr>
            <p:cNvPr id="14" name="正方形/長方形 13">
              <a:extLst>
                <a:ext uri="{FF2B5EF4-FFF2-40B4-BE49-F238E27FC236}">
                  <a16:creationId xmlns:a16="http://schemas.microsoft.com/office/drawing/2014/main" id="{0E48C042-E3C2-4C64-B46E-5F778C4D2D1B}"/>
                </a:ext>
              </a:extLst>
            </p:cNvPr>
            <p:cNvSpPr/>
            <p:nvPr/>
          </p:nvSpPr>
          <p:spPr>
            <a:xfrm>
              <a:off x="6842143" y="1900744"/>
              <a:ext cx="4603714" cy="490888"/>
            </a:xfrm>
            <a:prstGeom prst="rect">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09E33B1-B341-4CE1-9455-CC3919491177}"/>
                </a:ext>
              </a:extLst>
            </p:cNvPr>
            <p:cNvSpPr txBox="1"/>
            <p:nvPr/>
          </p:nvSpPr>
          <p:spPr>
            <a:xfrm>
              <a:off x="6774583" y="1911665"/>
              <a:ext cx="4823859" cy="523220"/>
            </a:xfrm>
            <a:prstGeom prst="rect">
              <a:avLst/>
            </a:prstGeom>
            <a:noFill/>
          </p:spPr>
          <p:txBody>
            <a:bodyPr wrap="square">
              <a:spAutoFit/>
            </a:bodyPr>
            <a:lstStyle/>
            <a:p>
              <a:r>
                <a:rPr kumimoji="1" lang="ja-JP" altLang="en-US" sz="2800" b="1" dirty="0"/>
                <a:t>総合的な学習の時間を中心に</a:t>
              </a:r>
              <a:endParaRPr lang="ja-JP" altLang="en-US" sz="2800" dirty="0"/>
            </a:p>
          </p:txBody>
        </p:sp>
      </p:grpSp>
      <p:cxnSp>
        <p:nvCxnSpPr>
          <p:cNvPr id="6" name="直線コネクタ 5">
            <a:extLst>
              <a:ext uri="{FF2B5EF4-FFF2-40B4-BE49-F238E27FC236}">
                <a16:creationId xmlns:a16="http://schemas.microsoft.com/office/drawing/2014/main" id="{C7CE70F2-8976-44CB-B6DE-9B6871C17E4A}"/>
              </a:ext>
            </a:extLst>
          </p:cNvPr>
          <p:cNvCxnSpPr>
            <a:cxnSpLocks/>
          </p:cNvCxnSpPr>
          <p:nvPr/>
        </p:nvCxnSpPr>
        <p:spPr>
          <a:xfrm>
            <a:off x="190409" y="3248025"/>
            <a:ext cx="982155" cy="924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1BCC06F-204E-4529-AC4F-C2171DE0C5C9}"/>
              </a:ext>
            </a:extLst>
          </p:cNvPr>
          <p:cNvCxnSpPr>
            <a:cxnSpLocks/>
          </p:cNvCxnSpPr>
          <p:nvPr/>
        </p:nvCxnSpPr>
        <p:spPr>
          <a:xfrm flipH="1">
            <a:off x="190409" y="3248025"/>
            <a:ext cx="982155" cy="9587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AE1A958-4552-408E-A80B-61546B5EE304}"/>
              </a:ext>
            </a:extLst>
          </p:cNvPr>
          <p:cNvSpPr txBox="1"/>
          <p:nvPr/>
        </p:nvSpPr>
        <p:spPr>
          <a:xfrm>
            <a:off x="1447549" y="2428043"/>
            <a:ext cx="6972551" cy="461665"/>
          </a:xfrm>
          <a:prstGeom prst="rect">
            <a:avLst/>
          </a:prstGeom>
          <a:noFill/>
          <a:ln w="19050">
            <a:solidFill>
              <a:schemeClr val="accent1"/>
            </a:solidFill>
          </a:ln>
        </p:spPr>
        <p:txBody>
          <a:bodyPr wrap="square" rtlCol="0">
            <a:spAutoFit/>
          </a:bodyPr>
          <a:lstStyle/>
          <a:p>
            <a:r>
              <a:rPr kumimoji="1" lang="ja-JP" altLang="en-US" sz="2400" b="1" dirty="0">
                <a:solidFill>
                  <a:srgbClr val="FF0000"/>
                </a:solidFill>
                <a:highlight>
                  <a:srgbClr val="FFFF00"/>
                </a:highlight>
              </a:rPr>
              <a:t>「教育課程を中心に」教育課程をつくるのかな？</a:t>
            </a:r>
          </a:p>
        </p:txBody>
      </p:sp>
    </p:spTree>
    <p:extLst>
      <p:ext uri="{BB962C8B-B14F-4D97-AF65-F5344CB8AC3E}">
        <p14:creationId xmlns:p14="http://schemas.microsoft.com/office/powerpoint/2010/main" val="194719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8E11651-5986-40E7-9F98-74F564A1BC30}"/>
              </a:ext>
            </a:extLst>
          </p:cNvPr>
          <p:cNvPicPr>
            <a:picLocks noChangeAspect="1"/>
          </p:cNvPicPr>
          <p:nvPr/>
        </p:nvPicPr>
        <p:blipFill rotWithShape="1">
          <a:blip r:embed="rId2"/>
          <a:srcRect l="16921" t="16264" r="20699" b="13943"/>
          <a:stretch/>
        </p:blipFill>
        <p:spPr>
          <a:xfrm>
            <a:off x="62167" y="1041933"/>
            <a:ext cx="9019665" cy="5676500"/>
          </a:xfrm>
          <a:prstGeom prst="rect">
            <a:avLst/>
          </a:prstGeom>
        </p:spPr>
      </p:pic>
      <p:sp>
        <p:nvSpPr>
          <p:cNvPr id="3" name="楕円 2">
            <a:extLst>
              <a:ext uri="{FF2B5EF4-FFF2-40B4-BE49-F238E27FC236}">
                <a16:creationId xmlns:a16="http://schemas.microsoft.com/office/drawing/2014/main" id="{C1D68F95-1CB1-4932-963B-084E0D67C043}"/>
              </a:ext>
            </a:extLst>
          </p:cNvPr>
          <p:cNvSpPr/>
          <p:nvPr/>
        </p:nvSpPr>
        <p:spPr>
          <a:xfrm>
            <a:off x="405792" y="1997171"/>
            <a:ext cx="5784783" cy="17036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A78BDA9-0574-49F0-BF04-60086436738D}"/>
              </a:ext>
            </a:extLst>
          </p:cNvPr>
          <p:cNvSpPr txBox="1"/>
          <p:nvPr/>
        </p:nvSpPr>
        <p:spPr>
          <a:xfrm>
            <a:off x="507302" y="172264"/>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9" name="グループ化 8">
            <a:extLst>
              <a:ext uri="{FF2B5EF4-FFF2-40B4-BE49-F238E27FC236}">
                <a16:creationId xmlns:a16="http://schemas.microsoft.com/office/drawing/2014/main" id="{D4911E1A-AA4C-4C8A-ADE5-5241CE0C8063}"/>
              </a:ext>
            </a:extLst>
          </p:cNvPr>
          <p:cNvGrpSpPr/>
          <p:nvPr/>
        </p:nvGrpSpPr>
        <p:grpSpPr>
          <a:xfrm>
            <a:off x="6612039" y="1160289"/>
            <a:ext cx="800978" cy="700239"/>
            <a:chOff x="173255" y="2800952"/>
            <a:chExt cx="779646" cy="924025"/>
          </a:xfrm>
        </p:grpSpPr>
        <p:cxnSp>
          <p:nvCxnSpPr>
            <p:cNvPr id="10" name="直線コネクタ 9">
              <a:extLst>
                <a:ext uri="{FF2B5EF4-FFF2-40B4-BE49-F238E27FC236}">
                  <a16:creationId xmlns:a16="http://schemas.microsoft.com/office/drawing/2014/main" id="{E87928A7-FC0A-4480-99BD-82897577310A}"/>
                </a:ext>
              </a:extLst>
            </p:cNvPr>
            <p:cNvCxnSpPr/>
            <p:nvPr/>
          </p:nvCxnSpPr>
          <p:spPr>
            <a:xfrm>
              <a:off x="173255" y="2800952"/>
              <a:ext cx="779646" cy="924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DC5709E-82B7-4003-8686-F9B6CF1E59C0}"/>
                </a:ext>
              </a:extLst>
            </p:cNvPr>
            <p:cNvCxnSpPr>
              <a:cxnSpLocks/>
            </p:cNvCxnSpPr>
            <p:nvPr/>
          </p:nvCxnSpPr>
          <p:spPr>
            <a:xfrm flipH="1">
              <a:off x="212955" y="2800952"/>
              <a:ext cx="739946" cy="924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D945C2A5-3074-4E51-8D20-C22BC1D08802}"/>
              </a:ext>
            </a:extLst>
          </p:cNvPr>
          <p:cNvSpPr txBox="1"/>
          <p:nvPr/>
        </p:nvSpPr>
        <p:spPr>
          <a:xfrm>
            <a:off x="6237171" y="2170329"/>
            <a:ext cx="2752825" cy="1569660"/>
          </a:xfrm>
          <a:prstGeom prst="rect">
            <a:avLst/>
          </a:prstGeom>
          <a:solidFill>
            <a:srgbClr val="FFFF66"/>
          </a:solidFill>
          <a:ln>
            <a:solidFill>
              <a:schemeClr val="accent1">
                <a:lumMod val="75000"/>
              </a:schemeClr>
            </a:solidFill>
          </a:ln>
        </p:spPr>
        <p:txBody>
          <a:bodyPr wrap="square" rtlCol="0">
            <a:spAutoFit/>
          </a:bodyPr>
          <a:lstStyle/>
          <a:p>
            <a:r>
              <a:rPr kumimoji="1" lang="ja-JP" altLang="en-US" sz="3200" b="1" dirty="0">
                <a:solidFill>
                  <a:srgbClr val="FF0000"/>
                </a:solidFill>
              </a:rPr>
              <a:t>これは側面ではなく、</a:t>
            </a:r>
            <a:endParaRPr kumimoji="1" lang="en-US" altLang="ja-JP" sz="3200" b="1" dirty="0">
              <a:solidFill>
                <a:srgbClr val="FF0000"/>
              </a:solidFill>
            </a:endParaRPr>
          </a:p>
          <a:p>
            <a:r>
              <a:rPr kumimoji="1" lang="ja-JP" altLang="en-US" sz="3200" b="1" dirty="0">
                <a:solidFill>
                  <a:srgbClr val="FF0000"/>
                </a:solidFill>
              </a:rPr>
              <a:t>真髄です。</a:t>
            </a:r>
          </a:p>
        </p:txBody>
      </p:sp>
    </p:spTree>
    <p:extLst>
      <p:ext uri="{BB962C8B-B14F-4D97-AF65-F5344CB8AC3E}">
        <p14:creationId xmlns:p14="http://schemas.microsoft.com/office/powerpoint/2010/main" val="26190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EA4C6B3-A5DC-4836-AAFE-058E9E9F1A0D}"/>
              </a:ext>
            </a:extLst>
          </p:cNvPr>
          <p:cNvPicPr>
            <a:picLocks noChangeAspect="1"/>
          </p:cNvPicPr>
          <p:nvPr/>
        </p:nvPicPr>
        <p:blipFill rotWithShape="1">
          <a:blip r:embed="rId3"/>
          <a:srcRect l="19909" t="37694" r="18342" b="11722"/>
          <a:stretch/>
        </p:blipFill>
        <p:spPr>
          <a:xfrm>
            <a:off x="414680" y="2186609"/>
            <a:ext cx="8737802" cy="4019186"/>
          </a:xfrm>
          <a:prstGeom prst="rect">
            <a:avLst/>
          </a:prstGeom>
        </p:spPr>
      </p:pic>
      <p:sp>
        <p:nvSpPr>
          <p:cNvPr id="3" name="テキスト ボックス 2">
            <a:extLst>
              <a:ext uri="{FF2B5EF4-FFF2-40B4-BE49-F238E27FC236}">
                <a16:creationId xmlns:a16="http://schemas.microsoft.com/office/drawing/2014/main" id="{949229C9-5E08-44C4-98F2-87E76899B5DB}"/>
              </a:ext>
            </a:extLst>
          </p:cNvPr>
          <p:cNvSpPr txBox="1"/>
          <p:nvPr/>
        </p:nvSpPr>
        <p:spPr>
          <a:xfrm>
            <a:off x="507302" y="172264"/>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11" name="グループ化 10">
            <a:extLst>
              <a:ext uri="{FF2B5EF4-FFF2-40B4-BE49-F238E27FC236}">
                <a16:creationId xmlns:a16="http://schemas.microsoft.com/office/drawing/2014/main" id="{23D256B4-BB70-4CD8-BCE6-1C8D4B372CD8}"/>
              </a:ext>
            </a:extLst>
          </p:cNvPr>
          <p:cNvGrpSpPr/>
          <p:nvPr/>
        </p:nvGrpSpPr>
        <p:grpSpPr>
          <a:xfrm>
            <a:off x="3665587" y="2591096"/>
            <a:ext cx="779646" cy="922391"/>
            <a:chOff x="173255" y="2800952"/>
            <a:chExt cx="779646" cy="924025"/>
          </a:xfrm>
        </p:grpSpPr>
        <p:cxnSp>
          <p:nvCxnSpPr>
            <p:cNvPr id="6" name="直線コネクタ 5">
              <a:extLst>
                <a:ext uri="{FF2B5EF4-FFF2-40B4-BE49-F238E27FC236}">
                  <a16:creationId xmlns:a16="http://schemas.microsoft.com/office/drawing/2014/main" id="{198BC79D-DD5C-4BC2-BA9D-117C3880DB23}"/>
                </a:ext>
              </a:extLst>
            </p:cNvPr>
            <p:cNvCxnSpPr/>
            <p:nvPr/>
          </p:nvCxnSpPr>
          <p:spPr>
            <a:xfrm>
              <a:off x="173255" y="2800952"/>
              <a:ext cx="7796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3A99D9D-D328-4A60-A868-3F2BC058CFED}"/>
                </a:ext>
              </a:extLst>
            </p:cNvPr>
            <p:cNvCxnSpPr>
              <a:cxnSpLocks/>
            </p:cNvCxnSpPr>
            <p:nvPr/>
          </p:nvCxnSpPr>
          <p:spPr>
            <a:xfrm flipH="1">
              <a:off x="212955" y="2800952"/>
              <a:ext cx="7399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8238381F-68B1-4B6D-939C-DE0B44F0BFB6}"/>
              </a:ext>
            </a:extLst>
          </p:cNvPr>
          <p:cNvGrpSpPr/>
          <p:nvPr/>
        </p:nvGrpSpPr>
        <p:grpSpPr>
          <a:xfrm>
            <a:off x="3625887" y="4891748"/>
            <a:ext cx="779646" cy="922391"/>
            <a:chOff x="173255" y="2800952"/>
            <a:chExt cx="779646" cy="924025"/>
          </a:xfrm>
        </p:grpSpPr>
        <p:cxnSp>
          <p:nvCxnSpPr>
            <p:cNvPr id="13" name="直線コネクタ 12">
              <a:extLst>
                <a:ext uri="{FF2B5EF4-FFF2-40B4-BE49-F238E27FC236}">
                  <a16:creationId xmlns:a16="http://schemas.microsoft.com/office/drawing/2014/main" id="{3E06F6FC-9749-4948-84C6-0821A3F6D4DC}"/>
                </a:ext>
              </a:extLst>
            </p:cNvPr>
            <p:cNvCxnSpPr/>
            <p:nvPr/>
          </p:nvCxnSpPr>
          <p:spPr>
            <a:xfrm>
              <a:off x="173255" y="2800952"/>
              <a:ext cx="7796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240596A-B509-45FB-B70D-4DE3042C7F5F}"/>
                </a:ext>
              </a:extLst>
            </p:cNvPr>
            <p:cNvCxnSpPr>
              <a:cxnSpLocks/>
            </p:cNvCxnSpPr>
            <p:nvPr/>
          </p:nvCxnSpPr>
          <p:spPr>
            <a:xfrm flipH="1">
              <a:off x="212955" y="2800952"/>
              <a:ext cx="7399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22DCFBAD-3AF9-4B87-9CE4-8E0EA47FBA9F}"/>
              </a:ext>
            </a:extLst>
          </p:cNvPr>
          <p:cNvSpPr txBox="1"/>
          <p:nvPr/>
        </p:nvSpPr>
        <p:spPr>
          <a:xfrm>
            <a:off x="529868" y="3874019"/>
            <a:ext cx="8347157" cy="523220"/>
          </a:xfrm>
          <a:prstGeom prst="rect">
            <a:avLst/>
          </a:prstGeom>
          <a:solidFill>
            <a:srgbClr val="F20000"/>
          </a:solidFill>
        </p:spPr>
        <p:txBody>
          <a:bodyPr wrap="none" rtlCol="0">
            <a:spAutoFit/>
          </a:bodyPr>
          <a:lstStyle/>
          <a:p>
            <a:r>
              <a:rPr kumimoji="1" lang="ja-JP" altLang="en-US" sz="2800" dirty="0">
                <a:latin typeface="AR丸ゴシック体E" panose="020F0909000000000000" pitchFamily="49" charset="-128"/>
                <a:ea typeface="AR丸ゴシック体E" panose="020F0909000000000000" pitchFamily="49" charset="-128"/>
              </a:rPr>
              <a:t>♡ ♡ 何もしないでもいいんだね！やった～！♡ ♡ </a:t>
            </a:r>
          </a:p>
        </p:txBody>
      </p:sp>
      <p:sp>
        <p:nvSpPr>
          <p:cNvPr id="15" name="テキスト ボックス 14">
            <a:extLst>
              <a:ext uri="{FF2B5EF4-FFF2-40B4-BE49-F238E27FC236}">
                <a16:creationId xmlns:a16="http://schemas.microsoft.com/office/drawing/2014/main" id="{88020EBA-A4D2-448A-A40C-815EAD708945}"/>
              </a:ext>
            </a:extLst>
          </p:cNvPr>
          <p:cNvSpPr txBox="1"/>
          <p:nvPr/>
        </p:nvSpPr>
        <p:spPr>
          <a:xfrm>
            <a:off x="447802" y="3499889"/>
            <a:ext cx="8479060" cy="1384995"/>
          </a:xfrm>
          <a:prstGeom prst="rect">
            <a:avLst/>
          </a:prstGeom>
          <a:solidFill>
            <a:srgbClr val="FFFF00"/>
          </a:solidFill>
          <a:ln>
            <a:solidFill>
              <a:schemeClr val="accent1">
                <a:lumMod val="75000"/>
              </a:schemeClr>
            </a:solidFill>
          </a:ln>
        </p:spPr>
        <p:txBody>
          <a:bodyPr wrap="square" rtlCol="0">
            <a:spAutoFit/>
          </a:bodyPr>
          <a:lstStyle/>
          <a:p>
            <a:r>
              <a:rPr kumimoji="1" lang="ja-JP" altLang="en-US" sz="2800" b="1" dirty="0">
                <a:solidFill>
                  <a:srgbClr val="FF0000"/>
                </a:solidFill>
              </a:rPr>
              <a:t>　カリキュラム・マネジメントは今回の学習指導要領に加えた、</a:t>
            </a:r>
            <a:r>
              <a:rPr kumimoji="1" lang="ja-JP" altLang="en-US" sz="2800" b="1" u="sng" dirty="0">
                <a:solidFill>
                  <a:srgbClr val="FF0000"/>
                </a:solidFill>
              </a:rPr>
              <a:t>最大の新たな視点</a:t>
            </a:r>
            <a:r>
              <a:rPr kumimoji="1" lang="ja-JP" altLang="en-US" sz="2800" b="1" dirty="0">
                <a:solidFill>
                  <a:srgbClr val="FF0000"/>
                </a:solidFill>
              </a:rPr>
              <a:t>です。</a:t>
            </a:r>
            <a:r>
              <a:rPr kumimoji="1" lang="ja-JP" altLang="en-US" sz="2800" b="1" dirty="0"/>
              <a:t>「誤った解説」のせいで各学校が</a:t>
            </a:r>
            <a:r>
              <a:rPr kumimoji="1" lang="ja-JP" altLang="en-US" sz="2800" b="1" u="sng" dirty="0">
                <a:solidFill>
                  <a:srgbClr val="C00000"/>
                </a:solidFill>
                <a:latin typeface="AR丸ゴシック体E" panose="020F0909000000000000" pitchFamily="49" charset="-128"/>
                <a:ea typeface="AR丸ゴシック体E" panose="020F0909000000000000" pitchFamily="49" charset="-128"/>
              </a:rPr>
              <a:t>やらないでいい</a:t>
            </a:r>
            <a:r>
              <a:rPr kumimoji="1" lang="ja-JP" altLang="en-US" sz="2800" b="1" dirty="0"/>
              <a:t>と思うのです。　</a:t>
            </a:r>
          </a:p>
        </p:txBody>
      </p:sp>
      <p:sp>
        <p:nvSpPr>
          <p:cNvPr id="4" name="テキスト ボックス 3">
            <a:extLst>
              <a:ext uri="{FF2B5EF4-FFF2-40B4-BE49-F238E27FC236}">
                <a16:creationId xmlns:a16="http://schemas.microsoft.com/office/drawing/2014/main" id="{80D247F6-636E-4CF5-AA76-D8D75B593ACC}"/>
              </a:ext>
            </a:extLst>
          </p:cNvPr>
          <p:cNvSpPr txBox="1"/>
          <p:nvPr/>
        </p:nvSpPr>
        <p:spPr>
          <a:xfrm>
            <a:off x="244703" y="5986125"/>
            <a:ext cx="8811530" cy="830997"/>
          </a:xfrm>
          <a:prstGeom prst="rect">
            <a:avLst/>
          </a:prstGeom>
          <a:solidFill>
            <a:srgbClr val="FFFF00"/>
          </a:solidFill>
          <a:ln>
            <a:solidFill>
              <a:schemeClr val="accent1">
                <a:lumMod val="75000"/>
              </a:schemeClr>
            </a:solidFill>
          </a:ln>
        </p:spPr>
        <p:txBody>
          <a:bodyPr wrap="square" rtlCol="0">
            <a:spAutoFit/>
          </a:bodyPr>
          <a:lstStyle/>
          <a:p>
            <a:r>
              <a:rPr kumimoji="1" lang="ja-JP" altLang="en-US" sz="2400" b="1" dirty="0"/>
              <a:t>学校の業務を効率化させたいのなら、行政からの依頼や調査を</a:t>
            </a:r>
            <a:endParaRPr kumimoji="1" lang="en-US" altLang="ja-JP" sz="2400" b="1" dirty="0"/>
          </a:p>
          <a:p>
            <a:r>
              <a:rPr kumimoji="1" lang="ja-JP" altLang="en-US" sz="2400" b="1" dirty="0"/>
              <a:t>減らすのが効果的です。カリキュラム</a:t>
            </a:r>
            <a:r>
              <a:rPr kumimoji="1" lang="ja-JP" altLang="en-US" sz="2400" b="1" dirty="0">
                <a:solidFill>
                  <a:srgbClr val="FF0000"/>
                </a:solidFill>
              </a:rPr>
              <a:t>を</a:t>
            </a:r>
            <a:r>
              <a:rPr kumimoji="1" lang="ja-JP" altLang="en-US" sz="2400" b="1" dirty="0"/>
              <a:t>マネジメントするの！</a:t>
            </a:r>
            <a:endParaRPr kumimoji="1" lang="en-US" altLang="ja-JP" sz="2400" b="1" dirty="0"/>
          </a:p>
        </p:txBody>
      </p:sp>
      <p:pic>
        <p:nvPicPr>
          <p:cNvPr id="5" name="図 4">
            <a:extLst>
              <a:ext uri="{FF2B5EF4-FFF2-40B4-BE49-F238E27FC236}">
                <a16:creationId xmlns:a16="http://schemas.microsoft.com/office/drawing/2014/main" id="{C73AC09B-54F9-40BA-8CAC-2A3BA4D5A5B5}"/>
              </a:ext>
            </a:extLst>
          </p:cNvPr>
          <p:cNvPicPr>
            <a:picLocks noChangeAspect="1"/>
          </p:cNvPicPr>
          <p:nvPr/>
        </p:nvPicPr>
        <p:blipFill rotWithShape="1">
          <a:blip r:embed="rId3"/>
          <a:srcRect l="19909" t="20560" r="18342" b="66802"/>
          <a:stretch/>
        </p:blipFill>
        <p:spPr>
          <a:xfrm>
            <a:off x="318431" y="1159178"/>
            <a:ext cx="8737802" cy="1005900"/>
          </a:xfrm>
          <a:prstGeom prst="rect">
            <a:avLst/>
          </a:prstGeom>
        </p:spPr>
      </p:pic>
      <p:cxnSp>
        <p:nvCxnSpPr>
          <p:cNvPr id="9" name="直線コネクタ 8">
            <a:extLst>
              <a:ext uri="{FF2B5EF4-FFF2-40B4-BE49-F238E27FC236}">
                <a16:creationId xmlns:a16="http://schemas.microsoft.com/office/drawing/2014/main" id="{E90E6B45-C60F-434A-8068-92AD9666FB98}"/>
              </a:ext>
            </a:extLst>
          </p:cNvPr>
          <p:cNvCxnSpPr>
            <a:cxnSpLocks/>
          </p:cNvCxnSpPr>
          <p:nvPr/>
        </p:nvCxnSpPr>
        <p:spPr>
          <a:xfrm>
            <a:off x="1647825" y="3333750"/>
            <a:ext cx="5467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3D34CCA-2681-461D-99EF-E81817FE4327}"/>
              </a:ext>
            </a:extLst>
          </p:cNvPr>
          <p:cNvCxnSpPr>
            <a:cxnSpLocks/>
          </p:cNvCxnSpPr>
          <p:nvPr/>
        </p:nvCxnSpPr>
        <p:spPr>
          <a:xfrm>
            <a:off x="1149387" y="5438775"/>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395D4F68-BC8F-4B58-9358-C263321D6DF0}"/>
              </a:ext>
            </a:extLst>
          </p:cNvPr>
          <p:cNvSpPr/>
          <p:nvPr/>
        </p:nvSpPr>
        <p:spPr>
          <a:xfrm>
            <a:off x="5391150" y="6361166"/>
            <a:ext cx="514350" cy="391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588DE2D4-1D91-4C46-BCFD-B2FFDAEE4001}"/>
              </a:ext>
            </a:extLst>
          </p:cNvPr>
          <p:cNvCxnSpPr>
            <a:cxnSpLocks/>
          </p:cNvCxnSpPr>
          <p:nvPr/>
        </p:nvCxnSpPr>
        <p:spPr>
          <a:xfrm>
            <a:off x="3665587" y="6752822"/>
            <a:ext cx="51319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4"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3;p25">
            <a:extLst>
              <a:ext uri="{FF2B5EF4-FFF2-40B4-BE49-F238E27FC236}">
                <a16:creationId xmlns:a16="http://schemas.microsoft.com/office/drawing/2014/main" id="{A0407762-9AE6-4C13-9E61-F46687F4285D}"/>
              </a:ext>
            </a:extLst>
          </p:cNvPr>
          <p:cNvSpPr/>
          <p:nvPr/>
        </p:nvSpPr>
        <p:spPr>
          <a:xfrm>
            <a:off x="169783" y="3264"/>
            <a:ext cx="8187200" cy="1569600"/>
          </a:xfrm>
          <a:prstGeom prst="rect">
            <a:avLst/>
          </a:prstGeom>
          <a:noFill/>
          <a:ln>
            <a:noFill/>
          </a:ln>
        </p:spPr>
        <p:txBody>
          <a:bodyPr spcFirstLastPara="1" wrap="square" lIns="91433" tIns="45700" rIns="91433" bIns="45700" anchor="t" anchorCtr="0">
            <a:noAutofit/>
          </a:bodyPr>
          <a:lstStyle/>
          <a:p>
            <a:r>
              <a:rPr lang="ja" altLang="en-US" sz="3200" dirty="0">
                <a:solidFill>
                  <a:schemeClr val="dk1"/>
                </a:solidFill>
                <a:latin typeface="Arial"/>
                <a:ea typeface="Arial"/>
                <a:cs typeface="Arial"/>
                <a:sym typeface="Arial"/>
              </a:rPr>
              <a:t>汎用的な能力を育む</a:t>
            </a:r>
            <a:endParaRPr sz="3200" dirty="0">
              <a:solidFill>
                <a:schemeClr val="dk1"/>
              </a:solidFill>
              <a:latin typeface="Arial"/>
              <a:ea typeface="Arial"/>
              <a:cs typeface="Arial"/>
              <a:sym typeface="Arial"/>
            </a:endParaRPr>
          </a:p>
          <a:p>
            <a:r>
              <a:rPr lang="ja" altLang="en-US" sz="3200" dirty="0">
                <a:solidFill>
                  <a:schemeClr val="dk1"/>
                </a:solidFill>
                <a:latin typeface="Arial"/>
                <a:ea typeface="Arial"/>
                <a:cs typeface="Arial"/>
                <a:sym typeface="Arial"/>
              </a:rPr>
              <a:t>　</a:t>
            </a:r>
            <a:r>
              <a:rPr lang="ja" altLang="en-US" sz="3200" b="1" u="sng" dirty="0">
                <a:solidFill>
                  <a:srgbClr val="FF0000"/>
                </a:solidFill>
              </a:rPr>
              <a:t>カリキュラムマネジメント</a:t>
            </a:r>
            <a:endParaRPr sz="3200" b="1" u="sng" dirty="0">
              <a:solidFill>
                <a:srgbClr val="FF0000"/>
              </a:solidFill>
            </a:endParaRPr>
          </a:p>
        </p:txBody>
      </p:sp>
      <p:sp>
        <p:nvSpPr>
          <p:cNvPr id="8" name="Google Shape;144;p25">
            <a:extLst>
              <a:ext uri="{FF2B5EF4-FFF2-40B4-BE49-F238E27FC236}">
                <a16:creationId xmlns:a16="http://schemas.microsoft.com/office/drawing/2014/main" id="{1E2F5AC3-DF46-4818-B33D-37AD22BF19E0}"/>
              </a:ext>
            </a:extLst>
          </p:cNvPr>
          <p:cNvSpPr/>
          <p:nvPr/>
        </p:nvSpPr>
        <p:spPr>
          <a:xfrm>
            <a:off x="268164" y="3132612"/>
            <a:ext cx="675600" cy="554400"/>
          </a:xfrm>
          <a:prstGeom prst="rightArrow">
            <a:avLst>
              <a:gd name="adj1" fmla="val 50000"/>
              <a:gd name="adj2" fmla="val 50000"/>
            </a:avLst>
          </a:prstGeom>
          <a:solidFill>
            <a:srgbClr val="FFC000"/>
          </a:solidFill>
          <a:ln w="9525" cap="flat" cmpd="sng">
            <a:solidFill>
              <a:schemeClr val="accent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dk1"/>
              </a:solidFill>
              <a:latin typeface="Arial"/>
              <a:ea typeface="Arial"/>
              <a:cs typeface="Arial"/>
              <a:sym typeface="Arial"/>
            </a:endParaRPr>
          </a:p>
        </p:txBody>
      </p:sp>
      <p:sp>
        <p:nvSpPr>
          <p:cNvPr id="9" name="Google Shape;145;p25">
            <a:extLst>
              <a:ext uri="{FF2B5EF4-FFF2-40B4-BE49-F238E27FC236}">
                <a16:creationId xmlns:a16="http://schemas.microsoft.com/office/drawing/2014/main" id="{A8583836-B701-49B7-8DB3-A64F08085DC0}"/>
              </a:ext>
            </a:extLst>
          </p:cNvPr>
          <p:cNvSpPr/>
          <p:nvPr/>
        </p:nvSpPr>
        <p:spPr>
          <a:xfrm>
            <a:off x="1020177" y="2892259"/>
            <a:ext cx="3553649" cy="101100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33" tIns="45700" rIns="91433" bIns="45700" anchor="t" anchorCtr="0">
            <a:noAutofit/>
          </a:bodyPr>
          <a:lstStyle/>
          <a:p>
            <a:r>
              <a:rPr lang="ja" altLang="en-US" sz="2800" dirty="0">
                <a:solidFill>
                  <a:schemeClr val="dk1"/>
                </a:solidFill>
                <a:latin typeface="Arial"/>
                <a:ea typeface="Arial"/>
                <a:cs typeface="Arial"/>
                <a:sym typeface="Arial"/>
              </a:rPr>
              <a:t>教科を横断しながら</a:t>
            </a:r>
            <a:endParaRPr sz="2800" dirty="0">
              <a:solidFill>
                <a:schemeClr val="dk1"/>
              </a:solidFill>
              <a:latin typeface="Arial"/>
              <a:ea typeface="Arial"/>
              <a:cs typeface="Arial"/>
              <a:sym typeface="Arial"/>
            </a:endParaRPr>
          </a:p>
          <a:p>
            <a:r>
              <a:rPr lang="ja" altLang="en-US" sz="2800" dirty="0">
                <a:solidFill>
                  <a:schemeClr val="dk1"/>
                </a:solidFill>
                <a:latin typeface="Arial"/>
                <a:ea typeface="Arial"/>
                <a:cs typeface="Arial"/>
                <a:sym typeface="Arial"/>
              </a:rPr>
              <a:t>　進むストーリー</a:t>
            </a:r>
            <a:endParaRPr sz="2800" dirty="0">
              <a:solidFill>
                <a:schemeClr val="dk1"/>
              </a:solidFill>
              <a:latin typeface="Arial"/>
              <a:ea typeface="Arial"/>
              <a:cs typeface="Arial"/>
              <a:sym typeface="Arial"/>
            </a:endParaRPr>
          </a:p>
        </p:txBody>
      </p:sp>
      <p:sp>
        <p:nvSpPr>
          <p:cNvPr id="20" name="Google Shape;156;p25">
            <a:extLst>
              <a:ext uri="{FF2B5EF4-FFF2-40B4-BE49-F238E27FC236}">
                <a16:creationId xmlns:a16="http://schemas.microsoft.com/office/drawing/2014/main" id="{C0CD4C3D-D8A0-4CEC-AD58-F7250890AAF7}"/>
              </a:ext>
            </a:extLst>
          </p:cNvPr>
          <p:cNvSpPr/>
          <p:nvPr/>
        </p:nvSpPr>
        <p:spPr>
          <a:xfrm>
            <a:off x="145271" y="1202236"/>
            <a:ext cx="3744342" cy="1569599"/>
          </a:xfrm>
          <a:prstGeom prst="rect">
            <a:avLst/>
          </a:prstGeom>
          <a:noFill/>
          <a:ln>
            <a:noFill/>
          </a:ln>
        </p:spPr>
        <p:txBody>
          <a:bodyPr spcFirstLastPara="1" wrap="square" lIns="91433" tIns="45700" rIns="91433" bIns="45700" anchor="t" anchorCtr="0">
            <a:noAutofit/>
          </a:bodyPr>
          <a:lstStyle/>
          <a:p>
            <a:r>
              <a:rPr lang="ja" altLang="en-US" sz="2400" dirty="0">
                <a:solidFill>
                  <a:schemeClr val="dk1"/>
                </a:solidFill>
                <a:latin typeface="Arial"/>
                <a:ea typeface="Arial"/>
                <a:cs typeface="Arial"/>
                <a:sym typeface="Arial"/>
              </a:rPr>
              <a:t>汎用的な能力（様々な場面で活用可能な能力）は、一つの教科だけでは育めない！</a:t>
            </a:r>
            <a:endParaRPr sz="2400" dirty="0">
              <a:solidFill>
                <a:schemeClr val="dk1"/>
              </a:solidFill>
              <a:latin typeface="Arial"/>
              <a:ea typeface="Arial"/>
              <a:cs typeface="Arial"/>
              <a:sym typeface="Arial"/>
            </a:endParaRPr>
          </a:p>
        </p:txBody>
      </p:sp>
      <p:pic>
        <p:nvPicPr>
          <p:cNvPr id="21" name="Google Shape;157;p25" descr="フキダシのイラスト「ギザギザ」">
            <a:hlinkClick r:id="rId2"/>
            <a:extLst>
              <a:ext uri="{FF2B5EF4-FFF2-40B4-BE49-F238E27FC236}">
                <a16:creationId xmlns:a16="http://schemas.microsoft.com/office/drawing/2014/main" id="{D1334D63-0B48-4913-A89E-23D60F68A057}"/>
              </a:ext>
            </a:extLst>
          </p:cNvPr>
          <p:cNvPicPr preferRelativeResize="0"/>
          <p:nvPr/>
        </p:nvPicPr>
        <p:blipFill rotWithShape="1">
          <a:blip r:embed="rId3">
            <a:alphaModFix/>
          </a:blip>
          <a:srcRect/>
          <a:stretch/>
        </p:blipFill>
        <p:spPr>
          <a:xfrm>
            <a:off x="142045" y="4341099"/>
            <a:ext cx="4798446" cy="1873720"/>
          </a:xfrm>
          <a:prstGeom prst="rect">
            <a:avLst/>
          </a:prstGeom>
          <a:noFill/>
          <a:ln>
            <a:noFill/>
          </a:ln>
        </p:spPr>
      </p:pic>
      <p:sp>
        <p:nvSpPr>
          <p:cNvPr id="22" name="Google Shape;158;p25">
            <a:extLst>
              <a:ext uri="{FF2B5EF4-FFF2-40B4-BE49-F238E27FC236}">
                <a16:creationId xmlns:a16="http://schemas.microsoft.com/office/drawing/2014/main" id="{4727F95E-F18B-4FF0-A0E9-FB0CBF4268B0}"/>
              </a:ext>
            </a:extLst>
          </p:cNvPr>
          <p:cNvSpPr/>
          <p:nvPr/>
        </p:nvSpPr>
        <p:spPr>
          <a:xfrm>
            <a:off x="1054358" y="4873907"/>
            <a:ext cx="3401607" cy="834341"/>
          </a:xfrm>
          <a:prstGeom prst="rect">
            <a:avLst/>
          </a:prstGeom>
          <a:noFill/>
          <a:ln>
            <a:noFill/>
          </a:ln>
        </p:spPr>
        <p:txBody>
          <a:bodyPr spcFirstLastPara="1" wrap="square" lIns="91433" tIns="45700" rIns="91433" bIns="45700" anchor="t" anchorCtr="0">
            <a:noAutofit/>
          </a:bodyPr>
          <a:lstStyle/>
          <a:p>
            <a:r>
              <a:rPr lang="ja" altLang="en-US" sz="2400" dirty="0">
                <a:solidFill>
                  <a:schemeClr val="dk1"/>
                </a:solidFill>
                <a:latin typeface="Arial"/>
                <a:ea typeface="Arial"/>
                <a:cs typeface="Arial"/>
                <a:sym typeface="Arial"/>
              </a:rPr>
              <a:t>教育課程全体で捉える</a:t>
            </a:r>
            <a:endParaRPr sz="2400" dirty="0">
              <a:solidFill>
                <a:schemeClr val="dk1"/>
              </a:solidFill>
              <a:latin typeface="Arial"/>
              <a:ea typeface="Arial"/>
              <a:cs typeface="Arial"/>
              <a:sym typeface="Arial"/>
            </a:endParaRPr>
          </a:p>
          <a:p>
            <a:r>
              <a:rPr lang="ja" altLang="en-US" sz="2400" dirty="0">
                <a:solidFill>
                  <a:schemeClr val="dk1"/>
                </a:solidFill>
                <a:latin typeface="Arial"/>
                <a:ea typeface="Arial"/>
                <a:cs typeface="Arial"/>
                <a:sym typeface="Arial"/>
              </a:rPr>
              <a:t>　視点が大切！</a:t>
            </a:r>
            <a:endParaRPr sz="2400" dirty="0">
              <a:solidFill>
                <a:schemeClr val="dk1"/>
              </a:solidFill>
              <a:latin typeface="Arial"/>
              <a:ea typeface="Arial"/>
              <a:cs typeface="Arial"/>
              <a:sym typeface="Arial"/>
            </a:endParaRPr>
          </a:p>
        </p:txBody>
      </p:sp>
      <p:sp>
        <p:nvSpPr>
          <p:cNvPr id="23" name="テキスト ボックス 22">
            <a:extLst>
              <a:ext uri="{FF2B5EF4-FFF2-40B4-BE49-F238E27FC236}">
                <a16:creationId xmlns:a16="http://schemas.microsoft.com/office/drawing/2014/main" id="{CAC23C76-5571-4B84-9DB7-09B8122F767C}"/>
              </a:ext>
            </a:extLst>
          </p:cNvPr>
          <p:cNvSpPr txBox="1"/>
          <p:nvPr/>
        </p:nvSpPr>
        <p:spPr>
          <a:xfrm>
            <a:off x="169783" y="6515070"/>
            <a:ext cx="2877711" cy="307777"/>
          </a:xfrm>
          <a:prstGeom prst="rect">
            <a:avLst/>
          </a:prstGeom>
          <a:noFill/>
        </p:spPr>
        <p:txBody>
          <a:bodyPr wrap="none" rtlCol="0">
            <a:spAutoFit/>
          </a:bodyPr>
          <a:lstStyle/>
          <a:p>
            <a:r>
              <a:rPr kumimoji="1" lang="ja-JP" altLang="en-US" sz="1400" dirty="0">
                <a:solidFill>
                  <a:schemeClr val="tx1">
                    <a:lumMod val="65000"/>
                    <a:lumOff val="35000"/>
                  </a:schemeClr>
                </a:solidFill>
              </a:rPr>
              <a:t>久喜市教育委員会作成の資料より</a:t>
            </a:r>
          </a:p>
        </p:txBody>
      </p:sp>
      <p:pic>
        <p:nvPicPr>
          <p:cNvPr id="24" name="図 23">
            <a:extLst>
              <a:ext uri="{FF2B5EF4-FFF2-40B4-BE49-F238E27FC236}">
                <a16:creationId xmlns:a16="http://schemas.microsoft.com/office/drawing/2014/main" id="{4B593EF2-172E-4D38-A6C5-CDA1893A5898}"/>
              </a:ext>
            </a:extLst>
          </p:cNvPr>
          <p:cNvPicPr>
            <a:picLocks noChangeAspect="1"/>
          </p:cNvPicPr>
          <p:nvPr/>
        </p:nvPicPr>
        <p:blipFill>
          <a:blip r:embed="rId4"/>
          <a:stretch>
            <a:fillRect/>
          </a:stretch>
        </p:blipFill>
        <p:spPr>
          <a:xfrm>
            <a:off x="4614266" y="906423"/>
            <a:ext cx="4380349" cy="5779554"/>
          </a:xfrm>
          <a:prstGeom prst="rect">
            <a:avLst/>
          </a:prstGeom>
        </p:spPr>
      </p:pic>
    </p:spTree>
    <p:extLst>
      <p:ext uri="{BB962C8B-B14F-4D97-AF65-F5344CB8AC3E}">
        <p14:creationId xmlns:p14="http://schemas.microsoft.com/office/powerpoint/2010/main" val="2873316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a:stretch>
            <a:fillRect/>
          </a:stretch>
        </p:blipFill>
        <p:spPr>
          <a:xfrm>
            <a:off x="840971" y="920390"/>
            <a:ext cx="7541916"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6646986"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589969"/>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152357"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44208"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a:defRPr/>
            </a:pPr>
            <a:r>
              <a:rPr lang="ja-JP" altLang="en-US" sz="1193" b="1" dirty="0"/>
              <a:t>長く続いた戦争と人々の暮らし</a:t>
            </a:r>
          </a:p>
        </p:txBody>
      </p: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847875"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p:nvPr/>
        </p:nvCxnSpPr>
        <p:spPr>
          <a:xfrm flipV="1">
            <a:off x="5389010" y="2751317"/>
            <a:ext cx="457200" cy="1352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780278"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これからの　</a:t>
            </a:r>
            <a:endParaRPr lang="en-US" altLang="ja-JP" sz="1193" b="1" dirty="0">
              <a:latin typeface="+mn-ea"/>
            </a:endParaRPr>
          </a:p>
          <a:p>
            <a:pPr>
              <a:lnSpc>
                <a:spcPts val="1193"/>
              </a:lnSpc>
            </a:pPr>
            <a:r>
              <a:rPr lang="ja-JP" altLang="en-US" sz="1193" b="1" dirty="0">
                <a:latin typeface="+mn-ea"/>
              </a:rPr>
              <a:t>　日本について</a:t>
            </a:r>
            <a:endParaRPr lang="en-US" altLang="ja-JP" sz="1193" b="1" dirty="0">
              <a:latin typeface="+mn-ea"/>
            </a:endParaRPr>
          </a:p>
          <a:p>
            <a:pPr>
              <a:lnSpc>
                <a:spcPts val="1193"/>
              </a:lnSpc>
            </a:pPr>
            <a:r>
              <a:rPr lang="ja-JP" altLang="en-US" sz="1193" b="1" dirty="0">
                <a:latin typeface="+mn-ea"/>
              </a:rPr>
              <a:t>　考える</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286321" y="3146296"/>
            <a:ext cx="1778050"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将来の夢について考え、</a:t>
            </a:r>
            <a:endParaRPr lang="en-US" altLang="ja-JP" sz="1193" b="1" dirty="0">
              <a:latin typeface="+mn-ea"/>
            </a:endParaRPr>
          </a:p>
          <a:p>
            <a:pPr>
              <a:lnSpc>
                <a:spcPts val="1023"/>
              </a:lnSpc>
            </a:pPr>
            <a:r>
              <a:rPr lang="ja-JP" altLang="en-US" sz="1193" b="1" dirty="0">
                <a:latin typeface="+mn-ea"/>
              </a:rPr>
              <a:t>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43229" y="4120213"/>
            <a:ext cx="2213609"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909430"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0" name="円形吹き出し 35">
            <a:extLst>
              <a:ext uri="{FF2B5EF4-FFF2-40B4-BE49-F238E27FC236}">
                <a16:creationId xmlns:a16="http://schemas.microsoft.com/office/drawing/2014/main" id="{EC79716B-7669-4218-89B2-B48E66077CB8}"/>
              </a:ext>
            </a:extLst>
          </p:cNvPr>
          <p:cNvSpPr/>
          <p:nvPr/>
        </p:nvSpPr>
        <p:spPr>
          <a:xfrm>
            <a:off x="6617226"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198459"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a:defRPr/>
            </a:pPr>
            <a:r>
              <a:rPr lang="ja-JP" altLang="en-US" sz="1193" b="1" dirty="0"/>
              <a:t>新しい日本、平和な日本へ</a:t>
            </a:r>
            <a:endParaRPr lang="en-US" altLang="ja-JP" sz="1193" b="1" dirty="0"/>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865539" y="489664"/>
            <a:ext cx="7541916" cy="348109"/>
          </a:xfrm>
          <a:prstGeom prst="rect">
            <a:avLst/>
          </a:prstGeom>
        </p:spPr>
        <p:txBody>
          <a:bodyPr wrap="square">
            <a:spAutoFit/>
          </a:bodyPr>
          <a:lstStyle/>
          <a:p>
            <a:r>
              <a:rPr lang="ja-JP" altLang="en-US" sz="1662" b="1" dirty="0">
                <a:solidFill>
                  <a:srgbClr val="000000"/>
                </a:solidFill>
                <a:latin typeface="ＭＳ Ｐゴシック" panose="020B0600070205080204" pitchFamily="50" charset="-128"/>
              </a:rPr>
              <a:t>第６学年　「未来にはばたけ」学習カレンダー</a:t>
            </a:r>
            <a:r>
              <a:rPr lang="ja-JP" altLang="en-US" sz="1662" dirty="0"/>
              <a:t> 　　　　　</a:t>
            </a:r>
            <a:r>
              <a:rPr lang="ja-JP" altLang="en-US" sz="1363" b="1" dirty="0">
                <a:solidFill>
                  <a:srgbClr val="000000"/>
                </a:solidFill>
                <a:latin typeface="ＭＳ Ｐゴシック" panose="020B0600070205080204" pitchFamily="50" charset="-128"/>
              </a:rPr>
              <a:t>江東区立八名川小学校</a:t>
            </a:r>
            <a:r>
              <a:rPr lang="ja-JP" altLang="en-US" sz="1662"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2"/>
          <a:stretch/>
        </p:blipFill>
        <p:spPr>
          <a:xfrm>
            <a:off x="892264" y="3579758"/>
            <a:ext cx="2361034" cy="2064163"/>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a:off x="5633826" y="3696000"/>
            <a:ext cx="154295" cy="1620102"/>
          </a:xfrm>
          <a:prstGeom prst="rect">
            <a:avLst/>
          </a:prstGeom>
        </p:spPr>
      </p:pic>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35" name="正方形/長方形 34">
            <a:extLst>
              <a:ext uri="{FF2B5EF4-FFF2-40B4-BE49-F238E27FC236}">
                <a16:creationId xmlns:a16="http://schemas.microsoft.com/office/drawing/2014/main" id="{37491373-C04E-4781-BEF4-3C498FA5CAC9}"/>
              </a:ext>
            </a:extLst>
          </p:cNvPr>
          <p:cNvSpPr/>
          <p:nvPr/>
        </p:nvSpPr>
        <p:spPr>
          <a:xfrm>
            <a:off x="816194" y="3542658"/>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pic>
        <p:nvPicPr>
          <p:cNvPr id="38" name="図 37">
            <a:extLst>
              <a:ext uri="{FF2B5EF4-FFF2-40B4-BE49-F238E27FC236}">
                <a16:creationId xmlns:a16="http://schemas.microsoft.com/office/drawing/2014/main" id="{86A73E23-799F-4C2C-987C-1476306A343D}"/>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rot="17765954">
            <a:off x="5121923" y="2770988"/>
            <a:ext cx="93946" cy="986436"/>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Tree>
    <p:extLst>
      <p:ext uri="{BB962C8B-B14F-4D97-AF65-F5344CB8AC3E}">
        <p14:creationId xmlns:p14="http://schemas.microsoft.com/office/powerpoint/2010/main" val="2514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1000" fill="hold"/>
                                        <p:tgtEl>
                                          <p:spTgt spid="38"/>
                                        </p:tgtEl>
                                        <p:attrNameLst>
                                          <p:attrName>ppt_x</p:attrName>
                                        </p:attrNameLst>
                                      </p:cBhvr>
                                      <p:tavLst>
                                        <p:tav tm="0">
                                          <p:val>
                                            <p:strVal val="#ppt_x"/>
                                          </p:val>
                                        </p:tav>
                                        <p:tav tm="100000">
                                          <p:val>
                                            <p:strVal val="#ppt_x"/>
                                          </p:val>
                                        </p:tav>
                                      </p:tavLst>
                                    </p:anim>
                                    <p:anim calcmode="lin" valueType="num">
                                      <p:cBhvr additive="base">
                                        <p:cTn id="54" dur="100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7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9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2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3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4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6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8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19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2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5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6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8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0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1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1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2500"/>
                            </p:stCondLst>
                            <p:childTnLst>
                              <p:par>
                                <p:cTn id="151" presetID="31" presetClass="exit" presetSubtype="0" fill="hold" nodeType="afterEffect">
                                  <p:stCondLst>
                                    <p:cond delay="0"/>
                                  </p:stCondLst>
                                  <p:childTnLst>
                                    <p:anim calcmode="lin" valueType="num">
                                      <p:cBhvr>
                                        <p:cTn id="152" dur="2000"/>
                                        <p:tgtEl>
                                          <p:spTgt spid="36"/>
                                        </p:tgtEl>
                                        <p:attrNameLst>
                                          <p:attrName>ppt_w</p:attrName>
                                        </p:attrNameLst>
                                      </p:cBhvr>
                                      <p:tavLst>
                                        <p:tav tm="0">
                                          <p:val>
                                            <p:strVal val="ppt_w"/>
                                          </p:val>
                                        </p:tav>
                                        <p:tav tm="100000">
                                          <p:val>
                                            <p:fltVal val="0"/>
                                          </p:val>
                                        </p:tav>
                                      </p:tavLst>
                                    </p:anim>
                                    <p:anim calcmode="lin" valueType="num">
                                      <p:cBhvr>
                                        <p:cTn id="153" dur="2000"/>
                                        <p:tgtEl>
                                          <p:spTgt spid="36"/>
                                        </p:tgtEl>
                                        <p:attrNameLst>
                                          <p:attrName>ppt_h</p:attrName>
                                        </p:attrNameLst>
                                      </p:cBhvr>
                                      <p:tavLst>
                                        <p:tav tm="0">
                                          <p:val>
                                            <p:strVal val="ppt_h"/>
                                          </p:val>
                                        </p:tav>
                                        <p:tav tm="100000">
                                          <p:val>
                                            <p:fltVal val="0"/>
                                          </p:val>
                                        </p:tav>
                                      </p:tavLst>
                                    </p:anim>
                                    <p:anim calcmode="lin" valueType="num">
                                      <p:cBhvr>
                                        <p:cTn id="154" dur="2000"/>
                                        <p:tgtEl>
                                          <p:spTgt spid="36"/>
                                        </p:tgtEl>
                                        <p:attrNameLst>
                                          <p:attrName>style.rotation</p:attrName>
                                        </p:attrNameLst>
                                      </p:cBhvr>
                                      <p:tavLst>
                                        <p:tav tm="0">
                                          <p:val>
                                            <p:fltVal val="0"/>
                                          </p:val>
                                        </p:tav>
                                        <p:tav tm="100000">
                                          <p:val>
                                            <p:fltVal val="90"/>
                                          </p:val>
                                        </p:tav>
                                      </p:tavLst>
                                    </p:anim>
                                    <p:animEffect transition="out" filter="fade">
                                      <p:cBhvr>
                                        <p:cTn id="155" dur="2000"/>
                                        <p:tgtEl>
                                          <p:spTgt spid="36"/>
                                        </p:tgtEl>
                                      </p:cBhvr>
                                    </p:animEffect>
                                    <p:set>
                                      <p:cBhvr>
                                        <p:cTn id="156" dur="1" fill="hold">
                                          <p:stCondLst>
                                            <p:cond delay="1999"/>
                                          </p:stCondLst>
                                        </p:cTn>
                                        <p:tgtEl>
                                          <p:spTgt spid="3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31" presetClass="entr" presetSubtype="0" fill="hold" grpId="0" nodeType="click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p:cTn id="161" dur="1000" fill="hold"/>
                                        <p:tgtEl>
                                          <p:spTgt spid="35"/>
                                        </p:tgtEl>
                                        <p:attrNameLst>
                                          <p:attrName>ppt_w</p:attrName>
                                        </p:attrNameLst>
                                      </p:cBhvr>
                                      <p:tavLst>
                                        <p:tav tm="0">
                                          <p:val>
                                            <p:fltVal val="0"/>
                                          </p:val>
                                        </p:tav>
                                        <p:tav tm="100000">
                                          <p:val>
                                            <p:strVal val="#ppt_w"/>
                                          </p:val>
                                        </p:tav>
                                      </p:tavLst>
                                    </p:anim>
                                    <p:anim calcmode="lin" valueType="num">
                                      <p:cBhvr>
                                        <p:cTn id="162" dur="1000" fill="hold"/>
                                        <p:tgtEl>
                                          <p:spTgt spid="35"/>
                                        </p:tgtEl>
                                        <p:attrNameLst>
                                          <p:attrName>ppt_h</p:attrName>
                                        </p:attrNameLst>
                                      </p:cBhvr>
                                      <p:tavLst>
                                        <p:tav tm="0">
                                          <p:val>
                                            <p:fltVal val="0"/>
                                          </p:val>
                                        </p:tav>
                                        <p:tav tm="100000">
                                          <p:val>
                                            <p:strVal val="#ppt_h"/>
                                          </p:val>
                                        </p:tav>
                                      </p:tavLst>
                                    </p:anim>
                                    <p:anim calcmode="lin" valueType="num">
                                      <p:cBhvr>
                                        <p:cTn id="163" dur="1000" fill="hold"/>
                                        <p:tgtEl>
                                          <p:spTgt spid="35"/>
                                        </p:tgtEl>
                                        <p:attrNameLst>
                                          <p:attrName>style.rotation</p:attrName>
                                        </p:attrNameLst>
                                      </p:cBhvr>
                                      <p:tavLst>
                                        <p:tav tm="0">
                                          <p:val>
                                            <p:fltVal val="90"/>
                                          </p:val>
                                        </p:tav>
                                        <p:tav tm="100000">
                                          <p:val>
                                            <p:fltVal val="0"/>
                                          </p:val>
                                        </p:tav>
                                      </p:tavLst>
                                    </p:anim>
                                    <p:animEffect transition="in" filter="fade">
                                      <p:cBhvr>
                                        <p:cTn id="164" dur="1000"/>
                                        <p:tgtEl>
                                          <p:spTgt spid="35"/>
                                        </p:tgtEl>
                                      </p:cBhvr>
                                    </p:animEffect>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3"/>
                                        </p:tgtEl>
                                        <p:attrNameLst>
                                          <p:attrName>style.visibility</p:attrName>
                                        </p:attrNameLst>
                                      </p:cBhvr>
                                      <p:to>
                                        <p:strVal val="visible"/>
                                      </p:to>
                                    </p:set>
                                    <p:animEffect transition="in" filter="fade">
                                      <p:cBhvr>
                                        <p:cTn id="169" dur="1000"/>
                                        <p:tgtEl>
                                          <p:spTgt spid="3"/>
                                        </p:tgtEl>
                                      </p:cBhvr>
                                    </p:animEffect>
                                    <p:anim calcmode="lin" valueType="num">
                                      <p:cBhvr>
                                        <p:cTn id="170" dur="1000" fill="hold"/>
                                        <p:tgtEl>
                                          <p:spTgt spid="3"/>
                                        </p:tgtEl>
                                        <p:attrNameLst>
                                          <p:attrName>ppt_x</p:attrName>
                                        </p:attrNameLst>
                                      </p:cBhvr>
                                      <p:tavLst>
                                        <p:tav tm="0">
                                          <p:val>
                                            <p:strVal val="#ppt_x"/>
                                          </p:val>
                                        </p:tav>
                                        <p:tav tm="100000">
                                          <p:val>
                                            <p:strVal val="#ppt_x"/>
                                          </p:val>
                                        </p:tav>
                                      </p:tavLst>
                                    </p:anim>
                                    <p:anim calcmode="lin" valueType="num">
                                      <p:cBhvr>
                                        <p:cTn id="1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172" fill="hold" display="0">
                  <p:stCondLst>
                    <p:cond delay="indefinite"/>
                  </p:stCondLst>
                  <p:endCondLst>
                    <p:cond evt="onStopAudio" delay="0">
                      <p:tgtEl>
                        <p:sldTgt/>
                      </p:tgtEl>
                    </p:cond>
                  </p:endCondLst>
                </p:cTn>
                <p:tgtEl>
                  <p:spTgt spid="2"/>
                </p:tgtEl>
              </p:cMediaNode>
            </p:audio>
          </p:childTnLst>
        </p:cTn>
      </p:par>
    </p:tnLst>
    <p:bldLst>
      <p:bldP spid="61" grpId="0" animBg="1"/>
      <p:bldP spid="67" grpId="0" animBg="1"/>
      <p:bldP spid="71"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68" grpId="0" animBg="1"/>
      <p:bldP spid="3" grpId="0" animBg="1"/>
      <p:bldP spid="35" grpId="0" animBg="1"/>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4037744" y="3195262"/>
            <a:ext cx="5106236" cy="3662738"/>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　皆さんこんにちは。手島利夫です。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HGP創英角ｺﾞｼｯｸUB" panose="020B0900000000000000" pitchFamily="50" charset="-128"/>
                <a:ea typeface="HGP創英角ｺﾞｼｯｸUB" panose="020B0900000000000000" pitchFamily="50" charset="-128"/>
              </a:rPr>
              <a:t>　「ＥＳＤ，ＳＤＧｓの進め方」連続講座　</a:t>
            </a:r>
            <a:endParaRPr kumimoji="1" lang="en-US" altLang="ja-JP" sz="24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　第６回は、</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b="1" dirty="0">
                <a:latin typeface="AR丸ゴシック体E" panose="020F0909000000000000" pitchFamily="49" charset="-128"/>
                <a:ea typeface="AR丸ゴシック体E" panose="020F0909000000000000" pitchFamily="49" charset="-128"/>
                <a:cs typeface="+mj-cs"/>
              </a:rPr>
              <a:t>「教育施策や各学校の教育課程を</a:t>
            </a:r>
            <a:endParaRPr kumimoji="1" lang="en-US" altLang="ja-JP" sz="2400" b="1"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b="1" dirty="0">
                <a:latin typeface="AR丸ゴシック体E" panose="020F0909000000000000" pitchFamily="49" charset="-128"/>
                <a:ea typeface="AR丸ゴシック体E" panose="020F0909000000000000" pitchFamily="49" charset="-128"/>
                <a:cs typeface="+mj-cs"/>
              </a:rPr>
              <a:t>　チェックする方法」</a:t>
            </a:r>
            <a:endParaRPr kumimoji="1" lang="en-US" altLang="ja-JP" sz="2400" b="1"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についてお話をしましょう。今回もよろしくお願いいたします。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2400" dirty="0">
              <a:latin typeface="AR丸ゴシック体E" panose="020F0909000000000000" pitchFamily="49" charset="-128"/>
              <a:ea typeface="AR丸ゴシック体E" panose="020F0909000000000000" pitchFamily="49" charset="-128"/>
              <a:cs typeface="+mj-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20" y="0"/>
            <a:ext cx="4518102" cy="685800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02577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E52201A-C091-42E7-9078-229D93B84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1552" y="2254027"/>
            <a:ext cx="3915750" cy="2936813"/>
          </a:xfrm>
          <a:prstGeom prst="rect">
            <a:avLst/>
          </a:prstGeom>
        </p:spPr>
      </p:pic>
      <p:pic>
        <p:nvPicPr>
          <p:cNvPr id="1026" name="Picture 2" descr="RIMG1145">
            <a:extLst>
              <a:ext uri="{FF2B5EF4-FFF2-40B4-BE49-F238E27FC236}">
                <a16:creationId xmlns:a16="http://schemas.microsoft.com/office/drawing/2014/main" id="{1AB26DCA-0F5B-45A9-8B10-FA3DF06F4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008" y="899891"/>
            <a:ext cx="3478054" cy="258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吹き出し: 角を丸めた四角形 6">
            <a:extLst>
              <a:ext uri="{FF2B5EF4-FFF2-40B4-BE49-F238E27FC236}">
                <a16:creationId xmlns:a16="http://schemas.microsoft.com/office/drawing/2014/main" id="{3B37D3E9-6C96-47E6-8876-FB075F9CB242}"/>
              </a:ext>
            </a:extLst>
          </p:cNvPr>
          <p:cNvSpPr/>
          <p:nvPr/>
        </p:nvSpPr>
        <p:spPr>
          <a:xfrm>
            <a:off x="180630" y="3963460"/>
            <a:ext cx="4957411" cy="2465519"/>
          </a:xfrm>
          <a:prstGeom prst="wedgeRoundRectCallout">
            <a:avLst>
              <a:gd name="adj1" fmla="val -26041"/>
              <a:gd name="adj2" fmla="val -70891"/>
              <a:gd name="adj3" fmla="val 16667"/>
            </a:avLst>
          </a:prstGeom>
          <a:solidFill>
            <a:srgbClr val="B3FC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テキスト ボックス 5">
            <a:extLst>
              <a:ext uri="{FF2B5EF4-FFF2-40B4-BE49-F238E27FC236}">
                <a16:creationId xmlns:a16="http://schemas.microsoft.com/office/drawing/2014/main" id="{F8B51584-1063-4DF8-9A18-37955C07C1D7}"/>
              </a:ext>
            </a:extLst>
          </p:cNvPr>
          <p:cNvSpPr txBox="1"/>
          <p:nvPr/>
        </p:nvSpPr>
        <p:spPr>
          <a:xfrm>
            <a:off x="232683" y="4227062"/>
            <a:ext cx="4830168" cy="2081339"/>
          </a:xfrm>
          <a:prstGeom prst="rect">
            <a:avLst/>
          </a:prstGeom>
          <a:noFill/>
        </p:spPr>
        <p:txBody>
          <a:bodyPr wrap="none" rtlCol="0">
            <a:spAutoFit/>
          </a:bodyPr>
          <a:lstStyle/>
          <a:p>
            <a:r>
              <a:rPr lang="ja-JP" altLang="en-US" sz="2585" b="1" dirty="0"/>
              <a:t>江東区立八名川小学校の取り</a:t>
            </a:r>
            <a:endParaRPr lang="en-US" altLang="ja-JP" sz="2585" b="1" dirty="0"/>
          </a:p>
          <a:p>
            <a:r>
              <a:rPr lang="ja-JP" altLang="en-US" sz="2585" b="1" dirty="0"/>
              <a:t>組みについては承知している。</a:t>
            </a:r>
            <a:endParaRPr lang="en-US" altLang="ja-JP" sz="2585" b="1" dirty="0"/>
          </a:p>
          <a:p>
            <a:r>
              <a:rPr lang="ja-JP" altLang="en-US" sz="2585" b="1" dirty="0"/>
              <a:t>ＥＳＤカレンダーは、ユネスコ</a:t>
            </a:r>
            <a:endParaRPr lang="en-US" altLang="ja-JP" sz="2585" b="1" dirty="0"/>
          </a:p>
          <a:p>
            <a:r>
              <a:rPr lang="ja-JP" altLang="en-US" sz="2585" b="1" dirty="0"/>
              <a:t>スクールだけでなく全国の学校</a:t>
            </a:r>
            <a:endParaRPr lang="en-US" altLang="ja-JP" sz="2585" b="1" dirty="0"/>
          </a:p>
          <a:p>
            <a:r>
              <a:rPr lang="ja-JP" altLang="en-US" sz="2585" b="1" dirty="0"/>
              <a:t>教育に広めていきたい。</a:t>
            </a:r>
          </a:p>
        </p:txBody>
      </p:sp>
      <p:sp>
        <p:nvSpPr>
          <p:cNvPr id="8" name="テキスト ボックス 7">
            <a:extLst>
              <a:ext uri="{FF2B5EF4-FFF2-40B4-BE49-F238E27FC236}">
                <a16:creationId xmlns:a16="http://schemas.microsoft.com/office/drawing/2014/main" id="{859E45EE-6915-41BE-BAA1-92ECA3D62C69}"/>
              </a:ext>
            </a:extLst>
          </p:cNvPr>
          <p:cNvSpPr txBox="1"/>
          <p:nvPr/>
        </p:nvSpPr>
        <p:spPr>
          <a:xfrm>
            <a:off x="641552" y="371873"/>
            <a:ext cx="8250977" cy="376385"/>
          </a:xfrm>
          <a:prstGeom prst="rect">
            <a:avLst/>
          </a:prstGeom>
          <a:noFill/>
        </p:spPr>
        <p:txBody>
          <a:bodyPr wrap="none" rtlCol="0">
            <a:spAutoFit/>
          </a:bodyPr>
          <a:lstStyle/>
          <a:p>
            <a:r>
              <a:rPr lang="ja-JP" altLang="en-US" sz="1846" b="1" dirty="0"/>
              <a:t>平成２６年１０月８日　参議院予算委員会にて（</a:t>
            </a:r>
            <a:r>
              <a:rPr lang="ja-JP" altLang="en-US" sz="1846" dirty="0"/>
              <a:t>ＮＨＫ国会中継画面より</a:t>
            </a:r>
            <a:r>
              <a:rPr lang="ja-JP" altLang="en-US" sz="1846" b="1" dirty="0"/>
              <a:t>）</a:t>
            </a:r>
          </a:p>
        </p:txBody>
      </p:sp>
      <p:sp>
        <p:nvSpPr>
          <p:cNvPr id="9" name="吹き出し: 角を丸めた四角形 8">
            <a:extLst>
              <a:ext uri="{FF2B5EF4-FFF2-40B4-BE49-F238E27FC236}">
                <a16:creationId xmlns:a16="http://schemas.microsoft.com/office/drawing/2014/main" id="{FB5B463F-8EA9-41DE-A723-4DBB2520CA05}"/>
              </a:ext>
            </a:extLst>
          </p:cNvPr>
          <p:cNvSpPr/>
          <p:nvPr/>
        </p:nvSpPr>
        <p:spPr>
          <a:xfrm>
            <a:off x="4238250" y="840642"/>
            <a:ext cx="4429053" cy="1128442"/>
          </a:xfrm>
          <a:prstGeom prst="wedgeRoundRectCallout">
            <a:avLst>
              <a:gd name="adj1" fmla="val -2707"/>
              <a:gd name="adj2" fmla="val 93102"/>
              <a:gd name="adj3" fmla="val 16667"/>
            </a:avLst>
          </a:prstGeom>
          <a:solidFill>
            <a:srgbClr val="B3FC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dirty="0">
                <a:solidFill>
                  <a:schemeClr val="tx1"/>
                </a:solidFill>
                <a:latin typeface="ＭＳ ゴシック" panose="020B0609070205080204" pitchFamily="49" charset="-128"/>
                <a:ea typeface="ＭＳ ゴシック" panose="020B0609070205080204" pitchFamily="49" charset="-128"/>
              </a:rPr>
              <a:t>持続可能な開発のための教育を視野に、ＥＳＤカレンダーの</a:t>
            </a:r>
            <a:endParaRPr lang="en-US" altLang="ja-JP" sz="2215" dirty="0">
              <a:solidFill>
                <a:schemeClr val="tx1"/>
              </a:solidFill>
              <a:latin typeface="ＭＳ ゴシック" panose="020B0609070205080204" pitchFamily="49" charset="-128"/>
              <a:ea typeface="ＭＳ ゴシック" panose="020B0609070205080204" pitchFamily="49" charset="-128"/>
            </a:endParaRPr>
          </a:p>
          <a:p>
            <a:r>
              <a:rPr lang="ja-JP" altLang="en-US" sz="2215" dirty="0">
                <a:solidFill>
                  <a:schemeClr val="tx1"/>
                </a:solidFill>
                <a:latin typeface="ＭＳ ゴシック" panose="020B0609070205080204" pitchFamily="49" charset="-128"/>
                <a:ea typeface="ＭＳ ゴシック" panose="020B0609070205080204" pitchFamily="49" charset="-128"/>
              </a:rPr>
              <a:t>活用をしてはいかがか。</a:t>
            </a:r>
          </a:p>
        </p:txBody>
      </p:sp>
      <p:sp>
        <p:nvSpPr>
          <p:cNvPr id="10" name="テキスト ボックス 9">
            <a:extLst>
              <a:ext uri="{FF2B5EF4-FFF2-40B4-BE49-F238E27FC236}">
                <a16:creationId xmlns:a16="http://schemas.microsoft.com/office/drawing/2014/main" id="{C574F090-1A91-47EA-AF94-47618A16E16A}"/>
              </a:ext>
            </a:extLst>
          </p:cNvPr>
          <p:cNvSpPr txBox="1"/>
          <p:nvPr/>
        </p:nvSpPr>
        <p:spPr>
          <a:xfrm>
            <a:off x="6064935" y="5311616"/>
            <a:ext cx="2743059" cy="348109"/>
          </a:xfrm>
          <a:prstGeom prst="rect">
            <a:avLst/>
          </a:prstGeom>
          <a:noFill/>
        </p:spPr>
        <p:txBody>
          <a:bodyPr wrap="none" rtlCol="0">
            <a:spAutoFit/>
          </a:bodyPr>
          <a:lstStyle/>
          <a:p>
            <a:r>
              <a:rPr lang="ja-JP" altLang="en-US" sz="1662" dirty="0"/>
              <a:t>（公明党荒木参議院議員）</a:t>
            </a:r>
          </a:p>
        </p:txBody>
      </p:sp>
      <p:cxnSp>
        <p:nvCxnSpPr>
          <p:cNvPr id="12" name="直線コネクタ 11">
            <a:extLst>
              <a:ext uri="{FF2B5EF4-FFF2-40B4-BE49-F238E27FC236}">
                <a16:creationId xmlns:a16="http://schemas.microsoft.com/office/drawing/2014/main" id="{CED8E360-166C-467A-846F-7FEAF76F20E1}"/>
              </a:ext>
            </a:extLst>
          </p:cNvPr>
          <p:cNvCxnSpPr>
            <a:cxnSpLocks/>
          </p:cNvCxnSpPr>
          <p:nvPr/>
        </p:nvCxnSpPr>
        <p:spPr>
          <a:xfrm>
            <a:off x="355910" y="6262472"/>
            <a:ext cx="3284601"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80060EA-9337-4EB0-8515-BA5C6AAAB6E3}"/>
              </a:ext>
            </a:extLst>
          </p:cNvPr>
          <p:cNvCxnSpPr>
            <a:cxnSpLocks/>
          </p:cNvCxnSpPr>
          <p:nvPr/>
        </p:nvCxnSpPr>
        <p:spPr>
          <a:xfrm>
            <a:off x="2928297" y="5831360"/>
            <a:ext cx="17826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A3AEE87-90FF-46FF-9131-9A7E5C199F21}"/>
              </a:ext>
            </a:extLst>
          </p:cNvPr>
          <p:cNvCxnSpPr/>
          <p:nvPr/>
        </p:nvCxnSpPr>
        <p:spPr>
          <a:xfrm>
            <a:off x="327227" y="5437856"/>
            <a:ext cx="2859489"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3E993C05-BEA3-4DB1-99CD-611847F5570A}"/>
              </a:ext>
            </a:extLst>
          </p:cNvPr>
          <p:cNvSpPr txBox="1"/>
          <p:nvPr/>
        </p:nvSpPr>
        <p:spPr>
          <a:xfrm>
            <a:off x="5548144" y="5693008"/>
            <a:ext cx="3595856" cy="859659"/>
          </a:xfrm>
          <a:prstGeom prst="rect">
            <a:avLst/>
          </a:prstGeom>
          <a:solidFill>
            <a:srgbClr val="FFFF00"/>
          </a:solidFill>
        </p:spPr>
        <p:txBody>
          <a:bodyPr wrap="none" rtlCol="0">
            <a:spAutoFit/>
          </a:bodyPr>
          <a:lstStyle/>
          <a:p>
            <a:r>
              <a:rPr kumimoji="1" lang="ja-JP" altLang="en-US" sz="1662" dirty="0"/>
              <a:t>これが</a:t>
            </a:r>
            <a:r>
              <a:rPr kumimoji="1" lang="ja-JP" altLang="en-US" sz="1662" b="1" dirty="0"/>
              <a:t>カリキュラム・マネジメント</a:t>
            </a:r>
            <a:endParaRPr kumimoji="1" lang="en-US" altLang="ja-JP" sz="1662" b="1" dirty="0"/>
          </a:p>
          <a:p>
            <a:r>
              <a:rPr lang="ja-JP" altLang="en-US" sz="1662" dirty="0"/>
              <a:t>として、指導要領に示されていく。</a:t>
            </a:r>
            <a:endParaRPr lang="en-US" altLang="ja-JP" sz="1662" dirty="0"/>
          </a:p>
          <a:p>
            <a:r>
              <a:rPr kumimoji="1" lang="ja-JP" altLang="en-US" sz="1662" dirty="0"/>
              <a:t>でも、</a:t>
            </a:r>
            <a:r>
              <a:rPr kumimoji="1" lang="ja-JP" altLang="en-US" sz="1662" b="1" dirty="0"/>
              <a:t>わかりにくい命名でしたね。</a:t>
            </a:r>
            <a:endParaRPr kumimoji="1" lang="en-US" altLang="ja-JP" sz="1662" b="1" dirty="0"/>
          </a:p>
        </p:txBody>
      </p:sp>
    </p:spTree>
    <p:extLst>
      <p:ext uri="{BB962C8B-B14F-4D97-AF65-F5344CB8AC3E}">
        <p14:creationId xmlns:p14="http://schemas.microsoft.com/office/powerpoint/2010/main" val="41315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181D3A48-FA08-45A8-A42F-642B807C85F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角丸四角形 34">
            <a:extLst>
              <a:ext uri="{FF2B5EF4-FFF2-40B4-BE49-F238E27FC236}">
                <a16:creationId xmlns:a16="http://schemas.microsoft.com/office/drawing/2014/main" id="{45F27A40-4621-4ACA-92F4-D431EC9B2810}"/>
              </a:ext>
            </a:extLst>
          </p:cNvPr>
          <p:cNvSpPr/>
          <p:nvPr/>
        </p:nvSpPr>
        <p:spPr>
          <a:xfrm>
            <a:off x="1000125" y="500063"/>
            <a:ext cx="7215188" cy="5786437"/>
          </a:xfrm>
          <a:prstGeom prst="roundRect">
            <a:avLst>
              <a:gd name="adj" fmla="val 9916"/>
            </a:avLst>
          </a:prstGeom>
          <a:solidFill>
            <a:schemeClr val="bg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角丸四角形 29">
            <a:extLst>
              <a:ext uri="{FF2B5EF4-FFF2-40B4-BE49-F238E27FC236}">
                <a16:creationId xmlns:a16="http://schemas.microsoft.com/office/drawing/2014/main" id="{323E7EBA-A25D-4A83-8024-8FF9B6D77012}"/>
              </a:ext>
            </a:extLst>
          </p:cNvPr>
          <p:cNvSpPr/>
          <p:nvPr/>
        </p:nvSpPr>
        <p:spPr bwMode="auto">
          <a:xfrm>
            <a:off x="214313" y="1071563"/>
            <a:ext cx="4286250" cy="1714500"/>
          </a:xfrm>
          <a:prstGeom prst="roundRect">
            <a:avLst/>
          </a:prstGeom>
          <a:gradFill>
            <a:gsLst>
              <a:gs pos="100000">
                <a:srgbClr val="85C76B"/>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rPr>
              <a:t>　 </a:t>
            </a:r>
            <a:endParaRPr lang="en-US" altLang="ja-JP" sz="3200" dirty="0">
              <a:solidFill>
                <a:schemeClr val="tx1"/>
              </a:solidFill>
            </a:endParaRPr>
          </a:p>
        </p:txBody>
      </p:sp>
      <p:grpSp>
        <p:nvGrpSpPr>
          <p:cNvPr id="12293" name="グループ化 23">
            <a:extLst>
              <a:ext uri="{FF2B5EF4-FFF2-40B4-BE49-F238E27FC236}">
                <a16:creationId xmlns:a16="http://schemas.microsoft.com/office/drawing/2014/main" id="{320CB946-36CF-4BF6-ADA6-E4CABF10CEFA}"/>
              </a:ext>
            </a:extLst>
          </p:cNvPr>
          <p:cNvGrpSpPr>
            <a:grpSpLocks/>
          </p:cNvGrpSpPr>
          <p:nvPr/>
        </p:nvGrpSpPr>
        <p:grpSpPr bwMode="auto">
          <a:xfrm>
            <a:off x="168275" y="46038"/>
            <a:ext cx="2143125" cy="1143000"/>
            <a:chOff x="468313" y="857250"/>
            <a:chExt cx="2881312" cy="1836738"/>
          </a:xfrm>
        </p:grpSpPr>
        <p:sp>
          <p:nvSpPr>
            <p:cNvPr id="70669" name="Oval 13">
              <a:extLst>
                <a:ext uri="{FF2B5EF4-FFF2-40B4-BE49-F238E27FC236}">
                  <a16:creationId xmlns:a16="http://schemas.microsoft.com/office/drawing/2014/main" id="{E59F9F63-29F4-489C-B3CC-61FF1E1C0650}"/>
                </a:ext>
              </a:extLst>
            </p:cNvPr>
            <p:cNvSpPr>
              <a:spLocks noChangeArrowheads="1"/>
            </p:cNvSpPr>
            <p:nvPr/>
          </p:nvSpPr>
          <p:spPr bwMode="auto">
            <a:xfrm>
              <a:off x="468313" y="857250"/>
              <a:ext cx="2881312" cy="1836738"/>
            </a:xfrm>
            <a:prstGeom prst="ellipse">
              <a:avLst/>
            </a:prstGeom>
            <a:gradFill rotWithShape="1">
              <a:gsLst>
                <a:gs pos="0">
                  <a:srgbClr val="85C76B"/>
                </a:gs>
                <a:gs pos="50000">
                  <a:schemeClr val="bg1"/>
                </a:gs>
                <a:gs pos="100000">
                  <a:srgbClr val="85C76B"/>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21" name="WordArt 12">
              <a:extLst>
                <a:ext uri="{FF2B5EF4-FFF2-40B4-BE49-F238E27FC236}">
                  <a16:creationId xmlns:a16="http://schemas.microsoft.com/office/drawing/2014/main" id="{72AD386C-E0E7-4905-BEFF-D79DB313F4BF}"/>
                </a:ext>
              </a:extLst>
            </p:cNvPr>
            <p:cNvSpPr>
              <a:spLocks noChangeArrowheads="1" noChangeShapeType="1" noTextEdit="1"/>
            </p:cNvSpPr>
            <p:nvPr/>
          </p:nvSpPr>
          <p:spPr bwMode="auto">
            <a:xfrm>
              <a:off x="827088" y="1336675"/>
              <a:ext cx="2232025" cy="876300"/>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環境の教育</a:t>
              </a:r>
            </a:p>
          </p:txBody>
        </p:sp>
      </p:grpSp>
      <p:sp>
        <p:nvSpPr>
          <p:cNvPr id="37918" name="テキスト ボックス 13">
            <a:extLst>
              <a:ext uri="{FF2B5EF4-FFF2-40B4-BE49-F238E27FC236}">
                <a16:creationId xmlns:a16="http://schemas.microsoft.com/office/drawing/2014/main" id="{DFACDDAA-6A55-4C04-9D86-6BD7BDE23423}"/>
              </a:ext>
            </a:extLst>
          </p:cNvPr>
          <p:cNvSpPr txBox="1">
            <a:spLocks noChangeArrowheads="1"/>
          </p:cNvSpPr>
          <p:nvPr/>
        </p:nvSpPr>
        <p:spPr bwMode="auto">
          <a:xfrm>
            <a:off x="858838" y="1196975"/>
            <a:ext cx="3570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HG創英角ﾎﾟｯﾌﾟ体" panose="040B0A09000000000000" pitchFamily="49" charset="-128"/>
                <a:ea typeface="HG創英角ﾎﾟｯﾌﾟ体" panose="040B0A09000000000000" pitchFamily="49" charset="-128"/>
              </a:rPr>
              <a:t>環境の問題は自分たち</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だけが取り組んでもだめ</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です。国際的な協力の</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システムが必要です。</a:t>
            </a:r>
            <a:endParaRPr lang="en-US" altLang="ja-JP" sz="2400">
              <a:latin typeface="HG創英角ﾎﾟｯﾌﾟ体" panose="040B0A09000000000000" pitchFamily="49" charset="-128"/>
              <a:ea typeface="HG創英角ﾎﾟｯﾌﾟ体" panose="040B0A09000000000000" pitchFamily="49" charset="-128"/>
            </a:endParaRPr>
          </a:p>
        </p:txBody>
      </p:sp>
      <p:grpSp>
        <p:nvGrpSpPr>
          <p:cNvPr id="3" name="グループ化 40">
            <a:extLst>
              <a:ext uri="{FF2B5EF4-FFF2-40B4-BE49-F238E27FC236}">
                <a16:creationId xmlns:a16="http://schemas.microsoft.com/office/drawing/2014/main" id="{BDC1816C-20B6-4B0F-B8A4-0FDAC1F19598}"/>
              </a:ext>
            </a:extLst>
          </p:cNvPr>
          <p:cNvGrpSpPr>
            <a:grpSpLocks/>
          </p:cNvGrpSpPr>
          <p:nvPr/>
        </p:nvGrpSpPr>
        <p:grpSpPr bwMode="auto">
          <a:xfrm>
            <a:off x="214313" y="3994150"/>
            <a:ext cx="4286250" cy="1714500"/>
            <a:chOff x="214313" y="3994150"/>
            <a:chExt cx="4286250" cy="1714500"/>
          </a:xfrm>
        </p:grpSpPr>
        <p:sp>
          <p:nvSpPr>
            <p:cNvPr id="31" name="角丸四角形 30">
              <a:extLst>
                <a:ext uri="{FF2B5EF4-FFF2-40B4-BE49-F238E27FC236}">
                  <a16:creationId xmlns:a16="http://schemas.microsoft.com/office/drawing/2014/main" id="{E180C5D7-923E-428F-AAB8-435CD28C0F69}"/>
                </a:ext>
              </a:extLst>
            </p:cNvPr>
            <p:cNvSpPr/>
            <p:nvPr/>
          </p:nvSpPr>
          <p:spPr bwMode="auto">
            <a:xfrm>
              <a:off x="214313" y="3994150"/>
              <a:ext cx="4286250" cy="1714500"/>
            </a:xfrm>
            <a:prstGeom prst="roundRect">
              <a:avLst/>
            </a:prstGeom>
            <a:gradFill>
              <a:gsLst>
                <a:gs pos="100000">
                  <a:schemeClr val="accent6">
                    <a:lumMod val="60000"/>
                    <a:lumOff val="40000"/>
                  </a:schemeClr>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9" name="テキスト ボックス 13">
              <a:extLst>
                <a:ext uri="{FF2B5EF4-FFF2-40B4-BE49-F238E27FC236}">
                  <a16:creationId xmlns:a16="http://schemas.microsoft.com/office/drawing/2014/main" id="{985BDD3D-071D-4415-BDC1-FF19D9DBEDE0}"/>
                </a:ext>
              </a:extLst>
            </p:cNvPr>
            <p:cNvSpPr txBox="1">
              <a:spLocks noChangeArrowheads="1"/>
            </p:cNvSpPr>
            <p:nvPr/>
          </p:nvSpPr>
          <p:spPr bwMode="auto">
            <a:xfrm>
              <a:off x="285761" y="4090748"/>
              <a:ext cx="41857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a:latin typeface="HG創英角ﾎﾟｯﾌﾟ体" panose="040B0A09000000000000" pitchFamily="49" charset="-128"/>
                  <a:ea typeface="HG創英角ﾎﾟｯﾌﾟ体" panose="040B0A09000000000000" pitchFamily="49" charset="-128"/>
                </a:rPr>
                <a:t>人が人として生きていくには</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環境が重要です。</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この４つの視点は、相互に</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関連し合っているのです。</a:t>
              </a:r>
              <a:endParaRPr lang="en-US" altLang="ja-JP" sz="2400">
                <a:latin typeface="HG創英角ﾎﾟｯﾌﾟ体" panose="040B0A09000000000000" pitchFamily="49" charset="-128"/>
                <a:ea typeface="HG創英角ﾎﾟｯﾌﾟ体" panose="040B0A09000000000000" pitchFamily="49" charset="-128"/>
              </a:endParaRPr>
            </a:p>
          </p:txBody>
        </p:sp>
      </p:grpSp>
      <p:grpSp>
        <p:nvGrpSpPr>
          <p:cNvPr id="4" name="グループ化 39">
            <a:extLst>
              <a:ext uri="{FF2B5EF4-FFF2-40B4-BE49-F238E27FC236}">
                <a16:creationId xmlns:a16="http://schemas.microsoft.com/office/drawing/2014/main" id="{401F7943-1C01-4A18-8A74-CFA2CB84730E}"/>
              </a:ext>
            </a:extLst>
          </p:cNvPr>
          <p:cNvGrpSpPr>
            <a:grpSpLocks/>
          </p:cNvGrpSpPr>
          <p:nvPr/>
        </p:nvGrpSpPr>
        <p:grpSpPr bwMode="auto">
          <a:xfrm>
            <a:off x="4643438" y="1143000"/>
            <a:ext cx="4286250" cy="1714500"/>
            <a:chOff x="4643438" y="1143000"/>
            <a:chExt cx="4286250" cy="1714500"/>
          </a:xfrm>
        </p:grpSpPr>
        <p:sp>
          <p:nvSpPr>
            <p:cNvPr id="32" name="角丸四角形 31">
              <a:extLst>
                <a:ext uri="{FF2B5EF4-FFF2-40B4-BE49-F238E27FC236}">
                  <a16:creationId xmlns:a16="http://schemas.microsoft.com/office/drawing/2014/main" id="{2BE4734F-2892-4D60-9CEB-92FDDD125D5F}"/>
                </a:ext>
              </a:extLst>
            </p:cNvPr>
            <p:cNvSpPr/>
            <p:nvPr/>
          </p:nvSpPr>
          <p:spPr bwMode="auto">
            <a:xfrm>
              <a:off x="4643438" y="1143000"/>
              <a:ext cx="4286250" cy="1714500"/>
            </a:xfrm>
            <a:prstGeom prst="roundRect">
              <a:avLst/>
            </a:prstGeom>
            <a:gradFill>
              <a:gsLst>
                <a:gs pos="100000">
                  <a:schemeClr val="accent5">
                    <a:lumMod val="60000"/>
                    <a:lumOff val="40000"/>
                  </a:schemeClr>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7" name="テキスト ボックス 13">
              <a:extLst>
                <a:ext uri="{FF2B5EF4-FFF2-40B4-BE49-F238E27FC236}">
                  <a16:creationId xmlns:a16="http://schemas.microsoft.com/office/drawing/2014/main" id="{D5643659-DFE5-4BA4-83FD-ABBBD00E74A4}"/>
                </a:ext>
              </a:extLst>
            </p:cNvPr>
            <p:cNvSpPr txBox="1">
              <a:spLocks noChangeArrowheads="1"/>
            </p:cNvSpPr>
            <p:nvPr/>
          </p:nvSpPr>
          <p:spPr bwMode="auto">
            <a:xfrm>
              <a:off x="4929173" y="1214879"/>
              <a:ext cx="38779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HG創英角ﾎﾟｯﾌﾟ体" panose="040B0A09000000000000" pitchFamily="49" charset="-128"/>
                  <a:ea typeface="HG創英角ﾎﾟｯﾌﾟ体" panose="040B0A09000000000000" pitchFamily="49" charset="-128"/>
                </a:rPr>
                <a:t>国際的な協力のためには、</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お互いの国の文化や生き方</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を尊重できなくては、協力</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なんてできません。</a:t>
              </a:r>
              <a:endParaRPr lang="en-US" altLang="ja-JP" sz="2400">
                <a:latin typeface="HG創英角ﾎﾟｯﾌﾟ体" panose="040B0A09000000000000" pitchFamily="49" charset="-128"/>
                <a:ea typeface="HG創英角ﾎﾟｯﾌﾟ体" panose="040B0A09000000000000" pitchFamily="49" charset="-128"/>
              </a:endParaRPr>
            </a:p>
          </p:txBody>
        </p:sp>
      </p:grpSp>
      <p:sp>
        <p:nvSpPr>
          <p:cNvPr id="29" name="右矢印 28">
            <a:extLst>
              <a:ext uri="{FF2B5EF4-FFF2-40B4-BE49-F238E27FC236}">
                <a16:creationId xmlns:a16="http://schemas.microsoft.com/office/drawing/2014/main" id="{59116BAE-CFB1-45A8-99F7-1248D5BBEF29}"/>
              </a:ext>
            </a:extLst>
          </p:cNvPr>
          <p:cNvSpPr/>
          <p:nvPr/>
        </p:nvSpPr>
        <p:spPr>
          <a:xfrm>
            <a:off x="2608263" y="228600"/>
            <a:ext cx="4143375"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1">
            <a:extLst>
              <a:ext uri="{FF2B5EF4-FFF2-40B4-BE49-F238E27FC236}">
                <a16:creationId xmlns:a16="http://schemas.microsoft.com/office/drawing/2014/main" id="{2096E576-D636-47A7-9A30-5FDD97224B23}"/>
              </a:ext>
            </a:extLst>
          </p:cNvPr>
          <p:cNvGrpSpPr>
            <a:grpSpLocks/>
          </p:cNvGrpSpPr>
          <p:nvPr/>
        </p:nvGrpSpPr>
        <p:grpSpPr bwMode="auto">
          <a:xfrm>
            <a:off x="204788" y="5607050"/>
            <a:ext cx="6510337" cy="1108075"/>
            <a:chOff x="204788" y="5606591"/>
            <a:chExt cx="6510337" cy="1108534"/>
          </a:xfrm>
        </p:grpSpPr>
        <p:grpSp>
          <p:nvGrpSpPr>
            <p:cNvPr id="12312" name="グループ化 24">
              <a:extLst>
                <a:ext uri="{FF2B5EF4-FFF2-40B4-BE49-F238E27FC236}">
                  <a16:creationId xmlns:a16="http://schemas.microsoft.com/office/drawing/2014/main" id="{DC0A9E95-D239-4501-A309-E0465128F673}"/>
                </a:ext>
              </a:extLst>
            </p:cNvPr>
            <p:cNvGrpSpPr>
              <a:grpSpLocks/>
            </p:cNvGrpSpPr>
            <p:nvPr/>
          </p:nvGrpSpPr>
          <p:grpSpPr bwMode="auto">
            <a:xfrm>
              <a:off x="204788" y="5606591"/>
              <a:ext cx="2104966" cy="1108534"/>
              <a:chOff x="5950840" y="752758"/>
              <a:chExt cx="2881313" cy="1836738"/>
            </a:xfrm>
          </p:grpSpPr>
          <p:sp>
            <p:nvSpPr>
              <p:cNvPr id="70671" name="Oval 15">
                <a:extLst>
                  <a:ext uri="{FF2B5EF4-FFF2-40B4-BE49-F238E27FC236}">
                    <a16:creationId xmlns:a16="http://schemas.microsoft.com/office/drawing/2014/main" id="{364F683E-4FC5-4C32-A4CD-F69DAB08F696}"/>
                  </a:ext>
                </a:extLst>
              </p:cNvPr>
              <p:cNvSpPr>
                <a:spLocks noChangeArrowheads="1"/>
              </p:cNvSpPr>
              <p:nvPr/>
            </p:nvSpPr>
            <p:spPr bwMode="auto">
              <a:xfrm>
                <a:off x="5950840" y="752758"/>
                <a:ext cx="2881394" cy="1836738"/>
              </a:xfrm>
              <a:prstGeom prst="ellipse">
                <a:avLst/>
              </a:prstGeom>
              <a:gradFill rotWithShape="1">
                <a:gsLst>
                  <a:gs pos="0">
                    <a:schemeClr val="bg1"/>
                  </a:gs>
                  <a:gs pos="17999">
                    <a:srgbClr val="FEE7F2"/>
                  </a:gs>
                  <a:gs pos="36000">
                    <a:srgbClr val="FAC77D"/>
                  </a:gs>
                  <a:gs pos="61000">
                    <a:srgbClr val="FBA97D"/>
                  </a:gs>
                  <a:gs pos="82001">
                    <a:srgbClr val="FBD49C"/>
                  </a:gs>
                  <a:gs pos="100000">
                    <a:srgbClr val="FEE7F2"/>
                  </a:gs>
                </a:gsLst>
                <a:lin ang="10800000" scaled="0"/>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15" name="WordArt 14">
                <a:extLst>
                  <a:ext uri="{FF2B5EF4-FFF2-40B4-BE49-F238E27FC236}">
                    <a16:creationId xmlns:a16="http://schemas.microsoft.com/office/drawing/2014/main" id="{D80B3FA2-A513-4625-A5A1-6C180031A6B9}"/>
                  </a:ext>
                </a:extLst>
              </p:cNvPr>
              <p:cNvSpPr>
                <a:spLocks noChangeArrowheads="1" noChangeShapeType="1" noTextEdit="1"/>
              </p:cNvSpPr>
              <p:nvPr/>
            </p:nvSpPr>
            <p:spPr bwMode="auto">
              <a:xfrm>
                <a:off x="6258533" y="1285859"/>
                <a:ext cx="2277282" cy="795902"/>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人権・命の教育</a:t>
                </a:r>
              </a:p>
            </p:txBody>
          </p:sp>
        </p:grpSp>
        <p:sp>
          <p:nvSpPr>
            <p:cNvPr id="37" name="右矢印 36">
              <a:extLst>
                <a:ext uri="{FF2B5EF4-FFF2-40B4-BE49-F238E27FC236}">
                  <a16:creationId xmlns:a16="http://schemas.microsoft.com/office/drawing/2014/main" id="{9502E465-A6DB-4372-85D1-2E67EF115444}"/>
                </a:ext>
              </a:extLst>
            </p:cNvPr>
            <p:cNvSpPr/>
            <p:nvPr/>
          </p:nvSpPr>
          <p:spPr>
            <a:xfrm rot="10800000">
              <a:off x="2571750" y="6000454"/>
              <a:ext cx="4143375" cy="64320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7" name="グループ化 39">
            <a:extLst>
              <a:ext uri="{FF2B5EF4-FFF2-40B4-BE49-F238E27FC236}">
                <a16:creationId xmlns:a16="http://schemas.microsoft.com/office/drawing/2014/main" id="{56588792-CC2E-4392-A212-9F958A56454C}"/>
              </a:ext>
            </a:extLst>
          </p:cNvPr>
          <p:cNvGrpSpPr>
            <a:grpSpLocks/>
          </p:cNvGrpSpPr>
          <p:nvPr/>
        </p:nvGrpSpPr>
        <p:grpSpPr bwMode="auto">
          <a:xfrm>
            <a:off x="4602163" y="4000500"/>
            <a:ext cx="4286250" cy="1714500"/>
            <a:chOff x="4602480" y="4000504"/>
            <a:chExt cx="4286174" cy="1714591"/>
          </a:xfrm>
        </p:grpSpPr>
        <p:sp>
          <p:nvSpPr>
            <p:cNvPr id="33" name="角丸四角形 32">
              <a:extLst>
                <a:ext uri="{FF2B5EF4-FFF2-40B4-BE49-F238E27FC236}">
                  <a16:creationId xmlns:a16="http://schemas.microsoft.com/office/drawing/2014/main" id="{A7012C17-3B91-423A-A5F3-549D2B009CC9}"/>
                </a:ext>
              </a:extLst>
            </p:cNvPr>
            <p:cNvSpPr/>
            <p:nvPr/>
          </p:nvSpPr>
          <p:spPr>
            <a:xfrm>
              <a:off x="4602480" y="4000504"/>
              <a:ext cx="4286174" cy="1714591"/>
            </a:xfrm>
            <a:prstGeom prst="roundRect">
              <a:avLst/>
            </a:prstGeom>
            <a:gradFill>
              <a:gsLst>
                <a:gs pos="100000">
                  <a:srgbClr val="FFFF00"/>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1" name="テキスト ボックス 13">
              <a:extLst>
                <a:ext uri="{FF2B5EF4-FFF2-40B4-BE49-F238E27FC236}">
                  <a16:creationId xmlns:a16="http://schemas.microsoft.com/office/drawing/2014/main" id="{782C4617-22A6-4724-8DBF-E3EF6F13F0DF}"/>
                </a:ext>
              </a:extLst>
            </p:cNvPr>
            <p:cNvSpPr txBox="1">
              <a:spLocks noChangeArrowheads="1"/>
            </p:cNvSpPr>
            <p:nvPr/>
          </p:nvSpPr>
          <p:spPr bwMode="auto">
            <a:xfrm>
              <a:off x="4959702" y="4071942"/>
              <a:ext cx="3570145" cy="15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a:latin typeface="HG創英角ﾎﾟｯﾌﾟ体" panose="040B0A09000000000000" pitchFamily="49" charset="-128"/>
                  <a:ea typeface="HG創英角ﾎﾟｯﾌﾟ体" panose="040B0A09000000000000" pitchFamily="49" charset="-128"/>
                </a:rPr>
                <a:t>いろいろな国の文化や</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生き方を知る土台には、</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人間として尊重し合う</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信頼関係が大切です。</a:t>
              </a:r>
              <a:endParaRPr lang="en-US" altLang="ja-JP" sz="2400">
                <a:latin typeface="HG創英角ﾎﾟｯﾌﾟ体" panose="040B0A09000000000000" pitchFamily="49" charset="-128"/>
                <a:ea typeface="HG創英角ﾎﾟｯﾌﾟ体" panose="040B0A09000000000000" pitchFamily="49" charset="-128"/>
              </a:endParaRPr>
            </a:p>
          </p:txBody>
        </p:sp>
      </p:grpSp>
      <p:grpSp>
        <p:nvGrpSpPr>
          <p:cNvPr id="8" name="グループ化 26">
            <a:extLst>
              <a:ext uri="{FF2B5EF4-FFF2-40B4-BE49-F238E27FC236}">
                <a16:creationId xmlns:a16="http://schemas.microsoft.com/office/drawing/2014/main" id="{5C2B84FE-A2D7-4CB4-95B9-B0D4C55304B4}"/>
              </a:ext>
            </a:extLst>
          </p:cNvPr>
          <p:cNvGrpSpPr>
            <a:grpSpLocks/>
          </p:cNvGrpSpPr>
          <p:nvPr/>
        </p:nvGrpSpPr>
        <p:grpSpPr bwMode="auto">
          <a:xfrm>
            <a:off x="6921500" y="5573713"/>
            <a:ext cx="2071688" cy="1171575"/>
            <a:chOff x="466725" y="4132263"/>
            <a:chExt cx="2881313" cy="1836737"/>
          </a:xfrm>
        </p:grpSpPr>
        <p:sp>
          <p:nvSpPr>
            <p:cNvPr id="70673" name="Oval 17">
              <a:extLst>
                <a:ext uri="{FF2B5EF4-FFF2-40B4-BE49-F238E27FC236}">
                  <a16:creationId xmlns:a16="http://schemas.microsoft.com/office/drawing/2014/main" id="{127D3A67-8090-4083-AAE0-3D2056ACB899}"/>
                </a:ext>
              </a:extLst>
            </p:cNvPr>
            <p:cNvSpPr>
              <a:spLocks noChangeArrowheads="1"/>
            </p:cNvSpPr>
            <p:nvPr/>
          </p:nvSpPr>
          <p:spPr bwMode="auto">
            <a:xfrm>
              <a:off x="466725" y="4132263"/>
              <a:ext cx="2881313" cy="1836737"/>
            </a:xfrm>
            <a:prstGeom prst="ellipse">
              <a:avLst/>
            </a:prstGeom>
            <a:gradFill rotWithShape="1">
              <a:gsLst>
                <a:gs pos="0">
                  <a:srgbClr val="F5F79B"/>
                </a:gs>
                <a:gs pos="50000">
                  <a:schemeClr val="bg1"/>
                </a:gs>
                <a:gs pos="100000">
                  <a:srgbClr val="F5F79B"/>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09" name="WordArt 16">
              <a:extLst>
                <a:ext uri="{FF2B5EF4-FFF2-40B4-BE49-F238E27FC236}">
                  <a16:creationId xmlns:a16="http://schemas.microsoft.com/office/drawing/2014/main" id="{3B67F963-5E60-4DCB-AC10-633928A7EB88}"/>
                </a:ext>
              </a:extLst>
            </p:cNvPr>
            <p:cNvSpPr>
              <a:spLocks noChangeArrowheads="1" noChangeShapeType="1" noTextEdit="1"/>
            </p:cNvSpPr>
            <p:nvPr/>
          </p:nvSpPr>
          <p:spPr bwMode="auto">
            <a:xfrm>
              <a:off x="825500" y="4610100"/>
              <a:ext cx="2232025" cy="877888"/>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多文化の理解</a:t>
              </a:r>
            </a:p>
          </p:txBody>
        </p:sp>
      </p:grpSp>
      <p:sp>
        <p:nvSpPr>
          <p:cNvPr id="38" name="右矢印 37">
            <a:extLst>
              <a:ext uri="{FF2B5EF4-FFF2-40B4-BE49-F238E27FC236}">
                <a16:creationId xmlns:a16="http://schemas.microsoft.com/office/drawing/2014/main" id="{C1FFE55F-92A6-47E9-939B-3EA872023BCD}"/>
              </a:ext>
            </a:extLst>
          </p:cNvPr>
          <p:cNvSpPr/>
          <p:nvPr/>
        </p:nvSpPr>
        <p:spPr>
          <a:xfrm rot="5400000">
            <a:off x="7830344" y="3107531"/>
            <a:ext cx="1714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右矢印 33">
            <a:extLst>
              <a:ext uri="{FF2B5EF4-FFF2-40B4-BE49-F238E27FC236}">
                <a16:creationId xmlns:a16="http://schemas.microsoft.com/office/drawing/2014/main" id="{76F6DDB6-038F-4BF9-8543-88BAC2710FE4}"/>
              </a:ext>
            </a:extLst>
          </p:cNvPr>
          <p:cNvSpPr/>
          <p:nvPr/>
        </p:nvSpPr>
        <p:spPr>
          <a:xfrm rot="16200000">
            <a:off x="-284956" y="2885281"/>
            <a:ext cx="1714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WordArt 9">
            <a:extLst>
              <a:ext uri="{FF2B5EF4-FFF2-40B4-BE49-F238E27FC236}">
                <a16:creationId xmlns:a16="http://schemas.microsoft.com/office/drawing/2014/main" id="{F8431F9C-DF60-4399-AA5D-FD478C167062}"/>
              </a:ext>
            </a:extLst>
          </p:cNvPr>
          <p:cNvSpPr>
            <a:spLocks noChangeArrowheads="1" noChangeShapeType="1" noTextEdit="1"/>
          </p:cNvSpPr>
          <p:nvPr/>
        </p:nvSpPr>
        <p:spPr bwMode="auto">
          <a:xfrm>
            <a:off x="1735138" y="2925763"/>
            <a:ext cx="6408737" cy="574675"/>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HG創英角ﾎﾟｯﾌﾟ体" panose="040B0A09000000000000" pitchFamily="49" charset="-128"/>
                <a:ea typeface="HG創英角ﾎﾟｯﾌﾟ体" panose="040B0A09000000000000" pitchFamily="49" charset="-128"/>
              </a:rPr>
              <a:t>　持続可能な世界のための４つの視点　　</a:t>
            </a:r>
          </a:p>
        </p:txBody>
      </p:sp>
      <p:grpSp>
        <p:nvGrpSpPr>
          <p:cNvPr id="9" name="グループ化 25">
            <a:extLst>
              <a:ext uri="{FF2B5EF4-FFF2-40B4-BE49-F238E27FC236}">
                <a16:creationId xmlns:a16="http://schemas.microsoft.com/office/drawing/2014/main" id="{E466F628-6522-429B-8FBF-8F528A814945}"/>
              </a:ext>
            </a:extLst>
          </p:cNvPr>
          <p:cNvGrpSpPr>
            <a:grpSpLocks/>
          </p:cNvGrpSpPr>
          <p:nvPr/>
        </p:nvGrpSpPr>
        <p:grpSpPr bwMode="auto">
          <a:xfrm>
            <a:off x="6975475" y="79375"/>
            <a:ext cx="2033588" cy="1112838"/>
            <a:chOff x="5867400" y="4133850"/>
            <a:chExt cx="2881313" cy="1836738"/>
          </a:xfrm>
        </p:grpSpPr>
        <p:sp>
          <p:nvSpPr>
            <p:cNvPr id="70675" name="Oval 19">
              <a:extLst>
                <a:ext uri="{FF2B5EF4-FFF2-40B4-BE49-F238E27FC236}">
                  <a16:creationId xmlns:a16="http://schemas.microsoft.com/office/drawing/2014/main" id="{4555F26C-FA28-420C-99BA-861C69D2EE8C}"/>
                </a:ext>
              </a:extLst>
            </p:cNvPr>
            <p:cNvSpPr>
              <a:spLocks noChangeArrowheads="1"/>
            </p:cNvSpPr>
            <p:nvPr/>
          </p:nvSpPr>
          <p:spPr bwMode="auto">
            <a:xfrm>
              <a:off x="5867400" y="4133850"/>
              <a:ext cx="2881313" cy="1836738"/>
            </a:xfrm>
            <a:prstGeom prst="ellipse">
              <a:avLst/>
            </a:prstGeom>
            <a:gradFill rotWithShape="1">
              <a:gsLst>
                <a:gs pos="0">
                  <a:srgbClr val="7779D7"/>
                </a:gs>
                <a:gs pos="50000">
                  <a:schemeClr val="bg1"/>
                </a:gs>
                <a:gs pos="100000">
                  <a:srgbClr val="7779D7"/>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07" name="WordArt 18">
              <a:extLst>
                <a:ext uri="{FF2B5EF4-FFF2-40B4-BE49-F238E27FC236}">
                  <a16:creationId xmlns:a16="http://schemas.microsoft.com/office/drawing/2014/main" id="{B304EA11-E414-4B1A-9A5E-C04531A5A3B6}"/>
                </a:ext>
              </a:extLst>
            </p:cNvPr>
            <p:cNvSpPr>
              <a:spLocks noChangeArrowheads="1" noChangeShapeType="1" noTextEdit="1"/>
            </p:cNvSpPr>
            <p:nvPr/>
          </p:nvSpPr>
          <p:spPr bwMode="auto">
            <a:xfrm>
              <a:off x="6226175" y="4613275"/>
              <a:ext cx="2232025" cy="876300"/>
            </a:xfrm>
            <a:prstGeom prst="rect">
              <a:avLst/>
            </a:prstGeom>
          </p:spPr>
          <p:txBody>
            <a:bodyPr wrap="none" fromWordArt="1">
              <a:prstTxWarp prst="textSlantUp">
                <a:avLst>
                  <a:gd name="adj" fmla="val 0"/>
                </a:avLst>
              </a:prstTxWarp>
            </a:bodyPr>
            <a:lstStyle/>
            <a:p>
              <a:pPr algn="ctr"/>
              <a:r>
                <a:rPr lang="ja-JP" altLang="en-US" sz="3600" b="1" kern="10" dirty="0">
                  <a:ln w="9525">
                    <a:solidFill>
                      <a:srgbClr val="000000"/>
                    </a:solidFill>
                    <a:round/>
                    <a:headEnd/>
                    <a:tailEnd/>
                  </a:ln>
                  <a:solidFill>
                    <a:srgbClr val="000000"/>
                  </a:solidFill>
                  <a:latin typeface="ＭＳ Ｐゴシック" panose="020B0600070205080204" pitchFamily="50" charset="-128"/>
                </a:rPr>
                <a:t>国際的な協力</a:t>
              </a:r>
            </a:p>
          </p:txBody>
        </p:sp>
      </p:grpSp>
      <p:sp>
        <p:nvSpPr>
          <p:cNvPr id="40" name="正方形/長方形 39">
            <a:extLst>
              <a:ext uri="{FF2B5EF4-FFF2-40B4-BE49-F238E27FC236}">
                <a16:creationId xmlns:a16="http://schemas.microsoft.com/office/drawing/2014/main" id="{9A091622-449F-490A-8F46-37A8E0C1689A}"/>
              </a:ext>
            </a:extLst>
          </p:cNvPr>
          <p:cNvSpPr/>
          <p:nvPr/>
        </p:nvSpPr>
        <p:spPr>
          <a:xfrm>
            <a:off x="1857356" y="3429000"/>
            <a:ext cx="6000792" cy="584775"/>
          </a:xfrm>
          <a:prstGeom prst="rect">
            <a:avLst/>
          </a:prstGeom>
        </p:spPr>
        <p:txBody>
          <a:bodyPr>
            <a:spAutoFit/>
          </a:bodyPr>
          <a:lstStyle/>
          <a:p>
            <a:pPr algn="ctr">
              <a:defRPr/>
            </a:pPr>
            <a:r>
              <a:rPr lang="ja-JP" altLang="en-US" sz="3200" kern="10" dirty="0">
                <a:ln w="9525">
                  <a:solidFill>
                    <a:srgbClr val="000000"/>
                  </a:solidFill>
                  <a:round/>
                  <a:headEnd/>
                  <a:tailEnd/>
                </a:ln>
                <a:solidFill>
                  <a:srgbClr val="FF0000"/>
                </a:solidFill>
                <a:latin typeface="HG創英角ﾎﾟｯﾌﾟ体"/>
                <a:ea typeface="HG創英角ﾎﾟｯﾌﾟ体"/>
              </a:rPr>
              <a:t>教科・領域の学びをつなぐ視点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918"/>
                                        </p:tgtEl>
                                        <p:attrNameLst>
                                          <p:attrName>style.visibility</p:attrName>
                                        </p:attrNameLst>
                                      </p:cBhvr>
                                      <p:to>
                                        <p:strVal val="visible"/>
                                      </p:to>
                                    </p:set>
                                    <p:animEffect transition="in" filter="fade">
                                      <p:cBhvr>
                                        <p:cTn id="10" dur="2000"/>
                                        <p:tgtEl>
                                          <p:spTgt spid="37918"/>
                                        </p:tgtEl>
                                      </p:cBhvr>
                                    </p:animEffect>
                                  </p:childTnLst>
                                </p:cTn>
                              </p:par>
                            </p:childTnLst>
                          </p:cTn>
                        </p:par>
                        <p:par>
                          <p:cTn id="11" fill="hold" nodeType="afterGroup">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dissolve">
                                      <p:cBhvr>
                                        <p:cTn id="14" dur="500"/>
                                        <p:tgtEl>
                                          <p:spTgt spid="29"/>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dissolve">
                                      <p:cBhvr>
                                        <p:cTn id="26" dur="500"/>
                                        <p:tgtEl>
                                          <p:spTgt spid="38"/>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dissolve">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918" grpId="0"/>
      <p:bldP spid="29" grpId="0" animBg="1"/>
      <p:bldP spid="38"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0FE72F4-DCB5-47B6-9C4E-AD8CED70A0DA}"/>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0" name="図 59">
            <a:extLst>
              <a:ext uri="{FF2B5EF4-FFF2-40B4-BE49-F238E27FC236}">
                <a16:creationId xmlns:a16="http://schemas.microsoft.com/office/drawing/2014/main" id="{B9BFA46F-1F06-42D4-B863-4A311B81161B}"/>
              </a:ext>
            </a:extLst>
          </p:cNvPr>
          <p:cNvPicPr>
            <a:picLocks noChangeAspect="1"/>
          </p:cNvPicPr>
          <p:nvPr/>
        </p:nvPicPr>
        <p:blipFill>
          <a:blip r:embed="rId3"/>
          <a:stretch>
            <a:fillRect/>
          </a:stretch>
        </p:blipFill>
        <p:spPr>
          <a:xfrm>
            <a:off x="523560" y="643067"/>
            <a:ext cx="7928406" cy="6120042"/>
          </a:xfrm>
          <a:prstGeom prst="rect">
            <a:avLst/>
          </a:prstGeom>
        </p:spPr>
      </p:pic>
      <p:sp>
        <p:nvSpPr>
          <p:cNvPr id="2" name="テキスト ボックス 1">
            <a:extLst>
              <a:ext uri="{FF2B5EF4-FFF2-40B4-BE49-F238E27FC236}">
                <a16:creationId xmlns:a16="http://schemas.microsoft.com/office/drawing/2014/main" id="{D2BD53E4-8283-446C-8FFB-0251F799C7BC}"/>
              </a:ext>
            </a:extLst>
          </p:cNvPr>
          <p:cNvSpPr txBox="1"/>
          <p:nvPr/>
        </p:nvSpPr>
        <p:spPr>
          <a:xfrm>
            <a:off x="2511464" y="639825"/>
            <a:ext cx="841897" cy="249748"/>
          </a:xfrm>
          <a:prstGeom prst="rect">
            <a:avLst/>
          </a:prstGeom>
          <a:noFill/>
        </p:spPr>
        <p:txBody>
          <a:bodyPr wrap="none" rtlCol="0">
            <a:spAutoFit/>
          </a:bodyPr>
          <a:lstStyle/>
          <a:p>
            <a:r>
              <a:rPr lang="ja-JP" altLang="en-US" sz="1023" dirty="0"/>
              <a:t>２８年度版</a:t>
            </a:r>
          </a:p>
        </p:txBody>
      </p:sp>
      <p:sp>
        <p:nvSpPr>
          <p:cNvPr id="3" name="テキスト ボックス 2">
            <a:extLst>
              <a:ext uri="{FF2B5EF4-FFF2-40B4-BE49-F238E27FC236}">
                <a16:creationId xmlns:a16="http://schemas.microsoft.com/office/drawing/2014/main" id="{29D1E821-0177-40E2-AF00-A2EB829A2B15}"/>
              </a:ext>
            </a:extLst>
          </p:cNvPr>
          <p:cNvSpPr txBox="1"/>
          <p:nvPr/>
        </p:nvSpPr>
        <p:spPr>
          <a:xfrm>
            <a:off x="293297" y="244934"/>
            <a:ext cx="8925841" cy="348109"/>
          </a:xfrm>
          <a:prstGeom prst="rect">
            <a:avLst/>
          </a:prstGeom>
          <a:noFill/>
        </p:spPr>
        <p:txBody>
          <a:bodyPr wrap="none" rtlCol="0">
            <a:spAutoFit/>
          </a:bodyPr>
          <a:lstStyle/>
          <a:p>
            <a:r>
              <a:rPr kumimoji="1" lang="ja-JP" altLang="en-US" sz="1662" b="1" dirty="0">
                <a:solidFill>
                  <a:srgbClr val="C00000"/>
                </a:solidFill>
              </a:rPr>
              <a:t>これは、ＥＳＤカレンダーといって、教科横断的な学習指導のイメージマップなんですよ。</a:t>
            </a:r>
          </a:p>
        </p:txBody>
      </p:sp>
    </p:spTree>
    <p:extLst>
      <p:ext uri="{BB962C8B-B14F-4D97-AF65-F5344CB8AC3E}">
        <p14:creationId xmlns:p14="http://schemas.microsoft.com/office/powerpoint/2010/main" val="148346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69B7C-4958-470A-9923-E48CC0696EA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28776A73-6696-4FC3-A0D3-3416EB9A4F88}"/>
              </a:ext>
            </a:extLst>
          </p:cNvPr>
          <p:cNvPicPr/>
          <p:nvPr/>
        </p:nvPicPr>
        <p:blipFill rotWithShape="1">
          <a:blip r:embed="rId3"/>
          <a:srcRect l="18223" t="12433" r="18259" b="7895"/>
          <a:stretch/>
        </p:blipFill>
        <p:spPr bwMode="auto">
          <a:xfrm>
            <a:off x="514011" y="579244"/>
            <a:ext cx="8115978" cy="6252332"/>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3CFBA63-EEED-403A-9C2E-4910F179B9A1}"/>
              </a:ext>
            </a:extLst>
          </p:cNvPr>
          <p:cNvSpPr txBox="1"/>
          <p:nvPr/>
        </p:nvSpPr>
        <p:spPr>
          <a:xfrm>
            <a:off x="857757" y="231135"/>
            <a:ext cx="8286243" cy="348109"/>
          </a:xfrm>
          <a:prstGeom prst="rect">
            <a:avLst/>
          </a:prstGeom>
          <a:noFill/>
        </p:spPr>
        <p:txBody>
          <a:bodyPr wrap="none" rtlCol="0">
            <a:spAutoFit/>
          </a:bodyPr>
          <a:lstStyle/>
          <a:p>
            <a:r>
              <a:rPr lang="ja-JP" altLang="en-US" sz="1662" b="1" dirty="0">
                <a:solidFill>
                  <a:srgbClr val="FF0000"/>
                </a:solidFill>
              </a:rPr>
              <a:t>ＥＳＤカレンダーと、この具体的な指導計画がセットになっていることが重要です。</a:t>
            </a:r>
          </a:p>
        </p:txBody>
      </p:sp>
    </p:spTree>
    <p:extLst>
      <p:ext uri="{BB962C8B-B14F-4D97-AF65-F5344CB8AC3E}">
        <p14:creationId xmlns:p14="http://schemas.microsoft.com/office/powerpoint/2010/main" val="17911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A1623121-DE71-4669-ACE5-56D876BC62F7}"/>
              </a:ext>
            </a:extLst>
          </p:cNvPr>
          <p:cNvSpPr/>
          <p:nvPr/>
        </p:nvSpPr>
        <p:spPr>
          <a:xfrm>
            <a:off x="951342" y="1626519"/>
            <a:ext cx="5161592" cy="344347"/>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8" name="四角形: 角を丸くする 17">
            <a:extLst>
              <a:ext uri="{FF2B5EF4-FFF2-40B4-BE49-F238E27FC236}">
                <a16:creationId xmlns:a16="http://schemas.microsoft.com/office/drawing/2014/main" id="{FB040A71-CDEB-4647-A361-69595D430BAE}"/>
              </a:ext>
            </a:extLst>
          </p:cNvPr>
          <p:cNvSpPr/>
          <p:nvPr/>
        </p:nvSpPr>
        <p:spPr>
          <a:xfrm>
            <a:off x="959587" y="1350226"/>
            <a:ext cx="5121175" cy="248186"/>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4" name="四角形: 角を丸くする 3">
            <a:extLst>
              <a:ext uri="{FF2B5EF4-FFF2-40B4-BE49-F238E27FC236}">
                <a16:creationId xmlns:a16="http://schemas.microsoft.com/office/drawing/2014/main" id="{14E715E4-BD79-4809-8124-B8E5C32719A0}"/>
              </a:ext>
            </a:extLst>
          </p:cNvPr>
          <p:cNvSpPr/>
          <p:nvPr/>
        </p:nvSpPr>
        <p:spPr>
          <a:xfrm>
            <a:off x="959589" y="922083"/>
            <a:ext cx="4764540"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8401FFEF-88BB-4F3E-9E5E-D3391C8ECEB0}"/>
              </a:ext>
            </a:extLst>
          </p:cNvPr>
          <p:cNvSpPr/>
          <p:nvPr/>
        </p:nvSpPr>
        <p:spPr>
          <a:xfrm>
            <a:off x="6697579" y="174065"/>
            <a:ext cx="1510446" cy="394153"/>
          </a:xfrm>
          <a:prstGeom prst="re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8" name="四角形: 角を丸くする 7">
            <a:extLst>
              <a:ext uri="{FF2B5EF4-FFF2-40B4-BE49-F238E27FC236}">
                <a16:creationId xmlns:a16="http://schemas.microsoft.com/office/drawing/2014/main" id="{046209A0-660D-4056-A786-AD1DDA66B049}"/>
              </a:ext>
            </a:extLst>
          </p:cNvPr>
          <p:cNvSpPr/>
          <p:nvPr/>
        </p:nvSpPr>
        <p:spPr>
          <a:xfrm>
            <a:off x="512112" y="3316613"/>
            <a:ext cx="1861131"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2" name="四角形: 角を丸くする 21">
            <a:extLst>
              <a:ext uri="{FF2B5EF4-FFF2-40B4-BE49-F238E27FC236}">
                <a16:creationId xmlns:a16="http://schemas.microsoft.com/office/drawing/2014/main" id="{1DE688A2-B379-49B1-B0BA-B533120F5B82}"/>
              </a:ext>
            </a:extLst>
          </p:cNvPr>
          <p:cNvSpPr/>
          <p:nvPr/>
        </p:nvSpPr>
        <p:spPr>
          <a:xfrm>
            <a:off x="959587" y="2318344"/>
            <a:ext cx="3769613" cy="344347"/>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3" name="四角形: 角を丸くする 22">
            <a:extLst>
              <a:ext uri="{FF2B5EF4-FFF2-40B4-BE49-F238E27FC236}">
                <a16:creationId xmlns:a16="http://schemas.microsoft.com/office/drawing/2014/main" id="{34DF06D4-6CFF-40F3-B261-C91ED3986714}"/>
              </a:ext>
            </a:extLst>
          </p:cNvPr>
          <p:cNvSpPr/>
          <p:nvPr/>
        </p:nvSpPr>
        <p:spPr>
          <a:xfrm>
            <a:off x="951343" y="2015907"/>
            <a:ext cx="3794792" cy="315404"/>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 name="正方形/長方形 1">
            <a:extLst>
              <a:ext uri="{FF2B5EF4-FFF2-40B4-BE49-F238E27FC236}">
                <a16:creationId xmlns:a16="http://schemas.microsoft.com/office/drawing/2014/main" id="{81BD585C-B7ED-4E0E-A1E3-1B717DD249E9}"/>
              </a:ext>
            </a:extLst>
          </p:cNvPr>
          <p:cNvSpPr/>
          <p:nvPr/>
        </p:nvSpPr>
        <p:spPr>
          <a:xfrm>
            <a:off x="0" y="326835"/>
            <a:ext cx="7994216" cy="3785011"/>
          </a:xfrm>
          <a:prstGeom prst="rect">
            <a:avLst/>
          </a:prstGeom>
        </p:spPr>
        <p:txBody>
          <a:bodyPr wrap="square">
            <a:spAutoFit/>
          </a:bodyPr>
          <a:lstStyle/>
          <a:p>
            <a:r>
              <a:rPr lang="ja-JP" altLang="en-US" sz="1846" b="1" dirty="0"/>
              <a:t>　</a:t>
            </a:r>
            <a:endParaRPr lang="en-US" altLang="ja-JP" sz="2215" b="1" dirty="0"/>
          </a:p>
          <a:p>
            <a:r>
              <a:rPr lang="ja-JP" altLang="en-US" sz="2215" b="1" dirty="0"/>
              <a:t>　　</a:t>
            </a:r>
            <a:endParaRPr lang="en-US" altLang="ja-JP" sz="2215" b="1" dirty="0"/>
          </a:p>
          <a:p>
            <a:r>
              <a:rPr lang="ja-JP" altLang="en-US" sz="2215" b="1" dirty="0"/>
              <a:t>　　</a:t>
            </a:r>
            <a:r>
              <a:rPr lang="ja-JP" altLang="en-US" sz="1754" b="1" dirty="0"/>
              <a:t>　</a:t>
            </a:r>
            <a:r>
              <a:rPr lang="ja-JP" altLang="en-US" sz="2215" b="1" dirty="0"/>
              <a:t>・基礎的・基本的な知識・技能の習得　と　</a:t>
            </a:r>
            <a:endParaRPr lang="en-US" altLang="ja-JP" sz="2215" b="1" dirty="0"/>
          </a:p>
          <a:p>
            <a:r>
              <a:rPr lang="ja-JP" altLang="en-US" sz="2215" b="1" dirty="0"/>
              <a:t>　　　・思考力・判断力・表現力等の育成 </a:t>
            </a:r>
            <a:endParaRPr lang="en-US" altLang="ja-JP" sz="2215" b="1" dirty="0"/>
          </a:p>
          <a:p>
            <a:r>
              <a:rPr lang="ja-JP" altLang="en-US" sz="2215" b="1" dirty="0"/>
              <a:t>　　　・主体的学習態度や多様な人々との協働</a:t>
            </a:r>
            <a:endParaRPr lang="en-US" altLang="ja-JP" sz="2215" b="1" dirty="0"/>
          </a:p>
          <a:p>
            <a:r>
              <a:rPr lang="ja-JP" altLang="en-US" sz="2215" b="1" dirty="0"/>
              <a:t>　　　・豊かな心や創造性の涵養</a:t>
            </a:r>
            <a:endParaRPr lang="en-US" altLang="ja-JP" sz="2215" b="1" dirty="0"/>
          </a:p>
          <a:p>
            <a:r>
              <a:rPr lang="ja-JP" altLang="en-US" sz="2215" b="1" dirty="0"/>
              <a:t>　　　・学びに向かう力、人間性等</a:t>
            </a:r>
            <a:endParaRPr lang="en-US" altLang="ja-JP" sz="2215" b="1" dirty="0"/>
          </a:p>
          <a:p>
            <a:endParaRPr lang="en-US" altLang="ja-JP" sz="2215" b="1" dirty="0"/>
          </a:p>
          <a:p>
            <a:r>
              <a:rPr lang="ja-JP" altLang="en-US" sz="2215" b="1" dirty="0"/>
              <a:t>　　などが、どうしたら自然に身についてくるの。</a:t>
            </a:r>
            <a:endParaRPr lang="en-US" altLang="ja-JP" sz="2215" b="1" dirty="0"/>
          </a:p>
          <a:p>
            <a:r>
              <a:rPr lang="ja-JP" altLang="en-US" sz="2215" b="1" dirty="0"/>
              <a:t>　　詰め込み教育をすると主体性も、豊かな心も</a:t>
            </a:r>
            <a:r>
              <a:rPr lang="ja-JP" altLang="en-US" sz="2215" b="1" dirty="0">
                <a:solidFill>
                  <a:srgbClr val="FF0000"/>
                </a:solidFill>
              </a:rPr>
              <a:t>育ちにくい</a:t>
            </a:r>
            <a:r>
              <a:rPr lang="ja-JP" altLang="en-US" sz="2215" b="1" dirty="0"/>
              <a:t>。</a:t>
            </a:r>
            <a:endParaRPr lang="en-US" altLang="ja-JP" sz="2215" b="1" dirty="0"/>
          </a:p>
          <a:p>
            <a:r>
              <a:rPr lang="ja-JP" altLang="en-US" sz="2215" b="1" dirty="0"/>
              <a:t>　　</a:t>
            </a:r>
            <a:endParaRPr lang="en-US" altLang="ja-JP" sz="2215" b="1" dirty="0"/>
          </a:p>
        </p:txBody>
      </p:sp>
      <p:sp>
        <p:nvSpPr>
          <p:cNvPr id="3" name="四角形: 角を丸くする 2">
            <a:extLst>
              <a:ext uri="{FF2B5EF4-FFF2-40B4-BE49-F238E27FC236}">
                <a16:creationId xmlns:a16="http://schemas.microsoft.com/office/drawing/2014/main" id="{80B10A41-72A0-4248-8187-61F808F425D1}"/>
              </a:ext>
            </a:extLst>
          </p:cNvPr>
          <p:cNvSpPr/>
          <p:nvPr/>
        </p:nvSpPr>
        <p:spPr>
          <a:xfrm>
            <a:off x="4729200" y="5014454"/>
            <a:ext cx="4080009" cy="1643715"/>
          </a:xfrm>
          <a:prstGeom prst="round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u="sng" dirty="0">
                <a:solidFill>
                  <a:schemeClr val="tx1"/>
                </a:solidFill>
                <a:latin typeface="+mn-ea"/>
              </a:rPr>
              <a:t>問題解決的な学習過程</a:t>
            </a:r>
            <a:r>
              <a:rPr lang="ja-JP" altLang="en-US" sz="2215" b="1" dirty="0">
                <a:solidFill>
                  <a:schemeClr val="tx1"/>
                </a:solidFill>
                <a:latin typeface="+mn-ea"/>
              </a:rPr>
              <a:t>を重視して、その中に、</a:t>
            </a:r>
            <a:r>
              <a:rPr lang="ja-JP" altLang="en-US" sz="2215" b="1" u="sng" dirty="0">
                <a:solidFill>
                  <a:schemeClr val="tx1"/>
                </a:solidFill>
                <a:latin typeface="+mn-ea"/>
              </a:rPr>
              <a:t>対話的な</a:t>
            </a:r>
            <a:endParaRPr lang="en-US" altLang="ja-JP" sz="2215" b="1" u="sng" dirty="0">
              <a:solidFill>
                <a:schemeClr val="tx1"/>
              </a:solidFill>
              <a:latin typeface="+mn-ea"/>
            </a:endParaRPr>
          </a:p>
          <a:p>
            <a:r>
              <a:rPr lang="ja-JP" altLang="en-US" sz="2215" b="1" u="sng" dirty="0">
                <a:solidFill>
                  <a:schemeClr val="tx1"/>
                </a:solidFill>
                <a:latin typeface="+mn-ea"/>
              </a:rPr>
              <a:t>協働場面</a:t>
            </a:r>
            <a:r>
              <a:rPr lang="ja-JP" altLang="en-US" sz="2215" b="1" dirty="0">
                <a:solidFill>
                  <a:schemeClr val="tx1"/>
                </a:solidFill>
                <a:latin typeface="+mn-ea"/>
              </a:rPr>
              <a:t>を位置づけることで</a:t>
            </a:r>
            <a:r>
              <a:rPr lang="ja-JP" altLang="en-US" sz="2215" b="1" dirty="0">
                <a:solidFill>
                  <a:srgbClr val="FF0000"/>
                </a:solidFill>
                <a:latin typeface="+mn-ea"/>
              </a:rPr>
              <a:t>問題解決能力</a:t>
            </a:r>
            <a:r>
              <a:rPr lang="ja-JP" altLang="en-US" sz="2215" b="1" dirty="0">
                <a:solidFill>
                  <a:schemeClr val="tx1"/>
                </a:solidFill>
                <a:latin typeface="+mn-ea"/>
              </a:rPr>
              <a:t>を高める。</a:t>
            </a:r>
          </a:p>
        </p:txBody>
      </p:sp>
      <p:sp>
        <p:nvSpPr>
          <p:cNvPr id="10" name="四角形: 角を丸くする 9">
            <a:extLst>
              <a:ext uri="{FF2B5EF4-FFF2-40B4-BE49-F238E27FC236}">
                <a16:creationId xmlns:a16="http://schemas.microsoft.com/office/drawing/2014/main" id="{76380C26-6454-44B8-8821-0013B84809EC}"/>
              </a:ext>
            </a:extLst>
          </p:cNvPr>
          <p:cNvSpPr/>
          <p:nvPr/>
        </p:nvSpPr>
        <p:spPr>
          <a:xfrm>
            <a:off x="489658" y="5107339"/>
            <a:ext cx="4080009" cy="1398954"/>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dirty="0">
                <a:solidFill>
                  <a:schemeClr val="tx1"/>
                </a:solidFill>
              </a:rPr>
              <a:t>ＥＳＤカレンダーを工夫して、</a:t>
            </a:r>
            <a:endParaRPr lang="en-US" altLang="ja-JP" sz="2215" b="1" dirty="0">
              <a:solidFill>
                <a:schemeClr val="tx1"/>
              </a:solidFill>
            </a:endParaRPr>
          </a:p>
          <a:p>
            <a:r>
              <a:rPr lang="ja-JP" altLang="en-US" sz="2215" b="1" dirty="0">
                <a:solidFill>
                  <a:schemeClr val="tx1"/>
                </a:solidFill>
              </a:rPr>
              <a:t>その中で学習をつなげカリキュラム・マネジメントすることで、</a:t>
            </a:r>
            <a:r>
              <a:rPr lang="ja-JP" altLang="en-US" sz="2215" b="1" dirty="0">
                <a:solidFill>
                  <a:srgbClr val="FF0000"/>
                </a:solidFill>
              </a:rPr>
              <a:t>活用能力</a:t>
            </a:r>
            <a:r>
              <a:rPr lang="ja-JP" altLang="en-US" sz="2215" b="1" dirty="0">
                <a:solidFill>
                  <a:schemeClr val="tx1"/>
                </a:solidFill>
              </a:rPr>
              <a:t>を高める。</a:t>
            </a:r>
          </a:p>
        </p:txBody>
      </p:sp>
      <p:sp>
        <p:nvSpPr>
          <p:cNvPr id="7" name="矢印: 下 6">
            <a:extLst>
              <a:ext uri="{FF2B5EF4-FFF2-40B4-BE49-F238E27FC236}">
                <a16:creationId xmlns:a16="http://schemas.microsoft.com/office/drawing/2014/main" id="{E107B56A-2CD3-4D0D-B1D2-71166A3683B8}"/>
              </a:ext>
            </a:extLst>
          </p:cNvPr>
          <p:cNvSpPr/>
          <p:nvPr/>
        </p:nvSpPr>
        <p:spPr>
          <a:xfrm>
            <a:off x="3158340" y="4421016"/>
            <a:ext cx="562483" cy="563915"/>
          </a:xfrm>
          <a:prstGeom prst="downArrow">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フローチャート: 代替処理 10">
            <a:extLst>
              <a:ext uri="{FF2B5EF4-FFF2-40B4-BE49-F238E27FC236}">
                <a16:creationId xmlns:a16="http://schemas.microsoft.com/office/drawing/2014/main" id="{1EDC63D3-39C8-46E8-A307-5C76FF1C2078}"/>
              </a:ext>
            </a:extLst>
          </p:cNvPr>
          <p:cNvSpPr/>
          <p:nvPr/>
        </p:nvSpPr>
        <p:spPr>
          <a:xfrm>
            <a:off x="6225998" y="865153"/>
            <a:ext cx="952898" cy="592332"/>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9" name="正方形/長方形 8">
            <a:extLst>
              <a:ext uri="{FF2B5EF4-FFF2-40B4-BE49-F238E27FC236}">
                <a16:creationId xmlns:a16="http://schemas.microsoft.com/office/drawing/2014/main" id="{90CD8099-77E9-45D5-9BB5-28661C09ABEC}"/>
              </a:ext>
            </a:extLst>
          </p:cNvPr>
          <p:cNvSpPr/>
          <p:nvPr/>
        </p:nvSpPr>
        <p:spPr>
          <a:xfrm>
            <a:off x="6287498" y="916426"/>
            <a:ext cx="848309" cy="490134"/>
          </a:xfrm>
          <a:prstGeom prst="rect">
            <a:avLst/>
          </a:prstGeom>
          <a:solidFill>
            <a:srgbClr val="FFFF00"/>
          </a:solidFill>
        </p:spPr>
        <p:txBody>
          <a:bodyPr wrap="none">
            <a:spAutoFit/>
          </a:bodyPr>
          <a:lstStyle/>
          <a:p>
            <a:r>
              <a:rPr lang="ja-JP" altLang="en-US" sz="2585" dirty="0">
                <a:latin typeface="ＭＳ ゴシック" panose="020B0609070205080204" pitchFamily="49" charset="-128"/>
                <a:ea typeface="ＭＳ ゴシック" panose="020B0609070205080204" pitchFamily="49" charset="-128"/>
              </a:rPr>
              <a:t>活用</a:t>
            </a:r>
            <a:endParaRPr lang="ja-JP" altLang="en-US" sz="2585" dirty="0"/>
          </a:p>
        </p:txBody>
      </p:sp>
      <p:sp>
        <p:nvSpPr>
          <p:cNvPr id="12" name="四角形: 角を丸くする 11">
            <a:extLst>
              <a:ext uri="{FF2B5EF4-FFF2-40B4-BE49-F238E27FC236}">
                <a16:creationId xmlns:a16="http://schemas.microsoft.com/office/drawing/2014/main" id="{FBECF299-61ED-424A-8D0D-3F16BA451111}"/>
              </a:ext>
            </a:extLst>
          </p:cNvPr>
          <p:cNvSpPr/>
          <p:nvPr/>
        </p:nvSpPr>
        <p:spPr>
          <a:xfrm>
            <a:off x="5012268" y="2500952"/>
            <a:ext cx="3941536"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585" b="1" u="sng" dirty="0">
                <a:solidFill>
                  <a:schemeClr val="tx1"/>
                </a:solidFill>
                <a:latin typeface="HGP創英角ﾎﾟｯﾌﾟ体" panose="040B0A00000000000000" pitchFamily="50" charset="-128"/>
                <a:ea typeface="HGP創英角ﾎﾟｯﾌﾟ体" panose="040B0A00000000000000" pitchFamily="50" charset="-128"/>
              </a:rPr>
              <a:t>ベーシックなドリル訓練</a:t>
            </a:r>
            <a:endParaRPr lang="ja-JP" altLang="en-US" sz="2585"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13" name="四角形: 角を丸くする 12">
            <a:extLst>
              <a:ext uri="{FF2B5EF4-FFF2-40B4-BE49-F238E27FC236}">
                <a16:creationId xmlns:a16="http://schemas.microsoft.com/office/drawing/2014/main" id="{EFA068A7-E539-4966-87BA-173B55CADE15}"/>
              </a:ext>
            </a:extLst>
          </p:cNvPr>
          <p:cNvSpPr/>
          <p:nvPr/>
        </p:nvSpPr>
        <p:spPr>
          <a:xfrm>
            <a:off x="7482494" y="1348590"/>
            <a:ext cx="1409986" cy="394153"/>
          </a:xfrm>
          <a:prstGeom prst="roundRect">
            <a:avLst/>
          </a:prstGeom>
          <a:solidFill>
            <a:srgbClr val="FDC3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15" dirty="0">
                <a:solidFill>
                  <a:schemeClr val="tx1"/>
                </a:solidFill>
                <a:latin typeface="ＭＳ ゴシック" panose="020B0609070205080204" pitchFamily="49" charset="-128"/>
                <a:ea typeface="ＭＳ ゴシック" panose="020B0609070205080204" pitchFamily="49" charset="-128"/>
              </a:rPr>
              <a:t>学習規律</a:t>
            </a:r>
          </a:p>
        </p:txBody>
      </p:sp>
      <p:cxnSp>
        <p:nvCxnSpPr>
          <p:cNvPr id="15" name="直線コネクタ 14">
            <a:extLst>
              <a:ext uri="{FF2B5EF4-FFF2-40B4-BE49-F238E27FC236}">
                <a16:creationId xmlns:a16="http://schemas.microsoft.com/office/drawing/2014/main" id="{BE1906C3-B6BD-4EDC-8A6F-516190B6E175}"/>
              </a:ext>
            </a:extLst>
          </p:cNvPr>
          <p:cNvCxnSpPr>
            <a:cxnSpLocks/>
          </p:cNvCxnSpPr>
          <p:nvPr/>
        </p:nvCxnSpPr>
        <p:spPr>
          <a:xfrm>
            <a:off x="5724128" y="1176867"/>
            <a:ext cx="885318" cy="1324085"/>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589B05A5-8583-446F-BD72-324B3F261394}"/>
              </a:ext>
            </a:extLst>
          </p:cNvPr>
          <p:cNvCxnSpPr>
            <a:cxnSpLocks/>
            <a:endCxn id="12" idx="0"/>
          </p:cNvCxnSpPr>
          <p:nvPr/>
        </p:nvCxnSpPr>
        <p:spPr>
          <a:xfrm flipH="1">
            <a:off x="6983036" y="1765093"/>
            <a:ext cx="934568" cy="735859"/>
          </a:xfrm>
          <a:prstGeom prst="line">
            <a:avLst/>
          </a:prstGeom>
          <a:ln w="19050"/>
        </p:spPr>
        <p:style>
          <a:lnRef idx="1">
            <a:schemeClr val="dk1"/>
          </a:lnRef>
          <a:fillRef idx="0">
            <a:schemeClr val="dk1"/>
          </a:fillRef>
          <a:effectRef idx="0">
            <a:schemeClr val="dk1"/>
          </a:effectRef>
          <a:fontRef idx="minor">
            <a:schemeClr val="tx1"/>
          </a:fontRef>
        </p:style>
      </p:cxnSp>
      <p:sp>
        <p:nvSpPr>
          <p:cNvPr id="20" name="矢印: 下 19">
            <a:extLst>
              <a:ext uri="{FF2B5EF4-FFF2-40B4-BE49-F238E27FC236}">
                <a16:creationId xmlns:a16="http://schemas.microsoft.com/office/drawing/2014/main" id="{26CF1CC3-59F4-4108-9534-B9A0598EF2EC}"/>
              </a:ext>
            </a:extLst>
          </p:cNvPr>
          <p:cNvSpPr/>
          <p:nvPr/>
        </p:nvSpPr>
        <p:spPr>
          <a:xfrm>
            <a:off x="6328205" y="4407087"/>
            <a:ext cx="562483" cy="56391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5" name="テキスト ボックス 4">
            <a:extLst>
              <a:ext uri="{FF2B5EF4-FFF2-40B4-BE49-F238E27FC236}">
                <a16:creationId xmlns:a16="http://schemas.microsoft.com/office/drawing/2014/main" id="{EBA99774-FEC0-47B7-B25D-E39ED26F6598}"/>
              </a:ext>
            </a:extLst>
          </p:cNvPr>
          <p:cNvSpPr txBox="1"/>
          <p:nvPr/>
        </p:nvSpPr>
        <p:spPr>
          <a:xfrm>
            <a:off x="203285" y="111321"/>
            <a:ext cx="7725192" cy="461665"/>
          </a:xfrm>
          <a:prstGeom prst="rect">
            <a:avLst/>
          </a:prstGeom>
          <a:noFill/>
        </p:spPr>
        <p:txBody>
          <a:bodyPr wrap="non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主体的・対話的で深い学びの実現に向けた</a:t>
            </a:r>
            <a:r>
              <a:rPr kumimoji="1" lang="ja-JP" altLang="en-US" sz="2400" dirty="0">
                <a:solidFill>
                  <a:srgbClr val="FFFF00"/>
                </a:solidFill>
                <a:latin typeface="AR丸ゴシック体E" panose="020F0909000000000000" pitchFamily="49" charset="-128"/>
                <a:ea typeface="AR丸ゴシック体E" panose="020F0909000000000000" pitchFamily="49" charset="-128"/>
              </a:rPr>
              <a:t> </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授業改善</a:t>
            </a:r>
          </a:p>
        </p:txBody>
      </p:sp>
      <p:cxnSp>
        <p:nvCxnSpPr>
          <p:cNvPr id="25" name="直線コネクタ 24">
            <a:extLst>
              <a:ext uri="{FF2B5EF4-FFF2-40B4-BE49-F238E27FC236}">
                <a16:creationId xmlns:a16="http://schemas.microsoft.com/office/drawing/2014/main" id="{5D82488E-B0E9-4B1E-BDB5-3213BD1D42F4}"/>
              </a:ext>
            </a:extLst>
          </p:cNvPr>
          <p:cNvCxnSpPr>
            <a:cxnSpLocks/>
            <a:endCxn id="12" idx="1"/>
          </p:cNvCxnSpPr>
          <p:nvPr/>
        </p:nvCxnSpPr>
        <p:spPr>
          <a:xfrm flipV="1">
            <a:off x="2373243" y="2698029"/>
            <a:ext cx="2639025" cy="618586"/>
          </a:xfrm>
          <a:prstGeom prst="line">
            <a:avLst/>
          </a:prstGeom>
          <a:ln w="19050"/>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DCE99210-B2EE-4E1F-A3F5-43BAE095C924}"/>
              </a:ext>
            </a:extLst>
          </p:cNvPr>
          <p:cNvSpPr txBox="1"/>
          <p:nvPr/>
        </p:nvSpPr>
        <p:spPr>
          <a:xfrm>
            <a:off x="6120222" y="3915223"/>
            <a:ext cx="1107996" cy="461665"/>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同時に</a:t>
            </a:r>
          </a:p>
        </p:txBody>
      </p:sp>
      <p:cxnSp>
        <p:nvCxnSpPr>
          <p:cNvPr id="33" name="直線コネクタ 32">
            <a:extLst>
              <a:ext uri="{FF2B5EF4-FFF2-40B4-BE49-F238E27FC236}">
                <a16:creationId xmlns:a16="http://schemas.microsoft.com/office/drawing/2014/main" id="{5CE2C4D2-13DC-4FA5-A30E-DCDF39163D46}"/>
              </a:ext>
            </a:extLst>
          </p:cNvPr>
          <p:cNvCxnSpPr>
            <a:cxnSpLocks/>
          </p:cNvCxnSpPr>
          <p:nvPr/>
        </p:nvCxnSpPr>
        <p:spPr>
          <a:xfrm>
            <a:off x="3505200" y="3676898"/>
            <a:ext cx="4140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fade">
                                      <p:cBhvr>
                                        <p:cTn id="19" dur="1000"/>
                                        <p:tgtEl>
                                          <p:spTgt spid="2">
                                            <p:txEl>
                                              <p:pRg st="9" end="9"/>
                                            </p:txEl>
                                          </p:spTgt>
                                        </p:tgtEl>
                                      </p:cBhvr>
                                    </p:animEffect>
                                    <p:anim calcmode="lin" valueType="num">
                                      <p:cBhvr>
                                        <p:cTn id="2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1000"/>
                                        <p:tgtEl>
                                          <p:spTgt spid="12">
                                            <p:txEl>
                                              <p:pRg st="0" end="0"/>
                                            </p:txEl>
                                          </p:spTgt>
                                        </p:tgtEl>
                                      </p:cBhvr>
                                    </p:animEffect>
                                    <p:anim calcmode="lin" valueType="num">
                                      <p:cBhvr>
                                        <p:cTn id="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2" presetClass="entr" presetSubtype="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1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0-#ppt_w/2"/>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par>
                          <p:cTn id="56" fill="hold">
                            <p:stCondLst>
                              <p:cond delay="1500"/>
                            </p:stCondLst>
                            <p:childTnLst>
                              <p:par>
                                <p:cTn id="57" presetID="2" presetClass="entr" presetSubtype="3"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2000" fill="hold"/>
                                        <p:tgtEl>
                                          <p:spTgt spid="7"/>
                                        </p:tgtEl>
                                        <p:attrNameLst>
                                          <p:attrName>ppt_x</p:attrName>
                                        </p:attrNameLst>
                                      </p:cBhvr>
                                      <p:tavLst>
                                        <p:tav tm="0">
                                          <p:val>
                                            <p:strVal val="#ppt_x"/>
                                          </p:val>
                                        </p:tav>
                                        <p:tav tm="100000">
                                          <p:val>
                                            <p:strVal val="#ppt_x"/>
                                          </p:val>
                                        </p:tav>
                                      </p:tavLst>
                                    </p:anim>
                                    <p:anim calcmode="lin" valueType="num">
                                      <p:cBhvr additive="base">
                                        <p:cTn id="72" dur="2000" fill="hold"/>
                                        <p:tgtEl>
                                          <p:spTgt spid="7"/>
                                        </p:tgtEl>
                                        <p:attrNameLst>
                                          <p:attrName>ppt_y</p:attrName>
                                        </p:attrNameLst>
                                      </p:cBhvr>
                                      <p:tavLst>
                                        <p:tav tm="0">
                                          <p:val>
                                            <p:strVal val="0-#ppt_h/2"/>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1000"/>
                                        <p:tgtEl>
                                          <p:spTgt spid="19"/>
                                        </p:tgtEl>
                                      </p:cBhvr>
                                    </p:animEffect>
                                    <p:anim calcmode="lin" valueType="num">
                                      <p:cBhvr>
                                        <p:cTn id="98" dur="1000" fill="hold"/>
                                        <p:tgtEl>
                                          <p:spTgt spid="19"/>
                                        </p:tgtEl>
                                        <p:attrNameLst>
                                          <p:attrName>ppt_x</p:attrName>
                                        </p:attrNameLst>
                                      </p:cBhvr>
                                      <p:tavLst>
                                        <p:tav tm="0">
                                          <p:val>
                                            <p:strVal val="#ppt_x"/>
                                          </p:val>
                                        </p:tav>
                                        <p:tav tm="100000">
                                          <p:val>
                                            <p:strVal val="#ppt_x"/>
                                          </p:val>
                                        </p:tav>
                                      </p:tavLst>
                                    </p:anim>
                                    <p:anim calcmode="lin" valueType="num">
                                      <p:cBhvr>
                                        <p:cTn id="99" dur="1000" fill="hold"/>
                                        <p:tgtEl>
                                          <p:spTgt spid="19"/>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2" presetClass="entr" presetSubtype="1" decel="100000" fill="hold" grpId="0" nodeType="after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1" fill="hold" grpId="0" nodeType="click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additive="base">
                                        <p:cTn id="119" dur="500" fill="hold"/>
                                        <p:tgtEl>
                                          <p:spTgt spid="20"/>
                                        </p:tgtEl>
                                        <p:attrNameLst>
                                          <p:attrName>ppt_x</p:attrName>
                                        </p:attrNameLst>
                                      </p:cBhvr>
                                      <p:tavLst>
                                        <p:tav tm="0">
                                          <p:val>
                                            <p:strVal val="#ppt_x"/>
                                          </p:val>
                                        </p:tav>
                                        <p:tav tm="100000">
                                          <p:val>
                                            <p:strVal val="#ppt_x"/>
                                          </p:val>
                                        </p:tav>
                                      </p:tavLst>
                                    </p:anim>
                                    <p:anim calcmode="lin" valueType="num">
                                      <p:cBhvr additive="base">
                                        <p:cTn id="120" dur="500" fill="hold"/>
                                        <p:tgtEl>
                                          <p:spTgt spid="20"/>
                                        </p:tgtEl>
                                        <p:attrNameLst>
                                          <p:attrName>ppt_y</p:attrName>
                                        </p:attrNameLst>
                                      </p:cBhvr>
                                      <p:tavLst>
                                        <p:tav tm="0">
                                          <p:val>
                                            <p:strVal val="0-#ppt_h/2"/>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1000"/>
                                        <p:tgtEl>
                                          <p:spTgt spid="3"/>
                                        </p:tgtEl>
                                      </p:cBhvr>
                                    </p:animEffect>
                                    <p:anim calcmode="lin" valueType="num">
                                      <p:cBhvr>
                                        <p:cTn id="124" dur="1000" fill="hold"/>
                                        <p:tgtEl>
                                          <p:spTgt spid="3"/>
                                        </p:tgtEl>
                                        <p:attrNameLst>
                                          <p:attrName>ppt_x</p:attrName>
                                        </p:attrNameLst>
                                      </p:cBhvr>
                                      <p:tavLst>
                                        <p:tav tm="0">
                                          <p:val>
                                            <p:strVal val="#ppt_x"/>
                                          </p:val>
                                        </p:tav>
                                        <p:tav tm="100000">
                                          <p:val>
                                            <p:strVal val="#ppt_x"/>
                                          </p:val>
                                        </p:tav>
                                      </p:tavLst>
                                    </p:anim>
                                    <p:anim calcmode="lin" valueType="num">
                                      <p:cBhvr>
                                        <p:cTn id="1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4" grpId="0" animBg="1"/>
      <p:bldP spid="8" grpId="0" animBg="1"/>
      <p:bldP spid="22" grpId="0" animBg="1"/>
      <p:bldP spid="23" grpId="0" animBg="1"/>
      <p:bldP spid="3" grpId="0" animBg="1"/>
      <p:bldP spid="10" grpId="0" animBg="1"/>
      <p:bldP spid="7" grpId="0" animBg="1"/>
      <p:bldP spid="11" grpId="0" animBg="1"/>
      <p:bldP spid="9" grpId="0" animBg="1"/>
      <p:bldP spid="12" grpId="0" animBg="1"/>
      <p:bldP spid="13" grpId="0" animBg="1"/>
      <p:bldP spid="20"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95265" y="1407052"/>
            <a:ext cx="1953288" cy="2061456"/>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63">
              <a:defRPr/>
            </a:pPr>
            <a:r>
              <a:rPr lang="ja-JP" altLang="en-US" sz="1292" dirty="0">
                <a:solidFill>
                  <a:schemeClr val="tx1"/>
                </a:solidFill>
                <a:latin typeface="+mn-ea"/>
              </a:rPr>
              <a:t>「</a:t>
            </a:r>
            <a:r>
              <a:rPr lang="ja-JP" altLang="en-US" sz="1363"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363" dirty="0">
              <a:solidFill>
                <a:schemeClr val="tx1"/>
              </a:solidFill>
              <a:latin typeface="+mn-ea"/>
            </a:endParaRPr>
          </a:p>
          <a:p>
            <a:pPr defTabSz="815763">
              <a:defRPr/>
            </a:pPr>
            <a:endParaRPr lang="en-US" altLang="ja-JP" sz="1363"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pic>
        <p:nvPicPr>
          <p:cNvPr id="3074" name="図 15"/>
          <p:cNvPicPr>
            <a:picLocks noChangeAspect="1"/>
          </p:cNvPicPr>
          <p:nvPr/>
        </p:nvPicPr>
        <p:blipFill>
          <a:blip r:embed="rId3" cstate="email">
            <a:extLst>
              <a:ext uri="{28A0092B-C50C-407E-A947-70E740481C1C}">
                <a14:useLocalDpi xmlns:a14="http://schemas.microsoft.com/office/drawing/2010/main"/>
              </a:ext>
            </a:extLst>
          </a:blip>
          <a:srcRect r="16971" b="12401"/>
          <a:stretch>
            <a:fillRect/>
          </a:stretch>
        </p:blipFill>
        <p:spPr bwMode="auto">
          <a:xfrm>
            <a:off x="4796395" y="3576725"/>
            <a:ext cx="2912283" cy="22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 2"/>
          <p:cNvSpPr/>
          <p:nvPr/>
        </p:nvSpPr>
        <p:spPr>
          <a:xfrm>
            <a:off x="4632871" y="1407053"/>
            <a:ext cx="2024935"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endParaRPr lang="en-US" altLang="ja-JP" sz="681" dirty="0">
              <a:solidFill>
                <a:schemeClr val="tx1"/>
              </a:solidFill>
            </a:endParaRPr>
          </a:p>
          <a:p>
            <a:pPr defTabSz="815763">
              <a:defRPr/>
            </a:pPr>
            <a:r>
              <a:rPr lang="ja-JP" altLang="en-US" sz="1363" dirty="0">
                <a:solidFill>
                  <a:schemeClr val="tx1"/>
                </a:solidFill>
                <a:latin typeface="+mn-ea"/>
              </a:rPr>
              <a:t>ポートフォリオ等を活用しながら、効率よくまとめる。</a:t>
            </a:r>
            <a:endParaRPr lang="en-US" altLang="ja-JP" sz="1363" dirty="0">
              <a:solidFill>
                <a:schemeClr val="tx1"/>
              </a:solidFill>
              <a:latin typeface="+mn-ea"/>
            </a:endParaRPr>
          </a:p>
          <a:p>
            <a:pPr defTabSz="815763">
              <a:defRPr/>
            </a:pPr>
            <a:r>
              <a:rPr lang="ja-JP" altLang="en-US" sz="1363" dirty="0">
                <a:solidFill>
                  <a:schemeClr val="tx1"/>
                </a:solidFill>
                <a:latin typeface="+mn-ea"/>
              </a:rPr>
              <a:t>発表練習では、助言カード等を活用する。友達と練習の交流をさせることで、説得力のある結論が導き出せる。</a:t>
            </a:r>
            <a:endParaRPr lang="en-US" altLang="ja-JP" sz="1363" dirty="0">
              <a:solidFill>
                <a:schemeClr val="tx1"/>
              </a:solidFill>
              <a:latin typeface="+mn-ea"/>
            </a:endParaRPr>
          </a:p>
        </p:txBody>
      </p:sp>
      <p:sp>
        <p:nvSpPr>
          <p:cNvPr id="4" name="角丸四角形 3"/>
          <p:cNvSpPr/>
          <p:nvPr/>
        </p:nvSpPr>
        <p:spPr>
          <a:xfrm>
            <a:off x="6780900" y="1407053"/>
            <a:ext cx="1901844"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63">
              <a:defRPr/>
            </a:pPr>
            <a:r>
              <a:rPr lang="ja-JP" altLang="en-US" sz="681" dirty="0">
                <a:solidFill>
                  <a:schemeClr val="tx1"/>
                </a:solidFill>
              </a:rPr>
              <a:t>　</a:t>
            </a:r>
            <a:r>
              <a:rPr lang="ja-JP" altLang="en-US" sz="1363"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363" dirty="0">
              <a:solidFill>
                <a:schemeClr val="tx1"/>
              </a:solidFill>
              <a:latin typeface="+mn-ea"/>
            </a:endParaRPr>
          </a:p>
        </p:txBody>
      </p:sp>
      <p:sp>
        <p:nvSpPr>
          <p:cNvPr id="8" name="角丸四角形 7"/>
          <p:cNvSpPr/>
          <p:nvPr/>
        </p:nvSpPr>
        <p:spPr>
          <a:xfrm>
            <a:off x="503190" y="1407053"/>
            <a:ext cx="1953288" cy="2024935"/>
          </a:xfrm>
          <a:prstGeom prst="roundRect">
            <a:avLst>
              <a:gd name="adj" fmla="val 8880"/>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rPr>
              <a:t>　</a:t>
            </a:r>
            <a:endParaRPr lang="en-US" altLang="ja-JP" sz="681" dirty="0">
              <a:solidFill>
                <a:schemeClr val="tx1"/>
              </a:solidFill>
            </a:endParaRPr>
          </a:p>
          <a:p>
            <a:pPr defTabSz="815763">
              <a:defRPr/>
            </a:pPr>
            <a:r>
              <a:rPr lang="ja-JP" altLang="en-US" sz="1363" b="1" dirty="0">
                <a:solidFill>
                  <a:schemeClr val="tx1"/>
                </a:solidFill>
                <a:latin typeface="+mn-ea"/>
              </a:rPr>
              <a:t>単元全体に関わる大きな問題意識を共有することが重要。目標に向けて、教師の仕掛ける能力が成否を分ける。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下に示した「火をつける３つのステップ」を意識して指導する。</a:t>
            </a: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sp>
        <p:nvSpPr>
          <p:cNvPr id="3082" name="正方形/長方形 12"/>
          <p:cNvSpPr>
            <a:spLocks noChangeArrowheads="1"/>
          </p:cNvSpPr>
          <p:nvPr/>
        </p:nvSpPr>
        <p:spPr bwMode="auto">
          <a:xfrm>
            <a:off x="337109" y="944442"/>
            <a:ext cx="2045753"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学びに火をつける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2995056" y="944442"/>
            <a:ext cx="1010213"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4488429" y="944442"/>
            <a:ext cx="2389862"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まとめる</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実行する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7204284" y="944442"/>
            <a:ext cx="1208985"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伝え合う</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8" name="テキスト ボックス 1"/>
          <p:cNvSpPr txBox="1">
            <a:spLocks noChangeArrowheads="1"/>
          </p:cNvSpPr>
          <p:nvPr/>
        </p:nvSpPr>
        <p:spPr bwMode="auto">
          <a:xfrm>
            <a:off x="400390" y="4063681"/>
            <a:ext cx="1348605" cy="2269339"/>
          </a:xfrm>
          <a:prstGeom prst="rect">
            <a:avLst/>
          </a:prstGeom>
          <a:solidFill>
            <a:schemeClr val="accent6">
              <a:lumMod val="40000"/>
              <a:lumOff val="60000"/>
            </a:schemeClr>
          </a:solidFill>
          <a:ln>
            <a:solidFill>
              <a:schemeClr val="tx1">
                <a:lumMod val="65000"/>
                <a:lumOff val="35000"/>
              </a:schemeClr>
            </a:solidFill>
          </a:ln>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1193" b="1" dirty="0">
                <a:latin typeface="+mn-ea"/>
                <a:ea typeface="+mn-ea"/>
              </a:rPr>
              <a:t>①体験活動や資料をもとに基本的な事実と出会い</a:t>
            </a:r>
            <a:r>
              <a:rPr lang="en-US" altLang="ja-JP" sz="1193" b="1" dirty="0">
                <a:latin typeface="+mn-ea"/>
                <a:ea typeface="+mn-ea"/>
              </a:rPr>
              <a:t>, </a:t>
            </a:r>
            <a:r>
              <a:rPr lang="ja-JP" altLang="en-US" sz="1193" b="1" dirty="0">
                <a:latin typeface="+mn-ea"/>
                <a:ea typeface="+mn-ea"/>
              </a:rPr>
              <a:t>共有する</a:t>
            </a:r>
            <a:endParaRPr lang="en-US" altLang="ja-JP" sz="1193" b="1" dirty="0">
              <a:latin typeface="+mn-ea"/>
              <a:ea typeface="+mn-ea"/>
            </a:endParaRPr>
          </a:p>
          <a:p>
            <a:pPr eaLnBrk="1" hangingPunct="1">
              <a:lnSpc>
                <a:spcPct val="150000"/>
              </a:lnSpc>
              <a:defRPr/>
            </a:pPr>
            <a:r>
              <a:rPr lang="ja-JP" altLang="en-US" sz="1193" b="1" dirty="0">
                <a:latin typeface="+mn-ea"/>
                <a:ea typeface="+mn-ea"/>
              </a:rPr>
              <a:t>②多様な気づきや感想を共有する</a:t>
            </a:r>
            <a:endParaRPr lang="en-US" altLang="ja-JP" sz="1193" b="1" dirty="0">
              <a:latin typeface="+mn-ea"/>
              <a:ea typeface="+mn-ea"/>
            </a:endParaRPr>
          </a:p>
          <a:p>
            <a:pPr eaLnBrk="1" hangingPunct="1">
              <a:lnSpc>
                <a:spcPct val="150000"/>
              </a:lnSpc>
              <a:defRPr/>
            </a:pPr>
            <a:endParaRPr lang="en-US" altLang="ja-JP" sz="1193" b="1" dirty="0">
              <a:latin typeface="+mn-ea"/>
              <a:ea typeface="+mn-ea"/>
            </a:endParaRPr>
          </a:p>
        </p:txBody>
      </p:sp>
      <p:sp>
        <p:nvSpPr>
          <p:cNvPr id="19" name="正方形/長方形 18"/>
          <p:cNvSpPr>
            <a:spLocks noChangeArrowheads="1"/>
          </p:cNvSpPr>
          <p:nvPr/>
        </p:nvSpPr>
        <p:spPr bwMode="auto">
          <a:xfrm>
            <a:off x="1805805" y="4067740"/>
            <a:ext cx="1458321" cy="2270686"/>
          </a:xfrm>
          <a:prstGeom prst="rect">
            <a:avLst/>
          </a:prstGeom>
          <a:solidFill>
            <a:schemeClr val="accent6">
              <a:lumMod val="40000"/>
              <a:lumOff val="60000"/>
            </a:schemeClr>
          </a:solidFill>
          <a:ln>
            <a:solidFill>
              <a:schemeClr val="tx1">
                <a:lumMod val="65000"/>
                <a:lumOff val="35000"/>
              </a:schemeClr>
            </a:solidFill>
          </a:ln>
        </p:spPr>
        <p:txBody>
          <a:bodyPr wrap="square">
            <a:spAutoFit/>
          </a:bodyPr>
          <a:lstStyle/>
          <a:p>
            <a:pPr eaLnBrk="1" hangingPunct="1">
              <a:lnSpc>
                <a:spcPct val="150000"/>
              </a:lnSpc>
              <a:defRPr/>
            </a:pPr>
            <a:r>
              <a:rPr lang="ja-JP" altLang="en-US" sz="1193" b="1" dirty="0">
                <a:latin typeface="+mn-ea"/>
              </a:rPr>
              <a:t>①教師が提示したり、子どもが調べたりして合った矛盾する事実や意表をつく話や資料等から疑問を感じ、書き出す</a:t>
            </a:r>
            <a:endParaRPr lang="en-US" altLang="ja-JP" sz="1193" b="1" dirty="0">
              <a:latin typeface="+mn-ea"/>
            </a:endParaRPr>
          </a:p>
          <a:p>
            <a:pPr eaLnBrk="1" hangingPunct="1">
              <a:lnSpc>
                <a:spcPct val="150000"/>
              </a:lnSpc>
              <a:defRPr/>
            </a:pPr>
            <a:endParaRPr lang="en-US" altLang="ja-JP" sz="1200" b="1" dirty="0">
              <a:latin typeface="+mn-ea"/>
            </a:endParaRPr>
          </a:p>
        </p:txBody>
      </p:sp>
      <p:sp>
        <p:nvSpPr>
          <p:cNvPr id="20" name="正方形/長方形 6"/>
          <p:cNvSpPr>
            <a:spLocks noChangeArrowheads="1"/>
          </p:cNvSpPr>
          <p:nvPr/>
        </p:nvSpPr>
        <p:spPr bwMode="auto">
          <a:xfrm>
            <a:off x="478844" y="3780975"/>
            <a:ext cx="1270151" cy="275909"/>
          </a:xfrm>
          <a:prstGeom prst="rect">
            <a:avLst/>
          </a:prstGeom>
          <a:solidFill>
            <a:srgbClr val="FFFF00"/>
          </a:solidFill>
          <a:ln>
            <a:noFill/>
          </a:ln>
        </p:spPr>
        <p:txBody>
          <a:bodyPr>
            <a:spAutoFit/>
          </a:bodyPr>
          <a:lstStyle/>
          <a:p>
            <a:pPr>
              <a:defRPr/>
            </a:pPr>
            <a:r>
              <a:rPr lang="ja-JP" altLang="en-US" sz="1193" b="1" dirty="0">
                <a:latin typeface="+mj-ea"/>
                <a:ea typeface="+mj-ea"/>
              </a:rPr>
              <a:t>１</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出 会 う　</a:t>
            </a:r>
            <a:r>
              <a:rPr lang="ja-JP" altLang="en-US" sz="1193" b="1" dirty="0">
                <a:latin typeface="+mj-ea"/>
                <a:ea typeface="+mj-ea"/>
              </a:rPr>
              <a:t>　</a:t>
            </a:r>
          </a:p>
        </p:txBody>
      </p:sp>
      <p:sp>
        <p:nvSpPr>
          <p:cNvPr id="21" name="正方形/長方形 9"/>
          <p:cNvSpPr>
            <a:spLocks noChangeArrowheads="1"/>
          </p:cNvSpPr>
          <p:nvPr/>
        </p:nvSpPr>
        <p:spPr bwMode="auto">
          <a:xfrm>
            <a:off x="1934308" y="3783680"/>
            <a:ext cx="1099715" cy="275909"/>
          </a:xfrm>
          <a:prstGeom prst="rect">
            <a:avLst/>
          </a:prstGeom>
          <a:solidFill>
            <a:srgbClr val="FFFF00"/>
          </a:solidFill>
          <a:ln>
            <a:noFill/>
          </a:ln>
        </p:spPr>
        <p:txBody>
          <a:bodyPr>
            <a:spAutoFit/>
          </a:bodyPr>
          <a:lstStyle/>
          <a:p>
            <a:pPr>
              <a:defRPr/>
            </a:pPr>
            <a:r>
              <a:rPr lang="ja-JP" altLang="en-US" sz="1193" b="1" dirty="0">
                <a:latin typeface="+mj-ea"/>
                <a:ea typeface="+mj-ea"/>
              </a:rPr>
              <a:t>２</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気 付 く</a:t>
            </a:r>
            <a:r>
              <a:rPr lang="ja-JP" altLang="en-US" sz="1193" b="1" dirty="0">
                <a:latin typeface="+mj-ea"/>
                <a:ea typeface="+mj-ea"/>
              </a:rPr>
              <a:t>　　</a:t>
            </a:r>
          </a:p>
        </p:txBody>
      </p:sp>
      <p:sp>
        <p:nvSpPr>
          <p:cNvPr id="22" name="正方形/長方形 21"/>
          <p:cNvSpPr>
            <a:spLocks noChangeArrowheads="1"/>
          </p:cNvSpPr>
          <p:nvPr/>
        </p:nvSpPr>
        <p:spPr bwMode="auto">
          <a:xfrm>
            <a:off x="3311021" y="4063681"/>
            <a:ext cx="1400007" cy="2269339"/>
          </a:xfrm>
          <a:prstGeom prst="rect">
            <a:avLst/>
          </a:prstGeom>
          <a:solidFill>
            <a:schemeClr val="accent6">
              <a:lumMod val="40000"/>
              <a:lumOff val="60000"/>
            </a:schemeClr>
          </a:solidFill>
          <a:ln>
            <a:solidFill>
              <a:schemeClr val="tx1">
                <a:lumMod val="65000"/>
                <a:lumOff val="35000"/>
              </a:schemeClr>
            </a:solidFill>
          </a:ln>
        </p:spPr>
        <p:txBody>
          <a:bodyPr>
            <a:spAutoFit/>
          </a:bodyPr>
          <a:lstStyle/>
          <a:p>
            <a:pPr eaLnBrk="1" hangingPunct="1">
              <a:lnSpc>
                <a:spcPct val="150000"/>
              </a:lnSpc>
              <a:defRPr/>
            </a:pPr>
            <a:r>
              <a:rPr lang="ja-JP" altLang="en-US" sz="1193" b="1" dirty="0">
                <a:latin typeface="+mn-ea"/>
              </a:rPr>
              <a:t>①グループや学級全体で疑問を出し合い、分類・整理して学習問題化する</a:t>
            </a:r>
          </a:p>
          <a:p>
            <a:pPr eaLnBrk="1" hangingPunct="1">
              <a:lnSpc>
                <a:spcPct val="150000"/>
              </a:lnSpc>
              <a:defRPr/>
            </a:pPr>
            <a:r>
              <a:rPr lang="ja-JP" altLang="en-US" sz="1193" b="1" dirty="0">
                <a:latin typeface="+mn-ea"/>
              </a:rPr>
              <a:t>②問題について予想をする</a:t>
            </a:r>
            <a:endParaRPr lang="en-US" altLang="ja-JP" sz="1193" b="1" dirty="0">
              <a:latin typeface="+mn-ea"/>
            </a:endParaRPr>
          </a:p>
          <a:p>
            <a:pPr eaLnBrk="1" hangingPunct="1">
              <a:lnSpc>
                <a:spcPct val="150000"/>
              </a:lnSpc>
              <a:defRPr/>
            </a:pPr>
            <a:endParaRPr lang="en-US" altLang="ja-JP" sz="1193" b="1" dirty="0">
              <a:latin typeface="+mn-ea"/>
            </a:endParaRPr>
          </a:p>
        </p:txBody>
      </p:sp>
      <p:sp>
        <p:nvSpPr>
          <p:cNvPr id="23" name="正方形/長方形 10"/>
          <p:cNvSpPr>
            <a:spLocks noChangeArrowheads="1"/>
          </p:cNvSpPr>
          <p:nvPr/>
        </p:nvSpPr>
        <p:spPr bwMode="auto">
          <a:xfrm>
            <a:off x="3286225" y="3767448"/>
            <a:ext cx="1481496" cy="275909"/>
          </a:xfrm>
          <a:prstGeom prst="rect">
            <a:avLst/>
          </a:prstGeom>
          <a:solidFill>
            <a:srgbClr val="FFFF00"/>
          </a:solidFill>
          <a:ln>
            <a:noFill/>
          </a:ln>
        </p:spPr>
        <p:txBody>
          <a:bodyPr wrap="none">
            <a:spAutoFit/>
          </a:bodyPr>
          <a:lstStyle/>
          <a:p>
            <a:pPr>
              <a:defRPr/>
            </a:pPr>
            <a:r>
              <a:rPr lang="ja-JP" altLang="en-US" sz="1193" b="1" dirty="0">
                <a:latin typeface="+mj-ea"/>
                <a:ea typeface="+mj-ea"/>
              </a:rPr>
              <a:t>３</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問題意識をもつ</a:t>
            </a:r>
          </a:p>
        </p:txBody>
      </p:sp>
      <p:sp>
        <p:nvSpPr>
          <p:cNvPr id="24" name="右中かっこ 23"/>
          <p:cNvSpPr/>
          <p:nvPr/>
        </p:nvSpPr>
        <p:spPr>
          <a:xfrm rot="16200000">
            <a:off x="2428633" y="1494372"/>
            <a:ext cx="417972" cy="4317551"/>
          </a:xfrm>
          <a:prstGeom prst="rightBrace">
            <a:avLst>
              <a:gd name="adj1" fmla="val 8333"/>
              <a:gd name="adj2" fmla="val 1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534"/>
          </a:p>
        </p:txBody>
      </p:sp>
      <p:sp>
        <p:nvSpPr>
          <p:cNvPr id="3093" name="テキスト ボックス 11"/>
          <p:cNvSpPr txBox="1">
            <a:spLocks noChangeArrowheads="1"/>
          </p:cNvSpPr>
          <p:nvPr/>
        </p:nvSpPr>
        <p:spPr bwMode="auto">
          <a:xfrm>
            <a:off x="5181832" y="3839001"/>
            <a:ext cx="229366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363" b="1" dirty="0"/>
              <a:t>　</a:t>
            </a:r>
            <a:r>
              <a:rPr lang="ja-JP" altLang="en-US" sz="2000" b="1" dirty="0"/>
              <a:t>教えるだけの教師は時代遅れ！</a:t>
            </a:r>
            <a:endParaRPr lang="en-US" altLang="ja-JP" sz="2000" b="1" dirty="0"/>
          </a:p>
          <a:p>
            <a:r>
              <a:rPr lang="ja-JP" altLang="en-US" sz="2000" b="1" dirty="0"/>
              <a:t>先生方、子どもの学びに火をつけ</a:t>
            </a:r>
            <a:endParaRPr lang="en-US" altLang="ja-JP" sz="2000" b="1" dirty="0"/>
          </a:p>
          <a:p>
            <a:r>
              <a:rPr lang="ja-JP" altLang="en-US" sz="2000" b="1" dirty="0"/>
              <a:t>ましょう！</a:t>
            </a:r>
            <a:endParaRPr lang="en-US" altLang="ja-JP" sz="2000" b="1" dirty="0"/>
          </a:p>
        </p:txBody>
      </p:sp>
      <p:pic>
        <p:nvPicPr>
          <p:cNvPr id="3094" name="図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8741" y="425018"/>
            <a:ext cx="3585909" cy="514012"/>
          </a:xfrm>
          <a:prstGeom prst="rect">
            <a:avLst/>
          </a:prstGeom>
          <a:solidFill>
            <a:srgbClr val="FFFF00"/>
          </a:solidFill>
          <a:ln>
            <a:noFill/>
          </a:ln>
        </p:spPr>
      </p:pic>
      <p:pic>
        <p:nvPicPr>
          <p:cNvPr id="3095" name="図 2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2872" y="425018"/>
            <a:ext cx="1769283" cy="5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円/楕円 29"/>
          <p:cNvSpPr/>
          <p:nvPr/>
        </p:nvSpPr>
        <p:spPr>
          <a:xfrm>
            <a:off x="6780901" y="5320307"/>
            <a:ext cx="380098" cy="284059"/>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p>
        </p:txBody>
      </p:sp>
      <p:sp>
        <p:nvSpPr>
          <p:cNvPr id="31" name="円/楕円 30"/>
          <p:cNvSpPr/>
          <p:nvPr/>
        </p:nvSpPr>
        <p:spPr>
          <a:xfrm>
            <a:off x="7143413" y="5333831"/>
            <a:ext cx="189373" cy="155557"/>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p>
        </p:txBody>
      </p:sp>
      <p:sp>
        <p:nvSpPr>
          <p:cNvPr id="6" name="右矢印 5"/>
          <p:cNvSpPr/>
          <p:nvPr/>
        </p:nvSpPr>
        <p:spPr>
          <a:xfrm>
            <a:off x="6954041" y="1018061"/>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4204075" y="1029659"/>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2663549" y="1005311"/>
            <a:ext cx="285413"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2DFE681E-A49D-4E81-B002-47B86B9CADB7}"/>
              </a:ext>
            </a:extLst>
          </p:cNvPr>
          <p:cNvPicPr>
            <a:picLocks noChangeAspect="1"/>
          </p:cNvPicPr>
          <p:nvPr/>
        </p:nvPicPr>
        <p:blipFill>
          <a:blip r:embed="rId6"/>
          <a:stretch>
            <a:fillRect/>
          </a:stretch>
        </p:blipFill>
        <p:spPr>
          <a:xfrm>
            <a:off x="314664" y="6391048"/>
            <a:ext cx="4424261" cy="295919"/>
          </a:xfrm>
          <a:prstGeom prst="rect">
            <a:avLst/>
          </a:prstGeom>
        </p:spPr>
      </p:pic>
      <p:pic>
        <p:nvPicPr>
          <p:cNvPr id="7" name="図 6">
            <a:extLst>
              <a:ext uri="{FF2B5EF4-FFF2-40B4-BE49-F238E27FC236}">
                <a16:creationId xmlns:a16="http://schemas.microsoft.com/office/drawing/2014/main" id="{FD86E595-5F79-4FE5-9C1F-5DFAC2B8CA82}"/>
              </a:ext>
            </a:extLst>
          </p:cNvPr>
          <p:cNvPicPr>
            <a:picLocks noChangeAspect="1"/>
          </p:cNvPicPr>
          <p:nvPr/>
        </p:nvPicPr>
        <p:blipFill rotWithShape="1">
          <a:blip r:embed="rId7"/>
          <a:srcRect l="11797" t="49705" r="68450" b="26111"/>
          <a:stretch/>
        </p:blipFill>
        <p:spPr>
          <a:xfrm>
            <a:off x="7204284" y="5502912"/>
            <a:ext cx="1806256" cy="1243887"/>
          </a:xfrm>
          <a:prstGeom prst="rect">
            <a:avLst/>
          </a:prstGeom>
        </p:spPr>
      </p:pic>
    </p:spTree>
    <p:extLst>
      <p:ext uri="{BB962C8B-B14F-4D97-AF65-F5344CB8AC3E}">
        <p14:creationId xmlns:p14="http://schemas.microsoft.com/office/powerpoint/2010/main" val="37658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anim calcmode="lin" valueType="num">
                                      <p:cBhvr>
                                        <p:cTn id="8" dur="1000" fill="hold"/>
                                        <p:tgtEl>
                                          <p:spTgt spid="3082"/>
                                        </p:tgtEl>
                                        <p:attrNameLst>
                                          <p:attrName>ppt_x</p:attrName>
                                        </p:attrNameLst>
                                      </p:cBhvr>
                                      <p:tavLst>
                                        <p:tav tm="0">
                                          <p:val>
                                            <p:strVal val="#ppt_x"/>
                                          </p:val>
                                        </p:tav>
                                        <p:tav tm="100000">
                                          <p:val>
                                            <p:strVal val="#ppt_x"/>
                                          </p:val>
                                        </p:tav>
                                      </p:tavLst>
                                    </p:anim>
                                    <p:anim calcmode="lin" valueType="num">
                                      <p:cBhvr>
                                        <p:cTn id="9"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074"/>
                                        </p:tgtEl>
                                        <p:attrNameLst>
                                          <p:attrName>style.visibility</p:attrName>
                                        </p:attrNameLst>
                                      </p:cBhvr>
                                      <p:to>
                                        <p:strVal val="visible"/>
                                      </p:to>
                                    </p:set>
                                    <p:animEffect transition="in" filter="fade">
                                      <p:cBhvr>
                                        <p:cTn id="50" dur="1000"/>
                                        <p:tgtEl>
                                          <p:spTgt spid="3074"/>
                                        </p:tgtEl>
                                      </p:cBhvr>
                                    </p:animEffect>
                                    <p:anim calcmode="lin" valueType="num">
                                      <p:cBhvr>
                                        <p:cTn id="51" dur="1000" fill="hold"/>
                                        <p:tgtEl>
                                          <p:spTgt spid="3074"/>
                                        </p:tgtEl>
                                        <p:attrNameLst>
                                          <p:attrName>ppt_x</p:attrName>
                                        </p:attrNameLst>
                                      </p:cBhvr>
                                      <p:tavLst>
                                        <p:tav tm="0">
                                          <p:val>
                                            <p:strVal val="#ppt_x"/>
                                          </p:val>
                                        </p:tav>
                                        <p:tav tm="100000">
                                          <p:val>
                                            <p:strVal val="#ppt_x"/>
                                          </p:val>
                                        </p:tav>
                                      </p:tavLst>
                                    </p:anim>
                                    <p:anim calcmode="lin" valueType="num">
                                      <p:cBhvr>
                                        <p:cTn id="52" dur="1000" fill="hold"/>
                                        <p:tgtEl>
                                          <p:spTgt spid="307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093"/>
                                        </p:tgtEl>
                                        <p:attrNameLst>
                                          <p:attrName>style.visibility</p:attrName>
                                        </p:attrNameLst>
                                      </p:cBhvr>
                                      <p:to>
                                        <p:strVal val="visible"/>
                                      </p:to>
                                    </p:set>
                                    <p:animEffect transition="in" filter="fade">
                                      <p:cBhvr>
                                        <p:cTn id="55" dur="1000"/>
                                        <p:tgtEl>
                                          <p:spTgt spid="3093"/>
                                        </p:tgtEl>
                                      </p:cBhvr>
                                    </p:animEffect>
                                    <p:anim calcmode="lin" valueType="num">
                                      <p:cBhvr>
                                        <p:cTn id="56" dur="1000" fill="hold"/>
                                        <p:tgtEl>
                                          <p:spTgt spid="3093"/>
                                        </p:tgtEl>
                                        <p:attrNameLst>
                                          <p:attrName>ppt_x</p:attrName>
                                        </p:attrNameLst>
                                      </p:cBhvr>
                                      <p:tavLst>
                                        <p:tav tm="0">
                                          <p:val>
                                            <p:strVal val="#ppt_x"/>
                                          </p:val>
                                        </p:tav>
                                        <p:tav tm="100000">
                                          <p:val>
                                            <p:strVal val="#ppt_x"/>
                                          </p:val>
                                        </p:tav>
                                      </p:tavLst>
                                    </p:anim>
                                    <p:anim calcmode="lin" valueType="num">
                                      <p:cBhvr>
                                        <p:cTn id="57" dur="1000" fill="hold"/>
                                        <p:tgtEl>
                                          <p:spTgt spid="309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18" grpId="0" animBg="1"/>
      <p:bldP spid="19" grpId="0" animBg="1"/>
      <p:bldP spid="20" grpId="0" animBg="1"/>
      <p:bldP spid="21" grpId="0" animBg="1"/>
      <p:bldP spid="22" grpId="0" animBg="1"/>
      <p:bldP spid="23" grpId="0" animBg="1"/>
      <p:bldP spid="3093" grpId="0"/>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9828" y="546248"/>
            <a:ext cx="8375084" cy="49013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2585" b="1" spc="46" dirty="0">
                <a:ln w="11430"/>
                <a:latin typeface="AR P丸ゴシック体E" panose="020F0900000000000000" pitchFamily="50" charset="-128"/>
                <a:ea typeface="AR P丸ゴシック体E" panose="020F0900000000000000" pitchFamily="50" charset="-128"/>
              </a:rPr>
              <a:t>　</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a:ln w="11430"/>
                <a:latin typeface="AR P丸ゴシック体E" panose="020F0900000000000000" pitchFamily="50" charset="-128"/>
                <a:ea typeface="AR P丸ゴシック体E" panose="020F0900000000000000" pitchFamily="50" charset="-128"/>
              </a:rPr>
              <a:t>際の</a:t>
            </a:r>
            <a:r>
              <a:rPr lang="ja-JP" altLang="en-US" sz="2585" b="1" spc="46"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65805" y="1641231"/>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kumimoji="0"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82795" y="2282378"/>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1)</a:t>
            </a:r>
            <a:r>
              <a:rPr lang="ja-JP" altLang="en-US" sz="1846" b="1" dirty="0">
                <a:latin typeface="HG明朝B" panose="02020809000000000000" pitchFamily="17" charset="-128"/>
                <a:ea typeface="HG明朝B" panose="02020809000000000000" pitchFamily="17" charset="-128"/>
              </a:rPr>
              <a:t>体験活動や提示資料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をもとに</a:t>
            </a:r>
            <a:r>
              <a:rPr lang="ja-JP" altLang="en-US" sz="1846" b="1" dirty="0">
                <a:latin typeface="HGSｺﾞｼｯｸE" panose="020B0900000000000000" pitchFamily="50" charset="-128"/>
                <a:ea typeface="HGSｺﾞｼｯｸE" panose="020B0900000000000000" pitchFamily="50" charset="-128"/>
              </a:rPr>
              <a:t>基本的な</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事実と出会う</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2)</a:t>
            </a:r>
            <a:r>
              <a:rPr lang="ja-JP" altLang="en-US" sz="1846" b="1" dirty="0">
                <a:latin typeface="HG明朝B" panose="02020809000000000000" pitchFamily="17" charset="-128"/>
                <a:ea typeface="HG明朝B" panose="02020809000000000000" pitchFamily="17" charset="-128"/>
              </a:rPr>
              <a:t>体験したり資料を見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たりしたことから、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多様な気づきや感想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などをもち、それを</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PｺﾞｼｯｸE" panose="020B0900000000000000" pitchFamily="50" charset="-128"/>
                <a:ea typeface="HGPｺﾞｼｯｸE" panose="020B0900000000000000" pitchFamily="50" charset="-128"/>
              </a:rPr>
              <a:t>共有する</a:t>
            </a:r>
            <a:endParaRPr lang="en-US" altLang="ja-JP" sz="1846" b="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2858187" y="1641231"/>
            <a:ext cx="2910254"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　</a:t>
            </a:r>
            <a:r>
              <a:rPr kumimoji="0" lang="ja-JP" altLang="en-US" sz="1846" b="1" dirty="0">
                <a:latin typeface="ＤＦ平成ゴシック体W5" panose="02010609000101010101" pitchFamily="1" charset="-128"/>
                <a:ea typeface="ＤＦ平成ゴシック体W5" panose="02010609000101010101" pitchFamily="1" charset="-128"/>
              </a:rPr>
              <a:t>火をつける　</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2858187" y="2282378"/>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3)</a:t>
            </a:r>
            <a:r>
              <a:rPr lang="ja-JP" altLang="en-US" sz="1846" b="1" dirty="0">
                <a:latin typeface="HG明朝B" panose="02020809000000000000" pitchFamily="17" charset="-128"/>
                <a:ea typeface="HG明朝B" panose="02020809000000000000" pitchFamily="17" charset="-128"/>
              </a:rPr>
              <a:t>教師が提示したり、子</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どもが調べたりして出</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合った</a:t>
            </a:r>
            <a:r>
              <a:rPr lang="ja-JP" altLang="en-US" sz="1846" b="1" dirty="0">
                <a:latin typeface="HGSｺﾞｼｯｸE" panose="020B0900000000000000" pitchFamily="50" charset="-128"/>
                <a:ea typeface="HGSｺﾞｼｯｸE" panose="020B0900000000000000" pitchFamily="50" charset="-128"/>
              </a:rPr>
              <a:t>矛盾する事実</a:t>
            </a:r>
            <a:r>
              <a:rPr lang="ja-JP" altLang="en-US" sz="1846" b="1" dirty="0">
                <a:latin typeface="HG明朝B" panose="02020809000000000000" pitchFamily="17" charset="-128"/>
                <a:ea typeface="HG明朝B" panose="02020809000000000000" pitchFamily="17" charset="-128"/>
              </a:rPr>
              <a:t>や</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意表をつく話</a:t>
            </a:r>
            <a:r>
              <a:rPr lang="ja-JP" altLang="en-US" sz="1846" b="1" dirty="0">
                <a:latin typeface="HG明朝B" panose="02020809000000000000" pitchFamily="17" charset="-128"/>
                <a:ea typeface="HG明朝B" panose="02020809000000000000" pitchFamily="17" charset="-128"/>
              </a:rPr>
              <a:t>や資料等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から</a:t>
            </a:r>
            <a:r>
              <a:rPr lang="ja-JP" altLang="en-US" sz="1846" b="1" dirty="0">
                <a:latin typeface="AR P丸ゴシック体E" panose="020F0900000000000000" pitchFamily="50" charset="-128"/>
                <a:ea typeface="AR P丸ゴシック体E" panose="020F0900000000000000" pitchFamily="50" charset="-128"/>
              </a:rPr>
              <a:t>疑問を感じ</a:t>
            </a:r>
            <a:r>
              <a:rPr lang="ja-JP" altLang="en-US" sz="1846" b="1" dirty="0">
                <a:latin typeface="HG明朝B" panose="02020809000000000000" pitchFamily="17" charset="-128"/>
                <a:ea typeface="HG明朝B" panose="02020809000000000000" pitchFamily="17" charset="-128"/>
              </a:rPr>
              <a:t>、書き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出す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6014066" y="1622182"/>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kumimoji="0" lang="ja-JP" altLang="en-US" sz="1846" b="1" dirty="0">
                <a:latin typeface="ＤＦ平成ゴシック体W5" panose="02010609000101010101" pitchFamily="1" charset="-128"/>
                <a:ea typeface="ＤＦ平成ゴシック体W5" panose="02010609000101010101" pitchFamily="1" charset="-128"/>
              </a:rPr>
              <a:t>テーマを決める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6014066" y="2283349"/>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4)</a:t>
            </a:r>
            <a:r>
              <a:rPr lang="ja-JP" altLang="en-US" sz="1846" b="1" dirty="0">
                <a:latin typeface="HG明朝B" panose="02020809000000000000" pitchFamily="17" charset="-128"/>
                <a:ea typeface="HG明朝B" panose="02020809000000000000" pitchFamily="17" charset="-128"/>
              </a:rPr>
              <a:t>グループや学級全体で</a:t>
            </a:r>
            <a:r>
              <a:rPr lang="ja-JP" altLang="en-US" sz="1846" b="1" dirty="0">
                <a:latin typeface="AR P丸ゴシック体E" panose="020F0900000000000000" pitchFamily="50" charset="-128"/>
                <a:ea typeface="AR P丸ゴシック体E" panose="020F0900000000000000" pitchFamily="50" charset="-128"/>
              </a:rPr>
              <a:t>疑　</a:t>
            </a:r>
            <a:endParaRPr lang="en-US" altLang="ja-JP" sz="1846"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b="1" dirty="0">
                <a:latin typeface="AR P丸ゴシック体E" panose="020F0900000000000000" pitchFamily="50" charset="-128"/>
                <a:ea typeface="AR P丸ゴシック体E" panose="020F0900000000000000" pitchFamily="50" charset="-128"/>
              </a:rPr>
              <a:t>　問を出し合い</a:t>
            </a:r>
            <a:r>
              <a:rPr lang="ja-JP" altLang="en-US" sz="1846" b="1" dirty="0">
                <a:latin typeface="HG明朝B" panose="02020809000000000000" pitchFamily="17" charset="-128"/>
                <a:ea typeface="HG明朝B" panose="02020809000000000000" pitchFamily="17" charset="-128"/>
              </a:rPr>
              <a:t>、</a:t>
            </a:r>
            <a:r>
              <a:rPr lang="ja-JP" altLang="en-US" sz="1846" b="1" dirty="0">
                <a:latin typeface="HGSｺﾞｼｯｸE" panose="020B0900000000000000" pitchFamily="50" charset="-128"/>
                <a:ea typeface="HGSｺﾞｼｯｸE" panose="020B0900000000000000" pitchFamily="50" charset="-128"/>
              </a:rPr>
              <a:t>分類・整</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a:t>
            </a:r>
            <a:r>
              <a:rPr lang="ja-JP" altLang="en-US" sz="1846" b="1" dirty="0" err="1">
                <a:latin typeface="HGSｺﾞｼｯｸE" panose="020B0900000000000000" pitchFamily="50" charset="-128"/>
                <a:ea typeface="HGSｺﾞｼｯｸE" panose="020B0900000000000000" pitchFamily="50" charset="-128"/>
              </a:rPr>
              <a:t>理して</a:t>
            </a:r>
            <a:r>
              <a:rPr lang="ja-JP" altLang="en-US" sz="1846" b="1" dirty="0">
                <a:latin typeface="HG明朝B" panose="02020809000000000000" pitchFamily="17" charset="-128"/>
                <a:ea typeface="HG明朝B" panose="02020809000000000000" pitchFamily="17" charset="-128"/>
              </a:rPr>
              <a:t>まとめ、</a:t>
            </a:r>
            <a:r>
              <a:rPr lang="ja-JP" altLang="en-US" sz="1846" b="1" dirty="0">
                <a:latin typeface="HGSｺﾞｼｯｸE" panose="020B0900000000000000" pitchFamily="50" charset="-128"/>
                <a:ea typeface="HGSｺﾞｼｯｸE" panose="020B0900000000000000" pitchFamily="50" charset="-128"/>
              </a:rPr>
              <a:t>学習問題</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をつくる</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5)</a:t>
            </a:r>
            <a:r>
              <a:rPr lang="ja-JP" altLang="en-US" sz="1846" b="1" dirty="0">
                <a:latin typeface="HG明朝B" panose="02020809000000000000" pitchFamily="17" charset="-128"/>
                <a:ea typeface="HG明朝B" panose="02020809000000000000" pitchFamily="17" charset="-128"/>
              </a:rPr>
              <a:t>問題について、自分なり</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の</a:t>
            </a:r>
            <a:r>
              <a:rPr lang="ja-JP" altLang="en-US" sz="1846" b="1" dirty="0">
                <a:latin typeface="HGSｺﾞｼｯｸE" panose="020B0900000000000000" pitchFamily="50" charset="-128"/>
                <a:ea typeface="HGSｺﾞｼｯｸE" panose="020B0900000000000000" pitchFamily="50" charset="-128"/>
              </a:rPr>
              <a:t>予想</a:t>
            </a:r>
            <a:r>
              <a:rPr lang="ja-JP" altLang="en-US" sz="1846" b="1" dirty="0">
                <a:latin typeface="HG明朝B" panose="02020809000000000000" pitchFamily="17" charset="-128"/>
                <a:ea typeface="HG明朝B" panose="02020809000000000000" pitchFamily="17" charset="-128"/>
              </a:rPr>
              <a:t>をする</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15" name="テキスト ボックス 14"/>
          <p:cNvSpPr txBox="1">
            <a:spLocks noChangeArrowheads="1"/>
          </p:cNvSpPr>
          <p:nvPr/>
        </p:nvSpPr>
        <p:spPr bwMode="auto">
          <a:xfrm>
            <a:off x="1054335" y="1139761"/>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①</a:t>
            </a:r>
          </a:p>
        </p:txBody>
      </p:sp>
      <p:sp>
        <p:nvSpPr>
          <p:cNvPr id="16" name="テキスト ボックス 15"/>
          <p:cNvSpPr txBox="1">
            <a:spLocks noChangeArrowheads="1"/>
          </p:cNvSpPr>
          <p:nvPr/>
        </p:nvSpPr>
        <p:spPr bwMode="auto">
          <a:xfrm>
            <a:off x="3918108" y="1139760"/>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②</a:t>
            </a:r>
          </a:p>
        </p:txBody>
      </p:sp>
      <p:sp>
        <p:nvSpPr>
          <p:cNvPr id="17" name="テキスト ボックス 16"/>
          <p:cNvSpPr txBox="1">
            <a:spLocks noChangeArrowheads="1"/>
          </p:cNvSpPr>
          <p:nvPr/>
        </p:nvSpPr>
        <p:spPr bwMode="auto">
          <a:xfrm>
            <a:off x="7150471" y="1119728"/>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③</a:t>
            </a: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57613" y="5954819"/>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親しみ・憧れ・共感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3918107" y="3561938"/>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3148788" y="3960751"/>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3574966" y="4426034"/>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7961915" y="3561938"/>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6368701" y="4019756"/>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3004395" y="5954819"/>
            <a:ext cx="2749471"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6183466" y="5949280"/>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疑問から学習問題へ</a:t>
            </a:r>
          </a:p>
        </p:txBody>
      </p:sp>
      <p:cxnSp>
        <p:nvCxnSpPr>
          <p:cNvPr id="24" name="直線コネクタ 23">
            <a:extLst>
              <a:ext uri="{FF2B5EF4-FFF2-40B4-BE49-F238E27FC236}">
                <a16:creationId xmlns:a16="http://schemas.microsoft.com/office/drawing/2014/main" id="{E3EB095B-AFE9-40D9-945D-7653FF137ABA}"/>
              </a:ext>
            </a:extLst>
          </p:cNvPr>
          <p:cNvCxnSpPr>
            <a:cxnSpLocks/>
          </p:cNvCxnSpPr>
          <p:nvPr/>
        </p:nvCxnSpPr>
        <p:spPr>
          <a:xfrm>
            <a:off x="7961914" y="3159861"/>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7EDEAAC-6F95-41A5-B323-CA47A4A2FB6E}"/>
              </a:ext>
            </a:extLst>
          </p:cNvPr>
          <p:cNvCxnSpPr>
            <a:cxnSpLocks/>
          </p:cNvCxnSpPr>
          <p:nvPr/>
        </p:nvCxnSpPr>
        <p:spPr>
          <a:xfrm>
            <a:off x="6296609" y="3557015"/>
            <a:ext cx="7754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71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16" presetClass="entr" presetSubtype="2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3"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DFACEAD-2837-4A2C-AA81-52430D20A98B}"/>
              </a:ext>
            </a:extLst>
          </p:cNvPr>
          <p:cNvSpPr txBox="1"/>
          <p:nvPr/>
        </p:nvSpPr>
        <p:spPr>
          <a:xfrm>
            <a:off x="150667" y="338667"/>
            <a:ext cx="8842665" cy="2489200"/>
          </a:xfrm>
          <a:prstGeom prst="rect">
            <a:avLst/>
          </a:prstGeom>
        </p:spPr>
        <p:txBody>
          <a:bodyPr vert="horz" lIns="91440" tIns="45720" rIns="91440" bIns="45720" rtlCol="0" anchor="b">
            <a:normAutofit fontScale="92500" lnSpcReduction="10000"/>
          </a:bodyPr>
          <a:lstStyle/>
          <a:p>
            <a:pPr defTabSz="914400">
              <a:lnSpc>
                <a:spcPct val="90000"/>
              </a:lnSpc>
              <a:spcBef>
                <a:spcPct val="0"/>
              </a:spcBef>
              <a:spcAft>
                <a:spcPts val="600"/>
              </a:spcAft>
            </a:pPr>
            <a:endParaRPr kumimoji="1" lang="en-US" altLang="ja-JP" sz="2000" b="1" dirty="0">
              <a:solidFill>
                <a:schemeClr val="bg1"/>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solidFill>
                  <a:schemeClr val="bg1"/>
                </a:solidFill>
                <a:latin typeface="BIZ UDPゴシック" panose="020B0400000000000000" pitchFamily="50" charset="-128"/>
                <a:ea typeface="BIZ UDPゴシック" panose="020B0400000000000000" pitchFamily="50" charset="-128"/>
                <a:cs typeface="+mj-cs"/>
              </a:rPr>
              <a:t>第</a:t>
            </a:r>
            <a:r>
              <a:rPr kumimoji="1" lang="en-US" altLang="ja-JP" sz="4200" b="1" dirty="0">
                <a:solidFill>
                  <a:schemeClr val="bg1"/>
                </a:solidFill>
                <a:latin typeface="BIZ UDPゴシック" panose="020B0400000000000000" pitchFamily="50" charset="-128"/>
                <a:ea typeface="BIZ UDPゴシック" panose="020B0400000000000000" pitchFamily="50" charset="-128"/>
                <a:cs typeface="+mj-cs"/>
              </a:rPr>
              <a:t>1</a:t>
            </a:r>
            <a:r>
              <a:rPr kumimoji="1" lang="ja-JP" altLang="en-US" sz="4200" b="1" dirty="0">
                <a:solidFill>
                  <a:schemeClr val="bg1"/>
                </a:solidFill>
                <a:latin typeface="BIZ UDPゴシック" panose="020B0400000000000000" pitchFamily="50" charset="-128"/>
                <a:ea typeface="BIZ UDPゴシック" panose="020B0400000000000000" pitchFamily="50" charset="-128"/>
                <a:cs typeface="+mj-cs"/>
              </a:rPr>
              <a:t>部</a:t>
            </a:r>
            <a:endParaRPr kumimoji="1" lang="en-US" altLang="ja-JP" sz="4200" b="1" dirty="0">
              <a:solidFill>
                <a:schemeClr val="bg1"/>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2000" b="1" dirty="0">
              <a:solidFill>
                <a:schemeClr val="bg1"/>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solidFill>
                  <a:schemeClr val="bg1"/>
                </a:solidFill>
                <a:latin typeface="BIZ UDPゴシック" panose="020B0400000000000000" pitchFamily="50" charset="-128"/>
                <a:ea typeface="BIZ UDPゴシック" panose="020B0400000000000000" pitchFamily="50" charset="-128"/>
                <a:cs typeface="+mj-cs"/>
              </a:rPr>
              <a:t>・コロナ禍を学びに活かす取り組み</a:t>
            </a:r>
            <a:endParaRPr kumimoji="1" lang="en-US" altLang="ja-JP" sz="4200" b="1" dirty="0">
              <a:solidFill>
                <a:schemeClr val="bg1"/>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solidFill>
                  <a:schemeClr val="bg1"/>
                </a:solidFill>
                <a:latin typeface="BIZ UDPゴシック" panose="020B0400000000000000" pitchFamily="50" charset="-128"/>
                <a:ea typeface="BIZ UDPゴシック" panose="020B0400000000000000" pitchFamily="50" charset="-128"/>
                <a:cs typeface="+mj-cs"/>
              </a:rPr>
              <a:t>・各校の実践や課題から学び合おう</a:t>
            </a:r>
            <a:endParaRPr kumimoji="1" lang="en-US" altLang="ja-JP" sz="4200" b="1" dirty="0">
              <a:solidFill>
                <a:schemeClr val="bg1"/>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4200" b="1" dirty="0">
              <a:solidFill>
                <a:schemeClr val="bg1"/>
              </a:solidFill>
              <a:latin typeface="BIZ UDPゴシック" panose="020B0400000000000000" pitchFamily="50" charset="-128"/>
              <a:ea typeface="BIZ UDPゴシック" panose="020B0400000000000000" pitchFamily="50" charset="-128"/>
              <a:cs typeface="+mj-cs"/>
            </a:endParaRPr>
          </a:p>
        </p:txBody>
      </p:sp>
      <p:pic>
        <p:nvPicPr>
          <p:cNvPr id="3" name="図 2">
            <a:extLst>
              <a:ext uri="{FF2B5EF4-FFF2-40B4-BE49-F238E27FC236}">
                <a16:creationId xmlns:a16="http://schemas.microsoft.com/office/drawing/2014/main" id="{83795A21-71CC-4F07-8ED7-76E70431B12A}"/>
              </a:ext>
            </a:extLst>
          </p:cNvPr>
          <p:cNvPicPr>
            <a:picLocks noChangeAspect="1"/>
          </p:cNvPicPr>
          <p:nvPr/>
        </p:nvPicPr>
        <p:blipFill rotWithShape="1">
          <a:blip r:embed="rId3"/>
          <a:srcRect b="23005"/>
          <a:stretch/>
        </p:blipFill>
        <p:spPr>
          <a:xfrm>
            <a:off x="-1" y="847725"/>
            <a:ext cx="9144000" cy="3960283"/>
          </a:xfrm>
          <a:prstGeom prst="rect">
            <a:avLst/>
          </a:prstGeom>
        </p:spPr>
      </p:pic>
      <p:sp>
        <p:nvSpPr>
          <p:cNvPr id="6" name="テキスト ボックス 5">
            <a:extLst>
              <a:ext uri="{FF2B5EF4-FFF2-40B4-BE49-F238E27FC236}">
                <a16:creationId xmlns:a16="http://schemas.microsoft.com/office/drawing/2014/main" id="{0884E339-8416-40B4-B2CC-0E9F7F25B6E7}"/>
              </a:ext>
            </a:extLst>
          </p:cNvPr>
          <p:cNvSpPr txBox="1"/>
          <p:nvPr/>
        </p:nvSpPr>
        <p:spPr>
          <a:xfrm>
            <a:off x="150667" y="4960408"/>
            <a:ext cx="8858712" cy="1754326"/>
          </a:xfrm>
          <a:prstGeom prst="rect">
            <a:avLst/>
          </a:prstGeom>
          <a:noFill/>
        </p:spPr>
        <p:txBody>
          <a:bodyPr wrap="square" rtlCol="0">
            <a:spAutoFit/>
          </a:bodyPr>
          <a:lstStyle/>
          <a:p>
            <a:r>
              <a:rPr kumimoji="1" lang="ja-JP" altLang="en-US" sz="1800" dirty="0"/>
              <a:t>　シンクタンク未来教育ビジョン代表の</a:t>
            </a:r>
            <a:r>
              <a:rPr kumimoji="1" lang="ja-JP" altLang="en-US" dirty="0"/>
              <a:t>鈴木敏恵先生が、ご自身のポータルサイト</a:t>
            </a:r>
            <a:endParaRPr kumimoji="1" lang="en-US" altLang="ja-JP" dirty="0"/>
          </a:p>
          <a:p>
            <a:r>
              <a:rPr kumimoji="1" lang="ja-JP" altLang="en-US" dirty="0"/>
              <a:t>で紹介されているプロジェクト学習の学習過程（各フェーズの進め方）や、主体的な問いのもたせ方、課題設定の要点、学習者への声掛け（対話コーチング）のしかた、身に着く力など、これからの時代の教育に欠かすことのできない内容を公開してくださっていますので、紹介させていただきます。ご著書もたくさん！学ばせていただきましょう。</a:t>
            </a:r>
          </a:p>
        </p:txBody>
      </p:sp>
      <p:sp>
        <p:nvSpPr>
          <p:cNvPr id="2" name="テキスト ボックス 1">
            <a:extLst>
              <a:ext uri="{FF2B5EF4-FFF2-40B4-BE49-F238E27FC236}">
                <a16:creationId xmlns:a16="http://schemas.microsoft.com/office/drawing/2014/main" id="{8A3FD8F7-4EB4-4131-A3ED-8BA73CE27A1E}"/>
              </a:ext>
            </a:extLst>
          </p:cNvPr>
          <p:cNvSpPr txBox="1"/>
          <p:nvPr/>
        </p:nvSpPr>
        <p:spPr>
          <a:xfrm>
            <a:off x="3080431" y="356771"/>
            <a:ext cx="5912901" cy="338554"/>
          </a:xfrm>
          <a:prstGeom prst="rect">
            <a:avLst/>
          </a:prstGeom>
          <a:noFill/>
        </p:spPr>
        <p:txBody>
          <a:bodyPr wrap="none" rtlCol="0">
            <a:spAutoFit/>
          </a:bodyPr>
          <a:lstStyle/>
          <a:p>
            <a:r>
              <a:rPr kumimoji="1" lang="ja-JP" altLang="en-US" sz="1600" dirty="0"/>
              <a:t>　　　　　　　　　　　　　　　　　　　　　</a:t>
            </a:r>
            <a:r>
              <a:rPr lang="en-US" altLang="ja-JP" sz="1600" dirty="0">
                <a:hlinkClick r:id="rId4"/>
              </a:rPr>
              <a:t>suzuki-toshie.net</a:t>
            </a:r>
            <a:endParaRPr kumimoji="1" lang="ja-JP" altLang="en-US" sz="1600" dirty="0"/>
          </a:p>
        </p:txBody>
      </p:sp>
      <p:sp>
        <p:nvSpPr>
          <p:cNvPr id="5" name="テキスト ボックス 4">
            <a:extLst>
              <a:ext uri="{FF2B5EF4-FFF2-40B4-BE49-F238E27FC236}">
                <a16:creationId xmlns:a16="http://schemas.microsoft.com/office/drawing/2014/main" id="{8BAB73E0-7615-4091-9DC2-ECA0038E7415}"/>
              </a:ext>
            </a:extLst>
          </p:cNvPr>
          <p:cNvSpPr txBox="1"/>
          <p:nvPr/>
        </p:nvSpPr>
        <p:spPr>
          <a:xfrm>
            <a:off x="150667" y="214184"/>
            <a:ext cx="6980676" cy="400110"/>
          </a:xfrm>
          <a:prstGeom prst="rect">
            <a:avLst/>
          </a:prstGeom>
          <a:noFill/>
        </p:spPr>
        <p:txBody>
          <a:bodyPr wrap="square" rtlCol="0">
            <a:spAutoFit/>
          </a:bodyPr>
          <a:lstStyle/>
          <a:p>
            <a:r>
              <a:rPr kumimoji="1" lang="ja-JP" altLang="en-US" sz="2000" b="1" dirty="0"/>
              <a:t>中学校・高等学校向けに　鈴木敏恵先生のＨＰ資料の紹介</a:t>
            </a:r>
          </a:p>
        </p:txBody>
      </p:sp>
    </p:spTree>
    <p:extLst>
      <p:ext uri="{BB962C8B-B14F-4D97-AF65-F5344CB8AC3E}">
        <p14:creationId xmlns:p14="http://schemas.microsoft.com/office/powerpoint/2010/main" val="892591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8E9BBED-24FE-454E-B536-2E033A18F1C6}"/>
              </a:ext>
            </a:extLst>
          </p:cNvPr>
          <p:cNvPicPr>
            <a:picLocks noChangeAspect="1"/>
          </p:cNvPicPr>
          <p:nvPr/>
        </p:nvPicPr>
        <p:blipFill rotWithShape="1">
          <a:blip r:embed="rId3"/>
          <a:srcRect l="34353" t="21365" r="36475" b="9219"/>
          <a:stretch/>
        </p:blipFill>
        <p:spPr>
          <a:xfrm>
            <a:off x="113399" y="319256"/>
            <a:ext cx="4801198" cy="6426200"/>
          </a:xfrm>
          <a:prstGeom prst="rect">
            <a:avLst/>
          </a:prstGeom>
        </p:spPr>
      </p:pic>
      <p:sp>
        <p:nvSpPr>
          <p:cNvPr id="3" name="テキスト ボックス 2">
            <a:extLst>
              <a:ext uri="{FF2B5EF4-FFF2-40B4-BE49-F238E27FC236}">
                <a16:creationId xmlns:a16="http://schemas.microsoft.com/office/drawing/2014/main" id="{50616E24-3A42-4E86-A316-CE4728256F89}"/>
              </a:ext>
            </a:extLst>
          </p:cNvPr>
          <p:cNvSpPr txBox="1"/>
          <p:nvPr/>
        </p:nvSpPr>
        <p:spPr>
          <a:xfrm>
            <a:off x="5026853" y="57603"/>
            <a:ext cx="4032688" cy="1569660"/>
          </a:xfrm>
          <a:prstGeom prst="rect">
            <a:avLst/>
          </a:prstGeom>
          <a:noFill/>
        </p:spPr>
        <p:txBody>
          <a:bodyPr wrap="square" rtlCol="0">
            <a:spAutoFit/>
          </a:bodyPr>
          <a:lstStyle/>
          <a:p>
            <a:r>
              <a:rPr kumimoji="1" lang="ja-JP" altLang="en-US" sz="2400" b="1" dirty="0"/>
              <a:t>今回、中学校や高等学校の参加者が多いので、プロジェクト学習の素晴らしい学習過程例を紹介します。</a:t>
            </a:r>
          </a:p>
        </p:txBody>
      </p:sp>
      <p:pic>
        <p:nvPicPr>
          <p:cNvPr id="5" name="図 4">
            <a:extLst>
              <a:ext uri="{FF2B5EF4-FFF2-40B4-BE49-F238E27FC236}">
                <a16:creationId xmlns:a16="http://schemas.microsoft.com/office/drawing/2014/main" id="{607FC2AF-1F24-43A5-B223-E6F6CE479DDF}"/>
              </a:ext>
            </a:extLst>
          </p:cNvPr>
          <p:cNvPicPr>
            <a:picLocks noChangeAspect="1"/>
          </p:cNvPicPr>
          <p:nvPr/>
        </p:nvPicPr>
        <p:blipFill rotWithShape="1">
          <a:blip r:embed="rId3"/>
          <a:srcRect l="34838" t="25467" r="48941" b="53505"/>
          <a:stretch/>
        </p:blipFill>
        <p:spPr>
          <a:xfrm>
            <a:off x="-55417" y="1546793"/>
            <a:ext cx="7464268" cy="5442854"/>
          </a:xfrm>
          <a:prstGeom prst="rect">
            <a:avLst/>
          </a:prstGeom>
        </p:spPr>
      </p:pic>
      <p:sp>
        <p:nvSpPr>
          <p:cNvPr id="4" name="テキスト ボックス 3">
            <a:extLst>
              <a:ext uri="{FF2B5EF4-FFF2-40B4-BE49-F238E27FC236}">
                <a16:creationId xmlns:a16="http://schemas.microsoft.com/office/drawing/2014/main" id="{02F0B75E-1164-4FAA-A008-A055CC079A75}"/>
              </a:ext>
            </a:extLst>
          </p:cNvPr>
          <p:cNvSpPr txBox="1"/>
          <p:nvPr/>
        </p:nvSpPr>
        <p:spPr>
          <a:xfrm>
            <a:off x="4250179" y="1933666"/>
            <a:ext cx="4502091" cy="1569660"/>
          </a:xfrm>
          <a:prstGeom prst="rect">
            <a:avLst/>
          </a:prstGeom>
          <a:solidFill>
            <a:srgbClr val="CCFFCC"/>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目の前の現実や状況を見て課題</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を発見する。</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基本情報を獲得</a:t>
            </a:r>
            <a:r>
              <a:rPr kumimoji="1" lang="ja-JP" altLang="en-US" sz="2400" dirty="0">
                <a:latin typeface="AR丸ゴシック体E" panose="020F0909000000000000" pitchFamily="49" charset="-128"/>
                <a:ea typeface="AR丸ゴシック体E" panose="020F0909000000000000" pitchFamily="49" charset="-128"/>
              </a:rPr>
              <a:t>す</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る。ネットだけでなく</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現地へ行</a:t>
            </a:r>
            <a:endParaRPr kumimoji="1" lang="en-US" altLang="ja-JP" sz="2400"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a:p>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く</a:t>
            </a:r>
            <a:r>
              <a:rPr kumimoji="1" lang="ja-JP" altLang="en-US" sz="2400" dirty="0">
                <a:latin typeface="AR丸ゴシック体E" panose="020F0909000000000000" pitchFamily="49" charset="-128"/>
                <a:ea typeface="AR丸ゴシック体E" panose="020F0909000000000000" pitchFamily="49" charset="-128"/>
              </a:rPr>
              <a:t>、</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人と会う</a:t>
            </a:r>
            <a:r>
              <a:rPr kumimoji="1" lang="ja-JP" altLang="en-US" sz="2400" dirty="0">
                <a:latin typeface="AR丸ゴシック体E" panose="020F0909000000000000" pitchFamily="49" charset="-128"/>
                <a:ea typeface="AR丸ゴシック体E" panose="020F0909000000000000" pitchFamily="49" charset="-128"/>
              </a:rPr>
              <a:t>ことが必須。</a:t>
            </a:r>
            <a:endParaRPr kumimoji="1" lang="ja-JP" altLang="en-US" sz="2400" dirty="0"/>
          </a:p>
        </p:txBody>
      </p:sp>
      <p:sp>
        <p:nvSpPr>
          <p:cNvPr id="8" name="テキスト ボックス 7">
            <a:extLst>
              <a:ext uri="{FF2B5EF4-FFF2-40B4-BE49-F238E27FC236}">
                <a16:creationId xmlns:a16="http://schemas.microsoft.com/office/drawing/2014/main" id="{90A2997F-7624-4B83-975B-DC907AB90C66}"/>
              </a:ext>
            </a:extLst>
          </p:cNvPr>
          <p:cNvSpPr txBox="1"/>
          <p:nvPr/>
        </p:nvSpPr>
        <p:spPr>
          <a:xfrm>
            <a:off x="4250180" y="3552203"/>
            <a:ext cx="4502092" cy="1938992"/>
          </a:xfrm>
          <a:prstGeom prst="rect">
            <a:avLst/>
          </a:prstGeom>
          <a:solidFill>
            <a:srgbClr val="CCFFCC"/>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プロジェクトのビジョンを描き、</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ゴールを明確に</a:t>
            </a:r>
            <a:r>
              <a:rPr kumimoji="1" lang="ja-JP" altLang="en-US" sz="2400" dirty="0">
                <a:latin typeface="AR丸ゴシック体E" panose="020F0909000000000000" pitchFamily="49" charset="-128"/>
                <a:ea typeface="AR丸ゴシック体E" panose="020F0909000000000000" pitchFamily="49" charset="-128"/>
              </a:rPr>
              <a:t>する。</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同じ課題意識でチームを結成</a:t>
            </a:r>
            <a:r>
              <a:rPr kumimoji="1" lang="ja-JP" altLang="en-US" sz="2400" dirty="0">
                <a:latin typeface="AR丸ゴシック体E" panose="020F0909000000000000" pitchFamily="49" charset="-128"/>
                <a:ea typeface="AR丸ゴシック体E" panose="020F0909000000000000" pitchFamily="49" charset="-128"/>
              </a:rPr>
              <a:t>し、話し合い、チームの</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目標を決める</a:t>
            </a:r>
            <a:r>
              <a:rPr kumimoji="1" lang="ja-JP" altLang="en-US" sz="2400" dirty="0">
                <a:latin typeface="AR丸ゴシック体E" panose="020F0909000000000000" pitchFamily="49" charset="-128"/>
                <a:ea typeface="AR丸ゴシック体E" panose="020F0909000000000000" pitchFamily="49" charset="-128"/>
              </a:rPr>
              <a:t>、チームビルディング。</a:t>
            </a:r>
            <a:endParaRPr kumimoji="1" lang="ja-JP" altLang="en-US" sz="2400" dirty="0"/>
          </a:p>
        </p:txBody>
      </p:sp>
      <p:sp>
        <p:nvSpPr>
          <p:cNvPr id="9" name="テキスト ボックス 8">
            <a:extLst>
              <a:ext uri="{FF2B5EF4-FFF2-40B4-BE49-F238E27FC236}">
                <a16:creationId xmlns:a16="http://schemas.microsoft.com/office/drawing/2014/main" id="{FA7FAC02-F0B3-4E1F-BB42-39D7256BB704}"/>
              </a:ext>
            </a:extLst>
          </p:cNvPr>
          <p:cNvSpPr txBox="1"/>
          <p:nvPr/>
        </p:nvSpPr>
        <p:spPr>
          <a:xfrm>
            <a:off x="4358436" y="5336669"/>
            <a:ext cx="4287756" cy="1569660"/>
          </a:xfrm>
          <a:prstGeom prst="rect">
            <a:avLst/>
          </a:prstGeom>
          <a:solidFill>
            <a:srgbClr val="CCFFCC"/>
          </a:solidFill>
        </p:spPr>
        <p:txBody>
          <a:bodyPr wrap="square" rtlCol="0">
            <a:spAutoFit/>
          </a:bodyPr>
          <a:lstStyle/>
          <a:p>
            <a:r>
              <a:rPr kumimoji="1" lang="ja-JP" altLang="en-US" sz="2400" dirty="0">
                <a:latin typeface="AR丸ゴシック体E" panose="020F0909000000000000" pitchFamily="49" charset="-128"/>
                <a:ea typeface="AR丸ゴシック体E" panose="020F0909000000000000" pitchFamily="49" charset="-128"/>
              </a:rPr>
              <a:t>目標達成のために、これから</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すべきことを考え、</a:t>
            </a:r>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戦略的な</a:t>
            </a:r>
            <a:endParaRPr kumimoji="1" lang="en-US" altLang="ja-JP" sz="2400"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a:p>
            <a:r>
              <a:rPr kumimoji="1" lang="ja-JP" altLang="en-US" sz="2400" dirty="0">
                <a:solidFill>
                  <a:srgbClr val="FF0000"/>
                </a:solidFill>
                <a:highlight>
                  <a:srgbClr val="FFFF00"/>
                </a:highlight>
                <a:latin typeface="AR丸ゴシック体E" panose="020F0909000000000000" pitchFamily="49" charset="-128"/>
                <a:ea typeface="AR丸ゴシック体E" panose="020F0909000000000000" pitchFamily="49" charset="-128"/>
              </a:rPr>
              <a:t>計画を立てる</a:t>
            </a:r>
            <a:r>
              <a:rPr kumimoji="1" lang="ja-JP" altLang="en-US" sz="2400" dirty="0">
                <a:latin typeface="AR丸ゴシック体E" panose="020F0909000000000000" pitchFamily="49" charset="-128"/>
                <a:ea typeface="AR丸ゴシック体E" panose="020F0909000000000000" pitchFamily="49" charset="-128"/>
              </a:rPr>
              <a:t>。チームの役割、</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資質、能力を活かす。</a:t>
            </a:r>
            <a:endParaRPr kumimoji="1" lang="ja-JP" altLang="en-US" sz="2400" dirty="0"/>
          </a:p>
        </p:txBody>
      </p:sp>
      <p:sp>
        <p:nvSpPr>
          <p:cNvPr id="10" name="テキスト ボックス 9">
            <a:extLst>
              <a:ext uri="{FF2B5EF4-FFF2-40B4-BE49-F238E27FC236}">
                <a16:creationId xmlns:a16="http://schemas.microsoft.com/office/drawing/2014/main" id="{DAC29232-819A-414E-9FC6-DB17976A743F}"/>
              </a:ext>
            </a:extLst>
          </p:cNvPr>
          <p:cNvSpPr txBox="1"/>
          <p:nvPr/>
        </p:nvSpPr>
        <p:spPr>
          <a:xfrm>
            <a:off x="509669" y="-50076"/>
            <a:ext cx="3881191" cy="400110"/>
          </a:xfrm>
          <a:prstGeom prst="rect">
            <a:avLst/>
          </a:prstGeom>
          <a:noFill/>
        </p:spPr>
        <p:txBody>
          <a:bodyPr wrap="none" rtlCol="0">
            <a:spAutoFit/>
          </a:bodyPr>
          <a:lstStyle/>
          <a:p>
            <a:r>
              <a:rPr lang="en-US" altLang="ja-JP" b="1" dirty="0"/>
              <a:t>『</a:t>
            </a:r>
            <a:r>
              <a:rPr lang="en-US" altLang="ja-JP" sz="2000" b="1" dirty="0"/>
              <a:t>AI</a:t>
            </a:r>
            <a:r>
              <a:rPr lang="ja-JP" altLang="en-US" sz="1600" b="1" dirty="0"/>
              <a:t>時代の教育と評価</a:t>
            </a:r>
            <a:r>
              <a:rPr lang="en-US" altLang="ja-JP" b="1" dirty="0"/>
              <a:t>』</a:t>
            </a:r>
            <a:r>
              <a:rPr lang="ja-JP" altLang="en-US" sz="1400" b="1" dirty="0"/>
              <a:t>教育出版</a:t>
            </a:r>
            <a:r>
              <a:rPr lang="en-US" altLang="ja-JP" sz="1400" b="1" dirty="0"/>
              <a:t>(</a:t>
            </a:r>
            <a:r>
              <a:rPr lang="ja-JP" altLang="en-US" sz="1400" b="1" dirty="0"/>
              <a:t>株</a:t>
            </a:r>
            <a:r>
              <a:rPr lang="en-US" altLang="ja-JP" sz="1400" b="1" dirty="0"/>
              <a:t>)</a:t>
            </a:r>
            <a:r>
              <a:rPr lang="ja-JP" altLang="en-US" sz="1400" b="1" dirty="0"/>
              <a:t>より</a:t>
            </a:r>
            <a:endParaRPr kumimoji="1" lang="ja-JP" altLang="en-US" sz="1400" b="1" dirty="0"/>
          </a:p>
        </p:txBody>
      </p:sp>
    </p:spTree>
    <p:extLst>
      <p:ext uri="{BB962C8B-B14F-4D97-AF65-F5344CB8AC3E}">
        <p14:creationId xmlns:p14="http://schemas.microsoft.com/office/powerpoint/2010/main" val="22178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21C324-718E-4FAC-AD19-5023AA62E374}"/>
              </a:ext>
            </a:extLst>
          </p:cNvPr>
          <p:cNvPicPr>
            <a:picLocks noChangeAspect="1"/>
          </p:cNvPicPr>
          <p:nvPr/>
        </p:nvPicPr>
        <p:blipFill rotWithShape="1">
          <a:blip r:embed="rId3"/>
          <a:srcRect l="34838" t="46959" r="35990" b="9507"/>
          <a:stretch/>
        </p:blipFill>
        <p:spPr>
          <a:xfrm>
            <a:off x="-1" y="0"/>
            <a:ext cx="8839201" cy="6858000"/>
          </a:xfrm>
          <a:prstGeom prst="rect">
            <a:avLst/>
          </a:prstGeom>
        </p:spPr>
      </p:pic>
      <p:sp>
        <p:nvSpPr>
          <p:cNvPr id="3" name="テキスト ボックス 2">
            <a:extLst>
              <a:ext uri="{FF2B5EF4-FFF2-40B4-BE49-F238E27FC236}">
                <a16:creationId xmlns:a16="http://schemas.microsoft.com/office/drawing/2014/main" id="{6C25D492-6AD3-4ECD-B616-8F7D7C43DDCC}"/>
              </a:ext>
            </a:extLst>
          </p:cNvPr>
          <p:cNvSpPr txBox="1"/>
          <p:nvPr/>
        </p:nvSpPr>
        <p:spPr>
          <a:xfrm>
            <a:off x="2814577" y="49876"/>
            <a:ext cx="5568849" cy="1508105"/>
          </a:xfrm>
          <a:prstGeom prst="rect">
            <a:avLst/>
          </a:prstGeom>
          <a:solidFill>
            <a:srgbClr val="CCFFCC"/>
          </a:solidFill>
        </p:spPr>
        <p:txBody>
          <a:bodyPr wrap="square" rtlCol="0">
            <a:spAutoFit/>
          </a:bodyPr>
          <a:lstStyle/>
          <a:p>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情報源の多様性</a:t>
            </a:r>
            <a:r>
              <a:rPr kumimoji="1" lang="ja-JP" altLang="en-US" sz="2300" dirty="0">
                <a:latin typeface="AR丸ゴシック体E" panose="020F0909000000000000" pitchFamily="49" charset="-128"/>
                <a:ea typeface="AR丸ゴシック体E" panose="020F0909000000000000" pitchFamily="49" charset="-128"/>
              </a:rPr>
              <a:t>重視。</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現場</a:t>
            </a:r>
            <a:r>
              <a:rPr kumimoji="1" lang="ja-JP" altLang="en-US" sz="2300" dirty="0">
                <a:latin typeface="AR丸ゴシック体E" panose="020F0909000000000000" pitchFamily="49" charset="-128"/>
                <a:ea typeface="AR丸ゴシック体E" panose="020F0909000000000000" pitchFamily="49" charset="-128"/>
              </a:rPr>
              <a:t>へ行く。</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専門家</a:t>
            </a:r>
            <a:r>
              <a:rPr kumimoji="1" lang="ja-JP" altLang="en-US" sz="2300" dirty="0">
                <a:latin typeface="AR丸ゴシック体E" panose="020F0909000000000000" pitchFamily="49" charset="-128"/>
                <a:ea typeface="AR丸ゴシック体E" panose="020F0909000000000000" pitchFamily="49" charset="-128"/>
              </a:rPr>
              <a:t>や</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当事者</a:t>
            </a:r>
            <a:r>
              <a:rPr kumimoji="1" lang="ja-JP" altLang="en-US" sz="2300" dirty="0">
                <a:latin typeface="AR丸ゴシック体E" panose="020F0909000000000000" pitchFamily="49" charset="-128"/>
                <a:ea typeface="AR丸ゴシック体E" panose="020F0909000000000000" pitchFamily="49" charset="-128"/>
              </a:rPr>
              <a:t>に話を聞く。</a:t>
            </a:r>
            <a:endParaRPr kumimoji="1" lang="en-US" altLang="ja-JP" sz="2300" dirty="0">
              <a:latin typeface="AR丸ゴシック体E" panose="020F0909000000000000" pitchFamily="49" charset="-128"/>
              <a:ea typeface="AR丸ゴシック体E" panose="020F0909000000000000" pitchFamily="49" charset="-128"/>
            </a:endParaRPr>
          </a:p>
          <a:p>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事実、事例などを得て</a:t>
            </a:r>
            <a:r>
              <a:rPr kumimoji="1" lang="ja-JP" altLang="en-US" sz="2300" dirty="0">
                <a:latin typeface="AR丸ゴシック体E" panose="020F0909000000000000" pitchFamily="49" charset="-128"/>
                <a:ea typeface="AR丸ゴシック体E" panose="020F0909000000000000" pitchFamily="49" charset="-128"/>
              </a:rPr>
              <a:t>企画力・発想力豊かに、課題解決を考える。</a:t>
            </a:r>
            <a:endParaRPr kumimoji="1" lang="ja-JP" altLang="en-US" sz="2300" dirty="0"/>
          </a:p>
        </p:txBody>
      </p:sp>
      <p:sp>
        <p:nvSpPr>
          <p:cNvPr id="4" name="テキスト ボックス 3">
            <a:extLst>
              <a:ext uri="{FF2B5EF4-FFF2-40B4-BE49-F238E27FC236}">
                <a16:creationId xmlns:a16="http://schemas.microsoft.com/office/drawing/2014/main" id="{7C7DE4B0-44D8-464B-A54A-0C751A015A63}"/>
              </a:ext>
            </a:extLst>
          </p:cNvPr>
          <p:cNvSpPr txBox="1"/>
          <p:nvPr/>
        </p:nvSpPr>
        <p:spPr>
          <a:xfrm>
            <a:off x="2814577" y="1607856"/>
            <a:ext cx="5568849" cy="1154162"/>
          </a:xfrm>
          <a:prstGeom prst="rect">
            <a:avLst/>
          </a:prstGeom>
          <a:solidFill>
            <a:srgbClr val="CCFFCC"/>
          </a:solidFill>
        </p:spPr>
        <p:txBody>
          <a:bodyPr wrap="square" rtlCol="0">
            <a:spAutoFit/>
          </a:bodyPr>
          <a:lstStyle/>
          <a:p>
            <a:r>
              <a:rPr kumimoji="1" lang="ja-JP" altLang="en-US" sz="2300" dirty="0">
                <a:latin typeface="AR丸ゴシック体E" panose="020F0909000000000000" pitchFamily="49" charset="-128"/>
                <a:ea typeface="AR丸ゴシック体E" panose="020F0909000000000000" pitchFamily="49" charset="-128"/>
              </a:rPr>
              <a:t>プレゼンテーションで提示するものを制作する。</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リアリティ</a:t>
            </a:r>
            <a:r>
              <a:rPr kumimoji="1" lang="en-US" altLang="ja-JP" sz="2300" dirty="0">
                <a:solidFill>
                  <a:srgbClr val="FF0000"/>
                </a:solidFill>
                <a:highlight>
                  <a:srgbClr val="FFFF00"/>
                </a:highlight>
                <a:latin typeface="AR丸ゴシック体E" panose="020F0909000000000000" pitchFamily="49" charset="-128"/>
                <a:ea typeface="AR丸ゴシック体E" panose="020F0909000000000000" pitchFamily="49" charset="-128"/>
              </a:rPr>
              <a:t>―</a:t>
            </a:r>
            <a:r>
              <a:rPr kumimoji="1" lang="ja-JP" altLang="en-US" sz="2300" dirty="0">
                <a:latin typeface="AR丸ゴシック体E" panose="020F0909000000000000" pitchFamily="49" charset="-128"/>
                <a:ea typeface="AR丸ゴシック体E" panose="020F0909000000000000" pitchFamily="49" charset="-128"/>
              </a:rPr>
              <a:t>のため</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現物を用意</a:t>
            </a:r>
            <a:r>
              <a:rPr kumimoji="1" lang="ja-JP" altLang="en-US" sz="2300" dirty="0">
                <a:latin typeface="AR丸ゴシック体E" panose="020F0909000000000000" pitchFamily="49" charset="-128"/>
                <a:ea typeface="AR丸ゴシック体E" panose="020F0909000000000000" pitchFamily="49" charset="-128"/>
              </a:rPr>
              <a:t>する。</a:t>
            </a:r>
            <a:endParaRPr kumimoji="1" lang="ja-JP" altLang="en-US" sz="2300" dirty="0"/>
          </a:p>
        </p:txBody>
      </p:sp>
      <p:sp>
        <p:nvSpPr>
          <p:cNvPr id="5" name="テキスト ボックス 4">
            <a:extLst>
              <a:ext uri="{FF2B5EF4-FFF2-40B4-BE49-F238E27FC236}">
                <a16:creationId xmlns:a16="http://schemas.microsoft.com/office/drawing/2014/main" id="{5EC7163A-25B2-4550-B963-2D7220BF7835}"/>
              </a:ext>
            </a:extLst>
          </p:cNvPr>
          <p:cNvSpPr txBox="1"/>
          <p:nvPr/>
        </p:nvSpPr>
        <p:spPr>
          <a:xfrm>
            <a:off x="2814578" y="2817270"/>
            <a:ext cx="5568848" cy="1369606"/>
          </a:xfrm>
          <a:prstGeom prst="rect">
            <a:avLst/>
          </a:prstGeom>
          <a:solidFill>
            <a:srgbClr val="CCFFCC"/>
          </a:solidFill>
        </p:spPr>
        <p:txBody>
          <a:bodyPr wrap="square" rtlCol="0">
            <a:spAutoFit/>
          </a:bodyPr>
          <a:lstStyle/>
          <a:p>
            <a:r>
              <a:rPr kumimoji="1" lang="ja-JP" altLang="en-US" sz="2300" dirty="0">
                <a:latin typeface="AR丸ゴシック体E" panose="020F0909000000000000" pitchFamily="49" charset="-128"/>
                <a:ea typeface="AR丸ゴシック体E" panose="020F0909000000000000" pitchFamily="49" charset="-128"/>
              </a:rPr>
              <a:t>プレゼンター同士が</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相互評価で改善</a:t>
            </a:r>
            <a:r>
              <a:rPr kumimoji="1" lang="ja-JP" altLang="en-US" sz="2300" dirty="0">
                <a:latin typeface="AR丸ゴシック体E" panose="020F0909000000000000" pitchFamily="49" charset="-128"/>
                <a:ea typeface="AR丸ゴシック体E" panose="020F0909000000000000" pitchFamily="49" charset="-128"/>
              </a:rPr>
              <a:t>その後、地域社会やプロジェクト対象者へ</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公開プレゼン</a:t>
            </a:r>
            <a:r>
              <a:rPr kumimoji="1" lang="ja-JP" altLang="en-US" sz="2300" dirty="0">
                <a:latin typeface="AR丸ゴシック体E" panose="020F0909000000000000" pitchFamily="49" charset="-128"/>
                <a:ea typeface="AR丸ゴシック体E" panose="020F0909000000000000" pitchFamily="49" charset="-128"/>
              </a:rPr>
              <a:t>する。</a:t>
            </a:r>
            <a:endParaRPr kumimoji="1" lang="en-US" altLang="ja-JP" sz="2300" dirty="0">
              <a:latin typeface="AR丸ゴシック体E" panose="020F0909000000000000" pitchFamily="49" charset="-128"/>
              <a:ea typeface="AR丸ゴシック体E" panose="020F0909000000000000" pitchFamily="49" charset="-128"/>
            </a:endParaRPr>
          </a:p>
          <a:p>
            <a:endParaRPr kumimoji="1" lang="ja-JP" altLang="en-US" sz="1400" dirty="0"/>
          </a:p>
        </p:txBody>
      </p:sp>
      <p:sp>
        <p:nvSpPr>
          <p:cNvPr id="6" name="テキスト ボックス 5">
            <a:extLst>
              <a:ext uri="{FF2B5EF4-FFF2-40B4-BE49-F238E27FC236}">
                <a16:creationId xmlns:a16="http://schemas.microsoft.com/office/drawing/2014/main" id="{133C09A6-7306-4A10-A004-6725197FC3AD}"/>
              </a:ext>
            </a:extLst>
          </p:cNvPr>
          <p:cNvSpPr txBox="1"/>
          <p:nvPr/>
        </p:nvSpPr>
        <p:spPr>
          <a:xfrm>
            <a:off x="2814578" y="4280754"/>
            <a:ext cx="5568848" cy="1154162"/>
          </a:xfrm>
          <a:prstGeom prst="rect">
            <a:avLst/>
          </a:prstGeom>
          <a:solidFill>
            <a:srgbClr val="CCFFCC"/>
          </a:solidFill>
        </p:spPr>
        <p:txBody>
          <a:bodyPr wrap="square" rtlCol="0">
            <a:spAutoFit/>
          </a:bodyPr>
          <a:lstStyle/>
          <a:p>
            <a:r>
              <a:rPr kumimoji="1" lang="ja-JP" altLang="en-US" sz="2300" dirty="0">
                <a:latin typeface="AR丸ゴシック体E" panose="020F0909000000000000" pitchFamily="49" charset="-128"/>
                <a:ea typeface="AR丸ゴシック体E" panose="020F0909000000000000" pitchFamily="49" charset="-128"/>
              </a:rPr>
              <a:t>プレゼン時のリターン評価を活かし、</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知の再構築</a:t>
            </a:r>
            <a:r>
              <a:rPr kumimoji="1" lang="ja-JP" altLang="en-US" sz="2300" dirty="0">
                <a:latin typeface="AR丸ゴシック体E" panose="020F0909000000000000" pitchFamily="49" charset="-128"/>
                <a:ea typeface="AR丸ゴシック体E" panose="020F0909000000000000" pitchFamily="49" charset="-128"/>
              </a:rPr>
              <a:t>をする。プロジェクト学習の</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成果物（提案書）を生み出す</a:t>
            </a:r>
            <a:r>
              <a:rPr kumimoji="1" lang="ja-JP" altLang="en-US" sz="2300" dirty="0">
                <a:latin typeface="AR丸ゴシック体E" panose="020F0909000000000000" pitchFamily="49" charset="-128"/>
                <a:ea typeface="AR丸ゴシック体E" panose="020F0909000000000000" pitchFamily="49" charset="-128"/>
              </a:rPr>
              <a:t>。</a:t>
            </a:r>
            <a:endParaRPr kumimoji="1" lang="ja-JP" altLang="en-US" sz="2300" dirty="0"/>
          </a:p>
        </p:txBody>
      </p:sp>
      <p:sp>
        <p:nvSpPr>
          <p:cNvPr id="8" name="テキスト ボックス 7">
            <a:extLst>
              <a:ext uri="{FF2B5EF4-FFF2-40B4-BE49-F238E27FC236}">
                <a16:creationId xmlns:a16="http://schemas.microsoft.com/office/drawing/2014/main" id="{809C1069-2E82-437F-94C8-C3577B5BADE2}"/>
              </a:ext>
            </a:extLst>
          </p:cNvPr>
          <p:cNvSpPr txBox="1"/>
          <p:nvPr/>
        </p:nvSpPr>
        <p:spPr>
          <a:xfrm>
            <a:off x="2814578" y="5498635"/>
            <a:ext cx="5561816" cy="1154162"/>
          </a:xfrm>
          <a:prstGeom prst="rect">
            <a:avLst/>
          </a:prstGeom>
          <a:solidFill>
            <a:srgbClr val="CCFFCC"/>
          </a:solidFill>
        </p:spPr>
        <p:txBody>
          <a:bodyPr wrap="square" rtlCol="0">
            <a:spAutoFit/>
          </a:bodyPr>
          <a:lstStyle/>
          <a:p>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成長を自覚</a:t>
            </a:r>
            <a:r>
              <a:rPr kumimoji="1" lang="ja-JP" altLang="en-US" sz="2300" dirty="0">
                <a:latin typeface="AR丸ゴシック体E" panose="020F0909000000000000" pitchFamily="49" charset="-128"/>
                <a:ea typeface="AR丸ゴシック体E" panose="020F0909000000000000" pitchFamily="49" charset="-128"/>
              </a:rPr>
              <a:t>し、再現性のある力とする。自分の</a:t>
            </a:r>
            <a:r>
              <a:rPr kumimoji="1" lang="ja-JP" altLang="en-US" sz="2300" dirty="0">
                <a:solidFill>
                  <a:srgbClr val="FF0000"/>
                </a:solidFill>
                <a:highlight>
                  <a:srgbClr val="FFFF00"/>
                </a:highlight>
                <a:latin typeface="AR丸ゴシック体E" panose="020F0909000000000000" pitchFamily="49" charset="-128"/>
                <a:ea typeface="AR丸ゴシック体E" panose="020F0909000000000000" pitchFamily="49" charset="-128"/>
              </a:rPr>
              <a:t>資質を考えキャリアビジョンを描いて</a:t>
            </a:r>
            <a:r>
              <a:rPr kumimoji="1" lang="ja-JP" altLang="en-US" sz="2300" dirty="0">
                <a:latin typeface="AR丸ゴシック体E" panose="020F0909000000000000" pitchFamily="49" charset="-128"/>
                <a:ea typeface="AR丸ゴシック体E" panose="020F0909000000000000" pitchFamily="49" charset="-128"/>
              </a:rPr>
              <a:t>みる。</a:t>
            </a:r>
            <a:endParaRPr kumimoji="1" lang="ja-JP" altLang="en-US" sz="2300" dirty="0"/>
          </a:p>
        </p:txBody>
      </p:sp>
    </p:spTree>
    <p:extLst>
      <p:ext uri="{BB962C8B-B14F-4D97-AF65-F5344CB8AC3E}">
        <p14:creationId xmlns:p14="http://schemas.microsoft.com/office/powerpoint/2010/main" val="291287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5E775DD-6539-4B66-818E-C3CB919DE380}"/>
              </a:ext>
            </a:extLst>
          </p:cNvPr>
          <p:cNvSpPr/>
          <p:nvPr/>
        </p:nvSpPr>
        <p:spPr>
          <a:xfrm>
            <a:off x="351693" y="172023"/>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 name="テキスト ボックス 1"/>
          <p:cNvSpPr txBox="1">
            <a:spLocks noChangeArrowheads="1"/>
          </p:cNvSpPr>
          <p:nvPr/>
        </p:nvSpPr>
        <p:spPr bwMode="auto">
          <a:xfrm>
            <a:off x="706092" y="1301995"/>
            <a:ext cx="7454285" cy="4791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ja-JP" altLang="en-US" sz="2585" b="1" dirty="0">
                <a:latin typeface="AR P丸ゴシック体E" panose="020F0900000000000000" pitchFamily="50" charset="-128"/>
                <a:ea typeface="AR P丸ゴシック体E" panose="020F0900000000000000" pitchFamily="50" charset="-128"/>
              </a:rPr>
              <a:t>（厳しい時代をたくましく）</a:t>
            </a:r>
            <a:r>
              <a:rPr lang="ja-JP" altLang="en-US" sz="3323" b="1" dirty="0">
                <a:latin typeface="HG創英角ﾎﾟｯﾌﾟ体" panose="040B0A09000000000000" pitchFamily="49" charset="-128"/>
                <a:ea typeface="HG創英角ﾎﾟｯﾌﾟ体" panose="040B0A09000000000000" pitchFamily="49" charset="-128"/>
              </a:rPr>
              <a:t>　</a:t>
            </a:r>
            <a:endParaRPr lang="en-US" altLang="ja-JP" sz="3323" b="1" dirty="0">
              <a:latin typeface="HG創英角ﾎﾟｯﾌﾟ体" panose="040B0A09000000000000" pitchFamily="49" charset="-128"/>
              <a:ea typeface="HG創英角ﾎﾟｯﾌﾟ体" panose="040B0A09000000000000" pitchFamily="49" charset="-128"/>
            </a:endParaRPr>
          </a:p>
          <a:p>
            <a:r>
              <a:rPr lang="ja-JP" altLang="en-US" sz="3323" b="1" dirty="0">
                <a:solidFill>
                  <a:srgbClr val="C00000"/>
                </a:solidFill>
                <a:latin typeface="AR P丸ゴシック体E" panose="020F0900000000000000" pitchFamily="50" charset="-128"/>
                <a:ea typeface="AR P丸ゴシック体E" panose="020F0900000000000000" pitchFamily="50" charset="-128"/>
              </a:rPr>
              <a:t>「</a:t>
            </a:r>
            <a:r>
              <a:rPr lang="ja-JP" altLang="en-US" sz="3323" b="1" dirty="0">
                <a:solidFill>
                  <a:srgbClr val="C00000"/>
                </a:solidFill>
                <a:latin typeface="HG創英角ﾎﾟｯﾌﾟ体" panose="040B0A09000000000000" pitchFamily="49" charset="-128"/>
                <a:ea typeface="HG創英角ﾎﾟｯﾌﾟ体" panose="040B0A09000000000000" pitchFamily="49" charset="-128"/>
              </a:rPr>
              <a:t>生きる力」を育む　</a:t>
            </a:r>
            <a:r>
              <a:rPr lang="ja-JP" altLang="en-US" sz="2400" b="1" dirty="0">
                <a:solidFill>
                  <a:srgbClr val="C00000"/>
                </a:solidFill>
                <a:latin typeface="HG創英角ﾎﾟｯﾌﾟ体" panose="040B0A09000000000000" pitchFamily="49" charset="-128"/>
                <a:ea typeface="HG創英角ﾎﾟｯﾌﾟ体" panose="040B0A09000000000000" pitchFamily="49" charset="-128"/>
              </a:rPr>
              <a:t>　</a:t>
            </a:r>
            <a:r>
              <a:rPr lang="ja-JP" altLang="en-US" sz="1846" b="1" dirty="0">
                <a:latin typeface="HG創英角ﾎﾟｯﾌﾟ体" panose="040B0A09000000000000" pitchFamily="49" charset="-128"/>
                <a:ea typeface="HG創英角ﾎﾟｯﾌﾟ体" panose="040B0A09000000000000" pitchFamily="49" charset="-128"/>
              </a:rPr>
              <a:t>　 </a:t>
            </a:r>
            <a:r>
              <a:rPr lang="ja-JP" altLang="en-US"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・思考力</a:t>
            </a:r>
            <a:endParaRPr lang="en-US" altLang="ja-JP"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１、</a:t>
            </a:r>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課題解決に必要な</a:t>
            </a:r>
            <a:r>
              <a:rPr lang="ja-JP" altLang="en-US" sz="3785"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a:t>
            </a:r>
            <a:r>
              <a:rPr lang="ja-JP" altLang="en-US"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・判断力</a:t>
            </a:r>
            <a:r>
              <a:rPr lang="ja-JP" altLang="en-US"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a:t>
            </a:r>
            <a:endParaRPr lang="en-US" altLang="ja-JP"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408"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a:t>
            </a:r>
            <a:r>
              <a:rPr lang="ja-JP" altLang="en-US"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・表現力</a:t>
            </a:r>
            <a:endParaRPr lang="en-US" altLang="ja-JP" sz="2954"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408" b="1" dirty="0">
                <a:latin typeface="HG創英角ﾎﾟｯﾌﾟ体" panose="040B0A09000000000000" pitchFamily="49" charset="-128"/>
                <a:ea typeface="HG創英角ﾎﾟｯﾌﾟ体" panose="040B0A09000000000000" pitchFamily="49" charset="-128"/>
              </a:rPr>
              <a:t>　</a:t>
            </a:r>
            <a:r>
              <a:rPr lang="ja-JP" altLang="en-US" sz="2954" b="1" dirty="0">
                <a:latin typeface="HG創英角ﾎﾟｯﾌﾟ体" panose="040B0A09000000000000" pitchFamily="49" charset="-128"/>
                <a:ea typeface="HG創英角ﾎﾟｯﾌﾟ体" panose="040B0A09000000000000" pitchFamily="49" charset="-128"/>
              </a:rPr>
              <a:t>・主体的に学習に取り組む態度</a:t>
            </a:r>
            <a:endParaRPr lang="en-US" altLang="ja-JP" sz="2954" b="1" dirty="0">
              <a:latin typeface="HG創英角ﾎﾟｯﾌﾟ体" panose="040B0A09000000000000" pitchFamily="49" charset="-128"/>
              <a:ea typeface="HG創英角ﾎﾟｯﾌﾟ体" panose="040B0A09000000000000" pitchFamily="49" charset="-128"/>
            </a:endParaRPr>
          </a:p>
          <a:p>
            <a:r>
              <a:rPr lang="ja-JP" altLang="en-US" sz="3323" b="1" dirty="0">
                <a:latin typeface="HG創英角ﾎﾟｯﾌﾟ体" panose="040B0A09000000000000" pitchFamily="49" charset="-128"/>
                <a:ea typeface="HG創英角ﾎﾟｯﾌﾟ体" panose="040B0A09000000000000" pitchFamily="49" charset="-128"/>
              </a:rPr>
              <a:t>　</a:t>
            </a:r>
            <a:r>
              <a:rPr lang="ja-JP" altLang="en-US" sz="2954" b="1" dirty="0">
                <a:latin typeface="HG創英角ﾎﾟｯﾌﾟ体" panose="040B0A09000000000000" pitchFamily="49" charset="-128"/>
                <a:ea typeface="HG創英角ﾎﾟｯﾌﾟ体" panose="040B0A09000000000000" pitchFamily="49" charset="-128"/>
              </a:rPr>
              <a:t>・多様な人々との協働　</a:t>
            </a:r>
            <a:r>
              <a:rPr lang="ja-JP" altLang="en-US" sz="1704" b="1" dirty="0">
                <a:latin typeface="HG創英角ﾎﾟｯﾌﾟ体" panose="040B0A09000000000000" pitchFamily="49" charset="-128"/>
                <a:ea typeface="HG創英角ﾎﾟｯﾌﾟ体" panose="040B0A09000000000000" pitchFamily="49" charset="-128"/>
              </a:rPr>
              <a:t>コミュニケーション能力</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２、豊かな心や創造性</a:t>
            </a:r>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３、健康で安全な生活と</a:t>
            </a:r>
            <a:endParaRPr lang="en-US" altLang="ja-JP"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endParaRPr>
          </a:p>
          <a:p>
            <a:r>
              <a:rPr lang="ja-JP" altLang="en-US" sz="3323" b="1" dirty="0">
                <a:solidFill>
                  <a:schemeClr val="accent1">
                    <a:lumMod val="50000"/>
                  </a:schemeClr>
                </a:solidFill>
                <a:latin typeface="HG創英角ﾎﾟｯﾌﾟ体" panose="040B0A09000000000000" pitchFamily="49" charset="-128"/>
                <a:ea typeface="HG創英角ﾎﾟｯﾌﾟ体" panose="040B0A09000000000000" pitchFamily="49" charset="-128"/>
              </a:rPr>
              <a:t>　　　豊かなスポーツライフ</a:t>
            </a:r>
            <a:r>
              <a:rPr lang="ja-JP" altLang="en-US" sz="2215" dirty="0">
                <a:latin typeface="HGSｺﾞｼｯｸE" panose="020B0900000000000000" pitchFamily="50" charset="-128"/>
                <a:ea typeface="HGSｺﾞｼｯｸE" panose="020B0900000000000000" pitchFamily="50" charset="-128"/>
              </a:rPr>
              <a:t>（</a:t>
            </a:r>
            <a:r>
              <a:rPr lang="en-US" altLang="ja-JP" sz="2215" dirty="0">
                <a:latin typeface="HGSｺﾞｼｯｸE" panose="020B0900000000000000" pitchFamily="50" charset="-128"/>
                <a:ea typeface="HGSｺﾞｼｯｸE" panose="020B0900000000000000" pitchFamily="50" charset="-128"/>
              </a:rPr>
              <a:t>17</a:t>
            </a:r>
            <a:r>
              <a:rPr lang="ja-JP" altLang="en-US" sz="2215" dirty="0">
                <a:latin typeface="HGSｺﾞｼｯｸE" panose="020B0900000000000000" pitchFamily="50" charset="-128"/>
                <a:ea typeface="HGSｺﾞｼｯｸE" panose="020B0900000000000000" pitchFamily="50" charset="-128"/>
              </a:rPr>
              <a:t>ページ）</a:t>
            </a:r>
          </a:p>
        </p:txBody>
      </p:sp>
      <p:sp>
        <p:nvSpPr>
          <p:cNvPr id="50179" name="テキスト ボックス 2"/>
          <p:cNvSpPr txBox="1">
            <a:spLocks noChangeArrowheads="1"/>
          </p:cNvSpPr>
          <p:nvPr/>
        </p:nvSpPr>
        <p:spPr bwMode="auto">
          <a:xfrm>
            <a:off x="551193" y="545334"/>
            <a:ext cx="4685496" cy="56432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067" b="1" dirty="0">
                <a:latin typeface="AR P楷書体M" panose="03000600000000000000" pitchFamily="66" charset="-128"/>
                <a:ea typeface="AR P楷書体M" panose="03000600000000000000" pitchFamily="66" charset="-128"/>
              </a:rPr>
              <a:t>学習指導要領では</a:t>
            </a:r>
            <a:r>
              <a:rPr lang="ja-JP" altLang="en-US" sz="1846" b="1" dirty="0">
                <a:latin typeface="AR P楷書体M" panose="03000600000000000000" pitchFamily="66" charset="-128"/>
                <a:ea typeface="AR P楷書体M" panose="03000600000000000000" pitchFamily="66" charset="-128"/>
              </a:rPr>
              <a:t>具体的には　</a:t>
            </a:r>
            <a:endParaRPr lang="en-US" altLang="ja-JP" sz="1846" b="1" dirty="0">
              <a:latin typeface="AR P楷書体M" panose="03000600000000000000" pitchFamily="66" charset="-128"/>
              <a:ea typeface="AR P楷書体M" panose="03000600000000000000" pitchFamily="66" charset="-128"/>
            </a:endParaRPr>
          </a:p>
        </p:txBody>
      </p:sp>
      <p:sp>
        <p:nvSpPr>
          <p:cNvPr id="4" name="右中かっこ 3"/>
          <p:cNvSpPr/>
          <p:nvPr/>
        </p:nvSpPr>
        <p:spPr>
          <a:xfrm flipH="1">
            <a:off x="5073208" y="2078540"/>
            <a:ext cx="368136" cy="126744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754"/>
          </a:p>
        </p:txBody>
      </p:sp>
      <p:sp>
        <p:nvSpPr>
          <p:cNvPr id="3" name="テキスト ボックス 2"/>
          <p:cNvSpPr txBox="1"/>
          <p:nvPr/>
        </p:nvSpPr>
        <p:spPr>
          <a:xfrm>
            <a:off x="5436189" y="363061"/>
            <a:ext cx="3033203" cy="459485"/>
          </a:xfrm>
          <a:prstGeom prst="rect">
            <a:avLst/>
          </a:prstGeom>
          <a:noFill/>
        </p:spPr>
        <p:txBody>
          <a:bodyPr wrap="none" rtlCol="0">
            <a:spAutoFit/>
          </a:bodyPr>
          <a:lstStyle/>
          <a:p>
            <a:r>
              <a:rPr lang="ja-JP" altLang="en-US" sz="2386" b="1" dirty="0">
                <a:highlight>
                  <a:srgbClr val="FFFF00"/>
                </a:highlight>
              </a:rPr>
              <a:t>知識や技能だけでなく</a:t>
            </a:r>
          </a:p>
        </p:txBody>
      </p:sp>
      <p:pic>
        <p:nvPicPr>
          <p:cNvPr id="8" name="図 7">
            <a:extLst>
              <a:ext uri="{FF2B5EF4-FFF2-40B4-BE49-F238E27FC236}">
                <a16:creationId xmlns:a16="http://schemas.microsoft.com/office/drawing/2014/main" id="{8DB98AE5-9582-496E-A272-23556B48A2E8}"/>
              </a:ext>
            </a:extLst>
          </p:cNvPr>
          <p:cNvPicPr>
            <a:picLocks noChangeAspect="1"/>
          </p:cNvPicPr>
          <p:nvPr/>
        </p:nvPicPr>
        <p:blipFill rotWithShape="1">
          <a:blip r:embed="rId3"/>
          <a:srcRect b="18202"/>
          <a:stretch/>
        </p:blipFill>
        <p:spPr>
          <a:xfrm rot="21231422">
            <a:off x="5313778" y="1050545"/>
            <a:ext cx="3573194" cy="714394"/>
          </a:xfrm>
          <a:prstGeom prst="rect">
            <a:avLst/>
          </a:prstGeom>
        </p:spPr>
      </p:pic>
      <p:pic>
        <p:nvPicPr>
          <p:cNvPr id="9" name="Picture 3" descr="「チコちゃん イラスト」の画像検索結果">
            <a:hlinkClick r:id="rId4"/>
            <a:extLst>
              <a:ext uri="{FF2B5EF4-FFF2-40B4-BE49-F238E27FC236}">
                <a16:creationId xmlns:a16="http://schemas.microsoft.com/office/drawing/2014/main" id="{E5CFD71B-01B8-4E27-82C3-36E973D5F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649" y="1745300"/>
            <a:ext cx="1244247" cy="156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5"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ppt_w</p:attrName>
                                        </p:attrNameLst>
                                      </p:cBhvr>
                                      <p:tavLst>
                                        <p:tav tm="0" fmla="#ppt_w*sin(2.5*pi*$)">
                                          <p:val>
                                            <p:fltVal val="0"/>
                                          </p:val>
                                        </p:tav>
                                        <p:tav tm="100000">
                                          <p:val>
                                            <p:fltVal val="1"/>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 calcmode="lin" valueType="num">
                                      <p:cBhvr additive="base">
                                        <p:cTn id="42"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
                                            <p:txEl>
                                              <p:pRg st="4" end="4"/>
                                            </p:txEl>
                                          </p:spTgt>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additive="base">
                                        <p:cTn id="46"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 calcmode="lin" valueType="num">
                                      <p:cBhvr additive="base">
                                        <p:cTn id="52"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 calcmode="lin" valueType="num">
                                      <p:cBhvr additive="base">
                                        <p:cTn id="58"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
                                            <p:txEl>
                                              <p:pRg st="7" end="7"/>
                                            </p:txEl>
                                          </p:spTgt>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additive="base">
                                        <p:cTn id="62"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7654DC-AC16-415C-A4C3-115C11AE9887}"/>
              </a:ext>
            </a:extLst>
          </p:cNvPr>
          <p:cNvPicPr>
            <a:picLocks noChangeAspect="1"/>
          </p:cNvPicPr>
          <p:nvPr/>
        </p:nvPicPr>
        <p:blipFill rotWithShape="1">
          <a:blip r:embed="rId3"/>
          <a:srcRect l="22315" t="26297" r="24772" b="64930"/>
          <a:stretch/>
        </p:blipFill>
        <p:spPr>
          <a:xfrm>
            <a:off x="974207" y="0"/>
            <a:ext cx="6990222" cy="651933"/>
          </a:xfrm>
          <a:prstGeom prst="rect">
            <a:avLst/>
          </a:prstGeom>
        </p:spPr>
      </p:pic>
      <p:pic>
        <p:nvPicPr>
          <p:cNvPr id="5" name="図 4">
            <a:extLst>
              <a:ext uri="{FF2B5EF4-FFF2-40B4-BE49-F238E27FC236}">
                <a16:creationId xmlns:a16="http://schemas.microsoft.com/office/drawing/2014/main" id="{A8034860-F485-4940-8233-B8A7EA2170DD}"/>
              </a:ext>
            </a:extLst>
          </p:cNvPr>
          <p:cNvPicPr>
            <a:picLocks noChangeAspect="1"/>
          </p:cNvPicPr>
          <p:nvPr/>
        </p:nvPicPr>
        <p:blipFill rotWithShape="1">
          <a:blip r:embed="rId3"/>
          <a:srcRect l="24244" t="37563" r="26715" b="6049"/>
          <a:stretch/>
        </p:blipFill>
        <p:spPr>
          <a:xfrm>
            <a:off x="285029" y="651933"/>
            <a:ext cx="8760443" cy="5666036"/>
          </a:xfrm>
          <a:prstGeom prst="rect">
            <a:avLst/>
          </a:prstGeom>
        </p:spPr>
      </p:pic>
      <p:sp>
        <p:nvSpPr>
          <p:cNvPr id="6" name="楕円 5">
            <a:extLst>
              <a:ext uri="{FF2B5EF4-FFF2-40B4-BE49-F238E27FC236}">
                <a16:creationId xmlns:a16="http://schemas.microsoft.com/office/drawing/2014/main" id="{D39DEA85-7C64-4F59-B1F5-3D82337AF773}"/>
              </a:ext>
            </a:extLst>
          </p:cNvPr>
          <p:cNvSpPr/>
          <p:nvPr/>
        </p:nvSpPr>
        <p:spPr>
          <a:xfrm rot="2433705">
            <a:off x="4994903" y="1123646"/>
            <a:ext cx="3612724" cy="5384685"/>
          </a:xfrm>
          <a:prstGeom prst="ellipse">
            <a:avLst/>
          </a:prstGeom>
          <a:noFill/>
          <a:ln w="57150">
            <a:solidFill>
              <a:srgbClr val="FF0000">
                <a:alpha val="5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43C6FF10-220F-4C87-8B61-F7AF82F6128B}"/>
              </a:ext>
            </a:extLst>
          </p:cNvPr>
          <p:cNvPicPr>
            <a:picLocks noChangeAspect="1"/>
          </p:cNvPicPr>
          <p:nvPr/>
        </p:nvPicPr>
        <p:blipFill rotWithShape="1">
          <a:blip r:embed="rId3"/>
          <a:srcRect l="34138" t="19279" r="35279" b="73990"/>
          <a:stretch/>
        </p:blipFill>
        <p:spPr>
          <a:xfrm>
            <a:off x="5526826" y="6344549"/>
            <a:ext cx="3581659" cy="443442"/>
          </a:xfrm>
          <a:prstGeom prst="rect">
            <a:avLst/>
          </a:prstGeom>
          <a:ln>
            <a:solidFill>
              <a:srgbClr val="00B0F0"/>
            </a:solidFill>
          </a:ln>
        </p:spPr>
      </p:pic>
      <p:sp>
        <p:nvSpPr>
          <p:cNvPr id="2" name="テキスト ボックス 1">
            <a:extLst>
              <a:ext uri="{FF2B5EF4-FFF2-40B4-BE49-F238E27FC236}">
                <a16:creationId xmlns:a16="http://schemas.microsoft.com/office/drawing/2014/main" id="{F0AB5C89-B041-41CF-A5BB-6345CE7573F1}"/>
              </a:ext>
            </a:extLst>
          </p:cNvPr>
          <p:cNvSpPr txBox="1"/>
          <p:nvPr/>
        </p:nvSpPr>
        <p:spPr>
          <a:xfrm>
            <a:off x="688504" y="6336082"/>
            <a:ext cx="2492990" cy="461665"/>
          </a:xfrm>
          <a:prstGeom prst="rect">
            <a:avLst/>
          </a:prstGeom>
          <a:solidFill>
            <a:schemeClr val="bg1"/>
          </a:solidFill>
          <a:ln>
            <a:solidFill>
              <a:srgbClr val="00B0F0"/>
            </a:solidFill>
          </a:ln>
        </p:spPr>
        <p:txBody>
          <a:bodyPr wrap="none" rtlCol="0">
            <a:spAutoFit/>
          </a:bodyPr>
          <a:lstStyle/>
          <a:p>
            <a:r>
              <a:rPr kumimoji="1" lang="ja-JP" altLang="en-US" sz="1200" b="1" dirty="0"/>
              <a:t>シンクタンク未来教育ビジョン　</a:t>
            </a:r>
            <a:endParaRPr kumimoji="1" lang="en-US" altLang="ja-JP" sz="1200" b="1" dirty="0"/>
          </a:p>
          <a:p>
            <a:r>
              <a:rPr kumimoji="1" lang="ja-JP" altLang="en-US" sz="1200" b="1" dirty="0"/>
              <a:t>代表の鈴木敏恵先生の資料より</a:t>
            </a:r>
          </a:p>
        </p:txBody>
      </p:sp>
      <p:sp>
        <p:nvSpPr>
          <p:cNvPr id="7" name="テキスト ボックス 6">
            <a:extLst>
              <a:ext uri="{FF2B5EF4-FFF2-40B4-BE49-F238E27FC236}">
                <a16:creationId xmlns:a16="http://schemas.microsoft.com/office/drawing/2014/main" id="{851CECD2-EE78-4F65-B9A7-D378D43E515D}"/>
              </a:ext>
            </a:extLst>
          </p:cNvPr>
          <p:cNvSpPr txBox="1"/>
          <p:nvPr/>
        </p:nvSpPr>
        <p:spPr>
          <a:xfrm>
            <a:off x="-177553" y="684304"/>
            <a:ext cx="4108817" cy="1477328"/>
          </a:xfrm>
          <a:prstGeom prst="rect">
            <a:avLst/>
          </a:prstGeom>
          <a:noFill/>
        </p:spPr>
        <p:txBody>
          <a:bodyPr wrap="none" rtlCol="0">
            <a:spAutoFit/>
          </a:bodyPr>
          <a:lstStyle/>
          <a:p>
            <a:r>
              <a:rPr kumimoji="1" lang="ja-JP" altLang="en-US" b="1" dirty="0">
                <a:solidFill>
                  <a:schemeClr val="accent5"/>
                </a:solidFill>
              </a:rPr>
              <a:t>「あなたたちの取り組みがお年寄りを</a:t>
            </a:r>
            <a:endParaRPr kumimoji="1" lang="en-US" altLang="ja-JP" b="1" dirty="0">
              <a:solidFill>
                <a:schemeClr val="accent5"/>
              </a:solidFill>
            </a:endParaRPr>
          </a:p>
          <a:p>
            <a:r>
              <a:rPr kumimoji="1" lang="ja-JP" altLang="en-US" b="1" dirty="0">
                <a:solidFill>
                  <a:schemeClr val="accent5"/>
                </a:solidFill>
              </a:rPr>
              <a:t>　助けるかもしれない」という他者に</a:t>
            </a:r>
            <a:endParaRPr kumimoji="1" lang="en-US" altLang="ja-JP" b="1" dirty="0">
              <a:solidFill>
                <a:schemeClr val="accent5"/>
              </a:solidFill>
            </a:endParaRPr>
          </a:p>
          <a:p>
            <a:r>
              <a:rPr kumimoji="1" lang="ja-JP" altLang="en-US" b="1" dirty="0">
                <a:solidFill>
                  <a:schemeClr val="accent5"/>
                </a:solidFill>
              </a:rPr>
              <a:t>　役立つようなゴール設定をすると</a:t>
            </a:r>
            <a:endParaRPr kumimoji="1" lang="en-US" altLang="ja-JP" b="1" dirty="0">
              <a:solidFill>
                <a:schemeClr val="accent5"/>
              </a:solidFill>
            </a:endParaRPr>
          </a:p>
          <a:p>
            <a:r>
              <a:rPr kumimoji="1" lang="ja-JP" altLang="en-US" b="1" dirty="0">
                <a:solidFill>
                  <a:schemeClr val="accent5"/>
                </a:solidFill>
              </a:rPr>
              <a:t>　モチベーションが高まり、パフォー</a:t>
            </a:r>
            <a:endParaRPr kumimoji="1" lang="en-US" altLang="ja-JP" b="1" dirty="0">
              <a:solidFill>
                <a:schemeClr val="accent5"/>
              </a:solidFill>
            </a:endParaRPr>
          </a:p>
          <a:p>
            <a:r>
              <a:rPr kumimoji="1" lang="ja-JP" altLang="en-US" b="1" dirty="0">
                <a:solidFill>
                  <a:schemeClr val="accent5"/>
                </a:solidFill>
              </a:rPr>
              <a:t>　マンスが研ぎ澄まされます。</a:t>
            </a:r>
          </a:p>
        </p:txBody>
      </p:sp>
      <p:sp>
        <p:nvSpPr>
          <p:cNvPr id="8" name="テキスト ボックス 7">
            <a:extLst>
              <a:ext uri="{FF2B5EF4-FFF2-40B4-BE49-F238E27FC236}">
                <a16:creationId xmlns:a16="http://schemas.microsoft.com/office/drawing/2014/main" id="{AEDF4CBB-EBE3-46BB-A5C4-436751471F74}"/>
              </a:ext>
            </a:extLst>
          </p:cNvPr>
          <p:cNvSpPr txBox="1"/>
          <p:nvPr/>
        </p:nvSpPr>
        <p:spPr>
          <a:xfrm>
            <a:off x="5399237" y="684304"/>
            <a:ext cx="3709248" cy="646331"/>
          </a:xfrm>
          <a:prstGeom prst="rect">
            <a:avLst/>
          </a:prstGeom>
          <a:noFill/>
        </p:spPr>
        <p:txBody>
          <a:bodyPr wrap="square" rtlCol="0">
            <a:spAutoFit/>
          </a:bodyPr>
          <a:lstStyle/>
          <a:p>
            <a:r>
              <a:rPr kumimoji="1" lang="ja-JP" altLang="en-US" b="1" dirty="0">
                <a:solidFill>
                  <a:schemeClr val="accent5"/>
                </a:solidFill>
              </a:rPr>
              <a:t>「課題」とは、ありたい状態と</a:t>
            </a:r>
            <a:endParaRPr kumimoji="1" lang="en-US" altLang="ja-JP" b="1" dirty="0">
              <a:solidFill>
                <a:schemeClr val="accent5"/>
              </a:solidFill>
            </a:endParaRPr>
          </a:p>
          <a:p>
            <a:r>
              <a:rPr kumimoji="1" lang="ja-JP" altLang="en-US" b="1" dirty="0">
                <a:solidFill>
                  <a:schemeClr val="accent5"/>
                </a:solidFill>
              </a:rPr>
              <a:t>「現実」とのギャップにあります</a:t>
            </a:r>
          </a:p>
        </p:txBody>
      </p:sp>
      <p:sp>
        <p:nvSpPr>
          <p:cNvPr id="9" name="テキスト ボックス 8">
            <a:extLst>
              <a:ext uri="{FF2B5EF4-FFF2-40B4-BE49-F238E27FC236}">
                <a16:creationId xmlns:a16="http://schemas.microsoft.com/office/drawing/2014/main" id="{61B6BFFD-965B-48EC-AE7D-DE24AC0B6B82}"/>
              </a:ext>
            </a:extLst>
          </p:cNvPr>
          <p:cNvSpPr txBox="1"/>
          <p:nvPr/>
        </p:nvSpPr>
        <p:spPr>
          <a:xfrm>
            <a:off x="3181494" y="6334793"/>
            <a:ext cx="2339102" cy="461665"/>
          </a:xfrm>
          <a:prstGeom prst="rect">
            <a:avLst/>
          </a:prstGeom>
          <a:noFill/>
          <a:ln w="6350">
            <a:solidFill>
              <a:schemeClr val="accent1"/>
            </a:solidFill>
          </a:ln>
        </p:spPr>
        <p:txBody>
          <a:bodyPr wrap="none" rtlCol="0">
            <a:spAutoFit/>
          </a:bodyPr>
          <a:lstStyle/>
          <a:p>
            <a:r>
              <a:rPr kumimoji="1" lang="ja-JP" altLang="en-US" sz="1200" b="1" dirty="0"/>
              <a:t>鈴木敏恵先生のポータルサイト</a:t>
            </a:r>
            <a:endParaRPr kumimoji="1" lang="en-US" altLang="ja-JP" sz="1200" b="1" dirty="0"/>
          </a:p>
          <a:p>
            <a:r>
              <a:rPr kumimoji="1" lang="en-US" altLang="ja-JP" sz="1200" b="1" dirty="0"/>
              <a:t>http://suzuki-toshie.net/</a:t>
            </a:r>
            <a:endParaRPr kumimoji="1" lang="ja-JP" altLang="en-US" sz="1200" b="1" dirty="0"/>
          </a:p>
        </p:txBody>
      </p:sp>
      <p:sp>
        <p:nvSpPr>
          <p:cNvPr id="11" name="テキスト ボックス 10">
            <a:extLst>
              <a:ext uri="{FF2B5EF4-FFF2-40B4-BE49-F238E27FC236}">
                <a16:creationId xmlns:a16="http://schemas.microsoft.com/office/drawing/2014/main" id="{A478607F-3A80-4CAE-B1B5-C6D803DE11DB}"/>
              </a:ext>
            </a:extLst>
          </p:cNvPr>
          <p:cNvSpPr txBox="1"/>
          <p:nvPr/>
        </p:nvSpPr>
        <p:spPr>
          <a:xfrm>
            <a:off x="5674484" y="6035196"/>
            <a:ext cx="3434001" cy="276999"/>
          </a:xfrm>
          <a:prstGeom prst="rect">
            <a:avLst/>
          </a:prstGeom>
          <a:noFill/>
        </p:spPr>
        <p:txBody>
          <a:bodyPr wrap="square" rtlCol="0">
            <a:spAutoFit/>
          </a:bodyPr>
          <a:lstStyle/>
          <a:p>
            <a:r>
              <a:rPr kumimoji="1" lang="ja-JP" altLang="en-US" sz="1200" b="1" dirty="0"/>
              <a:t>出典：「ＡＩ時代の教育と評価」教育出版㈱</a:t>
            </a:r>
          </a:p>
        </p:txBody>
      </p:sp>
    </p:spTree>
    <p:extLst>
      <p:ext uri="{BB962C8B-B14F-4D97-AF65-F5344CB8AC3E}">
        <p14:creationId xmlns:p14="http://schemas.microsoft.com/office/powerpoint/2010/main" val="14725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29AECDA-733F-4A49-924B-656C2FB616A3}"/>
              </a:ext>
            </a:extLst>
          </p:cNvPr>
          <p:cNvSpPr/>
          <p:nvPr/>
        </p:nvSpPr>
        <p:spPr>
          <a:xfrm>
            <a:off x="1112177" y="857250"/>
            <a:ext cx="6919645"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5" name="正方形/長方形 4">
            <a:extLst>
              <a:ext uri="{FF2B5EF4-FFF2-40B4-BE49-F238E27FC236}">
                <a16:creationId xmlns:a16="http://schemas.microsoft.com/office/drawing/2014/main" id="{0D0A3890-8E93-4BA8-B2B0-6BD68F61686E}"/>
              </a:ext>
            </a:extLst>
          </p:cNvPr>
          <p:cNvSpPr/>
          <p:nvPr/>
        </p:nvSpPr>
        <p:spPr>
          <a:xfrm>
            <a:off x="8020658" y="857250"/>
            <a:ext cx="1081355"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正方形/長方形 5">
            <a:extLst>
              <a:ext uri="{FF2B5EF4-FFF2-40B4-BE49-F238E27FC236}">
                <a16:creationId xmlns:a16="http://schemas.microsoft.com/office/drawing/2014/main" id="{DDA10FD5-6A02-4D01-92BF-66CC54E9BB8D}"/>
              </a:ext>
            </a:extLst>
          </p:cNvPr>
          <p:cNvSpPr/>
          <p:nvPr/>
        </p:nvSpPr>
        <p:spPr>
          <a:xfrm>
            <a:off x="1" y="857250"/>
            <a:ext cx="1153529"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7" name="図 6" descr="スーツを着た男性&#10;&#10;自動的に生成された説明">
            <a:extLst>
              <a:ext uri="{FF2B5EF4-FFF2-40B4-BE49-F238E27FC236}">
                <a16:creationId xmlns:a16="http://schemas.microsoft.com/office/drawing/2014/main" id="{4FA981C4-4F95-4EDE-BEC6-99B1E455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973">
            <a:off x="927397" y="1426050"/>
            <a:ext cx="2791833" cy="3384439"/>
          </a:xfrm>
          <a:prstGeom prst="rect">
            <a:avLst/>
          </a:prstGeom>
          <a:ln>
            <a:noFill/>
          </a:ln>
          <a:effectLst>
            <a:softEdge rad="112500"/>
          </a:effectLst>
        </p:spPr>
      </p:pic>
      <p:sp>
        <p:nvSpPr>
          <p:cNvPr id="13" name="テキスト ボックス 12">
            <a:extLst>
              <a:ext uri="{FF2B5EF4-FFF2-40B4-BE49-F238E27FC236}">
                <a16:creationId xmlns:a16="http://schemas.microsoft.com/office/drawing/2014/main" id="{4B752748-B79D-4045-85AF-89BD85DA4131}"/>
              </a:ext>
            </a:extLst>
          </p:cNvPr>
          <p:cNvSpPr txBox="1"/>
          <p:nvPr/>
        </p:nvSpPr>
        <p:spPr>
          <a:xfrm>
            <a:off x="3853182" y="1073426"/>
            <a:ext cx="5060823" cy="4050809"/>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kumimoji="1" lang="ja-JP" altLang="en-US" sz="1425" b="1" dirty="0">
                <a:solidFill>
                  <a:schemeClr val="bg1"/>
                </a:solidFill>
                <a:latin typeface="AR丸ゴシック体M" panose="020F0609000000000000" pitchFamily="49" charset="-128"/>
                <a:ea typeface="AR丸ゴシック体M" panose="020F0609000000000000" pitchFamily="49" charset="-128"/>
                <a:cs typeface="+mj-cs"/>
              </a:rPr>
              <a:t>第 ６</a:t>
            </a:r>
            <a:r>
              <a:rPr kumimoji="1" lang="en-US" altLang="ja-JP" sz="1425" b="1" dirty="0">
                <a:solidFill>
                  <a:schemeClr val="bg1"/>
                </a:solidFill>
                <a:latin typeface="AR丸ゴシック体M" panose="020F0609000000000000" pitchFamily="49" charset="-128"/>
                <a:ea typeface="AR丸ゴシック体M" panose="020F0609000000000000" pitchFamily="49" charset="-128"/>
                <a:cs typeface="+mj-cs"/>
              </a:rPr>
              <a:t> </a:t>
            </a:r>
            <a:r>
              <a:rPr kumimoji="1" lang="ja-JP" altLang="en-US" sz="1425" b="1" dirty="0">
                <a:solidFill>
                  <a:schemeClr val="bg1"/>
                </a:solidFill>
                <a:latin typeface="AR丸ゴシック体M" panose="020F0609000000000000" pitchFamily="49" charset="-128"/>
                <a:ea typeface="AR丸ゴシック体M" panose="020F0609000000000000" pitchFamily="49" charset="-128"/>
                <a:cs typeface="+mj-cs"/>
              </a:rPr>
              <a:t>回の「教育課程を簡単にチェックする方法」では、</a:t>
            </a:r>
            <a:endParaRPr kumimoji="1" lang="en-US" altLang="ja-JP" sz="1425" b="1" dirty="0">
              <a:solidFill>
                <a:schemeClr val="bg1"/>
              </a:solidFill>
              <a:latin typeface="AR丸ゴシック体M" panose="020F0609000000000000" pitchFamily="49" charset="-128"/>
              <a:ea typeface="AR丸ゴシック体M" panose="020F0609000000000000" pitchFamily="49" charset="-128"/>
              <a:cs typeface="+mj-cs"/>
            </a:endParaRPr>
          </a:p>
          <a:p>
            <a:pPr defTabSz="685800">
              <a:lnSpc>
                <a:spcPct val="90000"/>
              </a:lnSpc>
              <a:spcBef>
                <a:spcPct val="0"/>
              </a:spcBef>
              <a:spcAft>
                <a:spcPts val="450"/>
              </a:spcAft>
            </a:pPr>
            <a:endParaRPr kumimoji="1" lang="en-US" altLang="ja-JP" sz="1425" b="1" dirty="0">
              <a:solidFill>
                <a:schemeClr val="bg1"/>
              </a:solidFill>
              <a:latin typeface="AR丸ゴシック体M" panose="020F0609000000000000" pitchFamily="49" charset="-128"/>
              <a:ea typeface="AR丸ゴシック体M" panose="020F0609000000000000" pitchFamily="49" charset="-128"/>
              <a:cs typeface="+mj-cs"/>
            </a:endParaRPr>
          </a:p>
          <a:p>
            <a:r>
              <a:rPr kumimoji="1" lang="ja-JP" altLang="en-US" sz="1275" dirty="0">
                <a:solidFill>
                  <a:schemeClr val="bg1"/>
                </a:solidFill>
                <a:latin typeface="AR丸ゴシック体E" panose="020F0909000000000000" pitchFamily="49" charset="-128"/>
                <a:ea typeface="AR丸ゴシック体E" panose="020F0909000000000000" pitchFamily="49" charset="-128"/>
              </a:rPr>
              <a:t>・学習指導要領で示された、学校教育の姿を実現するために</a:t>
            </a:r>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1275" dirty="0">
                <a:solidFill>
                  <a:schemeClr val="bg1"/>
                </a:solidFill>
                <a:latin typeface="AR丸ゴシック体E" panose="020F0909000000000000" pitchFamily="49" charset="-128"/>
                <a:ea typeface="AR丸ゴシック体E" panose="020F0909000000000000" pitchFamily="49" charset="-128"/>
              </a:rPr>
              <a:t>　自分たちの学校や自治体の現状をチェックしてみましょう。</a:t>
            </a:r>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1275" dirty="0">
                <a:solidFill>
                  <a:schemeClr val="bg1"/>
                </a:solidFill>
                <a:latin typeface="AR丸ゴシック体E" panose="020F0909000000000000" pitchFamily="49" charset="-128"/>
                <a:ea typeface="AR丸ゴシック体E" panose="020F0909000000000000" pitchFamily="49" charset="-128"/>
              </a:rPr>
              <a:t>・それには、このチェックリストを活用するといいですよ。</a:t>
            </a:r>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1275" dirty="0">
                <a:solidFill>
                  <a:schemeClr val="bg1"/>
                </a:solidFill>
                <a:latin typeface="AR丸ゴシック体E" panose="020F0909000000000000" pitchFamily="49" charset="-128"/>
                <a:ea typeface="AR丸ゴシック体E" panose="020F0909000000000000" pitchFamily="49" charset="-128"/>
              </a:rPr>
              <a:t>・古い体質の学校教育では、これからの時代に通用しません。</a:t>
            </a:r>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1275" dirty="0">
                <a:solidFill>
                  <a:schemeClr val="bg1"/>
                </a:solidFill>
                <a:latin typeface="AR丸ゴシック体E" panose="020F0909000000000000" pitchFamily="49" charset="-128"/>
                <a:ea typeface="AR丸ゴシック体E" panose="020F0909000000000000" pitchFamily="49" charset="-128"/>
              </a:rPr>
              <a:t>・厳しい世界の現実に向き合い、この難しい時代に通用する</a:t>
            </a:r>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r>
              <a:rPr kumimoji="1" lang="ja-JP" altLang="en-US" sz="1275" dirty="0">
                <a:solidFill>
                  <a:schemeClr val="bg1"/>
                </a:solidFill>
                <a:latin typeface="AR丸ゴシック体E" panose="020F0909000000000000" pitchFamily="49" charset="-128"/>
                <a:ea typeface="AR丸ゴシック体E" panose="020F0909000000000000" pitchFamily="49" charset="-128"/>
              </a:rPr>
              <a:t>　学校教育を創っていきましょう。</a:t>
            </a:r>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275" dirty="0">
              <a:solidFill>
                <a:schemeClr val="bg1"/>
              </a:solidFill>
              <a:latin typeface="AR丸ゴシック体E" panose="020F0909000000000000" pitchFamily="49" charset="-128"/>
              <a:ea typeface="AR丸ゴシック体E" panose="020F0909000000000000" pitchFamily="49" charset="-128"/>
            </a:endParaRPr>
          </a:p>
          <a:p>
            <a:endParaRPr kumimoji="1" lang="en-US" altLang="ja-JP" sz="1600" dirty="0">
              <a:solidFill>
                <a:schemeClr val="bg1"/>
              </a:solidFill>
              <a:latin typeface="AR丸ゴシック体E" panose="020F0909000000000000" pitchFamily="49" charset="-128"/>
              <a:ea typeface="AR丸ゴシック体E" panose="020F0909000000000000" pitchFamily="49" charset="-128"/>
            </a:endParaRPr>
          </a:p>
          <a:p>
            <a:pPr defTabSz="685800">
              <a:lnSpc>
                <a:spcPct val="90000"/>
              </a:lnSpc>
              <a:spcBef>
                <a:spcPct val="0"/>
              </a:spcBef>
              <a:spcAft>
                <a:spcPts val="45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第７回では、「新型コロナ時代を生きる」という</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685800">
              <a:lnSpc>
                <a:spcPct val="90000"/>
              </a:lnSpc>
              <a:spcBef>
                <a:spcPct val="0"/>
              </a:spcBef>
              <a:spcAft>
                <a:spcPts val="45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お話をします。ご期待ください。</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685800">
              <a:lnSpc>
                <a:spcPct val="90000"/>
              </a:lnSpc>
              <a:spcBef>
                <a:spcPct val="0"/>
              </a:spcBef>
              <a:spcAft>
                <a:spcPts val="450"/>
              </a:spcAft>
            </a:pPr>
            <a:endParaRPr kumimoji="1" lang="en-US" altLang="ja-JP" sz="1125" dirty="0">
              <a:solidFill>
                <a:schemeClr val="bg1"/>
              </a:solidFill>
              <a:latin typeface="+mj-lt"/>
              <a:ea typeface="+mj-ea"/>
              <a:cs typeface="+mj-cs"/>
            </a:endParaRPr>
          </a:p>
        </p:txBody>
      </p:sp>
    </p:spTree>
    <p:extLst>
      <p:ext uri="{BB962C8B-B14F-4D97-AF65-F5344CB8AC3E}">
        <p14:creationId xmlns:p14="http://schemas.microsoft.com/office/powerpoint/2010/main" val="274205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676331" y="507250"/>
            <a:ext cx="7791337" cy="266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351693" y="3175552"/>
            <a:ext cx="8440615" cy="3418648"/>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351693" y="263769"/>
            <a:ext cx="8440615" cy="316523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67633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2" name="テキスト ボックス 1"/>
          <p:cNvSpPr txBox="1">
            <a:spLocks noChangeArrowheads="1"/>
          </p:cNvSpPr>
          <p:nvPr/>
        </p:nvSpPr>
        <p:spPr bwMode="auto">
          <a:xfrm>
            <a:off x="1000967" y="4241"/>
            <a:ext cx="7580921" cy="61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462"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教育課程の</a:t>
            </a:r>
            <a:r>
              <a:rPr lang="ja-JP" altLang="en-US" sz="3462"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462" b="1" dirty="0">
                <a:latin typeface="HG創英角ﾎﾟｯﾌﾟ体" panose="040B0A09000000000000" pitchFamily="49" charset="-128"/>
                <a:ea typeface="HG創英角ﾎﾟｯﾌﾟ体" panose="040B0A09000000000000" pitchFamily="49" charset="-128"/>
              </a:rPr>
              <a:t>において</a:t>
            </a:r>
            <a:endParaRPr lang="en-US" altLang="ja-JP" sz="3462" b="1" dirty="0">
              <a:latin typeface="HG創英角ﾎﾟｯﾌﾟ体" panose="040B0A09000000000000" pitchFamily="49" charset="-128"/>
              <a:ea typeface="HG創英角ﾎﾟｯﾌﾟ体" panose="040B0A09000000000000" pitchFamily="49" charset="-128"/>
            </a:endParaRPr>
          </a:p>
          <a:p>
            <a:endParaRPr lang="en-US" altLang="ja-JP" sz="2585" b="1" dirty="0">
              <a:latin typeface="HG創英角ﾎﾟｯﾌﾟ体" panose="040B0A09000000000000" pitchFamily="49" charset="-128"/>
              <a:ea typeface="HG創英角ﾎﾟｯﾌﾟ体" panose="040B0A09000000000000" pitchFamily="49" charset="-128"/>
            </a:endParaRPr>
          </a:p>
          <a:p>
            <a:r>
              <a:rPr lang="ja-JP" altLang="en-US" sz="2585"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585" b="1" dirty="0">
              <a:latin typeface="HG創英角ﾎﾟｯﾌﾟ体" panose="040B0A09000000000000" pitchFamily="49" charset="-128"/>
              <a:ea typeface="HG創英角ﾎﾟｯﾌﾟ体" panose="040B0A09000000000000" pitchFamily="49" charset="-128"/>
            </a:endParaRPr>
          </a:p>
          <a:p>
            <a:r>
              <a:rPr lang="ja-JP" altLang="en-US" sz="3460" b="1" dirty="0">
                <a:latin typeface="HG創英角ﾎﾟｯﾌﾟ体" panose="040B0A09000000000000" pitchFamily="49" charset="-128"/>
                <a:ea typeface="HG創英角ﾎﾟｯﾌﾟ体" panose="040B0A09000000000000" pitchFamily="49" charset="-128"/>
              </a:rPr>
              <a:t>①</a:t>
            </a:r>
            <a:r>
              <a:rPr lang="ja-JP" altLang="en-US" sz="3460"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3460" b="1"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②</a:t>
            </a:r>
            <a:r>
              <a:rPr lang="ja-JP" altLang="en-US" sz="3462"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　　</a:t>
            </a:r>
            <a:r>
              <a:rPr lang="ja-JP" altLang="en-US" sz="1704" b="1" dirty="0">
                <a:latin typeface="HG創英角ﾎﾟｯﾌﾟ体" panose="040B0A09000000000000" pitchFamily="49" charset="-128"/>
                <a:ea typeface="HG創英角ﾎﾟｯﾌﾟ体" panose="040B0A09000000000000" pitchFamily="49" charset="-128"/>
              </a:rPr>
              <a:t>（</a:t>
            </a:r>
            <a:r>
              <a:rPr lang="en-US" altLang="ja-JP" sz="1704" b="1" dirty="0">
                <a:latin typeface="HG創英角ﾎﾟｯﾌﾟ体" panose="040B0A09000000000000" pitchFamily="49" charset="-128"/>
                <a:ea typeface="HG創英角ﾎﾟｯﾌﾟ体" panose="040B0A09000000000000" pitchFamily="49" charset="-128"/>
              </a:rPr>
              <a:t>19</a:t>
            </a:r>
            <a:r>
              <a:rPr lang="ja-JP" altLang="en-US" sz="1704" b="1" dirty="0">
                <a:latin typeface="HG創英角ﾎﾟｯﾌﾟ体" panose="040B0A09000000000000" pitchFamily="49" charset="-128"/>
                <a:ea typeface="HG創英角ﾎﾟｯﾌﾟ体" panose="040B0A09000000000000" pitchFamily="49" charset="-128"/>
              </a:rPr>
              <a:t>ページの２）</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888" b="1" dirty="0">
                <a:latin typeface="HG創英角ﾎﾟｯﾌﾟ体" panose="040B0A09000000000000" pitchFamily="49" charset="-128"/>
                <a:ea typeface="HG創英角ﾎﾟｯﾌﾟ体" panose="040B0A09000000000000" pitchFamily="49" charset="-128"/>
              </a:rPr>
              <a:t>　　　</a:t>
            </a:r>
            <a:r>
              <a:rPr lang="ja-JP" altLang="en-US" sz="2517" b="1" dirty="0">
                <a:latin typeface="HG創英角ﾎﾟｯﾌﾟ体" panose="040B0A09000000000000" pitchFamily="49" charset="-128"/>
                <a:ea typeface="HG創英角ﾎﾟｯﾌﾟ体" panose="040B0A09000000000000" pitchFamily="49" charset="-128"/>
              </a:rPr>
              <a:t>（</a:t>
            </a:r>
            <a:r>
              <a:rPr lang="ja-JP" altLang="en-US" sz="3067" b="1"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2517" b="1" u="sng" dirty="0">
                <a:latin typeface="HG創英角ﾎﾟｯﾌﾟ体" panose="040B0A09000000000000" pitchFamily="49" charset="-128"/>
                <a:ea typeface="HG創英角ﾎﾟｯﾌﾟ体" panose="040B0A09000000000000" pitchFamily="49" charset="-128"/>
              </a:rPr>
              <a:t>）</a:t>
            </a:r>
            <a:endParaRPr lang="en-US" altLang="ja-JP" sz="2517" b="1" u="sng" dirty="0">
              <a:latin typeface="HG創英角ﾎﾟｯﾌﾟ体" panose="040B0A09000000000000" pitchFamily="49" charset="-128"/>
              <a:ea typeface="HG創英角ﾎﾟｯﾌﾟ体" panose="040B0A09000000000000" pitchFamily="49" charset="-128"/>
            </a:endParaRPr>
          </a:p>
          <a:p>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教育課程の</a:t>
            </a:r>
            <a:r>
              <a:rPr lang="ja-JP" altLang="en-US" sz="3462" b="1"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462" b="1" dirty="0">
                <a:latin typeface="HG創英角ﾎﾟｯﾌﾟ体" panose="040B0A09000000000000" pitchFamily="49" charset="-128"/>
                <a:ea typeface="HG創英角ﾎﾟｯﾌﾟ体" panose="040B0A09000000000000" pitchFamily="49" charset="-128"/>
              </a:rPr>
              <a:t>において</a:t>
            </a:r>
            <a:endParaRPr lang="en-US" altLang="ja-JP" sz="3462" b="1" dirty="0">
              <a:latin typeface="HG創英角ﾎﾟｯﾌﾟ体" panose="040B0A09000000000000" pitchFamily="49" charset="-128"/>
              <a:ea typeface="HG創英角ﾎﾟｯﾌﾟ体" panose="040B0A09000000000000" pitchFamily="49" charset="-128"/>
            </a:endParaRPr>
          </a:p>
          <a:p>
            <a:endParaRPr lang="en-US" altLang="ja-JP" sz="1846"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③</a:t>
            </a:r>
            <a:r>
              <a:rPr lang="ja-JP" altLang="en-US" sz="3462"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462"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585" b="1" dirty="0">
                <a:latin typeface="HG創英角ﾎﾟｯﾌﾟ体" panose="040B0A09000000000000" pitchFamily="49" charset="-128"/>
                <a:ea typeface="HG創英角ﾎﾟｯﾌﾟ体" panose="040B0A09000000000000" pitchFamily="49" charset="-128"/>
              </a:rPr>
              <a:t>　に向けた授業改善　</a:t>
            </a:r>
            <a:r>
              <a:rPr lang="ja-JP" altLang="en-US" sz="1846" b="1" dirty="0">
                <a:latin typeface="HG創英角ﾎﾟｯﾌﾟ体" panose="040B0A09000000000000" pitchFamily="49" charset="-128"/>
                <a:ea typeface="HG創英角ﾎﾟｯﾌﾟ体" panose="040B0A09000000000000" pitchFamily="49" charset="-128"/>
              </a:rPr>
              <a:t>（</a:t>
            </a:r>
            <a:r>
              <a:rPr lang="en-US" altLang="ja-JP" sz="1846" b="1" dirty="0">
                <a:latin typeface="HG創英角ﾎﾟｯﾌﾟ体" panose="040B0A09000000000000" pitchFamily="49" charset="-128"/>
                <a:ea typeface="HG創英角ﾎﾟｯﾌﾟ体" panose="040B0A09000000000000" pitchFamily="49" charset="-128"/>
              </a:rPr>
              <a:t>22</a:t>
            </a:r>
            <a:r>
              <a:rPr lang="ja-JP" altLang="en-US" sz="1846" b="1" dirty="0">
                <a:latin typeface="HG創英角ﾎﾟｯﾌﾟ体" panose="040B0A09000000000000" pitchFamily="49" charset="-128"/>
                <a:ea typeface="HG創英角ﾎﾟｯﾌﾟ体" panose="040B0A09000000000000" pitchFamily="49" charset="-128"/>
              </a:rPr>
              <a:t>ページ１の⑴・・・つまり）</a:t>
            </a:r>
            <a:r>
              <a:rPr lang="ja-JP" altLang="en-US" sz="2954" b="1" dirty="0">
                <a:latin typeface="HG創英角ﾎﾟｯﾌﾟ体" panose="040B0A09000000000000" pitchFamily="49" charset="-128"/>
                <a:ea typeface="HG創英角ﾎﾟｯﾌﾟ体" panose="040B0A09000000000000" pitchFamily="49" charset="-128"/>
              </a:rPr>
              <a:t>　</a:t>
            </a:r>
            <a:endParaRPr lang="en-US" altLang="ja-JP" sz="2954" b="1" dirty="0">
              <a:latin typeface="HG創英角ﾎﾟｯﾌﾟ体" panose="040B0A09000000000000" pitchFamily="49" charset="-128"/>
              <a:ea typeface="HG創英角ﾎﾟｯﾌﾟ体" panose="040B0A09000000000000" pitchFamily="49" charset="-128"/>
            </a:endParaRPr>
          </a:p>
          <a:p>
            <a:r>
              <a:rPr lang="ja-JP" altLang="en-US" sz="3462" b="1" dirty="0">
                <a:latin typeface="HG創英角ﾎﾟｯﾌﾟ体" panose="040B0A09000000000000" pitchFamily="49" charset="-128"/>
                <a:ea typeface="HG創英角ﾎﾟｯﾌﾟ体" panose="040B0A09000000000000" pitchFamily="49" charset="-128"/>
              </a:rPr>
              <a:t>　</a:t>
            </a:r>
            <a:r>
              <a:rPr lang="en-US" altLang="ja-JP" sz="3462" b="1" u="sng" dirty="0">
                <a:latin typeface="HG創英角ﾎﾟｯﾌﾟ体" panose="040B0A09000000000000" pitchFamily="49" charset="-128"/>
                <a:ea typeface="HG創英角ﾎﾟｯﾌﾟ体" panose="040B0A09000000000000" pitchFamily="49" charset="-128"/>
              </a:rPr>
              <a:t>《</a:t>
            </a:r>
            <a:r>
              <a:rPr lang="ja-JP" altLang="en-US" sz="3462" b="1" u="sng" dirty="0">
                <a:latin typeface="HG創英角ﾎﾟｯﾌﾟ体" panose="040B0A09000000000000" pitchFamily="49" charset="-128"/>
                <a:ea typeface="HG創英角ﾎﾟｯﾌﾟ体" panose="040B0A09000000000000" pitchFamily="49" charset="-128"/>
              </a:rPr>
              <a:t>探究的・問題解決的な学び</a:t>
            </a:r>
            <a:r>
              <a:rPr lang="en-US" altLang="ja-JP" sz="3462" b="1" u="sng" dirty="0">
                <a:latin typeface="HG創英角ﾎﾟｯﾌﾟ体" panose="040B0A09000000000000" pitchFamily="49" charset="-128"/>
                <a:ea typeface="HG創英角ﾎﾟｯﾌﾟ体" panose="040B0A09000000000000" pitchFamily="49" charset="-128"/>
              </a:rPr>
              <a:t>》</a:t>
            </a:r>
            <a:r>
              <a:rPr lang="ja-JP" altLang="en-US" sz="1846" b="1" u="sng" dirty="0">
                <a:latin typeface="HG創英角ﾎﾟｯﾌﾟ体" panose="040B0A09000000000000" pitchFamily="49" charset="-128"/>
                <a:ea typeface="HG創英角ﾎﾟｯﾌﾟ体" panose="040B0A09000000000000" pitchFamily="49" charset="-128"/>
              </a:rPr>
              <a:t>のこと</a:t>
            </a:r>
            <a:endParaRPr lang="en-US" altLang="ja-JP" sz="1193"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676331" y="3467456"/>
            <a:ext cx="779134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4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 calcmode="lin" valueType="num">
                                      <p:cBhvr additive="base">
                                        <p:cTn id="45"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 calcmode="lin" valueType="num">
                                      <p:cBhvr additive="base">
                                        <p:cTn id="5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A2666C-59DA-4E7D-B753-3B23E83B8EC4}"/>
              </a:ext>
            </a:extLst>
          </p:cNvPr>
          <p:cNvSpPr/>
          <p:nvPr/>
        </p:nvSpPr>
        <p:spPr>
          <a:xfrm>
            <a:off x="380269" y="178044"/>
            <a:ext cx="7887432" cy="616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正方形/長方形 5">
            <a:extLst>
              <a:ext uri="{FF2B5EF4-FFF2-40B4-BE49-F238E27FC236}">
                <a16:creationId xmlns:a16="http://schemas.microsoft.com/office/drawing/2014/main" id="{04848459-A006-4D00-A43A-8BF43A7BEEF7}"/>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89D4656-EB21-4797-8706-94D907D3FA43}"/>
              </a:ext>
            </a:extLst>
          </p:cNvPr>
          <p:cNvSpPr txBox="1"/>
          <p:nvPr/>
        </p:nvSpPr>
        <p:spPr>
          <a:xfrm>
            <a:off x="490172" y="648742"/>
            <a:ext cx="8301403" cy="5632311"/>
          </a:xfrm>
          <a:prstGeom prst="rect">
            <a:avLst/>
          </a:prstGeom>
          <a:solidFill>
            <a:schemeClr val="bg1"/>
          </a:solidFill>
        </p:spPr>
        <p:txBody>
          <a:bodyPr wrap="square">
            <a:spAutoFit/>
          </a:bodyPr>
          <a:lstStyle/>
          <a:p>
            <a:r>
              <a:rPr lang="ja-JP" altLang="en-US" sz="2400" b="1" dirty="0">
                <a:latin typeface="HGP創英角ﾎﾟｯﾌﾟ体" panose="040B0A00000000000000" pitchFamily="50" charset="-128"/>
                <a:ea typeface="AR丸ゴシック体E" panose="020F0909000000000000"/>
              </a:rPr>
              <a:t>これらの課題に正面から取り組もうとしている行政は、そして学校は、どれくらいあるのでしょうか。</a:t>
            </a:r>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あなたの学校では、これらの理念や方針をしっかりと捉え、具体化しようと、できているでしょうか。</a:t>
            </a:r>
            <a:endParaRPr lang="en-US" altLang="ja-JP" sz="2400" b="1" dirty="0">
              <a:latin typeface="HGP創英角ﾎﾟｯﾌﾟ体" panose="040B0A00000000000000" pitchFamily="50" charset="-128"/>
              <a:ea typeface="AR丸ゴシック体E" panose="020F0909000000000000"/>
            </a:endParaRPr>
          </a:p>
          <a:p>
            <a:endParaRPr kumimoji="1" lang="en-US" altLang="ja-JP" sz="2400" b="1" dirty="0">
              <a:latin typeface="HGP創英角ﾎﾟｯﾌﾟ体" panose="040B0A00000000000000" pitchFamily="50" charset="-128"/>
              <a:ea typeface="AR丸ゴシック体E" panose="020F0909000000000000"/>
            </a:endParaRPr>
          </a:p>
          <a:p>
            <a:r>
              <a:rPr kumimoji="1" lang="ja-JP" altLang="en-US" sz="2400" b="1" dirty="0">
                <a:latin typeface="HGP創英角ﾎﾟｯﾌﾟ体" panose="040B0A00000000000000" pitchFamily="50" charset="-128"/>
                <a:ea typeface="AR丸ゴシック体E" panose="020F0909000000000000"/>
              </a:rPr>
              <a:t>「各校の</a:t>
            </a:r>
            <a:r>
              <a:rPr kumimoji="1" lang="ja-JP" altLang="en-US" sz="2400" b="1" dirty="0">
                <a:solidFill>
                  <a:srgbClr val="FF0000"/>
                </a:solidFill>
                <a:latin typeface="HGP創英角ﾎﾟｯﾌﾟ体" panose="040B0A00000000000000" pitchFamily="50" charset="-128"/>
                <a:ea typeface="AR丸ゴシック体E" panose="020F0909000000000000"/>
              </a:rPr>
              <a:t>教育課程や経営計画</a:t>
            </a:r>
            <a:r>
              <a:rPr kumimoji="1" lang="ja-JP" altLang="en-US" sz="2400" b="1" dirty="0">
                <a:latin typeface="HGP創英角ﾎﾟｯﾌﾟ体" panose="040B0A00000000000000" pitchFamily="50" charset="-128"/>
                <a:ea typeface="AR丸ゴシック体E" panose="020F0909000000000000"/>
              </a:rPr>
              <a:t>、あるいは各自治体で立てて</a:t>
            </a:r>
            <a:endParaRPr kumimoji="1" lang="en-US" altLang="ja-JP" sz="2400" b="1" dirty="0">
              <a:latin typeface="HGP創英角ﾎﾟｯﾌﾟ体" panose="040B0A00000000000000" pitchFamily="50" charset="-128"/>
              <a:ea typeface="AR丸ゴシック体E" panose="020F0909000000000000"/>
            </a:endParaRPr>
          </a:p>
          <a:p>
            <a:r>
              <a:rPr kumimoji="1" lang="ja-JP" altLang="en-US" sz="2400" b="1" dirty="0">
                <a:latin typeface="HGP創英角ﾎﾟｯﾌﾟ体" panose="040B0A00000000000000" pitchFamily="50" charset="-128"/>
                <a:ea typeface="AR丸ゴシック体E" panose="020F0909000000000000"/>
              </a:rPr>
              <a:t>　いる 教育振興基本計画、</a:t>
            </a:r>
            <a:r>
              <a:rPr lang="ja-JP" altLang="en-US" sz="2400" b="1" dirty="0">
                <a:latin typeface="HGP創英角ﾎﾟｯﾌﾟ体" panose="040B0A00000000000000" pitchFamily="50" charset="-128"/>
                <a:ea typeface="AR丸ゴシック体E" panose="020F0909000000000000"/>
              </a:rPr>
              <a:t>を</a:t>
            </a:r>
            <a:r>
              <a:rPr lang="ja-JP" altLang="en-US" sz="2400" b="1" dirty="0">
                <a:solidFill>
                  <a:srgbClr val="FF0000"/>
                </a:solidFill>
                <a:latin typeface="HGP創英角ﾎﾟｯﾌﾟ体" panose="040B0A00000000000000" pitchFamily="50" charset="-128"/>
                <a:ea typeface="AR丸ゴシック体E" panose="020F0909000000000000"/>
              </a:rPr>
              <a:t>お出しください！</a:t>
            </a:r>
            <a:r>
              <a:rPr lang="ja-JP" altLang="en-US" sz="2400" b="1" dirty="0">
                <a:latin typeface="HGP創英角ﾎﾟｯﾌﾟ体" panose="040B0A00000000000000" pitchFamily="50" charset="-128"/>
                <a:ea typeface="AR丸ゴシック体E" panose="020F0909000000000000"/>
              </a:rPr>
              <a:t>」</a:t>
            </a:r>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これから</a:t>
            </a:r>
            <a:r>
              <a:rPr lang="ja-JP" altLang="en-US" sz="2400" b="1" dirty="0">
                <a:solidFill>
                  <a:srgbClr val="FF66FF"/>
                </a:solidFill>
                <a:latin typeface="HGP創英角ﾎﾟｯﾌﾟ体" panose="040B0A00000000000000" pitchFamily="50" charset="-128"/>
                <a:ea typeface="AR丸ゴシック体E" panose="020F0909000000000000"/>
              </a:rPr>
              <a:t>試薬！</a:t>
            </a:r>
            <a:r>
              <a:rPr lang="ja-JP" altLang="en-US" sz="2400" b="1" dirty="0">
                <a:latin typeface="HGP創英角ﾎﾟｯﾌﾟ体" panose="040B0A00000000000000" pitchFamily="50" charset="-128"/>
                <a:ea typeface="AR丸ゴシック体E" panose="020F0909000000000000"/>
              </a:rPr>
              <a:t>を使って、チェックをはじめます！！</a:t>
            </a:r>
            <a:endParaRPr lang="en-US" altLang="ja-JP" sz="2400" b="1" dirty="0">
              <a:latin typeface="HGP創英角ﾎﾟｯﾌﾟ体" panose="040B0A00000000000000" pitchFamily="50" charset="-128"/>
              <a:ea typeface="AR丸ゴシック体E" panose="020F0909000000000000"/>
            </a:endParaRPr>
          </a:p>
        </p:txBody>
      </p:sp>
      <p:grpSp>
        <p:nvGrpSpPr>
          <p:cNvPr id="9" name="グループ化 8">
            <a:extLst>
              <a:ext uri="{FF2B5EF4-FFF2-40B4-BE49-F238E27FC236}">
                <a16:creationId xmlns:a16="http://schemas.microsoft.com/office/drawing/2014/main" id="{19AFC6BC-3A0E-4BCB-9C91-501D795F5865}"/>
              </a:ext>
            </a:extLst>
          </p:cNvPr>
          <p:cNvGrpSpPr/>
          <p:nvPr/>
        </p:nvGrpSpPr>
        <p:grpSpPr>
          <a:xfrm>
            <a:off x="4323985" y="3429000"/>
            <a:ext cx="3615957" cy="2262997"/>
            <a:chOff x="4385822" y="2959128"/>
            <a:chExt cx="3991782" cy="2537432"/>
          </a:xfrm>
        </p:grpSpPr>
        <p:pic>
          <p:nvPicPr>
            <p:cNvPr id="7" name="図 6">
              <a:extLst>
                <a:ext uri="{FF2B5EF4-FFF2-40B4-BE49-F238E27FC236}">
                  <a16:creationId xmlns:a16="http://schemas.microsoft.com/office/drawing/2014/main" id="{3D078A5F-FD4E-41AE-961A-25A55B707FCC}"/>
                </a:ext>
              </a:extLst>
            </p:cNvPr>
            <p:cNvPicPr>
              <a:picLocks noChangeAspect="1"/>
            </p:cNvPicPr>
            <p:nvPr/>
          </p:nvPicPr>
          <p:blipFill rotWithShape="1">
            <a:blip r:embed="rId3"/>
            <a:srcRect l="62778" t="20272" r="21444" b="50000"/>
            <a:stretch/>
          </p:blipFill>
          <p:spPr>
            <a:xfrm>
              <a:off x="5983482" y="2959128"/>
              <a:ext cx="2394122" cy="2537432"/>
            </a:xfrm>
            <a:prstGeom prst="rect">
              <a:avLst/>
            </a:prstGeom>
          </p:spPr>
        </p:pic>
        <p:pic>
          <p:nvPicPr>
            <p:cNvPr id="8" name="図 7">
              <a:extLst>
                <a:ext uri="{FF2B5EF4-FFF2-40B4-BE49-F238E27FC236}">
                  <a16:creationId xmlns:a16="http://schemas.microsoft.com/office/drawing/2014/main" id="{EB330A6D-3376-4794-8F09-91F7DD546E7C}"/>
                </a:ext>
              </a:extLst>
            </p:cNvPr>
            <p:cNvPicPr>
              <a:picLocks noChangeAspect="1"/>
            </p:cNvPicPr>
            <p:nvPr/>
          </p:nvPicPr>
          <p:blipFill rotWithShape="1">
            <a:blip r:embed="rId4"/>
            <a:srcRect l="27667" t="52667" r="60556" b="18493"/>
            <a:stretch/>
          </p:blipFill>
          <p:spPr>
            <a:xfrm flipH="1">
              <a:off x="4385822" y="3037839"/>
              <a:ext cx="1597659" cy="1901439"/>
            </a:xfrm>
            <a:prstGeom prst="rect">
              <a:avLst/>
            </a:prstGeom>
          </p:spPr>
        </p:pic>
      </p:grpSp>
      <p:pic>
        <p:nvPicPr>
          <p:cNvPr id="10" name="図 9">
            <a:extLst>
              <a:ext uri="{FF2B5EF4-FFF2-40B4-BE49-F238E27FC236}">
                <a16:creationId xmlns:a16="http://schemas.microsoft.com/office/drawing/2014/main" id="{97D80D8F-2C55-4453-AF15-2D6123136403}"/>
              </a:ext>
            </a:extLst>
          </p:cNvPr>
          <p:cNvPicPr>
            <a:picLocks noChangeAspect="1"/>
          </p:cNvPicPr>
          <p:nvPr/>
        </p:nvPicPr>
        <p:blipFill rotWithShape="1">
          <a:blip r:embed="rId5"/>
          <a:srcRect l="34564" t="63032" r="51042" b="13518"/>
          <a:stretch/>
        </p:blipFill>
        <p:spPr>
          <a:xfrm>
            <a:off x="4505806" y="2840089"/>
            <a:ext cx="3253514" cy="2981325"/>
          </a:xfrm>
          <a:prstGeom prst="rect">
            <a:avLst/>
          </a:prstGeom>
        </p:spPr>
      </p:pic>
      <p:grpSp>
        <p:nvGrpSpPr>
          <p:cNvPr id="13" name="グループ化 12">
            <a:extLst>
              <a:ext uri="{FF2B5EF4-FFF2-40B4-BE49-F238E27FC236}">
                <a16:creationId xmlns:a16="http://schemas.microsoft.com/office/drawing/2014/main" id="{A87DF425-18E2-451E-B9EE-E0FF53069B73}"/>
              </a:ext>
            </a:extLst>
          </p:cNvPr>
          <p:cNvGrpSpPr/>
          <p:nvPr/>
        </p:nvGrpSpPr>
        <p:grpSpPr>
          <a:xfrm rot="21373827">
            <a:off x="734477" y="3332214"/>
            <a:ext cx="3448929" cy="1901439"/>
            <a:chOff x="1859418" y="2198598"/>
            <a:chExt cx="3058816" cy="1676400"/>
          </a:xfrm>
        </p:grpSpPr>
        <p:sp>
          <p:nvSpPr>
            <p:cNvPr id="11" name="吹き出し: 円形 10">
              <a:extLst>
                <a:ext uri="{FF2B5EF4-FFF2-40B4-BE49-F238E27FC236}">
                  <a16:creationId xmlns:a16="http://schemas.microsoft.com/office/drawing/2014/main" id="{F8A802C9-7176-4D7A-92B3-091FFE61A40F}"/>
                </a:ext>
              </a:extLst>
            </p:cNvPr>
            <p:cNvSpPr/>
            <p:nvPr/>
          </p:nvSpPr>
          <p:spPr>
            <a:xfrm rot="317499">
              <a:off x="1859418" y="2198598"/>
              <a:ext cx="3058816" cy="1676400"/>
            </a:xfrm>
            <a:prstGeom prst="wedgeEllipseCallout">
              <a:avLst>
                <a:gd name="adj1" fmla="val 85163"/>
                <a:gd name="adj2" fmla="val 2603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2" name="テキスト ボックス 11">
              <a:extLst>
                <a:ext uri="{FF2B5EF4-FFF2-40B4-BE49-F238E27FC236}">
                  <a16:creationId xmlns:a16="http://schemas.microsoft.com/office/drawing/2014/main" id="{3D7C4E79-35F2-4A70-A6FB-3F91C0FA09FB}"/>
                </a:ext>
              </a:extLst>
            </p:cNvPr>
            <p:cNvSpPr txBox="1"/>
            <p:nvPr/>
          </p:nvSpPr>
          <p:spPr>
            <a:xfrm rot="473480">
              <a:off x="2128633" y="2560734"/>
              <a:ext cx="2711438" cy="949727"/>
            </a:xfrm>
            <a:prstGeom prst="rect">
              <a:avLst/>
            </a:prstGeom>
            <a:noFill/>
          </p:spPr>
          <p:txBody>
            <a:bodyPr wrap="none" rtlCol="0">
              <a:spAutoFit/>
            </a:bodyPr>
            <a:lstStyle/>
            <a:p>
              <a:r>
                <a:rPr kumimoji="1" lang="ja-JP" altLang="en-US" sz="1100" b="1" dirty="0">
                  <a:solidFill>
                    <a:schemeClr val="accent1"/>
                  </a:solidFill>
                  <a:latin typeface="AR丸ゴシック体E" panose="020F0909000000000000" pitchFamily="49" charset="-128"/>
                  <a:ea typeface="AR丸ゴシック体E" panose="020F0909000000000000" pitchFamily="49" charset="-128"/>
                </a:rPr>
                <a:t>　</a:t>
              </a:r>
              <a:r>
                <a:rPr kumimoji="1" lang="ja-JP" altLang="en-US" sz="3200" b="1" dirty="0">
                  <a:solidFill>
                    <a:schemeClr val="accent1"/>
                  </a:solidFill>
                  <a:latin typeface="AR丸ゴシック体E" panose="020F0909000000000000" pitchFamily="49" charset="-128"/>
                  <a:ea typeface="AR丸ゴシック体E" panose="020F0909000000000000" pitchFamily="49" charset="-128"/>
                </a:rPr>
                <a:t>簡単な検査で</a:t>
              </a:r>
              <a:endParaRPr kumimoji="1" lang="en-US" altLang="ja-JP" sz="3200" b="1" dirty="0">
                <a:solidFill>
                  <a:schemeClr val="accent1"/>
                </a:solidFill>
                <a:latin typeface="AR丸ゴシック体E" panose="020F0909000000000000" pitchFamily="49" charset="-128"/>
                <a:ea typeface="AR丸ゴシック体E" panose="020F0909000000000000" pitchFamily="49" charset="-128"/>
              </a:endParaRPr>
            </a:p>
            <a:p>
              <a:r>
                <a:rPr kumimoji="1" lang="ja-JP" altLang="en-US" sz="3200" b="1" dirty="0">
                  <a:solidFill>
                    <a:schemeClr val="accent1"/>
                  </a:solidFill>
                  <a:latin typeface="AR丸ゴシック体E" panose="020F0909000000000000" pitchFamily="49" charset="-128"/>
                  <a:ea typeface="AR丸ゴシック体E" panose="020F0909000000000000" pitchFamily="49" charset="-128"/>
                </a:rPr>
                <a:t>分かるのじゃ！</a:t>
              </a:r>
            </a:p>
          </p:txBody>
        </p:sp>
      </p:grpSp>
      <p:sp>
        <p:nvSpPr>
          <p:cNvPr id="2" name="テキスト ボックス 1">
            <a:extLst>
              <a:ext uri="{FF2B5EF4-FFF2-40B4-BE49-F238E27FC236}">
                <a16:creationId xmlns:a16="http://schemas.microsoft.com/office/drawing/2014/main" id="{6B5B8581-32C8-40C4-8AAB-2EF68F3FB9DD}"/>
              </a:ext>
            </a:extLst>
          </p:cNvPr>
          <p:cNvSpPr txBox="1"/>
          <p:nvPr/>
        </p:nvSpPr>
        <p:spPr>
          <a:xfrm>
            <a:off x="720155" y="24523"/>
            <a:ext cx="7571303" cy="461665"/>
          </a:xfrm>
          <a:prstGeom prst="rect">
            <a:avLst/>
          </a:prstGeom>
          <a:noFill/>
        </p:spPr>
        <p:txBody>
          <a:bodyPr wrap="none" rtlCol="0">
            <a:spAutoFit/>
          </a:bodyPr>
          <a:lstStyle/>
          <a:p>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検査キットで明らかになる各校・各自治体の現状</a:t>
            </a:r>
            <a:r>
              <a:rPr kumimoji="1" lang="ja-JP" altLang="en-US" sz="2400" dirty="0">
                <a:solidFill>
                  <a:schemeClr val="accent1"/>
                </a:solidFill>
                <a:highlight>
                  <a:srgbClr val="0000FF"/>
                </a:highlight>
                <a:latin typeface="AR丸ゴシック体E" panose="020F0909000000000000" pitchFamily="49" charset="-128"/>
                <a:ea typeface="AR丸ゴシック体E" panose="020F0909000000000000" pitchFamily="49" charset="-128"/>
              </a:rPr>
              <a:t>、</a:t>
            </a:r>
            <a:r>
              <a:rPr kumimoji="1" lang="ja-JP" altLang="en-US" sz="2400" dirty="0">
                <a:solidFill>
                  <a:srgbClr val="FFFF00"/>
                </a:solidFill>
                <a:highlight>
                  <a:srgbClr val="0000FF"/>
                </a:highlight>
                <a:latin typeface="AR丸ゴシック体E" panose="020F0909000000000000" pitchFamily="49" charset="-128"/>
                <a:ea typeface="AR丸ゴシック体E" panose="020F0909000000000000" pitchFamily="49" charset="-128"/>
              </a:rPr>
              <a:t>　</a:t>
            </a:r>
          </a:p>
        </p:txBody>
      </p:sp>
    </p:spTree>
    <p:extLst>
      <p:ext uri="{BB962C8B-B14F-4D97-AF65-F5344CB8AC3E}">
        <p14:creationId xmlns:p14="http://schemas.microsoft.com/office/powerpoint/2010/main" val="23001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nodeType="clickEffect">
                                  <p:stCondLst>
                                    <p:cond delay="0"/>
                                  </p:stCondLst>
                                  <p:childTnLst>
                                    <p:animEffect transition="out" filter="fade">
                                      <p:cBhvr>
                                        <p:cTn id="23" dur="1000"/>
                                        <p:tgtEl>
                                          <p:spTgt spid="10"/>
                                        </p:tgtEl>
                                      </p:cBhvr>
                                    </p:animEffect>
                                    <p:anim calcmode="lin" valueType="num">
                                      <p:cBhvr>
                                        <p:cTn id="24" dur="1000"/>
                                        <p:tgtEl>
                                          <p:spTgt spid="10"/>
                                        </p:tgtEl>
                                        <p:attrNameLst>
                                          <p:attrName>ppt_x</p:attrName>
                                        </p:attrNameLst>
                                      </p:cBhvr>
                                      <p:tavLst>
                                        <p:tav tm="0">
                                          <p:val>
                                            <p:strVal val="ppt_x"/>
                                          </p:val>
                                        </p:tav>
                                        <p:tav tm="100000">
                                          <p:val>
                                            <p:strVal val="ppt_x"/>
                                          </p:val>
                                        </p:tav>
                                      </p:tavLst>
                                    </p:anim>
                                    <p:anim calcmode="lin" valueType="num">
                                      <p:cBhvr>
                                        <p:cTn id="25" dur="1000"/>
                                        <p:tgtEl>
                                          <p:spTgt spid="10"/>
                                        </p:tgtEl>
                                        <p:attrNameLst>
                                          <p:attrName>ppt_y</p:attrName>
                                        </p:attrNameLst>
                                      </p:cBhvr>
                                      <p:tavLst>
                                        <p:tav tm="0">
                                          <p:val>
                                            <p:strVal val="ppt_y"/>
                                          </p:val>
                                        </p:tav>
                                        <p:tav tm="100000">
                                          <p:val>
                                            <p:strVal val="ppt_y-.1"/>
                                          </p:val>
                                        </p:tav>
                                      </p:tavLst>
                                    </p:anim>
                                    <p:set>
                                      <p:cBhvr>
                                        <p:cTn id="26" dur="1" fill="hold">
                                          <p:stCondLst>
                                            <p:cond delay="999"/>
                                          </p:stCondLst>
                                        </p:cTn>
                                        <p:tgtEl>
                                          <p:spTgt spid="10"/>
                                        </p:tgtEl>
                                        <p:attrNameLst>
                                          <p:attrName>style.visibility</p:attrName>
                                        </p:attrNameLst>
                                      </p:cBhvr>
                                      <p:to>
                                        <p:strVal val="hidden"/>
                                      </p:to>
                                    </p:set>
                                  </p:childTnLst>
                                </p:cTn>
                              </p:par>
                              <p:par>
                                <p:cTn id="27" presetID="47" presetClass="exit" presetSubtype="0" fill="hold" nodeType="withEffect">
                                  <p:stCondLst>
                                    <p:cond delay="0"/>
                                  </p:stCondLst>
                                  <p:childTnLst>
                                    <p:animEffect transition="out" filter="fade">
                                      <p:cBhvr>
                                        <p:cTn id="28" dur="1000"/>
                                        <p:tgtEl>
                                          <p:spTgt spid="13"/>
                                        </p:tgtEl>
                                      </p:cBhvr>
                                    </p:animEffect>
                                    <p:anim calcmode="lin" valueType="num">
                                      <p:cBhvr>
                                        <p:cTn id="29" dur="1000"/>
                                        <p:tgtEl>
                                          <p:spTgt spid="13"/>
                                        </p:tgtEl>
                                        <p:attrNameLst>
                                          <p:attrName>ppt_x</p:attrName>
                                        </p:attrNameLst>
                                      </p:cBhvr>
                                      <p:tavLst>
                                        <p:tav tm="0">
                                          <p:val>
                                            <p:strVal val="ppt_x"/>
                                          </p:val>
                                        </p:tav>
                                        <p:tav tm="100000">
                                          <p:val>
                                            <p:strVal val="ppt_x"/>
                                          </p:val>
                                        </p:tav>
                                      </p:tavLst>
                                    </p:anim>
                                    <p:anim calcmode="lin" valueType="num">
                                      <p:cBhvr>
                                        <p:cTn id="30" dur="1000"/>
                                        <p:tgtEl>
                                          <p:spTgt spid="13"/>
                                        </p:tgtEl>
                                        <p:attrNameLst>
                                          <p:attrName>ppt_y</p:attrName>
                                        </p:attrNameLst>
                                      </p:cBhvr>
                                      <p:tavLst>
                                        <p:tav tm="0">
                                          <p:val>
                                            <p:strVal val="ppt_y"/>
                                          </p:val>
                                        </p:tav>
                                        <p:tav tm="100000">
                                          <p:val>
                                            <p:strVal val="ppt_y-.1"/>
                                          </p:val>
                                        </p:tav>
                                      </p:tavLst>
                                    </p:anim>
                                    <p:set>
                                      <p:cBhvr>
                                        <p:cTn id="31" dur="1" fill="hold">
                                          <p:stCondLst>
                                            <p:cond delay="9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1000"/>
                                        <p:tgtEl>
                                          <p:spTgt spid="5">
                                            <p:txEl>
                                              <p:pRg st="4" end="4"/>
                                            </p:txEl>
                                          </p:spTgt>
                                        </p:tgtEl>
                                      </p:cBhvr>
                                    </p:animEffect>
                                    <p:anim calcmode="lin" valueType="num">
                                      <p:cBhvr>
                                        <p:cTn id="4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nodeType="after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1000"/>
                                        <p:tgtEl>
                                          <p:spTgt spid="5">
                                            <p:txEl>
                                              <p:pRg st="12" end="12"/>
                                            </p:txEl>
                                          </p:spTgt>
                                        </p:tgtEl>
                                      </p:cBhvr>
                                    </p:animEffect>
                                    <p:anim calcmode="lin" valueType="num">
                                      <p:cBhvr>
                                        <p:cTn id="48"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8E6FF9D-8E4D-4589-AEBA-47FF51F867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9991" y="1413806"/>
            <a:ext cx="8446257" cy="4673426"/>
          </a:xfrm>
          <a:prstGeom prst="rect">
            <a:avLst/>
          </a:prstGeom>
          <a:noFill/>
          <a:ln w="9525">
            <a:solidFill>
              <a:schemeClr val="tx1"/>
            </a:solidFill>
          </a:ln>
        </p:spPr>
      </p:pic>
      <p:pic>
        <p:nvPicPr>
          <p:cNvPr id="3" name="図 2">
            <a:extLst>
              <a:ext uri="{FF2B5EF4-FFF2-40B4-BE49-F238E27FC236}">
                <a16:creationId xmlns:a16="http://schemas.microsoft.com/office/drawing/2014/main" id="{DC2EE32D-C21E-4ECF-A39A-33411592692F}"/>
              </a:ext>
            </a:extLst>
          </p:cNvPr>
          <p:cNvPicPr>
            <a:picLocks noChangeAspect="1"/>
          </p:cNvPicPr>
          <p:nvPr/>
        </p:nvPicPr>
        <p:blipFill rotWithShape="1">
          <a:blip r:embed="rId4"/>
          <a:srcRect l="15222" t="50000" r="74000" b="27778"/>
          <a:stretch/>
        </p:blipFill>
        <p:spPr>
          <a:xfrm>
            <a:off x="1371600" y="4347956"/>
            <a:ext cx="1402080" cy="1626124"/>
          </a:xfrm>
          <a:prstGeom prst="rect">
            <a:avLst/>
          </a:prstGeom>
        </p:spPr>
      </p:pic>
      <p:pic>
        <p:nvPicPr>
          <p:cNvPr id="4" name="図 3">
            <a:extLst>
              <a:ext uri="{FF2B5EF4-FFF2-40B4-BE49-F238E27FC236}">
                <a16:creationId xmlns:a16="http://schemas.microsoft.com/office/drawing/2014/main" id="{7B75908D-B06B-498B-9E3D-9864AB3273D7}"/>
              </a:ext>
            </a:extLst>
          </p:cNvPr>
          <p:cNvPicPr>
            <a:picLocks noChangeAspect="1"/>
          </p:cNvPicPr>
          <p:nvPr/>
        </p:nvPicPr>
        <p:blipFill rotWithShape="1">
          <a:blip r:embed="rId4"/>
          <a:srcRect l="27667" t="48518" r="61555" b="24816"/>
          <a:stretch/>
        </p:blipFill>
        <p:spPr>
          <a:xfrm>
            <a:off x="5327204" y="4347956"/>
            <a:ext cx="1195516" cy="1663862"/>
          </a:xfrm>
          <a:prstGeom prst="rect">
            <a:avLst/>
          </a:prstGeom>
        </p:spPr>
      </p:pic>
      <p:pic>
        <p:nvPicPr>
          <p:cNvPr id="5" name="図 4">
            <a:extLst>
              <a:ext uri="{FF2B5EF4-FFF2-40B4-BE49-F238E27FC236}">
                <a16:creationId xmlns:a16="http://schemas.microsoft.com/office/drawing/2014/main" id="{D059E5DD-1C8A-4F32-8293-E4A256E5CF4D}"/>
              </a:ext>
            </a:extLst>
          </p:cNvPr>
          <p:cNvPicPr>
            <a:picLocks noChangeAspect="1"/>
          </p:cNvPicPr>
          <p:nvPr/>
        </p:nvPicPr>
        <p:blipFill rotWithShape="1">
          <a:blip r:embed="rId5"/>
          <a:srcRect l="21059" t="47823" r="67225" b="25568"/>
          <a:stretch/>
        </p:blipFill>
        <p:spPr>
          <a:xfrm>
            <a:off x="7416733" y="4402384"/>
            <a:ext cx="1217153" cy="1555005"/>
          </a:xfrm>
          <a:prstGeom prst="rect">
            <a:avLst/>
          </a:prstGeom>
        </p:spPr>
      </p:pic>
      <p:pic>
        <p:nvPicPr>
          <p:cNvPr id="6" name="図 5">
            <a:extLst>
              <a:ext uri="{FF2B5EF4-FFF2-40B4-BE49-F238E27FC236}">
                <a16:creationId xmlns:a16="http://schemas.microsoft.com/office/drawing/2014/main" id="{D6AF8E8F-B675-4C1B-9D1C-592EBE5ACBB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69667" t="57605" r="20444" b="17901"/>
          <a:stretch/>
        </p:blipFill>
        <p:spPr>
          <a:xfrm>
            <a:off x="3364677" y="4429236"/>
            <a:ext cx="1068513" cy="1488718"/>
          </a:xfrm>
          <a:prstGeom prst="rect">
            <a:avLst/>
          </a:prstGeom>
        </p:spPr>
      </p:pic>
      <p:sp>
        <p:nvSpPr>
          <p:cNvPr id="7" name="テキスト ボックス 6">
            <a:extLst>
              <a:ext uri="{FF2B5EF4-FFF2-40B4-BE49-F238E27FC236}">
                <a16:creationId xmlns:a16="http://schemas.microsoft.com/office/drawing/2014/main" id="{346D62D1-EFA7-4C76-8A95-DE3F34C40FA6}"/>
              </a:ext>
            </a:extLst>
          </p:cNvPr>
          <p:cNvSpPr txBox="1"/>
          <p:nvPr/>
        </p:nvSpPr>
        <p:spPr>
          <a:xfrm>
            <a:off x="447029" y="393285"/>
            <a:ext cx="8186857" cy="461665"/>
          </a:xfrm>
          <a:prstGeom prst="rect">
            <a:avLst/>
          </a:prstGeom>
          <a:solidFill>
            <a:srgbClr val="FFFF99"/>
          </a:solidFill>
        </p:spPr>
        <p:txBody>
          <a:bodyPr wrap="none" rtlCol="0">
            <a:spAutoFit/>
          </a:bodyPr>
          <a:lstStyle/>
          <a:p>
            <a:r>
              <a:rPr kumimoji="1" lang="ja-JP" altLang="en-US" sz="2400" b="1" dirty="0">
                <a:highlight>
                  <a:srgbClr val="CCCCFF"/>
                </a:highlight>
              </a:rPr>
              <a:t>学習指導要領の理念や、編成及び実施の要点  </a:t>
            </a:r>
            <a:r>
              <a:rPr kumimoji="1" lang="ja-JP" altLang="en-US" sz="2400" b="1" dirty="0"/>
              <a:t>検査キット</a:t>
            </a:r>
          </a:p>
        </p:txBody>
      </p:sp>
    </p:spTree>
    <p:extLst>
      <p:ext uri="{BB962C8B-B14F-4D97-AF65-F5344CB8AC3E}">
        <p14:creationId xmlns:p14="http://schemas.microsoft.com/office/powerpoint/2010/main" val="3886684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9FEE05-B70E-4C82-94AF-332DF5EBB1E3}"/>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504094" y="473319"/>
            <a:ext cx="7887432" cy="6070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正方形/長方形 6">
            <a:extLst>
              <a:ext uri="{FF2B5EF4-FFF2-40B4-BE49-F238E27FC236}">
                <a16:creationId xmlns:a16="http://schemas.microsoft.com/office/drawing/2014/main" id="{EE099F35-27A4-4301-A430-2C86E76B97FD}"/>
              </a:ext>
            </a:extLst>
          </p:cNvPr>
          <p:cNvSpPr/>
          <p:nvPr/>
        </p:nvSpPr>
        <p:spPr>
          <a:xfrm>
            <a:off x="104775" y="468312"/>
            <a:ext cx="8824029" cy="60623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5666BDF-97D8-4256-AA3B-E0EDB813537A}"/>
              </a:ext>
            </a:extLst>
          </p:cNvPr>
          <p:cNvSpPr/>
          <p:nvPr/>
        </p:nvSpPr>
        <p:spPr>
          <a:xfrm>
            <a:off x="742951" y="1295400"/>
            <a:ext cx="2064928" cy="44195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14B02B2-E04D-4EE6-98B0-23004E86A2E1}"/>
              </a:ext>
            </a:extLst>
          </p:cNvPr>
          <p:cNvSpPr/>
          <p:nvPr/>
        </p:nvSpPr>
        <p:spPr>
          <a:xfrm>
            <a:off x="2822575" y="1295400"/>
            <a:ext cx="2134483" cy="441959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CA2D25B-1C5D-4CAA-B6A9-7FD7C232974A}"/>
              </a:ext>
            </a:extLst>
          </p:cNvPr>
          <p:cNvSpPr/>
          <p:nvPr/>
        </p:nvSpPr>
        <p:spPr>
          <a:xfrm>
            <a:off x="4960589" y="1892299"/>
            <a:ext cx="2246438" cy="3817997"/>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5B5CEA-5FD6-4E18-937F-CA6E19EAD589}"/>
              </a:ext>
            </a:extLst>
          </p:cNvPr>
          <p:cNvSpPr/>
          <p:nvPr/>
        </p:nvSpPr>
        <p:spPr>
          <a:xfrm>
            <a:off x="7198205" y="1887291"/>
            <a:ext cx="1616299" cy="382140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6798A8E-C9BF-4C35-932B-7BC06C2D37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757"/>
          <a:stretch/>
        </p:blipFill>
        <p:spPr>
          <a:xfrm>
            <a:off x="224694" y="990600"/>
            <a:ext cx="8633530" cy="5518712"/>
          </a:xfrm>
          <a:prstGeom prst="rect">
            <a:avLst/>
          </a:prstGeom>
        </p:spPr>
      </p:pic>
      <p:pic>
        <p:nvPicPr>
          <p:cNvPr id="10" name="図 9">
            <a:extLst>
              <a:ext uri="{FF2B5EF4-FFF2-40B4-BE49-F238E27FC236}">
                <a16:creationId xmlns:a16="http://schemas.microsoft.com/office/drawing/2014/main" id="{782F0234-C7C7-435D-9246-B5884479B072}"/>
              </a:ext>
            </a:extLst>
          </p:cNvPr>
          <p:cNvPicPr>
            <a:picLocks noChangeAspect="1"/>
          </p:cNvPicPr>
          <p:nvPr/>
        </p:nvPicPr>
        <p:blipFill rotWithShape="1">
          <a:blip r:embed="rId4"/>
          <a:srcRect l="15222" t="50000" r="74000" b="27778"/>
          <a:stretch/>
        </p:blipFill>
        <p:spPr>
          <a:xfrm>
            <a:off x="1124563" y="3857032"/>
            <a:ext cx="1402080" cy="1626124"/>
          </a:xfrm>
          <a:prstGeom prst="rect">
            <a:avLst/>
          </a:prstGeom>
        </p:spPr>
      </p:pic>
      <p:sp>
        <p:nvSpPr>
          <p:cNvPr id="16" name="正方形/長方形 15">
            <a:extLst>
              <a:ext uri="{FF2B5EF4-FFF2-40B4-BE49-F238E27FC236}">
                <a16:creationId xmlns:a16="http://schemas.microsoft.com/office/drawing/2014/main" id="{5A23D213-29CE-41B9-87EB-B9FE3F3CBE51}"/>
              </a:ext>
            </a:extLst>
          </p:cNvPr>
          <p:cNvSpPr/>
          <p:nvPr/>
        </p:nvSpPr>
        <p:spPr>
          <a:xfrm>
            <a:off x="4968875" y="1308100"/>
            <a:ext cx="3879851" cy="4419599"/>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D679B1B-DE80-432E-85A3-101F1C66F2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647" r="69286"/>
          <a:stretch/>
        </p:blipFill>
        <p:spPr>
          <a:xfrm>
            <a:off x="3213324" y="1205577"/>
            <a:ext cx="5635402" cy="4424909"/>
          </a:xfrm>
          <a:prstGeom prst="rect">
            <a:avLst/>
          </a:prstGeom>
          <a:ln w="57150">
            <a:solidFill>
              <a:srgbClr val="FF0000"/>
            </a:solidFill>
          </a:ln>
        </p:spPr>
      </p:pic>
      <p:pic>
        <p:nvPicPr>
          <p:cNvPr id="11" name="図 10">
            <a:extLst>
              <a:ext uri="{FF2B5EF4-FFF2-40B4-BE49-F238E27FC236}">
                <a16:creationId xmlns:a16="http://schemas.microsoft.com/office/drawing/2014/main" id="{D5BBB471-7E8D-4E7E-B1AF-6D9D85BB54C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69667" t="57605" r="20444" b="17901"/>
          <a:stretch/>
        </p:blipFill>
        <p:spPr>
          <a:xfrm>
            <a:off x="3443162" y="4093815"/>
            <a:ext cx="1068513" cy="1488718"/>
          </a:xfrm>
          <a:prstGeom prst="rect">
            <a:avLst/>
          </a:prstGeom>
        </p:spPr>
      </p:pic>
      <p:grpSp>
        <p:nvGrpSpPr>
          <p:cNvPr id="5" name="グループ化 4">
            <a:extLst>
              <a:ext uri="{FF2B5EF4-FFF2-40B4-BE49-F238E27FC236}">
                <a16:creationId xmlns:a16="http://schemas.microsoft.com/office/drawing/2014/main" id="{3707D2EC-C9AF-496A-8AFF-693347EE52FF}"/>
              </a:ext>
            </a:extLst>
          </p:cNvPr>
          <p:cNvGrpSpPr/>
          <p:nvPr/>
        </p:nvGrpSpPr>
        <p:grpSpPr>
          <a:xfrm>
            <a:off x="805493" y="1268238"/>
            <a:ext cx="5935512" cy="4462463"/>
            <a:chOff x="4432106" y="3502651"/>
            <a:chExt cx="5935512" cy="4462463"/>
          </a:xfrm>
        </p:grpSpPr>
        <p:sp>
          <p:nvSpPr>
            <p:cNvPr id="19" name="正方形/長方形 18">
              <a:extLst>
                <a:ext uri="{FF2B5EF4-FFF2-40B4-BE49-F238E27FC236}">
                  <a16:creationId xmlns:a16="http://schemas.microsoft.com/office/drawing/2014/main" id="{51A70C7D-3E6D-43BD-897F-FC6EE4BD3360}"/>
                </a:ext>
              </a:extLst>
            </p:cNvPr>
            <p:cNvSpPr/>
            <p:nvPr/>
          </p:nvSpPr>
          <p:spPr>
            <a:xfrm>
              <a:off x="4498277" y="3518026"/>
              <a:ext cx="5869341" cy="444500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70686B8-BAF2-4262-96B8-C3224C2583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252" t="10311" r="43712" b="60898"/>
            <a:stretch/>
          </p:blipFill>
          <p:spPr>
            <a:xfrm>
              <a:off x="4432106" y="3502651"/>
              <a:ext cx="5865151" cy="4462463"/>
            </a:xfrm>
            <a:prstGeom prst="rect">
              <a:avLst/>
            </a:prstGeom>
            <a:ln w="57150">
              <a:solidFill>
                <a:srgbClr val="0070C0"/>
              </a:solidFill>
            </a:ln>
          </p:spPr>
        </p:pic>
      </p:grpSp>
      <p:grpSp>
        <p:nvGrpSpPr>
          <p:cNvPr id="24" name="グループ化 23">
            <a:extLst>
              <a:ext uri="{FF2B5EF4-FFF2-40B4-BE49-F238E27FC236}">
                <a16:creationId xmlns:a16="http://schemas.microsoft.com/office/drawing/2014/main" id="{3BF57A65-2053-4AC7-B2C6-04C321A0CD06}"/>
              </a:ext>
            </a:extLst>
          </p:cNvPr>
          <p:cNvGrpSpPr/>
          <p:nvPr/>
        </p:nvGrpSpPr>
        <p:grpSpPr>
          <a:xfrm>
            <a:off x="755918" y="1227514"/>
            <a:ext cx="5221639" cy="4445000"/>
            <a:chOff x="4010025" y="1308100"/>
            <a:chExt cx="5221639" cy="4445000"/>
          </a:xfrm>
        </p:grpSpPr>
        <p:sp>
          <p:nvSpPr>
            <p:cNvPr id="25" name="正方形/長方形 24">
              <a:extLst>
                <a:ext uri="{FF2B5EF4-FFF2-40B4-BE49-F238E27FC236}">
                  <a16:creationId xmlns:a16="http://schemas.microsoft.com/office/drawing/2014/main" id="{1ED556F3-40F3-4099-A7BC-01F65EE3D788}"/>
                </a:ext>
              </a:extLst>
            </p:cNvPr>
            <p:cNvSpPr/>
            <p:nvPr/>
          </p:nvSpPr>
          <p:spPr>
            <a:xfrm>
              <a:off x="4010025" y="1308100"/>
              <a:ext cx="5221639" cy="444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0FC736D7-C792-46DA-B16B-79B021478E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0340" t="13782" b="60898"/>
            <a:stretch/>
          </p:blipFill>
          <p:spPr>
            <a:xfrm>
              <a:off x="4010025" y="1308100"/>
              <a:ext cx="5069240" cy="4428148"/>
            </a:xfrm>
            <a:prstGeom prst="rect">
              <a:avLst/>
            </a:prstGeom>
            <a:ln w="57150">
              <a:solidFill>
                <a:srgbClr val="FF99FF"/>
              </a:solidFill>
            </a:ln>
          </p:spPr>
        </p:pic>
      </p:grpSp>
      <p:grpSp>
        <p:nvGrpSpPr>
          <p:cNvPr id="22" name="グループ化 21">
            <a:extLst>
              <a:ext uri="{FF2B5EF4-FFF2-40B4-BE49-F238E27FC236}">
                <a16:creationId xmlns:a16="http://schemas.microsoft.com/office/drawing/2014/main" id="{F8800000-F95E-4F01-8626-4918289C5607}"/>
              </a:ext>
            </a:extLst>
          </p:cNvPr>
          <p:cNvGrpSpPr/>
          <p:nvPr/>
        </p:nvGrpSpPr>
        <p:grpSpPr>
          <a:xfrm>
            <a:off x="192944" y="1971603"/>
            <a:ext cx="8697030" cy="2101850"/>
            <a:chOff x="5620746" y="1923505"/>
            <a:chExt cx="8697030" cy="2101850"/>
          </a:xfrm>
        </p:grpSpPr>
        <p:grpSp>
          <p:nvGrpSpPr>
            <p:cNvPr id="8" name="グループ化 7">
              <a:extLst>
                <a:ext uri="{FF2B5EF4-FFF2-40B4-BE49-F238E27FC236}">
                  <a16:creationId xmlns:a16="http://schemas.microsoft.com/office/drawing/2014/main" id="{8B828C16-D8C9-4238-9936-9E4F64C88D1D}"/>
                </a:ext>
              </a:extLst>
            </p:cNvPr>
            <p:cNvGrpSpPr/>
            <p:nvPr/>
          </p:nvGrpSpPr>
          <p:grpSpPr>
            <a:xfrm>
              <a:off x="5620746" y="1923505"/>
              <a:ext cx="8697030" cy="2101850"/>
              <a:chOff x="-2354082" y="2723762"/>
              <a:chExt cx="8697030" cy="2101850"/>
            </a:xfrm>
          </p:grpSpPr>
          <p:sp>
            <p:nvSpPr>
              <p:cNvPr id="29" name="正方形/長方形 28">
                <a:extLst>
                  <a:ext uri="{FF2B5EF4-FFF2-40B4-BE49-F238E27FC236}">
                    <a16:creationId xmlns:a16="http://schemas.microsoft.com/office/drawing/2014/main" id="{6704613E-2F4E-4DD4-8BCD-F933C1020255}"/>
                  </a:ext>
                </a:extLst>
              </p:cNvPr>
              <p:cNvSpPr/>
              <p:nvPr/>
            </p:nvSpPr>
            <p:spPr>
              <a:xfrm>
                <a:off x="-2354082" y="2723762"/>
                <a:ext cx="8633530" cy="209550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45889436-E229-4507-83DB-2F80EEBB14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509" t="10591" r="-210" b="73412"/>
              <a:stretch/>
            </p:blipFill>
            <p:spPr>
              <a:xfrm>
                <a:off x="-2290582" y="2730112"/>
                <a:ext cx="8633530" cy="2095500"/>
              </a:xfrm>
              <a:prstGeom prst="rect">
                <a:avLst/>
              </a:prstGeom>
              <a:ln w="57150">
                <a:solidFill>
                  <a:srgbClr val="FF99FF"/>
                </a:solidFill>
              </a:ln>
            </p:spPr>
          </p:pic>
        </p:grpSp>
        <p:sp>
          <p:nvSpPr>
            <p:cNvPr id="21" name="楕円 20">
              <a:extLst>
                <a:ext uri="{FF2B5EF4-FFF2-40B4-BE49-F238E27FC236}">
                  <a16:creationId xmlns:a16="http://schemas.microsoft.com/office/drawing/2014/main" id="{D8CE7602-9F24-406D-894C-130D6CF4AB45}"/>
                </a:ext>
              </a:extLst>
            </p:cNvPr>
            <p:cNvSpPr/>
            <p:nvPr/>
          </p:nvSpPr>
          <p:spPr>
            <a:xfrm>
              <a:off x="7198205" y="3293616"/>
              <a:ext cx="2011966" cy="5634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50ECF2E5-F6D2-42A8-8106-9F3FB5A55D09}"/>
                </a:ext>
              </a:extLst>
            </p:cNvPr>
            <p:cNvSpPr/>
            <p:nvPr/>
          </p:nvSpPr>
          <p:spPr>
            <a:xfrm>
              <a:off x="11386210" y="3275860"/>
              <a:ext cx="2011966" cy="5634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 name="図 16">
            <a:extLst>
              <a:ext uri="{FF2B5EF4-FFF2-40B4-BE49-F238E27FC236}">
                <a16:creationId xmlns:a16="http://schemas.microsoft.com/office/drawing/2014/main" id="{179A79E6-23A2-48A1-A37C-21CDCEFAD3AC}"/>
              </a:ext>
            </a:extLst>
          </p:cNvPr>
          <p:cNvPicPr>
            <a:picLocks noChangeAspect="1"/>
          </p:cNvPicPr>
          <p:nvPr/>
        </p:nvPicPr>
        <p:blipFill rotWithShape="1">
          <a:blip r:embed="rId4"/>
          <a:srcRect l="27667" t="48518" r="61555" b="24816"/>
          <a:stretch/>
        </p:blipFill>
        <p:spPr>
          <a:xfrm>
            <a:off x="5205592" y="4006243"/>
            <a:ext cx="1195516" cy="1663862"/>
          </a:xfrm>
          <a:prstGeom prst="rect">
            <a:avLst/>
          </a:prstGeom>
        </p:spPr>
      </p:pic>
      <p:pic>
        <p:nvPicPr>
          <p:cNvPr id="18" name="図 17">
            <a:extLst>
              <a:ext uri="{FF2B5EF4-FFF2-40B4-BE49-F238E27FC236}">
                <a16:creationId xmlns:a16="http://schemas.microsoft.com/office/drawing/2014/main" id="{83159C85-C6BC-4017-BA9B-B607D0117C53}"/>
              </a:ext>
            </a:extLst>
          </p:cNvPr>
          <p:cNvPicPr>
            <a:picLocks noChangeAspect="1"/>
          </p:cNvPicPr>
          <p:nvPr/>
        </p:nvPicPr>
        <p:blipFill rotWithShape="1">
          <a:blip r:embed="rId8"/>
          <a:srcRect l="21059" t="47823" r="67225" b="25568"/>
          <a:stretch/>
        </p:blipFill>
        <p:spPr>
          <a:xfrm>
            <a:off x="7358573" y="4027859"/>
            <a:ext cx="1217153" cy="1555005"/>
          </a:xfrm>
          <a:prstGeom prst="rect">
            <a:avLst/>
          </a:prstGeom>
        </p:spPr>
      </p:pic>
      <p:grpSp>
        <p:nvGrpSpPr>
          <p:cNvPr id="27" name="グループ化 26">
            <a:extLst>
              <a:ext uri="{FF2B5EF4-FFF2-40B4-BE49-F238E27FC236}">
                <a16:creationId xmlns:a16="http://schemas.microsoft.com/office/drawing/2014/main" id="{89B3AC25-B9C7-44F4-A59D-15B50BEAE1FB}"/>
              </a:ext>
            </a:extLst>
          </p:cNvPr>
          <p:cNvGrpSpPr/>
          <p:nvPr/>
        </p:nvGrpSpPr>
        <p:grpSpPr>
          <a:xfrm>
            <a:off x="690408" y="1778079"/>
            <a:ext cx="5869341" cy="3936920"/>
            <a:chOff x="365283" y="2144951"/>
            <a:chExt cx="5869341" cy="3936920"/>
          </a:xfrm>
        </p:grpSpPr>
        <p:sp>
          <p:nvSpPr>
            <p:cNvPr id="31" name="正方形/長方形 30">
              <a:extLst>
                <a:ext uri="{FF2B5EF4-FFF2-40B4-BE49-F238E27FC236}">
                  <a16:creationId xmlns:a16="http://schemas.microsoft.com/office/drawing/2014/main" id="{49BFEF3C-BD80-4E36-B99F-ED60C3A8DEAF}"/>
                </a:ext>
              </a:extLst>
            </p:cNvPr>
            <p:cNvSpPr/>
            <p:nvPr/>
          </p:nvSpPr>
          <p:spPr>
            <a:xfrm>
              <a:off x="365283" y="2144951"/>
              <a:ext cx="5869341" cy="393692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3A30688D-4D25-4B98-9BFA-0BA8C2C955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476" t="14488" r="18984" b="61032"/>
            <a:stretch/>
          </p:blipFill>
          <p:spPr>
            <a:xfrm>
              <a:off x="385831" y="2144951"/>
              <a:ext cx="5781675" cy="3936919"/>
            </a:xfrm>
            <a:prstGeom prst="rect">
              <a:avLst/>
            </a:prstGeom>
            <a:ln w="57150">
              <a:solidFill>
                <a:srgbClr val="FF99FF"/>
              </a:solidFill>
            </a:ln>
          </p:spPr>
        </p:pic>
      </p:grpSp>
      <p:sp>
        <p:nvSpPr>
          <p:cNvPr id="9" name="テキスト ボックス 8">
            <a:extLst>
              <a:ext uri="{FF2B5EF4-FFF2-40B4-BE49-F238E27FC236}">
                <a16:creationId xmlns:a16="http://schemas.microsoft.com/office/drawing/2014/main" id="{C8925394-A8BC-413E-9833-49B2C49087F2}"/>
              </a:ext>
            </a:extLst>
          </p:cNvPr>
          <p:cNvSpPr txBox="1"/>
          <p:nvPr/>
        </p:nvSpPr>
        <p:spPr>
          <a:xfrm>
            <a:off x="2201041" y="278073"/>
            <a:ext cx="4493538" cy="461665"/>
          </a:xfrm>
          <a:prstGeom prst="rect">
            <a:avLst/>
          </a:prstGeom>
          <a:solidFill>
            <a:srgbClr val="FFFF99"/>
          </a:solidFill>
        </p:spPr>
        <p:txBody>
          <a:bodyPr wrap="none" rtlCol="0">
            <a:spAutoFit/>
          </a:bodyPr>
          <a:lstStyle/>
          <a:p>
            <a:r>
              <a:rPr kumimoji="1" lang="ja-JP" altLang="en-US" sz="2400" b="1" dirty="0"/>
              <a:t>検査キットの主成分とその構成</a:t>
            </a:r>
          </a:p>
        </p:txBody>
      </p:sp>
    </p:spTree>
    <p:extLst>
      <p:ext uri="{BB962C8B-B14F-4D97-AF65-F5344CB8AC3E}">
        <p14:creationId xmlns:p14="http://schemas.microsoft.com/office/powerpoint/2010/main" val="227670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544" fill="hold"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anim calcmode="lin" valueType="num">
                                      <p:cBhvr>
                                        <p:cTn id="26" dur="500"/>
                                        <p:tgtEl>
                                          <p:spTgt spid="3"/>
                                        </p:tgtEl>
                                        <p:attrNameLst>
                                          <p:attrName>ppt_x</p:attrName>
                                        </p:attrNameLst>
                                      </p:cBhvr>
                                      <p:tavLst>
                                        <p:tav tm="0">
                                          <p:val>
                                            <p:strVal val="ppt_x"/>
                                          </p:val>
                                        </p:tav>
                                        <p:tav tm="100000">
                                          <p:val>
                                            <p:fltVal val="0.5"/>
                                          </p:val>
                                        </p:tav>
                                      </p:tavLst>
                                    </p:anim>
                                    <p:anim calcmode="lin" valueType="num">
                                      <p:cBhvr>
                                        <p:cTn id="27" dur="500"/>
                                        <p:tgtEl>
                                          <p:spTgt spid="3"/>
                                        </p:tgtEl>
                                        <p:attrNameLst>
                                          <p:attrName>ppt_y</p:attrName>
                                        </p:attrNameLst>
                                      </p:cBhvr>
                                      <p:tavLst>
                                        <p:tav tm="0">
                                          <p:val>
                                            <p:strVal val="ppt_y"/>
                                          </p:val>
                                        </p:tav>
                                        <p:tav tm="100000">
                                          <p:val>
                                            <p:fltVal val="0.5"/>
                                          </p:val>
                                        </p:tav>
                                      </p:tavLst>
                                    </p:anim>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 presetClass="entr" presetSubtype="4"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strVal val="#ppt_x"/>
                                          </p:val>
                                        </p:tav>
                                        <p:tav tm="100000">
                                          <p:val>
                                            <p:strVal val="#ppt_x"/>
                                          </p:val>
                                        </p:tav>
                                      </p:tavLst>
                                    </p:anim>
                                    <p:anim calcmode="lin" valueType="num">
                                      <p:cBhvr>
                                        <p:cTn id="9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additive="base">
                                        <p:cTn id="100" dur="500" fill="hold"/>
                                        <p:tgtEl>
                                          <p:spTgt spid="27"/>
                                        </p:tgtEl>
                                        <p:attrNameLst>
                                          <p:attrName>ppt_x</p:attrName>
                                        </p:attrNameLst>
                                      </p:cBhvr>
                                      <p:tavLst>
                                        <p:tav tm="0">
                                          <p:val>
                                            <p:strVal val="#ppt_x"/>
                                          </p:val>
                                        </p:tav>
                                        <p:tav tm="100000">
                                          <p:val>
                                            <p:strVal val="#ppt_x"/>
                                          </p:val>
                                        </p:tav>
                                      </p:tavLst>
                                    </p:anim>
                                    <p:anim calcmode="lin" valueType="num">
                                      <p:cBhvr additive="base">
                                        <p:cTn id="10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27"/>
                                        </p:tgtEl>
                                        <p:attrNameLst>
                                          <p:attrName>ppt_w</p:attrName>
                                        </p:attrNameLst>
                                      </p:cBhvr>
                                      <p:tavLst>
                                        <p:tav tm="0">
                                          <p:val>
                                            <p:strVal val="ppt_w"/>
                                          </p:val>
                                        </p:tav>
                                        <p:tav tm="100000">
                                          <p:val>
                                            <p:fltVal val="0"/>
                                          </p:val>
                                        </p:tav>
                                      </p:tavLst>
                                    </p:anim>
                                    <p:anim calcmode="lin" valueType="num">
                                      <p:cBhvr>
                                        <p:cTn id="106" dur="500"/>
                                        <p:tgtEl>
                                          <p:spTgt spid="27"/>
                                        </p:tgtEl>
                                        <p:attrNameLst>
                                          <p:attrName>ppt_h</p:attrName>
                                        </p:attrNameLst>
                                      </p:cBhvr>
                                      <p:tavLst>
                                        <p:tav tm="0">
                                          <p:val>
                                            <p:strVal val="ppt_h"/>
                                          </p:val>
                                        </p:tav>
                                        <p:tav tm="100000">
                                          <p:val>
                                            <p:fltVal val="0"/>
                                          </p:val>
                                        </p:tav>
                                      </p:tavLst>
                                    </p:anim>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ppt_x"/>
                                          </p:val>
                                        </p:tav>
                                        <p:tav tm="100000">
                                          <p:val>
                                            <p:strVal val="#ppt_x"/>
                                          </p:val>
                                        </p:tav>
                                      </p:tavLst>
                                    </p:anim>
                                    <p:anim calcmode="lin" valueType="num">
                                      <p:cBhvr additive="base">
                                        <p:cTn id="120" dur="500" fill="hold"/>
                                        <p:tgtEl>
                                          <p:spTgt spid="15"/>
                                        </p:tgtEl>
                                        <p:attrNameLst>
                                          <p:attrName>ppt_y</p:attrName>
                                        </p:attrNameLst>
                                      </p:cBhvr>
                                      <p:tavLst>
                                        <p:tav tm="0">
                                          <p:val>
                                            <p:strVal val="1+#ppt_h/2"/>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24"/>
                                        </p:tgtEl>
                                        <p:attrNameLst>
                                          <p:attrName>style.visibility</p:attrName>
                                        </p:attrNameLst>
                                      </p:cBhvr>
                                      <p:to>
                                        <p:strVal val="visible"/>
                                      </p:to>
                                    </p:set>
                                    <p:anim calcmode="lin" valueType="num">
                                      <p:cBhvr additive="base">
                                        <p:cTn id="130" dur="500" fill="hold"/>
                                        <p:tgtEl>
                                          <p:spTgt spid="24"/>
                                        </p:tgtEl>
                                        <p:attrNameLst>
                                          <p:attrName>ppt_x</p:attrName>
                                        </p:attrNameLst>
                                      </p:cBhvr>
                                      <p:tavLst>
                                        <p:tav tm="0">
                                          <p:val>
                                            <p:strVal val="#ppt_x"/>
                                          </p:val>
                                        </p:tav>
                                        <p:tav tm="100000">
                                          <p:val>
                                            <p:strVal val="#ppt_x"/>
                                          </p:val>
                                        </p:tav>
                                      </p:tavLst>
                                    </p:anim>
                                    <p:anim calcmode="lin" valueType="num">
                                      <p:cBhvr additive="base">
                                        <p:cTn id="1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nodeType="clickEffect">
                                  <p:stCondLst>
                                    <p:cond delay="0"/>
                                  </p:stCondLst>
                                  <p:childTnLst>
                                    <p:anim calcmode="lin" valueType="num">
                                      <p:cBhvr>
                                        <p:cTn id="135" dur="500"/>
                                        <p:tgtEl>
                                          <p:spTgt spid="24"/>
                                        </p:tgtEl>
                                        <p:attrNameLst>
                                          <p:attrName>ppt_w</p:attrName>
                                        </p:attrNameLst>
                                      </p:cBhvr>
                                      <p:tavLst>
                                        <p:tav tm="0">
                                          <p:val>
                                            <p:strVal val="ppt_w"/>
                                          </p:val>
                                        </p:tav>
                                        <p:tav tm="100000">
                                          <p:val>
                                            <p:fltVal val="0"/>
                                          </p:val>
                                        </p:tav>
                                      </p:tavLst>
                                    </p:anim>
                                    <p:anim calcmode="lin" valueType="num">
                                      <p:cBhvr>
                                        <p:cTn id="136" dur="500"/>
                                        <p:tgtEl>
                                          <p:spTgt spid="24"/>
                                        </p:tgtEl>
                                        <p:attrNameLst>
                                          <p:attrName>ppt_h</p:attrName>
                                        </p:attrNameLst>
                                      </p:cBhvr>
                                      <p:tavLst>
                                        <p:tav tm="0">
                                          <p:val>
                                            <p:strVal val="ppt_h"/>
                                          </p:val>
                                        </p:tav>
                                        <p:tav tm="100000">
                                          <p:val>
                                            <p:fltVal val="0"/>
                                          </p:val>
                                        </p:tav>
                                      </p:tavLst>
                                    </p:anim>
                                    <p:animEffect transition="out" filter="fade">
                                      <p:cBhvr>
                                        <p:cTn id="137" dur="500"/>
                                        <p:tgtEl>
                                          <p:spTgt spid="24"/>
                                        </p:tgtEl>
                                      </p:cBhvr>
                                    </p:animEffect>
                                    <p:set>
                                      <p:cBhvr>
                                        <p:cTn id="138" dur="1" fill="hold">
                                          <p:stCondLst>
                                            <p:cond delay="499"/>
                                          </p:stCondLst>
                                        </p:cTn>
                                        <p:tgtEl>
                                          <p:spTgt spid="24"/>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15"/>
                                        </p:tgtEl>
                                        <p:attrNameLst>
                                          <p:attrName>ppt_x</p:attrName>
                                        </p:attrNameLst>
                                      </p:cBhvr>
                                      <p:tavLst>
                                        <p:tav tm="0">
                                          <p:val>
                                            <p:strVal val="ppt_x"/>
                                          </p:val>
                                        </p:tav>
                                        <p:tav tm="100000">
                                          <p:val>
                                            <p:strVal val="ppt_x"/>
                                          </p:val>
                                        </p:tav>
                                      </p:tavLst>
                                    </p:anim>
                                    <p:anim calcmode="lin" valueType="num">
                                      <p:cBhvr additive="base">
                                        <p:cTn id="141" dur="500"/>
                                        <p:tgtEl>
                                          <p:spTgt spid="15"/>
                                        </p:tgtEl>
                                        <p:attrNameLst>
                                          <p:attrName>ppt_y</p:attrName>
                                        </p:attrNameLst>
                                      </p:cBhvr>
                                      <p:tavLst>
                                        <p:tav tm="0">
                                          <p:val>
                                            <p:strVal val="ppt_y"/>
                                          </p:val>
                                        </p:tav>
                                        <p:tav tm="100000">
                                          <p:val>
                                            <p:strVal val="1+ppt_h/2"/>
                                          </p:val>
                                        </p:tav>
                                      </p:tavLst>
                                    </p:anim>
                                    <p:set>
                                      <p:cBhvr>
                                        <p:cTn id="142" dur="1" fill="hold">
                                          <p:stCondLst>
                                            <p:cond delay="499"/>
                                          </p:stCondLst>
                                        </p:cTn>
                                        <p:tgtEl>
                                          <p:spTgt spid="15"/>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B887EB-CADB-4D6D-9783-3C32918A3B0F}"/>
              </a:ext>
            </a:extLst>
          </p:cNvPr>
          <p:cNvSpPr txBox="1"/>
          <p:nvPr/>
        </p:nvSpPr>
        <p:spPr>
          <a:xfrm>
            <a:off x="601662" y="-18132"/>
            <a:ext cx="8711150" cy="400110"/>
          </a:xfrm>
          <a:prstGeom prst="rect">
            <a:avLst/>
          </a:prstGeom>
          <a:noFill/>
        </p:spPr>
        <p:txBody>
          <a:bodyPr wrap="square" rtlCol="0">
            <a:spAutoFit/>
          </a:bodyPr>
          <a:lstStyle/>
          <a:p>
            <a:r>
              <a:rPr kumimoji="1" lang="ja-JP" altLang="en-US" sz="2000" dirty="0">
                <a:highlight>
                  <a:srgbClr val="00FF00"/>
                </a:highlight>
                <a:latin typeface="AR丸ゴシック体E" panose="020F0909000000000000" pitchFamily="49" charset="-128"/>
                <a:ea typeface="AR丸ゴシック体E" panose="020F0909000000000000" pitchFamily="49" charset="-128"/>
              </a:rPr>
              <a:t> 学習指導要領の理念を踏まえた学校づくり チェックシート</a:t>
            </a:r>
          </a:p>
        </p:txBody>
      </p:sp>
      <p:pic>
        <p:nvPicPr>
          <p:cNvPr id="5" name="図 4">
            <a:extLst>
              <a:ext uri="{FF2B5EF4-FFF2-40B4-BE49-F238E27FC236}">
                <a16:creationId xmlns:a16="http://schemas.microsoft.com/office/drawing/2014/main" id="{19C29C5E-AE8E-410E-9E19-6361F8FB37BE}"/>
              </a:ext>
            </a:extLst>
          </p:cNvPr>
          <p:cNvPicPr>
            <a:picLocks noChangeAspect="1"/>
          </p:cNvPicPr>
          <p:nvPr/>
        </p:nvPicPr>
        <p:blipFill>
          <a:blip r:embed="rId2"/>
          <a:stretch>
            <a:fillRect/>
          </a:stretch>
        </p:blipFill>
        <p:spPr>
          <a:xfrm>
            <a:off x="190500" y="461665"/>
            <a:ext cx="8839200" cy="6201900"/>
          </a:xfrm>
          <a:prstGeom prst="rect">
            <a:avLst/>
          </a:prstGeom>
        </p:spPr>
      </p:pic>
      <p:cxnSp>
        <p:nvCxnSpPr>
          <p:cNvPr id="7" name="直線コネクタ 6">
            <a:extLst>
              <a:ext uri="{FF2B5EF4-FFF2-40B4-BE49-F238E27FC236}">
                <a16:creationId xmlns:a16="http://schemas.microsoft.com/office/drawing/2014/main" id="{759A51DD-FD57-4E69-9FC2-F84D86DCBCB1}"/>
              </a:ext>
            </a:extLst>
          </p:cNvPr>
          <p:cNvCxnSpPr/>
          <p:nvPr/>
        </p:nvCxnSpPr>
        <p:spPr>
          <a:xfrm>
            <a:off x="190500" y="876300"/>
            <a:ext cx="0" cy="4660900"/>
          </a:xfrm>
          <a:prstGeom prst="line">
            <a:avLst/>
          </a:prstGeom>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1D6BBC0F-8CF1-41AC-916F-7D7573B12AEA}"/>
              </a:ext>
            </a:extLst>
          </p:cNvPr>
          <p:cNvSpPr/>
          <p:nvPr/>
        </p:nvSpPr>
        <p:spPr>
          <a:xfrm>
            <a:off x="7953099" y="2842210"/>
            <a:ext cx="276499" cy="2974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338EEC1-6564-4599-B7CD-ADC0FF5CB042}"/>
              </a:ext>
            </a:extLst>
          </p:cNvPr>
          <p:cNvSpPr/>
          <p:nvPr/>
        </p:nvSpPr>
        <p:spPr>
          <a:xfrm>
            <a:off x="5162551" y="2882900"/>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523422BE-5675-4F61-9E2D-8A58CFC75780}"/>
              </a:ext>
            </a:extLst>
          </p:cNvPr>
          <p:cNvSpPr/>
          <p:nvPr/>
        </p:nvSpPr>
        <p:spPr>
          <a:xfrm>
            <a:off x="4587600" y="2946398"/>
            <a:ext cx="422552" cy="368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1312C767-1C90-4F9A-B709-2D99B022BF39}"/>
              </a:ext>
            </a:extLst>
          </p:cNvPr>
          <p:cNvSpPr/>
          <p:nvPr/>
        </p:nvSpPr>
        <p:spPr>
          <a:xfrm>
            <a:off x="6877051" y="2908300"/>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B5A03D0-F908-4361-8452-BC13BF49AE28}"/>
              </a:ext>
            </a:extLst>
          </p:cNvPr>
          <p:cNvSpPr/>
          <p:nvPr/>
        </p:nvSpPr>
        <p:spPr>
          <a:xfrm>
            <a:off x="857251" y="2895600"/>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F462130-63F5-432F-A4C1-E036C694FBAC}"/>
              </a:ext>
            </a:extLst>
          </p:cNvPr>
          <p:cNvSpPr/>
          <p:nvPr/>
        </p:nvSpPr>
        <p:spPr>
          <a:xfrm>
            <a:off x="2282826" y="2914650"/>
            <a:ext cx="412750" cy="400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2D29E7C-C823-4FD8-9CF5-7003299B4668}"/>
              </a:ext>
            </a:extLst>
          </p:cNvPr>
          <p:cNvSpPr txBox="1"/>
          <p:nvPr/>
        </p:nvSpPr>
        <p:spPr>
          <a:xfrm>
            <a:off x="5162551" y="3403601"/>
            <a:ext cx="2236510" cy="707886"/>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主体的・対話的で</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深い学び</a:t>
            </a:r>
          </a:p>
        </p:txBody>
      </p:sp>
      <p:sp>
        <p:nvSpPr>
          <p:cNvPr id="39" name="テキスト ボックス 38">
            <a:extLst>
              <a:ext uri="{FF2B5EF4-FFF2-40B4-BE49-F238E27FC236}">
                <a16:creationId xmlns:a16="http://schemas.microsoft.com/office/drawing/2014/main" id="{482A6553-291B-4FE8-9293-D8603F11744E}"/>
              </a:ext>
            </a:extLst>
          </p:cNvPr>
          <p:cNvSpPr txBox="1"/>
          <p:nvPr/>
        </p:nvSpPr>
        <p:spPr>
          <a:xfrm>
            <a:off x="7296151" y="3420766"/>
            <a:ext cx="954107"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思考力</a:t>
            </a:r>
          </a:p>
        </p:txBody>
      </p:sp>
      <p:sp>
        <p:nvSpPr>
          <p:cNvPr id="40" name="テキスト ボックス 39">
            <a:extLst>
              <a:ext uri="{FF2B5EF4-FFF2-40B4-BE49-F238E27FC236}">
                <a16:creationId xmlns:a16="http://schemas.microsoft.com/office/drawing/2014/main" id="{956F4424-0711-421D-B82A-6FF927EB2208}"/>
              </a:ext>
            </a:extLst>
          </p:cNvPr>
          <p:cNvSpPr txBox="1"/>
          <p:nvPr/>
        </p:nvSpPr>
        <p:spPr>
          <a:xfrm>
            <a:off x="7296150" y="4118199"/>
            <a:ext cx="1082348"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表現力</a:t>
            </a:r>
            <a:r>
              <a:rPr kumimoji="1" lang="ja-JP" altLang="en-US" sz="2000" dirty="0">
                <a:solidFill>
                  <a:srgbClr val="00B0F0"/>
                </a:solidFill>
                <a:latin typeface="AR丸ゴシック体E" panose="020F0909000000000000" pitchFamily="49" charset="-128"/>
                <a:ea typeface="AR丸ゴシック体E" panose="020F0909000000000000" pitchFamily="49" charset="-128"/>
              </a:rPr>
              <a:t> </a:t>
            </a:r>
          </a:p>
        </p:txBody>
      </p:sp>
      <p:sp>
        <p:nvSpPr>
          <p:cNvPr id="42" name="テキスト ボックス 41">
            <a:extLst>
              <a:ext uri="{FF2B5EF4-FFF2-40B4-BE49-F238E27FC236}">
                <a16:creationId xmlns:a16="http://schemas.microsoft.com/office/drawing/2014/main" id="{C50C7D6B-CBB4-429C-B95C-44130BC86434}"/>
              </a:ext>
            </a:extLst>
          </p:cNvPr>
          <p:cNvSpPr txBox="1"/>
          <p:nvPr/>
        </p:nvSpPr>
        <p:spPr>
          <a:xfrm>
            <a:off x="5178278" y="4192675"/>
            <a:ext cx="1723549"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探究的な学習</a:t>
            </a:r>
          </a:p>
        </p:txBody>
      </p:sp>
      <p:sp>
        <p:nvSpPr>
          <p:cNvPr id="45" name="テキスト ボックス 44">
            <a:extLst>
              <a:ext uri="{FF2B5EF4-FFF2-40B4-BE49-F238E27FC236}">
                <a16:creationId xmlns:a16="http://schemas.microsoft.com/office/drawing/2014/main" id="{820CDFF4-BE73-4599-8CFD-D2AFA5EB9B48}"/>
              </a:ext>
            </a:extLst>
          </p:cNvPr>
          <p:cNvSpPr txBox="1"/>
          <p:nvPr/>
        </p:nvSpPr>
        <p:spPr>
          <a:xfrm>
            <a:off x="750153" y="3420766"/>
            <a:ext cx="2210257"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持続可能な未来を切り拓く児童</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46" name="テキスト ボックス 45">
            <a:extLst>
              <a:ext uri="{FF2B5EF4-FFF2-40B4-BE49-F238E27FC236}">
                <a16:creationId xmlns:a16="http://schemas.microsoft.com/office/drawing/2014/main" id="{6C42C04C-8BE7-4CB4-99E4-12EFD9E51A3E}"/>
              </a:ext>
            </a:extLst>
          </p:cNvPr>
          <p:cNvSpPr txBox="1"/>
          <p:nvPr/>
        </p:nvSpPr>
        <p:spPr>
          <a:xfrm>
            <a:off x="3071466" y="3479134"/>
            <a:ext cx="1980029" cy="707886"/>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カリキュラム・</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マネジメント</a:t>
            </a:r>
          </a:p>
        </p:txBody>
      </p:sp>
      <p:sp>
        <p:nvSpPr>
          <p:cNvPr id="48" name="テキスト ボックス 47">
            <a:extLst>
              <a:ext uri="{FF2B5EF4-FFF2-40B4-BE49-F238E27FC236}">
                <a16:creationId xmlns:a16="http://schemas.microsoft.com/office/drawing/2014/main" id="{049B5B05-DA4D-46D6-A8F4-71AC4272340B}"/>
              </a:ext>
            </a:extLst>
          </p:cNvPr>
          <p:cNvSpPr txBox="1"/>
          <p:nvPr/>
        </p:nvSpPr>
        <p:spPr>
          <a:xfrm>
            <a:off x="764490" y="4183530"/>
            <a:ext cx="2210257" cy="1323439"/>
          </a:xfrm>
          <a:prstGeom prst="rect">
            <a:avLst/>
          </a:prstGeom>
          <a:noFill/>
        </p:spPr>
        <p:txBody>
          <a:bodyPr wrap="square" rtlCol="0">
            <a:spAutoFit/>
          </a:bodyPr>
          <a:lstStyle/>
          <a:p>
            <a:r>
              <a:rPr kumimoji="1" lang="ja-JP" altLang="en-US" sz="2000" dirty="0">
                <a:solidFill>
                  <a:schemeClr val="accent1"/>
                </a:solidFill>
                <a:latin typeface="AR丸ゴシック体E" panose="020F0909000000000000" pitchFamily="49" charset="-128"/>
                <a:ea typeface="AR丸ゴシック体E" panose="020F0909000000000000" pitchFamily="49" charset="-128"/>
              </a:rPr>
              <a:t>地域との連携事例</a:t>
            </a:r>
            <a:r>
              <a:rPr kumimoji="1" lang="ja-JP" altLang="en-US" sz="2000" dirty="0">
                <a:solidFill>
                  <a:srgbClr val="FF0000"/>
                </a:solidFill>
                <a:latin typeface="AR丸ゴシック体E" panose="020F0909000000000000" pitchFamily="49" charset="-128"/>
                <a:ea typeface="AR丸ゴシック体E" panose="020F0909000000000000" pitchFamily="49" charset="-128"/>
              </a:rPr>
              <a:t>（カリキュラムを通じた連携があるので</a:t>
            </a:r>
            <a:r>
              <a:rPr kumimoji="1" lang="ja-JP" altLang="en-US" sz="2000" b="1" dirty="0">
                <a:solidFill>
                  <a:srgbClr val="FF0000"/>
                </a:solidFill>
                <a:latin typeface="AR丸ゴシック体E" panose="020F0909000000000000" pitchFamily="49" charset="-128"/>
                <a:ea typeface="AR丸ゴシック体E" panose="020F0909000000000000" pitchFamily="49" charset="-128"/>
              </a:rPr>
              <a:t>〇</a:t>
            </a:r>
            <a:r>
              <a:rPr kumimoji="1" lang="ja-JP" altLang="en-US" sz="2000" dirty="0">
                <a:solidFill>
                  <a:srgbClr val="FF0000"/>
                </a:solidFill>
                <a:latin typeface="AR丸ゴシック体E" panose="020F0909000000000000" pitchFamily="49" charset="-128"/>
                <a:ea typeface="AR丸ゴシック体E" panose="020F0909000000000000" pitchFamily="49" charset="-128"/>
              </a:rPr>
              <a:t>）</a:t>
            </a:r>
            <a:endParaRPr kumimoji="1" lang="en-US" altLang="ja-JP" sz="2000" dirty="0">
              <a:solidFill>
                <a:srgbClr val="FF0000"/>
              </a:solidFill>
              <a:latin typeface="AR丸ゴシック体E" panose="020F0909000000000000" pitchFamily="49" charset="-128"/>
              <a:ea typeface="AR丸ゴシック体E" panose="020F0909000000000000" pitchFamily="49" charset="-128"/>
            </a:endParaRPr>
          </a:p>
        </p:txBody>
      </p:sp>
      <p:cxnSp>
        <p:nvCxnSpPr>
          <p:cNvPr id="36" name="直線コネクタ 35">
            <a:extLst>
              <a:ext uri="{FF2B5EF4-FFF2-40B4-BE49-F238E27FC236}">
                <a16:creationId xmlns:a16="http://schemas.microsoft.com/office/drawing/2014/main" id="{12813EEB-3BDA-435B-951B-214363CE13B8}"/>
              </a:ext>
            </a:extLst>
          </p:cNvPr>
          <p:cNvCxnSpPr/>
          <p:nvPr/>
        </p:nvCxnSpPr>
        <p:spPr>
          <a:xfrm>
            <a:off x="1524000" y="3098800"/>
            <a:ext cx="58102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8124EDA5-359F-45C1-9A5A-B6E71BF2AF33}"/>
              </a:ext>
            </a:extLst>
          </p:cNvPr>
          <p:cNvSpPr/>
          <p:nvPr/>
        </p:nvSpPr>
        <p:spPr>
          <a:xfrm>
            <a:off x="3035023" y="2946400"/>
            <a:ext cx="41275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89089953-7657-4BD5-B672-C515FB8479A9}"/>
              </a:ext>
            </a:extLst>
          </p:cNvPr>
          <p:cNvSpPr txBox="1"/>
          <p:nvPr/>
        </p:nvSpPr>
        <p:spPr>
          <a:xfrm>
            <a:off x="3060406" y="4173296"/>
            <a:ext cx="1723549"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教科等横断的</a:t>
            </a:r>
          </a:p>
        </p:txBody>
      </p:sp>
      <p:sp>
        <p:nvSpPr>
          <p:cNvPr id="51" name="楕円 50">
            <a:extLst>
              <a:ext uri="{FF2B5EF4-FFF2-40B4-BE49-F238E27FC236}">
                <a16:creationId xmlns:a16="http://schemas.microsoft.com/office/drawing/2014/main" id="{52061BC1-A79E-4143-A6F2-56990A1DDA3F}"/>
              </a:ext>
            </a:extLst>
          </p:cNvPr>
          <p:cNvSpPr/>
          <p:nvPr/>
        </p:nvSpPr>
        <p:spPr>
          <a:xfrm>
            <a:off x="3568424" y="2946400"/>
            <a:ext cx="41275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E4C40431-F528-4E90-B9FA-74F35264E20F}"/>
              </a:ext>
            </a:extLst>
          </p:cNvPr>
          <p:cNvSpPr txBox="1"/>
          <p:nvPr/>
        </p:nvSpPr>
        <p:spPr>
          <a:xfrm>
            <a:off x="3053781" y="4533081"/>
            <a:ext cx="1980029" cy="707886"/>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総合的な学習の</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時間</a:t>
            </a:r>
          </a:p>
        </p:txBody>
      </p:sp>
      <p:sp>
        <p:nvSpPr>
          <p:cNvPr id="53" name="楕円 52">
            <a:extLst>
              <a:ext uri="{FF2B5EF4-FFF2-40B4-BE49-F238E27FC236}">
                <a16:creationId xmlns:a16="http://schemas.microsoft.com/office/drawing/2014/main" id="{00E23C79-1FCA-44AA-B700-17A7754C9D9A}"/>
              </a:ext>
            </a:extLst>
          </p:cNvPr>
          <p:cNvSpPr/>
          <p:nvPr/>
        </p:nvSpPr>
        <p:spPr>
          <a:xfrm>
            <a:off x="4073249" y="2946400"/>
            <a:ext cx="41275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6F161FEA-043B-4590-A240-19FB9B3445BC}"/>
              </a:ext>
            </a:extLst>
          </p:cNvPr>
          <p:cNvSpPr txBox="1"/>
          <p:nvPr/>
        </p:nvSpPr>
        <p:spPr>
          <a:xfrm>
            <a:off x="3035023" y="5137090"/>
            <a:ext cx="1723549" cy="400110"/>
          </a:xfrm>
          <a:prstGeom prst="rect">
            <a:avLst/>
          </a:prstGeom>
          <a:noFill/>
        </p:spPr>
        <p:txBody>
          <a:bodyPr wrap="none" rtlCol="0">
            <a:spAutoFit/>
          </a:bodyPr>
          <a:lstStyle/>
          <a:p>
            <a:r>
              <a:rPr kumimoji="1" lang="ja-JP" altLang="en-US" sz="2000" dirty="0">
                <a:solidFill>
                  <a:srgbClr val="0070C0"/>
                </a:solidFill>
                <a:latin typeface="AR丸ゴシック体E" panose="020F0909000000000000" pitchFamily="49" charset="-128"/>
                <a:ea typeface="AR丸ゴシック体E" panose="020F0909000000000000" pitchFamily="49" charset="-128"/>
              </a:rPr>
              <a:t>探究的な学び</a:t>
            </a:r>
          </a:p>
        </p:txBody>
      </p:sp>
      <p:sp>
        <p:nvSpPr>
          <p:cNvPr id="55" name="楕円 54">
            <a:extLst>
              <a:ext uri="{FF2B5EF4-FFF2-40B4-BE49-F238E27FC236}">
                <a16:creationId xmlns:a16="http://schemas.microsoft.com/office/drawing/2014/main" id="{2767C3A3-A984-43F6-9D32-8D8361337A64}"/>
              </a:ext>
            </a:extLst>
          </p:cNvPr>
          <p:cNvSpPr/>
          <p:nvPr/>
        </p:nvSpPr>
        <p:spPr>
          <a:xfrm>
            <a:off x="5724527" y="2928372"/>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A253017A-B61C-418F-97C7-CEA54DA3844A}"/>
              </a:ext>
            </a:extLst>
          </p:cNvPr>
          <p:cNvSpPr/>
          <p:nvPr/>
        </p:nvSpPr>
        <p:spPr>
          <a:xfrm>
            <a:off x="6315076" y="2952751"/>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D700FCC3-46A2-47A7-996D-B038A603CD63}"/>
              </a:ext>
            </a:extLst>
          </p:cNvPr>
          <p:cNvSpPr txBox="1"/>
          <p:nvPr/>
        </p:nvSpPr>
        <p:spPr>
          <a:xfrm>
            <a:off x="7212456" y="3765013"/>
            <a:ext cx="1533526" cy="400110"/>
          </a:xfrm>
          <a:prstGeom prst="rect">
            <a:avLst/>
          </a:prstGeom>
          <a:noFill/>
        </p:spPr>
        <p:txBody>
          <a:bodyPr wrap="square" rtlCol="0">
            <a:spAutoFit/>
          </a:bodyPr>
          <a:lstStyle/>
          <a:p>
            <a:r>
              <a:rPr kumimoji="1" lang="ja-JP" altLang="en-US" sz="2000" dirty="0">
                <a:solidFill>
                  <a:srgbClr val="00B0F0"/>
                </a:solidFill>
                <a:latin typeface="AR丸ゴシック体E" panose="020F0909000000000000" pitchFamily="49" charset="-128"/>
                <a:ea typeface="AR丸ゴシック体E" panose="020F0909000000000000" pitchFamily="49" charset="-128"/>
              </a:rPr>
              <a:t>（判断力）</a:t>
            </a:r>
          </a:p>
        </p:txBody>
      </p:sp>
      <p:cxnSp>
        <p:nvCxnSpPr>
          <p:cNvPr id="59" name="直線コネクタ 58">
            <a:extLst>
              <a:ext uri="{FF2B5EF4-FFF2-40B4-BE49-F238E27FC236}">
                <a16:creationId xmlns:a16="http://schemas.microsoft.com/office/drawing/2014/main" id="{420002D2-5B01-49AA-AD91-0F605FFD5D05}"/>
              </a:ext>
            </a:extLst>
          </p:cNvPr>
          <p:cNvCxnSpPr>
            <a:cxnSpLocks/>
          </p:cNvCxnSpPr>
          <p:nvPr/>
        </p:nvCxnSpPr>
        <p:spPr>
          <a:xfrm>
            <a:off x="7972423" y="3263900"/>
            <a:ext cx="33498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1A1EEB5-DC7A-45A1-8001-2B7E2DB5CA93}"/>
              </a:ext>
            </a:extLst>
          </p:cNvPr>
          <p:cNvCxnSpPr>
            <a:cxnSpLocks/>
          </p:cNvCxnSpPr>
          <p:nvPr/>
        </p:nvCxnSpPr>
        <p:spPr>
          <a:xfrm>
            <a:off x="7438219" y="3114675"/>
            <a:ext cx="33498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B11F5C6E-B334-470A-BC99-B8ED05D19F60}"/>
              </a:ext>
            </a:extLst>
          </p:cNvPr>
          <p:cNvCxnSpPr>
            <a:cxnSpLocks/>
          </p:cNvCxnSpPr>
          <p:nvPr/>
        </p:nvCxnSpPr>
        <p:spPr>
          <a:xfrm flipH="1" flipV="1">
            <a:off x="8498873" y="3117060"/>
            <a:ext cx="494217" cy="38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11E64F2-8423-4363-A96C-660896E86904}"/>
              </a:ext>
            </a:extLst>
          </p:cNvPr>
          <p:cNvSpPr txBox="1"/>
          <p:nvPr/>
        </p:nvSpPr>
        <p:spPr>
          <a:xfrm>
            <a:off x="5162551" y="381567"/>
            <a:ext cx="3981449" cy="523220"/>
          </a:xfrm>
          <a:prstGeom prst="rect">
            <a:avLst/>
          </a:prstGeom>
          <a:solidFill>
            <a:srgbClr val="FDC3F7"/>
          </a:solidFill>
        </p:spPr>
        <p:txBody>
          <a:bodyPr wrap="square" rtlCol="0">
            <a:spAutoFit/>
          </a:bodyPr>
          <a:lstStyle/>
          <a:p>
            <a:r>
              <a:rPr kumimoji="1" lang="ja-JP" altLang="en-US" sz="1400" b="1" dirty="0"/>
              <a:t>福島県Ｓ小学校のホールスクール・アプローチ</a:t>
            </a:r>
            <a:endParaRPr kumimoji="1" lang="en-US" altLang="ja-JP" sz="1400" b="1" dirty="0"/>
          </a:p>
          <a:p>
            <a:r>
              <a:rPr kumimoji="1" lang="ja-JP" altLang="en-US" sz="1400" b="1" dirty="0"/>
              <a:t>デザインシート上のキーワードをチェック</a:t>
            </a:r>
            <a:r>
              <a:rPr kumimoji="1" lang="en-US" altLang="ja-JP" sz="1400" b="1" i="1" dirty="0"/>
              <a:t>‼</a:t>
            </a:r>
            <a:endParaRPr kumimoji="1" lang="ja-JP" altLang="en-US" sz="1400" b="1" i="1" dirty="0"/>
          </a:p>
        </p:txBody>
      </p:sp>
      <p:sp>
        <p:nvSpPr>
          <p:cNvPr id="32" name="テキスト ボックス 31">
            <a:extLst>
              <a:ext uri="{FF2B5EF4-FFF2-40B4-BE49-F238E27FC236}">
                <a16:creationId xmlns:a16="http://schemas.microsoft.com/office/drawing/2014/main" id="{3515059D-A246-408F-9CD6-34FFC5A781DD}"/>
              </a:ext>
            </a:extLst>
          </p:cNvPr>
          <p:cNvSpPr txBox="1"/>
          <p:nvPr/>
        </p:nvSpPr>
        <p:spPr>
          <a:xfrm>
            <a:off x="5105401" y="4938903"/>
            <a:ext cx="3981449" cy="523220"/>
          </a:xfrm>
          <a:prstGeom prst="rect">
            <a:avLst/>
          </a:prstGeom>
          <a:solidFill>
            <a:srgbClr val="FDC3F7"/>
          </a:solidFill>
        </p:spPr>
        <p:txBody>
          <a:bodyPr wrap="square" rtlCol="0">
            <a:spAutoFit/>
          </a:bodyPr>
          <a:lstStyle/>
          <a:p>
            <a:r>
              <a:rPr kumimoji="1" lang="ja-JP" altLang="en-US" sz="1400" b="1" dirty="0"/>
              <a:t>さすがＳ小学校。見事な教育課程を編成しています。</a:t>
            </a:r>
            <a:r>
              <a:rPr kumimoji="1" lang="ja-JP" altLang="en-US" sz="1400" b="1" dirty="0">
                <a:solidFill>
                  <a:schemeClr val="accent1">
                    <a:lumMod val="75000"/>
                  </a:schemeClr>
                </a:solidFill>
                <a:latin typeface="AR丸ゴシック体E" panose="020F0909000000000000" pitchFamily="49" charset="-128"/>
                <a:ea typeface="AR丸ゴシック体E" panose="020F0909000000000000" pitchFamily="49" charset="-128"/>
              </a:rPr>
              <a:t>素晴らしい学びの基</a:t>
            </a:r>
            <a:r>
              <a:rPr kumimoji="1" lang="ja-JP" altLang="en-US" sz="1400" b="1" dirty="0"/>
              <a:t>がここにあります。</a:t>
            </a:r>
          </a:p>
        </p:txBody>
      </p:sp>
    </p:spTree>
    <p:extLst>
      <p:ext uri="{BB962C8B-B14F-4D97-AF65-F5344CB8AC3E}">
        <p14:creationId xmlns:p14="http://schemas.microsoft.com/office/powerpoint/2010/main" val="39178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1000"/>
                                        <p:tgtEl>
                                          <p:spTgt spid="46"/>
                                        </p:tgtEl>
                                      </p:cBhvr>
                                    </p:animEffect>
                                    <p:anim calcmode="lin" valueType="num">
                                      <p:cBhvr>
                                        <p:cTn id="50" dur="1000" fill="hold"/>
                                        <p:tgtEl>
                                          <p:spTgt spid="46"/>
                                        </p:tgtEl>
                                        <p:attrNameLst>
                                          <p:attrName>ppt_x</p:attrName>
                                        </p:attrNameLst>
                                      </p:cBhvr>
                                      <p:tavLst>
                                        <p:tav tm="0">
                                          <p:val>
                                            <p:strVal val="#ppt_x"/>
                                          </p:val>
                                        </p:tav>
                                        <p:tav tm="100000">
                                          <p:val>
                                            <p:strVal val="#ppt_x"/>
                                          </p:val>
                                        </p:tav>
                                      </p:tavLst>
                                    </p:anim>
                                    <p:anim calcmode="lin" valueType="num">
                                      <p:cBhvr>
                                        <p:cTn id="5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1000"/>
                                        <p:tgtEl>
                                          <p:spTgt spid="50"/>
                                        </p:tgtEl>
                                      </p:cBhvr>
                                    </p:animEffect>
                                    <p:anim calcmode="lin" valueType="num">
                                      <p:cBhvr>
                                        <p:cTn id="64" dur="1000" fill="hold"/>
                                        <p:tgtEl>
                                          <p:spTgt spid="50"/>
                                        </p:tgtEl>
                                        <p:attrNameLst>
                                          <p:attrName>ppt_x</p:attrName>
                                        </p:attrNameLst>
                                      </p:cBhvr>
                                      <p:tavLst>
                                        <p:tav tm="0">
                                          <p:val>
                                            <p:strVal val="#ppt_x"/>
                                          </p:val>
                                        </p:tav>
                                        <p:tav tm="100000">
                                          <p:val>
                                            <p:strVal val="#ppt_x"/>
                                          </p:val>
                                        </p:tav>
                                      </p:tavLst>
                                    </p:anim>
                                    <p:anim calcmode="lin" valueType="num">
                                      <p:cBhvr>
                                        <p:cTn id="6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1000"/>
                                        <p:tgtEl>
                                          <p:spTgt spid="51"/>
                                        </p:tgtEl>
                                      </p:cBhvr>
                                    </p:animEffect>
                                    <p:anim calcmode="lin" valueType="num">
                                      <p:cBhvr>
                                        <p:cTn id="71" dur="1000" fill="hold"/>
                                        <p:tgtEl>
                                          <p:spTgt spid="51"/>
                                        </p:tgtEl>
                                        <p:attrNameLst>
                                          <p:attrName>ppt_x</p:attrName>
                                        </p:attrNameLst>
                                      </p:cBhvr>
                                      <p:tavLst>
                                        <p:tav tm="0">
                                          <p:val>
                                            <p:strVal val="#ppt_x"/>
                                          </p:val>
                                        </p:tav>
                                        <p:tav tm="100000">
                                          <p:val>
                                            <p:strVal val="#ppt_x"/>
                                          </p:val>
                                        </p:tav>
                                      </p:tavLst>
                                    </p:anim>
                                    <p:anim calcmode="lin" valueType="num">
                                      <p:cBhvr>
                                        <p:cTn id="7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1000"/>
                                        <p:tgtEl>
                                          <p:spTgt spid="52"/>
                                        </p:tgtEl>
                                      </p:cBhvr>
                                    </p:animEffect>
                                    <p:anim calcmode="lin" valueType="num">
                                      <p:cBhvr>
                                        <p:cTn id="78" dur="1000" fill="hold"/>
                                        <p:tgtEl>
                                          <p:spTgt spid="52"/>
                                        </p:tgtEl>
                                        <p:attrNameLst>
                                          <p:attrName>ppt_x</p:attrName>
                                        </p:attrNameLst>
                                      </p:cBhvr>
                                      <p:tavLst>
                                        <p:tav tm="0">
                                          <p:val>
                                            <p:strVal val="#ppt_x"/>
                                          </p:val>
                                        </p:tav>
                                        <p:tav tm="100000">
                                          <p:val>
                                            <p:strVal val="#ppt_x"/>
                                          </p:val>
                                        </p:tav>
                                      </p:tavLst>
                                    </p:anim>
                                    <p:anim calcmode="lin" valueType="num">
                                      <p:cBhvr>
                                        <p:cTn id="7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1000"/>
                                        <p:tgtEl>
                                          <p:spTgt spid="53"/>
                                        </p:tgtEl>
                                      </p:cBhvr>
                                    </p:animEffect>
                                    <p:anim calcmode="lin" valueType="num">
                                      <p:cBhvr>
                                        <p:cTn id="85" dur="1000" fill="hold"/>
                                        <p:tgtEl>
                                          <p:spTgt spid="53"/>
                                        </p:tgtEl>
                                        <p:attrNameLst>
                                          <p:attrName>ppt_x</p:attrName>
                                        </p:attrNameLst>
                                      </p:cBhvr>
                                      <p:tavLst>
                                        <p:tav tm="0">
                                          <p:val>
                                            <p:strVal val="#ppt_x"/>
                                          </p:val>
                                        </p:tav>
                                        <p:tav tm="100000">
                                          <p:val>
                                            <p:strVal val="#ppt_x"/>
                                          </p:val>
                                        </p:tav>
                                      </p:tavLst>
                                    </p:anim>
                                    <p:anim calcmode="lin" valueType="num">
                                      <p:cBhvr>
                                        <p:cTn id="8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1000"/>
                                        <p:tgtEl>
                                          <p:spTgt spid="54"/>
                                        </p:tgtEl>
                                      </p:cBhvr>
                                    </p:animEffect>
                                    <p:anim calcmode="lin" valueType="num">
                                      <p:cBhvr>
                                        <p:cTn id="92" dur="1000" fill="hold"/>
                                        <p:tgtEl>
                                          <p:spTgt spid="54"/>
                                        </p:tgtEl>
                                        <p:attrNameLst>
                                          <p:attrName>ppt_x</p:attrName>
                                        </p:attrNameLst>
                                      </p:cBhvr>
                                      <p:tavLst>
                                        <p:tav tm="0">
                                          <p:val>
                                            <p:strVal val="#ppt_x"/>
                                          </p:val>
                                        </p:tav>
                                        <p:tav tm="100000">
                                          <p:val>
                                            <p:strVal val="#ppt_x"/>
                                          </p:val>
                                        </p:tav>
                                      </p:tavLst>
                                    </p:anim>
                                    <p:anim calcmode="lin" valueType="num">
                                      <p:cBhvr>
                                        <p:cTn id="9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1000"/>
                                        <p:tgtEl>
                                          <p:spTgt spid="34"/>
                                        </p:tgtEl>
                                      </p:cBhvr>
                                    </p:animEffect>
                                    <p:anim calcmode="lin" valueType="num">
                                      <p:cBhvr>
                                        <p:cTn id="106" dur="1000" fill="hold"/>
                                        <p:tgtEl>
                                          <p:spTgt spid="34"/>
                                        </p:tgtEl>
                                        <p:attrNameLst>
                                          <p:attrName>ppt_x</p:attrName>
                                        </p:attrNameLst>
                                      </p:cBhvr>
                                      <p:tavLst>
                                        <p:tav tm="0">
                                          <p:val>
                                            <p:strVal val="#ppt_x"/>
                                          </p:val>
                                        </p:tav>
                                        <p:tav tm="100000">
                                          <p:val>
                                            <p:strVal val="#ppt_x"/>
                                          </p:val>
                                        </p:tav>
                                      </p:tavLst>
                                    </p:anim>
                                    <p:anim calcmode="lin" valueType="num">
                                      <p:cBhvr>
                                        <p:cTn id="10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1000"/>
                                        <p:tgtEl>
                                          <p:spTgt spid="24"/>
                                        </p:tgtEl>
                                      </p:cBhvr>
                                    </p:animEffect>
                                    <p:anim calcmode="lin" valueType="num">
                                      <p:cBhvr>
                                        <p:cTn id="113" dur="1000" fill="hold"/>
                                        <p:tgtEl>
                                          <p:spTgt spid="24"/>
                                        </p:tgtEl>
                                        <p:attrNameLst>
                                          <p:attrName>ppt_x</p:attrName>
                                        </p:attrNameLst>
                                      </p:cBhvr>
                                      <p:tavLst>
                                        <p:tav tm="0">
                                          <p:val>
                                            <p:strVal val="#ppt_x"/>
                                          </p:val>
                                        </p:tav>
                                        <p:tav tm="100000">
                                          <p:val>
                                            <p:strVal val="#ppt_x"/>
                                          </p:val>
                                        </p:tav>
                                      </p:tavLst>
                                    </p:anim>
                                    <p:anim calcmode="lin" valueType="num">
                                      <p:cBhvr>
                                        <p:cTn id="114" dur="1000" fill="hold"/>
                                        <p:tgtEl>
                                          <p:spTgt spid="24"/>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42" presetClass="entr" presetSubtype="0" fill="hold" grpId="0" nodeType="after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fade">
                                      <p:cBhvr>
                                        <p:cTn id="118" dur="1000"/>
                                        <p:tgtEl>
                                          <p:spTgt spid="55"/>
                                        </p:tgtEl>
                                      </p:cBhvr>
                                    </p:animEffect>
                                    <p:anim calcmode="lin" valueType="num">
                                      <p:cBhvr>
                                        <p:cTn id="119" dur="1000" fill="hold"/>
                                        <p:tgtEl>
                                          <p:spTgt spid="55"/>
                                        </p:tgtEl>
                                        <p:attrNameLst>
                                          <p:attrName>ppt_x</p:attrName>
                                        </p:attrNameLst>
                                      </p:cBhvr>
                                      <p:tavLst>
                                        <p:tav tm="0">
                                          <p:val>
                                            <p:strVal val="#ppt_x"/>
                                          </p:val>
                                        </p:tav>
                                        <p:tav tm="100000">
                                          <p:val>
                                            <p:strVal val="#ppt_x"/>
                                          </p:val>
                                        </p:tav>
                                      </p:tavLst>
                                    </p:anim>
                                    <p:anim calcmode="lin" valueType="num">
                                      <p:cBhvr>
                                        <p:cTn id="120" dur="1000" fill="hold"/>
                                        <p:tgtEl>
                                          <p:spTgt spid="55"/>
                                        </p:tgtEl>
                                        <p:attrNameLst>
                                          <p:attrName>ppt_y</p:attrName>
                                        </p:attrNameLst>
                                      </p:cBhvr>
                                      <p:tavLst>
                                        <p:tav tm="0">
                                          <p:val>
                                            <p:strVal val="#ppt_y+.1"/>
                                          </p:val>
                                        </p:tav>
                                        <p:tav tm="100000">
                                          <p:val>
                                            <p:strVal val="#ppt_y"/>
                                          </p:val>
                                        </p:tav>
                                      </p:tavLst>
                                    </p:anim>
                                  </p:childTnLst>
                                </p:cTn>
                              </p:par>
                            </p:childTnLst>
                          </p:cTn>
                        </p:par>
                        <p:par>
                          <p:cTn id="121" fill="hold">
                            <p:stCondLst>
                              <p:cond delay="2000"/>
                            </p:stCondLst>
                            <p:childTnLst>
                              <p:par>
                                <p:cTn id="122" presetID="42" presetClass="entr" presetSubtype="0"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1000"/>
                                        <p:tgtEl>
                                          <p:spTgt spid="56"/>
                                        </p:tgtEl>
                                      </p:cBhvr>
                                    </p:animEffect>
                                    <p:anim calcmode="lin" valueType="num">
                                      <p:cBhvr>
                                        <p:cTn id="125" dur="1000" fill="hold"/>
                                        <p:tgtEl>
                                          <p:spTgt spid="56"/>
                                        </p:tgtEl>
                                        <p:attrNameLst>
                                          <p:attrName>ppt_x</p:attrName>
                                        </p:attrNameLst>
                                      </p:cBhvr>
                                      <p:tavLst>
                                        <p:tav tm="0">
                                          <p:val>
                                            <p:strVal val="#ppt_x"/>
                                          </p:val>
                                        </p:tav>
                                        <p:tav tm="100000">
                                          <p:val>
                                            <p:strVal val="#ppt_x"/>
                                          </p:val>
                                        </p:tav>
                                      </p:tavLst>
                                    </p:anim>
                                    <p:anim calcmode="lin" valueType="num">
                                      <p:cBhvr>
                                        <p:cTn id="1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fade">
                                      <p:cBhvr>
                                        <p:cTn id="131" dur="1000"/>
                                        <p:tgtEl>
                                          <p:spTgt spid="42"/>
                                        </p:tgtEl>
                                      </p:cBhvr>
                                    </p:animEffect>
                                    <p:anim calcmode="lin" valueType="num">
                                      <p:cBhvr>
                                        <p:cTn id="132" dur="1000" fill="hold"/>
                                        <p:tgtEl>
                                          <p:spTgt spid="42"/>
                                        </p:tgtEl>
                                        <p:attrNameLst>
                                          <p:attrName>ppt_x</p:attrName>
                                        </p:attrNameLst>
                                      </p:cBhvr>
                                      <p:tavLst>
                                        <p:tav tm="0">
                                          <p:val>
                                            <p:strVal val="#ppt_x"/>
                                          </p:val>
                                        </p:tav>
                                        <p:tav tm="100000">
                                          <p:val>
                                            <p:strVal val="#ppt_x"/>
                                          </p:val>
                                        </p:tav>
                                      </p:tavLst>
                                    </p:anim>
                                    <p:anim calcmode="lin" valueType="num">
                                      <p:cBhvr>
                                        <p:cTn id="1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28"/>
                                        </p:tgtEl>
                                        <p:attrNameLst>
                                          <p:attrName>style.visibility</p:attrName>
                                        </p:attrNameLst>
                                      </p:cBhvr>
                                      <p:to>
                                        <p:strVal val="visible"/>
                                      </p:to>
                                    </p:set>
                                    <p:animEffect transition="in" filter="fade">
                                      <p:cBhvr>
                                        <p:cTn id="138" dur="1000"/>
                                        <p:tgtEl>
                                          <p:spTgt spid="28"/>
                                        </p:tgtEl>
                                      </p:cBhvr>
                                    </p:animEffect>
                                    <p:anim calcmode="lin" valueType="num">
                                      <p:cBhvr>
                                        <p:cTn id="139" dur="1000" fill="hold"/>
                                        <p:tgtEl>
                                          <p:spTgt spid="28"/>
                                        </p:tgtEl>
                                        <p:attrNameLst>
                                          <p:attrName>ppt_x</p:attrName>
                                        </p:attrNameLst>
                                      </p:cBhvr>
                                      <p:tavLst>
                                        <p:tav tm="0">
                                          <p:val>
                                            <p:strVal val="#ppt_x"/>
                                          </p:val>
                                        </p:tav>
                                        <p:tav tm="100000">
                                          <p:val>
                                            <p:strVal val="#ppt_x"/>
                                          </p:val>
                                        </p:tav>
                                      </p:tavLst>
                                    </p:anim>
                                    <p:anim calcmode="lin" valueType="num">
                                      <p:cBhvr>
                                        <p:cTn id="1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9"/>
                                        </p:tgtEl>
                                        <p:attrNameLst>
                                          <p:attrName>style.visibility</p:attrName>
                                        </p:attrNameLst>
                                      </p:cBhvr>
                                      <p:to>
                                        <p:strVal val="visible"/>
                                      </p:to>
                                    </p:set>
                                    <p:animEffect transition="in" filter="fade">
                                      <p:cBhvr>
                                        <p:cTn id="145" dur="1000"/>
                                        <p:tgtEl>
                                          <p:spTgt spid="39"/>
                                        </p:tgtEl>
                                      </p:cBhvr>
                                    </p:animEffect>
                                    <p:anim calcmode="lin" valueType="num">
                                      <p:cBhvr>
                                        <p:cTn id="146" dur="1000" fill="hold"/>
                                        <p:tgtEl>
                                          <p:spTgt spid="39"/>
                                        </p:tgtEl>
                                        <p:attrNameLst>
                                          <p:attrName>ppt_x</p:attrName>
                                        </p:attrNameLst>
                                      </p:cBhvr>
                                      <p:tavLst>
                                        <p:tav tm="0">
                                          <p:val>
                                            <p:strVal val="#ppt_x"/>
                                          </p:val>
                                        </p:tav>
                                        <p:tav tm="100000">
                                          <p:val>
                                            <p:strVal val="#ppt_x"/>
                                          </p:val>
                                        </p:tav>
                                      </p:tavLst>
                                    </p:anim>
                                    <p:anim calcmode="lin" valueType="num">
                                      <p:cBhvr>
                                        <p:cTn id="14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1000"/>
                                        <p:tgtEl>
                                          <p:spTgt spid="40"/>
                                        </p:tgtEl>
                                      </p:cBhvr>
                                    </p:animEffect>
                                    <p:anim calcmode="lin" valueType="num">
                                      <p:cBhvr>
                                        <p:cTn id="153" dur="1000" fill="hold"/>
                                        <p:tgtEl>
                                          <p:spTgt spid="40"/>
                                        </p:tgtEl>
                                        <p:attrNameLst>
                                          <p:attrName>ppt_x</p:attrName>
                                        </p:attrNameLst>
                                      </p:cBhvr>
                                      <p:tavLst>
                                        <p:tav tm="0">
                                          <p:val>
                                            <p:strVal val="#ppt_x"/>
                                          </p:val>
                                        </p:tav>
                                        <p:tav tm="100000">
                                          <p:val>
                                            <p:strVal val="#ppt_x"/>
                                          </p:val>
                                        </p:tav>
                                      </p:tavLst>
                                    </p:anim>
                                    <p:anim calcmode="lin" valueType="num">
                                      <p:cBhvr>
                                        <p:cTn id="1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nodeType="clickEffect">
                                  <p:stCondLst>
                                    <p:cond delay="0"/>
                                  </p:stCondLst>
                                  <p:childTnLst>
                                    <p:set>
                                      <p:cBhvr>
                                        <p:cTn id="158" dur="1" fill="hold">
                                          <p:stCondLst>
                                            <p:cond delay="0"/>
                                          </p:stCondLst>
                                        </p:cTn>
                                        <p:tgtEl>
                                          <p:spTgt spid="60"/>
                                        </p:tgtEl>
                                        <p:attrNameLst>
                                          <p:attrName>style.visibility</p:attrName>
                                        </p:attrNameLst>
                                      </p:cBhvr>
                                      <p:to>
                                        <p:strVal val="visible"/>
                                      </p:to>
                                    </p:set>
                                    <p:animEffect transition="in" filter="fade">
                                      <p:cBhvr>
                                        <p:cTn id="159" dur="1000"/>
                                        <p:tgtEl>
                                          <p:spTgt spid="60"/>
                                        </p:tgtEl>
                                      </p:cBhvr>
                                    </p:animEffect>
                                    <p:anim calcmode="lin" valueType="num">
                                      <p:cBhvr>
                                        <p:cTn id="160" dur="1000" fill="hold"/>
                                        <p:tgtEl>
                                          <p:spTgt spid="60"/>
                                        </p:tgtEl>
                                        <p:attrNameLst>
                                          <p:attrName>ppt_x</p:attrName>
                                        </p:attrNameLst>
                                      </p:cBhvr>
                                      <p:tavLst>
                                        <p:tav tm="0">
                                          <p:val>
                                            <p:strVal val="#ppt_x"/>
                                          </p:val>
                                        </p:tav>
                                        <p:tav tm="100000">
                                          <p:val>
                                            <p:strVal val="#ppt_x"/>
                                          </p:val>
                                        </p:tav>
                                      </p:tavLst>
                                    </p:anim>
                                    <p:anim calcmode="lin" valueType="num">
                                      <p:cBhvr>
                                        <p:cTn id="16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3"/>
                                        </p:tgtEl>
                                        <p:attrNameLst>
                                          <p:attrName>style.visibility</p:attrName>
                                        </p:attrNameLst>
                                      </p:cBhvr>
                                      <p:to>
                                        <p:strVal val="visible"/>
                                      </p:to>
                                    </p:set>
                                    <p:animEffect transition="in" filter="fade">
                                      <p:cBhvr>
                                        <p:cTn id="166" dur="1000"/>
                                        <p:tgtEl>
                                          <p:spTgt spid="23"/>
                                        </p:tgtEl>
                                      </p:cBhvr>
                                    </p:animEffect>
                                    <p:anim calcmode="lin" valueType="num">
                                      <p:cBhvr>
                                        <p:cTn id="167" dur="1000" fill="hold"/>
                                        <p:tgtEl>
                                          <p:spTgt spid="23"/>
                                        </p:tgtEl>
                                        <p:attrNameLst>
                                          <p:attrName>ppt_x</p:attrName>
                                        </p:attrNameLst>
                                      </p:cBhvr>
                                      <p:tavLst>
                                        <p:tav tm="0">
                                          <p:val>
                                            <p:strVal val="#ppt_x"/>
                                          </p:val>
                                        </p:tav>
                                        <p:tav tm="100000">
                                          <p:val>
                                            <p:strVal val="#ppt_x"/>
                                          </p:val>
                                        </p:tav>
                                      </p:tavLst>
                                    </p:anim>
                                    <p:anim calcmode="lin" valueType="num">
                                      <p:cBhvr>
                                        <p:cTn id="1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58"/>
                                        </p:tgtEl>
                                        <p:attrNameLst>
                                          <p:attrName>style.visibility</p:attrName>
                                        </p:attrNameLst>
                                      </p:cBhvr>
                                      <p:to>
                                        <p:strVal val="visible"/>
                                      </p:to>
                                    </p:set>
                                    <p:animEffect transition="in" filter="fade">
                                      <p:cBhvr>
                                        <p:cTn id="173" dur="1000"/>
                                        <p:tgtEl>
                                          <p:spTgt spid="58"/>
                                        </p:tgtEl>
                                      </p:cBhvr>
                                    </p:animEffect>
                                    <p:anim calcmode="lin" valueType="num">
                                      <p:cBhvr>
                                        <p:cTn id="174" dur="1000" fill="hold"/>
                                        <p:tgtEl>
                                          <p:spTgt spid="58"/>
                                        </p:tgtEl>
                                        <p:attrNameLst>
                                          <p:attrName>ppt_x</p:attrName>
                                        </p:attrNameLst>
                                      </p:cBhvr>
                                      <p:tavLst>
                                        <p:tav tm="0">
                                          <p:val>
                                            <p:strVal val="#ppt_x"/>
                                          </p:val>
                                        </p:tav>
                                        <p:tav tm="100000">
                                          <p:val>
                                            <p:strVal val="#ppt_x"/>
                                          </p:val>
                                        </p:tav>
                                      </p:tavLst>
                                    </p:anim>
                                    <p:anim calcmode="lin" valueType="num">
                                      <p:cBhvr>
                                        <p:cTn id="17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fade">
                                      <p:cBhvr>
                                        <p:cTn id="180" dur="1000"/>
                                        <p:tgtEl>
                                          <p:spTgt spid="59"/>
                                        </p:tgtEl>
                                      </p:cBhvr>
                                    </p:animEffect>
                                    <p:anim calcmode="lin" valueType="num">
                                      <p:cBhvr>
                                        <p:cTn id="181" dur="1000" fill="hold"/>
                                        <p:tgtEl>
                                          <p:spTgt spid="59"/>
                                        </p:tgtEl>
                                        <p:attrNameLst>
                                          <p:attrName>ppt_x</p:attrName>
                                        </p:attrNameLst>
                                      </p:cBhvr>
                                      <p:tavLst>
                                        <p:tav tm="0">
                                          <p:val>
                                            <p:strVal val="#ppt_x"/>
                                          </p:val>
                                        </p:tav>
                                        <p:tav tm="100000">
                                          <p:val>
                                            <p:strVal val="#ppt_x"/>
                                          </p:val>
                                        </p:tav>
                                      </p:tavLst>
                                    </p:anim>
                                    <p:anim calcmode="lin" valueType="num">
                                      <p:cBhvr>
                                        <p:cTn id="18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nodeType="click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1000"/>
                                        <p:tgtEl>
                                          <p:spTgt spid="61"/>
                                        </p:tgtEl>
                                      </p:cBhvr>
                                    </p:animEffect>
                                    <p:anim calcmode="lin" valueType="num">
                                      <p:cBhvr>
                                        <p:cTn id="188" dur="1000" fill="hold"/>
                                        <p:tgtEl>
                                          <p:spTgt spid="61"/>
                                        </p:tgtEl>
                                        <p:attrNameLst>
                                          <p:attrName>ppt_x</p:attrName>
                                        </p:attrNameLst>
                                      </p:cBhvr>
                                      <p:tavLst>
                                        <p:tav tm="0">
                                          <p:val>
                                            <p:strVal val="#ppt_x"/>
                                          </p:val>
                                        </p:tav>
                                        <p:tav tm="100000">
                                          <p:val>
                                            <p:strVal val="#ppt_x"/>
                                          </p:val>
                                        </p:tav>
                                      </p:tavLst>
                                    </p:anim>
                                    <p:anim calcmode="lin" valueType="num">
                                      <p:cBhvr>
                                        <p:cTn id="18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2" presetClass="entr" presetSubtype="0" fill="hold" grpId="0" nodeType="clickEffect">
                                  <p:stCondLst>
                                    <p:cond delay="0"/>
                                  </p:stCondLst>
                                  <p:childTnLst>
                                    <p:set>
                                      <p:cBhvr>
                                        <p:cTn id="193" dur="1" fill="hold">
                                          <p:stCondLst>
                                            <p:cond delay="0"/>
                                          </p:stCondLst>
                                        </p:cTn>
                                        <p:tgtEl>
                                          <p:spTgt spid="32"/>
                                        </p:tgtEl>
                                        <p:attrNameLst>
                                          <p:attrName>style.visibility</p:attrName>
                                        </p:attrNameLst>
                                      </p:cBhvr>
                                      <p:to>
                                        <p:strVal val="visible"/>
                                      </p:to>
                                    </p:set>
                                    <p:animEffect transition="in" filter="fade">
                                      <p:cBhvr>
                                        <p:cTn id="194" dur="1000"/>
                                        <p:tgtEl>
                                          <p:spTgt spid="32"/>
                                        </p:tgtEl>
                                      </p:cBhvr>
                                    </p:animEffect>
                                    <p:anim calcmode="lin" valueType="num">
                                      <p:cBhvr>
                                        <p:cTn id="195" dur="1000" fill="hold"/>
                                        <p:tgtEl>
                                          <p:spTgt spid="32"/>
                                        </p:tgtEl>
                                        <p:attrNameLst>
                                          <p:attrName>ppt_x</p:attrName>
                                        </p:attrNameLst>
                                      </p:cBhvr>
                                      <p:tavLst>
                                        <p:tav tm="0">
                                          <p:val>
                                            <p:strVal val="#ppt_x"/>
                                          </p:val>
                                        </p:tav>
                                        <p:tav tm="100000">
                                          <p:val>
                                            <p:strVal val="#ppt_x"/>
                                          </p:val>
                                        </p:tav>
                                      </p:tavLst>
                                    </p:anim>
                                    <p:anim calcmode="lin" valueType="num">
                                      <p:cBhvr>
                                        <p:cTn id="19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P spid="29" grpId="0" animBg="1"/>
      <p:bldP spid="33" grpId="0" animBg="1"/>
      <p:bldP spid="34" grpId="0"/>
      <p:bldP spid="39" grpId="0"/>
      <p:bldP spid="40" grpId="0"/>
      <p:bldP spid="42" grpId="0"/>
      <p:bldP spid="45" grpId="0"/>
      <p:bldP spid="46" grpId="0"/>
      <p:bldP spid="48" grpId="0"/>
      <p:bldP spid="35" grpId="0" animBg="1"/>
      <p:bldP spid="50" grpId="0"/>
      <p:bldP spid="51" grpId="0" animBg="1"/>
      <p:bldP spid="52" grpId="0"/>
      <p:bldP spid="53" grpId="0" animBg="1"/>
      <p:bldP spid="54" grpId="0"/>
      <p:bldP spid="55" grpId="0" animBg="1"/>
      <p:bldP spid="56" grpId="0" animBg="1"/>
      <p:bldP spid="58" grpId="0"/>
      <p:bldP spid="3"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B887EB-CADB-4D6D-9783-3C32918A3B0F}"/>
              </a:ext>
            </a:extLst>
          </p:cNvPr>
          <p:cNvSpPr txBox="1"/>
          <p:nvPr/>
        </p:nvSpPr>
        <p:spPr>
          <a:xfrm>
            <a:off x="190499" y="55121"/>
            <a:ext cx="8763001" cy="738664"/>
          </a:xfrm>
          <a:prstGeom prst="rect">
            <a:avLst/>
          </a:prstGeom>
          <a:no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学習指導要領の理念を踏まえた学校づくりチェックシート</a:t>
            </a:r>
            <a:endParaRPr kumimoji="1" lang="en-US" altLang="ja-JP" dirty="0">
              <a:latin typeface="AR丸ゴシック体E" panose="020F0909000000000000" pitchFamily="49" charset="-128"/>
              <a:ea typeface="AR丸ゴシック体E" panose="020F0909000000000000" pitchFamily="49" charset="-128"/>
            </a:endParaRPr>
          </a:p>
          <a:p>
            <a:endParaRPr kumimoji="1" lang="en-US" altLang="ja-JP" sz="1000" dirty="0">
              <a:latin typeface="AR丸ゴシック体E" panose="020F0909000000000000" pitchFamily="49" charset="-128"/>
              <a:ea typeface="AR丸ゴシック体E" panose="020F0909000000000000" pitchFamily="49" charset="-128"/>
            </a:endParaRPr>
          </a:p>
          <a:p>
            <a:r>
              <a:rPr kumimoji="1" lang="ja-JP" altLang="en-US" sz="1400" dirty="0">
                <a:latin typeface="ＭＳ 明朝" panose="02020609040205080304" pitchFamily="17" charset="-128"/>
                <a:ea typeface="ＭＳ 明朝" panose="02020609040205080304" pitchFamily="17" charset="-128"/>
              </a:rPr>
              <a:t>教育課程に「教育改革に向けたキーワード」は記載されていますか　　</a:t>
            </a:r>
            <a:r>
              <a:rPr kumimoji="1" lang="ja-JP" altLang="en-US" sz="1400" u="sng" dirty="0">
                <a:latin typeface="ＭＳ 明朝" panose="02020609040205080304" pitchFamily="17" charset="-128"/>
                <a:ea typeface="ＭＳ 明朝" panose="02020609040205080304" pitchFamily="17" charset="-128"/>
              </a:rPr>
              <a:t>学校名　　　　　　　　　　　　　</a:t>
            </a:r>
            <a:r>
              <a:rPr kumimoji="1" lang="ja-JP" altLang="en-US" sz="1400" u="sng" dirty="0">
                <a:solidFill>
                  <a:schemeClr val="bg1"/>
                </a:solidFill>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id="{19C29C5E-AE8E-410E-9E19-6361F8FB37BE}"/>
              </a:ext>
            </a:extLst>
          </p:cNvPr>
          <p:cNvPicPr>
            <a:picLocks noChangeAspect="1"/>
          </p:cNvPicPr>
          <p:nvPr/>
        </p:nvPicPr>
        <p:blipFill rotWithShape="1">
          <a:blip r:embed="rId2"/>
          <a:srcRect t="6685"/>
          <a:stretch/>
        </p:blipFill>
        <p:spPr>
          <a:xfrm>
            <a:off x="190500" y="876299"/>
            <a:ext cx="8839200" cy="5787265"/>
          </a:xfrm>
          <a:prstGeom prst="rect">
            <a:avLst/>
          </a:prstGeom>
        </p:spPr>
      </p:pic>
      <p:cxnSp>
        <p:nvCxnSpPr>
          <p:cNvPr id="7" name="直線コネクタ 6">
            <a:extLst>
              <a:ext uri="{FF2B5EF4-FFF2-40B4-BE49-F238E27FC236}">
                <a16:creationId xmlns:a16="http://schemas.microsoft.com/office/drawing/2014/main" id="{759A51DD-FD57-4E69-9FC2-F84D86DCBCB1}"/>
              </a:ext>
            </a:extLst>
          </p:cNvPr>
          <p:cNvCxnSpPr/>
          <p:nvPr/>
        </p:nvCxnSpPr>
        <p:spPr>
          <a:xfrm>
            <a:off x="190500" y="876300"/>
            <a:ext cx="0" cy="46609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24010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TotalTime>
  <Words>3811</Words>
  <Application>Microsoft Office PowerPoint</Application>
  <PresentationFormat>画面に合わせる (4:3)</PresentationFormat>
  <Paragraphs>471</Paragraphs>
  <Slides>31</Slides>
  <Notes>21</Notes>
  <HiddenSlides>0</HiddenSlides>
  <MMClips>1</MMClips>
  <ScaleCrop>false</ScaleCrop>
  <HeadingPairs>
    <vt:vector size="6" baseType="variant">
      <vt:variant>
        <vt:lpstr>使用されているフォント</vt:lpstr>
      </vt:variant>
      <vt:variant>
        <vt:i4>22</vt:i4>
      </vt:variant>
      <vt:variant>
        <vt:lpstr>テーマ</vt:lpstr>
      </vt:variant>
      <vt:variant>
        <vt:i4>1</vt:i4>
      </vt:variant>
      <vt:variant>
        <vt:lpstr>スライド タイトル</vt:lpstr>
      </vt:variant>
      <vt:variant>
        <vt:i4>31</vt:i4>
      </vt:variant>
    </vt:vector>
  </HeadingPairs>
  <TitlesOfParts>
    <vt:vector size="54" baseType="lpstr">
      <vt:lpstr>AR P丸ゴシック体E</vt:lpstr>
      <vt:lpstr>AR P悠々ゴシック体E</vt:lpstr>
      <vt:lpstr>AR P楷書体M</vt:lpstr>
      <vt:lpstr>AR丸ゴシック体E</vt:lpstr>
      <vt:lpstr>AR丸ゴシック体M</vt:lpstr>
      <vt:lpstr>BIZ UDPゴシック</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ＭＳ Ｐゴシック</vt:lpstr>
      <vt:lpstr>ＭＳ ゴシック</vt:lpstr>
      <vt:lpstr>ＭＳ 明朝</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手島 利夫</dc:creator>
  <cp:lastModifiedBy>手島 利夫</cp:lastModifiedBy>
  <cp:revision>29</cp:revision>
  <cp:lastPrinted>2021-06-10T05:12:47Z</cp:lastPrinted>
  <dcterms:created xsi:type="dcterms:W3CDTF">2021-06-01T01:20:33Z</dcterms:created>
  <dcterms:modified xsi:type="dcterms:W3CDTF">2021-10-08T06:02:36Z</dcterms:modified>
</cp:coreProperties>
</file>