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37"/>
  </p:notesMasterIdLst>
  <p:handoutMasterIdLst>
    <p:handoutMasterId r:id="rId38"/>
  </p:handoutMasterIdLst>
  <p:sldIdLst>
    <p:sldId id="2190" r:id="rId2"/>
    <p:sldId id="2172" r:id="rId3"/>
    <p:sldId id="1910" r:id="rId4"/>
    <p:sldId id="259" r:id="rId5"/>
    <p:sldId id="1898" r:id="rId6"/>
    <p:sldId id="392" r:id="rId7"/>
    <p:sldId id="404" r:id="rId8"/>
    <p:sldId id="2876" r:id="rId9"/>
    <p:sldId id="2873" r:id="rId10"/>
    <p:sldId id="394" r:id="rId11"/>
    <p:sldId id="1912" r:id="rId12"/>
    <p:sldId id="2660" r:id="rId13"/>
    <p:sldId id="2787" r:id="rId14"/>
    <p:sldId id="264" r:id="rId15"/>
    <p:sldId id="1897" r:id="rId16"/>
    <p:sldId id="265" r:id="rId17"/>
    <p:sldId id="2871" r:id="rId18"/>
    <p:sldId id="275" r:id="rId19"/>
    <p:sldId id="2610" r:id="rId20"/>
    <p:sldId id="397" r:id="rId21"/>
    <p:sldId id="278" r:id="rId22"/>
    <p:sldId id="279" r:id="rId23"/>
    <p:sldId id="1882" r:id="rId24"/>
    <p:sldId id="2874" r:id="rId25"/>
    <p:sldId id="2875" r:id="rId26"/>
    <p:sldId id="273" r:id="rId27"/>
    <p:sldId id="1895" r:id="rId28"/>
    <p:sldId id="268" r:id="rId29"/>
    <p:sldId id="2293" r:id="rId30"/>
    <p:sldId id="272" r:id="rId31"/>
    <p:sldId id="2865" r:id="rId32"/>
    <p:sldId id="282" r:id="rId33"/>
    <p:sldId id="2834" r:id="rId34"/>
    <p:sldId id="2835" r:id="rId35"/>
    <p:sldId id="2163"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A46D7ED1-25C8-4F4F-92CE-00A2CEB937C2}">
          <p14:sldIdLst>
            <p14:sldId id="2190"/>
            <p14:sldId id="2172"/>
            <p14:sldId id="1910"/>
            <p14:sldId id="259"/>
            <p14:sldId id="1898"/>
            <p14:sldId id="392"/>
            <p14:sldId id="404"/>
            <p14:sldId id="2876"/>
            <p14:sldId id="2873"/>
            <p14:sldId id="394"/>
            <p14:sldId id="1912"/>
            <p14:sldId id="2660"/>
            <p14:sldId id="2787"/>
            <p14:sldId id="264"/>
            <p14:sldId id="1897"/>
            <p14:sldId id="265"/>
            <p14:sldId id="2871"/>
            <p14:sldId id="275"/>
            <p14:sldId id="2610"/>
            <p14:sldId id="397"/>
            <p14:sldId id="278"/>
            <p14:sldId id="279"/>
            <p14:sldId id="1882"/>
            <p14:sldId id="2874"/>
            <p14:sldId id="2875"/>
            <p14:sldId id="273"/>
            <p14:sldId id="1895"/>
            <p14:sldId id="268"/>
            <p14:sldId id="2293"/>
            <p14:sldId id="272"/>
            <p14:sldId id="2865"/>
            <p14:sldId id="282"/>
            <p14:sldId id="2834"/>
            <p14:sldId id="2835"/>
            <p14:sldId id="21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B4C7E7"/>
    <a:srgbClr val="70AD47"/>
    <a:srgbClr val="000000"/>
    <a:srgbClr val="FF0000"/>
    <a:srgbClr val="FFE7FF"/>
    <a:srgbClr val="0000FF"/>
    <a:srgbClr val="C5E0B4"/>
    <a:srgbClr val="A9D18E"/>
    <a:srgbClr val="38E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76" autoAdjust="0"/>
    <p:restoredTop sz="94280" autoAdjust="0"/>
  </p:normalViewPr>
  <p:slideViewPr>
    <p:cSldViewPr snapToGrid="0">
      <p:cViewPr varScale="1">
        <p:scale>
          <a:sx n="80" d="100"/>
          <a:sy n="80" d="100"/>
        </p:scale>
        <p:origin x="114" y="270"/>
      </p:cViewPr>
      <p:guideLst/>
    </p:cSldViewPr>
  </p:slideViewPr>
  <p:outlineViewPr>
    <p:cViewPr>
      <p:scale>
        <a:sx n="33" d="100"/>
        <a:sy n="33" d="100"/>
      </p:scale>
      <p:origin x="0" y="-3685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200" d="100"/>
          <a:sy n="200" d="100"/>
        </p:scale>
        <p:origin x="144" y="-34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42DD168-ED64-4F77-A3A0-0EAE0E40FA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46C2488-7326-4ACE-AFE5-B4F4AA6D88E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E366F0-4B2F-49DA-82E4-CB5D4CF0038C}" type="datetimeFigureOut">
              <a:rPr kumimoji="1" lang="ja-JP" altLang="en-US" smtClean="0"/>
              <a:t>2021/10/8</a:t>
            </a:fld>
            <a:endParaRPr kumimoji="1" lang="ja-JP" altLang="en-US"/>
          </a:p>
        </p:txBody>
      </p:sp>
      <p:sp>
        <p:nvSpPr>
          <p:cNvPr id="4" name="フッター プレースホルダー 3">
            <a:extLst>
              <a:ext uri="{FF2B5EF4-FFF2-40B4-BE49-F238E27FC236}">
                <a16:creationId xmlns:a16="http://schemas.microsoft.com/office/drawing/2014/main" id="{8D4AAFB5-C1A7-4897-B162-80BF588774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41E19903-C930-40B9-869D-7A9656C735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8FEDA2-49AD-48CB-95E2-3AAC672F0FFF}" type="slidenum">
              <a:rPr kumimoji="1" lang="ja-JP" altLang="en-US" smtClean="0"/>
              <a:t>‹#›</a:t>
            </a:fld>
            <a:endParaRPr kumimoji="1" lang="ja-JP" altLang="en-US"/>
          </a:p>
        </p:txBody>
      </p:sp>
    </p:spTree>
    <p:extLst>
      <p:ext uri="{BB962C8B-B14F-4D97-AF65-F5344CB8AC3E}">
        <p14:creationId xmlns:p14="http://schemas.microsoft.com/office/powerpoint/2010/main" val="1125250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95F4-8566-41F8-BA69-E951CE0ABBD7}" type="datetimeFigureOut">
              <a:rPr kumimoji="1" lang="ja-JP" altLang="en-US" smtClean="0"/>
              <a:t>2021/10/8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928D6-086D-4D68-B078-A641FB39E249}" type="slidenum">
              <a:rPr kumimoji="1" lang="ja-JP" altLang="en-US" smtClean="0"/>
              <a:t>‹#›</a:t>
            </a:fld>
            <a:endParaRPr kumimoji="1" lang="ja-JP" altLang="en-US"/>
          </a:p>
        </p:txBody>
      </p:sp>
    </p:spTree>
    <p:extLst>
      <p:ext uri="{BB962C8B-B14F-4D97-AF65-F5344CB8AC3E}">
        <p14:creationId xmlns:p14="http://schemas.microsoft.com/office/powerpoint/2010/main" val="27140730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650992" y="3554613"/>
            <a:ext cx="6283070" cy="2034161"/>
          </a:xfrm>
        </p:spPr>
        <p:txBody>
          <a:bodyPr/>
          <a:lstStyle/>
          <a:p>
            <a:r>
              <a:rPr lang="en-US" altLang="ja-JP" sz="1400" dirty="0"/>
              <a:t>※</a:t>
            </a:r>
            <a:r>
              <a:rPr lang="ja-JP" altLang="en-US" sz="1400" dirty="0"/>
              <a:t>　イントロの音楽など</a:t>
            </a:r>
            <a:endParaRPr lang="en-US" altLang="ja-JP" sz="1400" dirty="0"/>
          </a:p>
          <a:p>
            <a:r>
              <a:rPr lang="ja-JP" altLang="en-US" sz="1400" dirty="0"/>
              <a:t>　　（手島の発言は、次のページから始まります。）</a:t>
            </a:r>
            <a:endParaRPr lang="en-US" altLang="ja-JP" sz="1400" dirty="0"/>
          </a:p>
          <a:p>
            <a:endParaRPr lang="en-US" altLang="ja-JP"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a:t>
            </a:fld>
            <a:endParaRPr kumimoji="1" lang="ja-JP" altLang="en-US"/>
          </a:p>
        </p:txBody>
      </p:sp>
    </p:spTree>
    <p:extLst>
      <p:ext uri="{BB962C8B-B14F-4D97-AF65-F5344CB8AC3E}">
        <p14:creationId xmlns:p14="http://schemas.microsoft.com/office/powerpoint/2010/main" val="2120951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dirty="0"/>
              <a:t>みんなの気づきをまとめてみると、人間はいろいろなものを</a:t>
            </a:r>
            <a:endParaRPr kumimoji="1" lang="en-US" altLang="ja-JP" dirty="0"/>
          </a:p>
          <a:p>
            <a:r>
              <a:rPr kumimoji="1" lang="ja-JP" altLang="en-US" dirty="0"/>
              <a:t>克服してきたようですね。どんな風に克服したのかなあ。</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13</a:t>
            </a:fld>
            <a:endParaRPr kumimoji="1" lang="ja-JP" altLang="en-US"/>
          </a:p>
        </p:txBody>
      </p:sp>
    </p:spTree>
    <p:extLst>
      <p:ext uri="{BB962C8B-B14F-4D97-AF65-F5344CB8AC3E}">
        <p14:creationId xmlns:p14="http://schemas.microsoft.com/office/powerpoint/2010/main" val="84830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dirty="0"/>
              <a:t>食りょう不足克服物語</a:t>
            </a:r>
          </a:p>
          <a:p>
            <a:r>
              <a:rPr kumimoji="1" lang="ja-JP" altLang="en-US" dirty="0"/>
              <a:t>昔むかし、縄文人は土器を発明した。</a:t>
            </a:r>
          </a:p>
          <a:p>
            <a:r>
              <a:rPr kumimoji="1" lang="ja-JP" altLang="en-US" dirty="0"/>
              <a:t>かたい木の実も土器で煮てみるとやわらかくなって、とてもおいしく食べられることがわかった。</a:t>
            </a:r>
          </a:p>
          <a:p>
            <a:r>
              <a:rPr kumimoji="1" lang="ja-JP" altLang="en-US" dirty="0"/>
              <a:t>「これはいいものを発明したぞ、よしもっといろいろ煮てみよう」これまでは食べなかった貝も煮てみた。</a:t>
            </a:r>
          </a:p>
          <a:p>
            <a:r>
              <a:rPr kumimoji="1" lang="ja-JP" altLang="en-US" dirty="0"/>
              <a:t>煮ると貝はパカっと開いた。そして、その身はとてもおいしかった。</a:t>
            </a:r>
          </a:p>
          <a:p>
            <a:r>
              <a:rPr kumimoji="1" lang="ja-JP" altLang="en-US" dirty="0"/>
              <a:t>こうして縄文人は食りょう不足を克服した。めでたし、めでたし</a:t>
            </a:r>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15</a:t>
            </a:fld>
            <a:endParaRPr kumimoji="1" lang="ja-JP" altLang="en-US"/>
          </a:p>
        </p:txBody>
      </p:sp>
    </p:spTree>
    <p:extLst>
      <p:ext uri="{BB962C8B-B14F-4D97-AF65-F5344CB8AC3E}">
        <p14:creationId xmlns:p14="http://schemas.microsoft.com/office/powerpoint/2010/main" val="875857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09600" y="4381500"/>
            <a:ext cx="5562600" cy="3619500"/>
          </a:xfrm>
        </p:spPr>
        <p:txBody>
          <a:bodyPr/>
          <a:lstStyle/>
          <a:p>
            <a:r>
              <a:rPr kumimoji="1" lang="en-US" altLang="ja-JP" dirty="0"/>
              <a:t>※</a:t>
            </a:r>
            <a:r>
              <a:rPr kumimoji="1" lang="ja-JP" altLang="en-US" dirty="0"/>
              <a:t>　この間に、こどもたちの作品を見ながらクラス・男女が均等になるように</a:t>
            </a:r>
            <a:endParaRPr kumimoji="1" lang="en-US" altLang="ja-JP" dirty="0"/>
          </a:p>
          <a:p>
            <a:endParaRPr lang="en-US" altLang="ja-JP" dirty="0"/>
          </a:p>
          <a:p>
            <a:r>
              <a:rPr kumimoji="1" lang="ja-JP" altLang="en-US" dirty="0"/>
              <a:t>気をつけながら、</a:t>
            </a:r>
            <a:r>
              <a:rPr kumimoji="1" lang="en-US" altLang="ja-JP" dirty="0"/>
              <a:t>6</a:t>
            </a:r>
            <a:r>
              <a:rPr kumimoji="1" lang="ja-JP" altLang="en-US" dirty="0"/>
              <a:t>人ほどに「いいねカード」を首からかけてあげ、</a:t>
            </a:r>
            <a:endParaRPr kumimoji="1" lang="en-US" altLang="ja-JP" dirty="0"/>
          </a:p>
          <a:p>
            <a:endParaRPr lang="en-US" altLang="ja-JP" dirty="0"/>
          </a:p>
          <a:p>
            <a:r>
              <a:rPr kumimoji="1" lang="ja-JP" altLang="en-US" dirty="0"/>
              <a:t>前に並べた</a:t>
            </a:r>
            <a:r>
              <a:rPr kumimoji="1" lang="en-US" altLang="ja-JP" dirty="0"/>
              <a:t>6</a:t>
            </a:r>
            <a:r>
              <a:rPr kumimoji="1" lang="ja-JP" altLang="en-US" dirty="0"/>
              <a:t>つの椅子に、合図があったら座るように伝えておく。</a:t>
            </a:r>
            <a:endParaRPr kumimoji="1" lang="en-US" altLang="ja-JP" dirty="0"/>
          </a:p>
          <a:p>
            <a:endParaRPr lang="en-US" altLang="ja-JP" dirty="0"/>
          </a:p>
          <a:p>
            <a:r>
              <a:rPr kumimoji="1" lang="ja-JP" altLang="en-US" dirty="0"/>
              <a:t>物語りのタイトル（何の克服か）を発表してもらい、それは個人の幸せか、</a:t>
            </a:r>
            <a:endParaRPr kumimoji="1" lang="en-US" altLang="ja-JP" dirty="0"/>
          </a:p>
          <a:p>
            <a:endParaRPr lang="en-US" altLang="ja-JP" dirty="0"/>
          </a:p>
          <a:p>
            <a:r>
              <a:rPr kumimoji="1" lang="ja-JP" altLang="en-US" dirty="0"/>
              <a:t>みんなの幸せにつながるか、</a:t>
            </a:r>
            <a:r>
              <a:rPr kumimoji="1" lang="en-US" altLang="ja-JP" dirty="0"/>
              <a:t>2</a:t>
            </a:r>
            <a:r>
              <a:rPr kumimoji="1" lang="ja-JP" altLang="en-US" dirty="0"/>
              <a:t>色のカードで意思表示をしてもらう。</a:t>
            </a:r>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16</a:t>
            </a:fld>
            <a:endParaRPr kumimoji="1" lang="ja-JP" altLang="en-US"/>
          </a:p>
        </p:txBody>
      </p:sp>
    </p:spTree>
    <p:extLst>
      <p:ext uri="{BB962C8B-B14F-4D97-AF65-F5344CB8AC3E}">
        <p14:creationId xmlns:p14="http://schemas.microsoft.com/office/powerpoint/2010/main" val="9153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rPr>
              <a:t>MC</a:t>
            </a:r>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　　　　はい、ありがとうございました。</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strike="sngStrike" dirty="0">
              <a:solidFill>
                <a:schemeClr val="tx1">
                  <a:lumMod val="95000"/>
                  <a:lumOff val="5000"/>
                </a:schemeClr>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strike="noStrike" dirty="0">
                <a:solidFill>
                  <a:schemeClr val="tx1">
                    <a:lumMod val="95000"/>
                    <a:lumOff val="5000"/>
                  </a:schemeClr>
                </a:solidFill>
                <a:latin typeface="メイリオ" panose="020B0604030504040204" pitchFamily="50" charset="-128"/>
                <a:ea typeface="メイリオ" panose="020B0604030504040204" pitchFamily="50" charset="-128"/>
              </a:rPr>
              <a:t>手島　　　</a:t>
            </a:r>
            <a:r>
              <a:rPr kumimoji="1" lang="ja-JP" altLang="en-US" sz="1200" b="1" strike="noStrike" dirty="0">
                <a:solidFill>
                  <a:schemeClr val="tx1">
                    <a:lumMod val="95000"/>
                    <a:lumOff val="5000"/>
                  </a:schemeClr>
                </a:solidFill>
                <a:latin typeface="メイリオ" panose="020B0604030504040204" pitchFamily="50" charset="-128"/>
                <a:ea typeface="メイリオ" panose="020B0604030504040204" pitchFamily="50" charset="-128"/>
              </a:rPr>
              <a:t>個人の幸せもみんなの幸せも、つながっているようだね。</a:t>
            </a:r>
            <a:endParaRPr kumimoji="1" lang="en-US" altLang="ja-JP" sz="1200" b="1" strike="noStrike" dirty="0">
              <a:solidFill>
                <a:schemeClr val="tx1">
                  <a:lumMod val="95000"/>
                  <a:lumOff val="5000"/>
                </a:schemeClr>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strike="noStrike" dirty="0">
                <a:solidFill>
                  <a:schemeClr val="tx1">
                    <a:lumMod val="95000"/>
                    <a:lumOff val="5000"/>
                  </a:schemeClr>
                </a:solidFill>
                <a:latin typeface="メイリオ" panose="020B0604030504040204" pitchFamily="50" charset="-128"/>
                <a:ea typeface="メイリオ" panose="020B0604030504040204" pitchFamily="50" charset="-128"/>
              </a:rPr>
              <a:t>　　　　　　自分やまわりの誰かのために頑張っても、それがみんなの幸せに</a:t>
            </a:r>
            <a:endParaRPr kumimoji="1" lang="en-US" altLang="ja-JP" sz="1200" b="1" strike="noStrike" dirty="0">
              <a:solidFill>
                <a:schemeClr val="tx1">
                  <a:lumMod val="95000"/>
                  <a:lumOff val="5000"/>
                </a:schemeClr>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strike="noStrike" dirty="0">
                <a:solidFill>
                  <a:schemeClr val="tx1">
                    <a:lumMod val="95000"/>
                    <a:lumOff val="5000"/>
                  </a:schemeClr>
                </a:solidFill>
                <a:latin typeface="メイリオ" panose="020B0604030504040204" pitchFamily="50" charset="-128"/>
                <a:ea typeface="メイリオ" panose="020B0604030504040204" pitchFamily="50" charset="-128"/>
              </a:rPr>
              <a:t>　　　　　　結びつくなら、素敵なことですね。</a:t>
            </a:r>
            <a:endParaRPr kumimoji="1" lang="ja-JP" altLang="en-US" b="1" strike="noStrike"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17</a:t>
            </a:fld>
            <a:endParaRPr kumimoji="1" lang="ja-JP" altLang="en-US"/>
          </a:p>
        </p:txBody>
      </p:sp>
    </p:spTree>
    <p:extLst>
      <p:ext uri="{BB962C8B-B14F-4D97-AF65-F5344CB8AC3E}">
        <p14:creationId xmlns:p14="http://schemas.microsoft.com/office/powerpoint/2010/main" val="3374163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sz="1200" dirty="0">
                <a:solidFill>
                  <a:srgbClr val="0000FF"/>
                </a:solidFill>
                <a:latin typeface="メイリオ" panose="020B0604030504040204" pitchFamily="50" charset="-128"/>
                <a:ea typeface="メイリオ" panose="020B0604030504040204" pitchFamily="50" charset="-128"/>
              </a:rPr>
              <a:t>MC</a:t>
            </a:r>
            <a:r>
              <a:rPr kumimoji="1" lang="ja-JP" altLang="en-US" sz="1200" dirty="0">
                <a:solidFill>
                  <a:srgbClr val="0000FF"/>
                </a:solidFill>
                <a:latin typeface="メイリオ" panose="020B0604030504040204" pitchFamily="50" charset="-128"/>
                <a:ea typeface="メイリオ" panose="020B0604030504040204" pitchFamily="50" charset="-128"/>
              </a:rPr>
              <a:t>　さて、そこで</a:t>
            </a:r>
            <a:r>
              <a:rPr kumimoji="1" lang="en-US" altLang="ja-JP" sz="1200" dirty="0">
                <a:solidFill>
                  <a:srgbClr val="0000FF"/>
                </a:solidFill>
                <a:latin typeface="メイリオ" panose="020B0604030504040204" pitchFamily="50" charset="-128"/>
                <a:ea typeface="メイリオ" panose="020B0604030504040204" pitchFamily="50" charset="-128"/>
              </a:rPr>
              <a:t>[</a:t>
            </a:r>
            <a:r>
              <a:rPr kumimoji="1" lang="ja-JP" altLang="en-US" sz="1200" dirty="0">
                <a:solidFill>
                  <a:srgbClr val="0000FF"/>
                </a:solidFill>
                <a:latin typeface="メイリオ" panose="020B0604030504040204" pitchFamily="50" charset="-128"/>
                <a:ea typeface="メイリオ" panose="020B0604030504040204" pitchFamily="50" charset="-128"/>
              </a:rPr>
              <a:t>ミッション</a:t>
            </a:r>
            <a:r>
              <a:rPr kumimoji="1" lang="en-US" altLang="ja-JP" sz="1200" dirty="0">
                <a:solidFill>
                  <a:srgbClr val="0000FF"/>
                </a:solidFill>
                <a:latin typeface="メイリオ" panose="020B0604030504040204" pitchFamily="50" charset="-128"/>
                <a:ea typeface="メイリオ" panose="020B0604030504040204" pitchFamily="50" charset="-128"/>
              </a:rPr>
              <a:t>3]</a:t>
            </a:r>
            <a:r>
              <a:rPr kumimoji="1" lang="ja-JP" altLang="en-US" sz="1200" dirty="0">
                <a:solidFill>
                  <a:srgbClr val="0000FF"/>
                </a:solidFill>
                <a:latin typeface="メイリオ" panose="020B0604030504040204" pitchFamily="50" charset="-128"/>
                <a:ea typeface="メイリオ" panose="020B0604030504040204" pitchFamily="50" charset="-128"/>
              </a:rPr>
              <a:t>は「気づいてみよう！」です。</a:t>
            </a:r>
            <a:r>
              <a:rPr kumimoji="1" lang="en-US" altLang="ja-JP" sz="1200" dirty="0">
                <a:solidFill>
                  <a:srgbClr val="FF0000"/>
                </a:solidFill>
                <a:latin typeface="メイリオ" panose="020B0604030504040204" pitchFamily="50" charset="-128"/>
                <a:ea typeface="メイリオ" panose="020B0604030504040204" pitchFamily="50" charset="-128"/>
              </a:rPr>
              <a:t> ©</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みなさんの住むこの世界が、この先もずーっと豊かに続いていくために、克服しないといけない問題を</a:t>
            </a:r>
            <a:r>
              <a:rPr kumimoji="1" lang="en-US" altLang="ja-JP" sz="1200" dirty="0">
                <a:solidFill>
                  <a:srgbClr val="0000FF"/>
                </a:solidFill>
                <a:latin typeface="メイリオ" panose="020B0604030504040204" pitchFamily="50" charset="-128"/>
                <a:ea typeface="メイリオ" panose="020B0604030504040204" pitchFamily="50" charset="-128"/>
              </a:rPr>
              <a:t>1</a:t>
            </a:r>
            <a:r>
              <a:rPr kumimoji="1" lang="ja-JP" altLang="en-US" sz="1200" dirty="0">
                <a:solidFill>
                  <a:srgbClr val="0000FF"/>
                </a:solidFill>
                <a:latin typeface="メイリオ" panose="020B0604030504040204" pitchFamily="50" charset="-128"/>
                <a:ea typeface="メイリオ" panose="020B0604030504040204" pitchFamily="50" charset="-128"/>
              </a:rPr>
              <a:t>人</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en-US" altLang="ja-JP" sz="1200" dirty="0">
                <a:solidFill>
                  <a:srgbClr val="0000FF"/>
                </a:solidFill>
                <a:latin typeface="メイリオ" panose="020B0604030504040204" pitchFamily="50" charset="-128"/>
                <a:ea typeface="メイリオ" panose="020B0604030504040204" pitchFamily="50" charset="-128"/>
              </a:rPr>
              <a:t>5</a:t>
            </a:r>
            <a:r>
              <a:rPr kumimoji="1" lang="ja-JP" altLang="en-US" sz="1200" dirty="0">
                <a:solidFill>
                  <a:srgbClr val="0000FF"/>
                </a:solidFill>
                <a:latin typeface="メイリオ" panose="020B0604030504040204" pitchFamily="50" charset="-128"/>
                <a:ea typeface="メイリオ" panose="020B0604030504040204" pitchFamily="50" charset="-128"/>
              </a:rPr>
              <a:t>つ、ノートかワークシートに書いてください。</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endPar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19</a:t>
            </a:fld>
            <a:endParaRPr kumimoji="1" lang="ja-JP" altLang="en-US"/>
          </a:p>
        </p:txBody>
      </p:sp>
    </p:spTree>
    <p:extLst>
      <p:ext uri="{BB962C8B-B14F-4D97-AF65-F5344CB8AC3E}">
        <p14:creationId xmlns:p14="http://schemas.microsoft.com/office/powerpoint/2010/main" val="54664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27</a:t>
            </a:fld>
            <a:endParaRPr kumimoji="1" lang="ja-JP" altLang="en-US"/>
          </a:p>
        </p:txBody>
      </p:sp>
    </p:spTree>
    <p:extLst>
      <p:ext uri="{BB962C8B-B14F-4D97-AF65-F5344CB8AC3E}">
        <p14:creationId xmlns:p14="http://schemas.microsoft.com/office/powerpoint/2010/main" val="2163237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28</a:t>
            </a:fld>
            <a:endParaRPr kumimoji="1" lang="ja-JP" altLang="en-US"/>
          </a:p>
        </p:txBody>
      </p:sp>
    </p:spTree>
    <p:extLst>
      <p:ext uri="{BB962C8B-B14F-4D97-AF65-F5344CB8AC3E}">
        <p14:creationId xmlns:p14="http://schemas.microsoft.com/office/powerpoint/2010/main" val="1449705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手島　　　どうですか、私たちの社会の問題に気づき、それを克服しようとがんばっている</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　　　　　　子供の姿、素敵でしょう。</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　　　　　　</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　　　　　　大事なのは、「問題に気づく力」</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　　　　　　そして、「学び、判断し、自分が取り組む力」</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　　　　　　それから、「人をも動かす、表現力」</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　　　　　　こういう力は、皆さんの中にも、きっと、たくさんあると思いますよ。</a:t>
            </a:r>
            <a:endParaRPr kumimoji="1" lang="en-US" altLang="ja-JP" sz="1200" dirty="0">
              <a:solidFill>
                <a:schemeClr val="tx1">
                  <a:lumMod val="95000"/>
                  <a:lumOff val="5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lumMod val="95000"/>
                    <a:lumOff val="5000"/>
                  </a:schemeClr>
                </a:solidFill>
                <a:latin typeface="メイリオ" panose="020B0604030504040204" pitchFamily="50" charset="-128"/>
                <a:ea typeface="メイリオ" panose="020B0604030504040204" pitchFamily="50" charset="-128"/>
              </a:rPr>
              <a:t>　　　　　　勇気をもって取材し、記事にまとめ、よりよい社会を作るために、記者として頑張ってください。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31</a:t>
            </a:fld>
            <a:endParaRPr kumimoji="1" lang="ja-JP" altLang="en-US"/>
          </a:p>
        </p:txBody>
      </p:sp>
    </p:spTree>
    <p:extLst>
      <p:ext uri="{BB962C8B-B14F-4D97-AF65-F5344CB8AC3E}">
        <p14:creationId xmlns:p14="http://schemas.microsoft.com/office/powerpoint/2010/main" val="177817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47950" y="134938"/>
            <a:ext cx="5451475" cy="3067050"/>
          </a:xfrm>
        </p:spPr>
      </p:sp>
      <p:sp>
        <p:nvSpPr>
          <p:cNvPr id="3" name="ノート プレースホルダー 2"/>
          <p:cNvSpPr>
            <a:spLocks noGrp="1"/>
          </p:cNvSpPr>
          <p:nvPr>
            <p:ph type="body" idx="1"/>
          </p:nvPr>
        </p:nvSpPr>
        <p:spPr>
          <a:xfrm>
            <a:off x="1604027" y="2580832"/>
            <a:ext cx="7190236" cy="4139283"/>
          </a:xfrm>
        </p:spPr>
        <p:txBody>
          <a:bodyPr/>
          <a:lstStyle/>
          <a:p>
            <a:pPr>
              <a:lnSpc>
                <a:spcPct val="90000"/>
              </a:lnSpc>
              <a:spcBef>
                <a:spcPct val="0"/>
              </a:spcBef>
              <a:spcAft>
                <a:spcPts val="600"/>
              </a:spcAft>
            </a:pPr>
            <a:endParaRPr lang="en-US" altLang="ja-JP" dirty="0">
              <a:latin typeface="AR丸ゴシック体M" panose="020F0609000000000000" pitchFamily="49" charset="-128"/>
              <a:ea typeface="AR丸ゴシック体M" panose="020F0609000000000000" pitchFamily="49" charset="-128"/>
            </a:endParaRPr>
          </a:p>
          <a:p>
            <a:pPr>
              <a:lnSpc>
                <a:spcPct val="90000"/>
              </a:lnSpc>
              <a:spcBef>
                <a:spcPct val="0"/>
              </a:spcBef>
              <a:spcAft>
                <a:spcPts val="600"/>
              </a:spcAft>
            </a:pPr>
            <a:endParaRPr kumimoji="1" lang="en-US" altLang="ja-JP" sz="10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35</a:t>
            </a:fld>
            <a:endParaRPr kumimoji="1" lang="ja-JP" altLang="en-US"/>
          </a:p>
        </p:txBody>
      </p:sp>
      <p:sp>
        <p:nvSpPr>
          <p:cNvPr id="5" name="正方形/長方形 4">
            <a:extLst>
              <a:ext uri="{FF2B5EF4-FFF2-40B4-BE49-F238E27FC236}">
                <a16:creationId xmlns:a16="http://schemas.microsoft.com/office/drawing/2014/main" id="{E4CD9172-63A6-4819-8049-0744FEC5B444}"/>
              </a:ext>
            </a:extLst>
          </p:cNvPr>
          <p:cNvSpPr/>
          <p:nvPr/>
        </p:nvSpPr>
        <p:spPr>
          <a:xfrm>
            <a:off x="2066598" y="3336300"/>
            <a:ext cx="7466417" cy="3123932"/>
          </a:xfrm>
          <a:prstGeom prst="rect">
            <a:avLst/>
          </a:prstGeom>
        </p:spPr>
        <p:txBody>
          <a:bodyPr wrap="square">
            <a:spAutoFit/>
          </a:bodyPr>
          <a:lstStyle/>
          <a:p>
            <a:pPr defTabSz="914400">
              <a:lnSpc>
                <a:spcPct val="90000"/>
              </a:lnSpc>
              <a:spcBef>
                <a:spcPct val="0"/>
              </a:spcBef>
              <a:spcAft>
                <a:spcPts val="600"/>
              </a:spcAft>
            </a:pPr>
            <a:r>
              <a:rPr kumimoji="1" lang="ja-JP" altLang="en-US" dirty="0">
                <a:latin typeface="AR丸ゴシック体M" panose="020F0609000000000000" pitchFamily="49" charset="-128"/>
                <a:ea typeface="AR丸ゴシック体M" panose="020F0609000000000000" pitchFamily="49" charset="-128"/>
              </a:rPr>
              <a:t>第 ４</a:t>
            </a:r>
            <a:r>
              <a:rPr kumimoji="1" lang="en-US" altLang="ja-JP" dirty="0">
                <a:latin typeface="AR丸ゴシック体M" panose="020F0609000000000000" pitchFamily="49" charset="-128"/>
                <a:ea typeface="AR丸ゴシック体M" panose="020F0609000000000000" pitchFamily="49" charset="-128"/>
              </a:rPr>
              <a:t> </a:t>
            </a:r>
            <a:r>
              <a:rPr kumimoji="1" lang="ja-JP" altLang="en-US" dirty="0">
                <a:latin typeface="AR丸ゴシック体M" panose="020F0609000000000000" pitchFamily="49" charset="-128"/>
                <a:ea typeface="AR丸ゴシック体M" panose="020F0609000000000000" pitchFamily="49" charset="-128"/>
              </a:rPr>
              <a:t>回の</a:t>
            </a:r>
            <a:r>
              <a:rPr kumimoji="1" lang="en-US" altLang="ja-JP" dirty="0">
                <a:latin typeface="AR丸ゴシック体M" panose="020F0609000000000000" pitchFamily="49" charset="-128"/>
                <a:ea typeface="AR丸ゴシック体M" panose="020F0609000000000000" pitchFamily="49" charset="-128"/>
              </a:rPr>
              <a:t>【</a:t>
            </a:r>
            <a:r>
              <a:rPr kumimoji="1" lang="ja-JP" altLang="en-US" dirty="0">
                <a:latin typeface="AR丸ゴシック体M" panose="020F0609000000000000" pitchFamily="49" charset="-128"/>
                <a:ea typeface="AR丸ゴシック体M" panose="020F0609000000000000" pitchFamily="49" charset="-128"/>
              </a:rPr>
              <a:t>その１</a:t>
            </a:r>
            <a:r>
              <a:rPr kumimoji="1" lang="en-US" altLang="ja-JP" dirty="0">
                <a:latin typeface="AR丸ゴシック体M" panose="020F0609000000000000" pitchFamily="49" charset="-128"/>
                <a:ea typeface="AR丸ゴシック体M" panose="020F0609000000000000" pitchFamily="49" charset="-128"/>
              </a:rPr>
              <a:t>】</a:t>
            </a:r>
            <a:r>
              <a:rPr kumimoji="1" lang="ja-JP" altLang="en-US" dirty="0">
                <a:latin typeface="AR丸ゴシック体M" panose="020F0609000000000000" pitchFamily="49" charset="-128"/>
                <a:ea typeface="AR丸ゴシック体M" panose="020F0609000000000000" pitchFamily="49" charset="-128"/>
              </a:rPr>
              <a:t>では、</a:t>
            </a: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r>
              <a:rPr kumimoji="1" lang="ja-JP" altLang="en-US" dirty="0">
                <a:latin typeface="AR丸ゴシック体M" panose="020F0609000000000000" pitchFamily="49" charset="-128"/>
                <a:ea typeface="AR丸ゴシック体M" panose="020F0609000000000000" pitchFamily="49" charset="-128"/>
              </a:rPr>
              <a:t>カリキュラム・マネジメントを学校で進める際に、あるいは行政が指導する際に陥りやすい問題や、うまく進めるためのポイントを、</a:t>
            </a: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r>
              <a:rPr kumimoji="1" lang="ja-JP" altLang="en-US" dirty="0">
                <a:latin typeface="AR丸ゴシック体M" panose="020F0609000000000000" pitchFamily="49" charset="-128"/>
                <a:ea typeface="AR丸ゴシック体M" panose="020F0609000000000000" pitchFamily="49" charset="-128"/>
              </a:rPr>
              <a:t>実際の授業づくりと結び付けながら、お伝えしてまいりました。</a:t>
            </a: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r>
              <a:rPr kumimoji="1" lang="ja-JP" altLang="en-US" dirty="0">
                <a:latin typeface="AR丸ゴシック体M" panose="020F0609000000000000" pitchFamily="49" charset="-128"/>
                <a:ea typeface="AR丸ゴシック体M" panose="020F0609000000000000" pitchFamily="49" charset="-128"/>
              </a:rPr>
              <a:t>次の</a:t>
            </a:r>
            <a:r>
              <a:rPr kumimoji="1" lang="en-US" altLang="ja-JP" dirty="0">
                <a:latin typeface="AR丸ゴシック体M" panose="020F0609000000000000" pitchFamily="49" charset="-128"/>
                <a:ea typeface="AR丸ゴシック体M" panose="020F0609000000000000" pitchFamily="49" charset="-128"/>
              </a:rPr>
              <a:t>【</a:t>
            </a:r>
            <a:r>
              <a:rPr kumimoji="1" lang="ja-JP" altLang="en-US" dirty="0">
                <a:latin typeface="AR丸ゴシック体M" panose="020F0609000000000000" pitchFamily="49" charset="-128"/>
                <a:ea typeface="AR丸ゴシック体M" panose="020F0609000000000000" pitchFamily="49" charset="-128"/>
              </a:rPr>
              <a:t>その２</a:t>
            </a:r>
            <a:r>
              <a:rPr kumimoji="1" lang="en-US" altLang="ja-JP" dirty="0">
                <a:latin typeface="AR丸ゴシック体M" panose="020F0609000000000000" pitchFamily="49" charset="-128"/>
                <a:ea typeface="AR丸ゴシック体M" panose="020F0609000000000000" pitchFamily="49" charset="-128"/>
              </a:rPr>
              <a:t>】</a:t>
            </a:r>
            <a:r>
              <a:rPr kumimoji="1" lang="ja-JP" altLang="en-US" dirty="0">
                <a:latin typeface="AR丸ゴシック体M" panose="020F0609000000000000" pitchFamily="49" charset="-128"/>
                <a:ea typeface="AR丸ゴシック体M" panose="020F0609000000000000" pitchFamily="49" charset="-128"/>
              </a:rPr>
              <a:t>では中学校等でのカリキュラム・マネジメントの進め方と作品作りについてお話いたしますよ。</a:t>
            </a: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r>
              <a:rPr kumimoji="1" lang="ja-JP" altLang="en-US" dirty="0">
                <a:latin typeface="AR丸ゴシック体M" panose="020F0609000000000000" pitchFamily="49" charset="-128"/>
                <a:ea typeface="AR丸ゴシック体M" panose="020F0609000000000000" pitchFamily="49" charset="-128"/>
              </a:rPr>
              <a:t>お楽しみに してください！</a:t>
            </a:r>
            <a:endParaRPr kumimoji="1" lang="en-US" altLang="ja-JP" dirty="0">
              <a:latin typeface="AR丸ゴシック体M" panose="020F0609000000000000" pitchFamily="49" charset="-128"/>
              <a:ea typeface="AR丸ゴシック体M" panose="020F0609000000000000" pitchFamily="49" charset="-128"/>
            </a:endParaRPr>
          </a:p>
        </p:txBody>
      </p:sp>
    </p:spTree>
    <p:extLst>
      <p:ext uri="{BB962C8B-B14F-4D97-AF65-F5344CB8AC3E}">
        <p14:creationId xmlns:p14="http://schemas.microsoft.com/office/powerpoint/2010/main" val="2915304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68600" y="504825"/>
            <a:ext cx="4527550" cy="2547938"/>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a:t>
            </a:fld>
            <a:endParaRPr kumimoji="1" lang="ja-JP" altLang="en-US"/>
          </a:p>
        </p:txBody>
      </p:sp>
      <p:sp>
        <p:nvSpPr>
          <p:cNvPr id="7" name="テキスト ボックス 6">
            <a:extLst>
              <a:ext uri="{FF2B5EF4-FFF2-40B4-BE49-F238E27FC236}">
                <a16:creationId xmlns:a16="http://schemas.microsoft.com/office/drawing/2014/main" id="{0C038E42-BB1F-45BC-9555-C925731CB63E}"/>
              </a:ext>
            </a:extLst>
          </p:cNvPr>
          <p:cNvSpPr txBox="1"/>
          <p:nvPr/>
        </p:nvSpPr>
        <p:spPr>
          <a:xfrm>
            <a:off x="281047" y="3531595"/>
            <a:ext cx="6838193" cy="3990725"/>
          </a:xfrm>
          <a:prstGeom prst="rect">
            <a:avLst/>
          </a:prstGeom>
        </p:spPr>
        <p:txBody>
          <a:bodyPr vert="horz" lIns="96600" tIns="48300" rIns="96600" bIns="48300" rtlCol="0" anchor="b">
            <a:normAutofit/>
          </a:bodyPr>
          <a:lstStyle/>
          <a:p>
            <a:pPr defTabSz="965994">
              <a:lnSpc>
                <a:spcPct val="90000"/>
              </a:lnSpc>
              <a:spcBef>
                <a:spcPct val="0"/>
              </a:spcBef>
              <a:spcAft>
                <a:spcPts val="634"/>
              </a:spcAft>
            </a:pPr>
            <a:r>
              <a:rPr kumimoji="1" lang="ja-JP" altLang="en-US" sz="1700" dirty="0">
                <a:latin typeface="+mj-lt"/>
                <a:ea typeface="+mj-ea"/>
                <a:cs typeface="+mj-cs"/>
              </a:rPr>
              <a:t>皆さんこんにちは。</a:t>
            </a:r>
            <a:endParaRPr kumimoji="1" lang="en-US" altLang="ja-JP" sz="1700" dirty="0">
              <a:latin typeface="+mj-lt"/>
              <a:ea typeface="+mj-ea"/>
              <a:cs typeface="+mj-cs"/>
            </a:endParaRPr>
          </a:p>
          <a:p>
            <a:pPr defTabSz="965994">
              <a:lnSpc>
                <a:spcPct val="90000"/>
              </a:lnSpc>
              <a:spcBef>
                <a:spcPct val="0"/>
              </a:spcBef>
              <a:spcAft>
                <a:spcPts val="634"/>
              </a:spcAft>
            </a:pPr>
            <a:r>
              <a:rPr kumimoji="1" lang="ja-JP" altLang="en-US" sz="1700" dirty="0">
                <a:latin typeface="+mj-lt"/>
                <a:ea typeface="+mj-ea"/>
                <a:cs typeface="+mj-cs"/>
              </a:rPr>
              <a:t>手島利夫です。</a:t>
            </a:r>
            <a:endParaRPr kumimoji="1" lang="en-US" altLang="ja-JP" sz="1700" dirty="0">
              <a:latin typeface="+mj-lt"/>
              <a:ea typeface="+mj-ea"/>
              <a:cs typeface="+mj-cs"/>
            </a:endParaRPr>
          </a:p>
          <a:p>
            <a:pPr defTabSz="966155">
              <a:lnSpc>
                <a:spcPct val="90000"/>
              </a:lnSpc>
              <a:spcBef>
                <a:spcPct val="0"/>
              </a:spcBef>
              <a:spcAft>
                <a:spcPts val="634"/>
              </a:spcAft>
            </a:pPr>
            <a:r>
              <a:rPr kumimoji="1" lang="ja-JP" altLang="en-US" sz="1700" dirty="0">
                <a:latin typeface="HGP創英角ｺﾞｼｯｸUB" panose="020B0900000000000000" pitchFamily="50" charset="-128"/>
                <a:ea typeface="HGP創英角ｺﾞｼｯｸUB" panose="020B0900000000000000" pitchFamily="50" charset="-128"/>
              </a:rPr>
              <a:t>　「ＥＳＤ，ＳＤＧｓの進め方」連続講座　</a:t>
            </a:r>
            <a:r>
              <a:rPr kumimoji="1" lang="ja-JP" altLang="en-US" sz="1700" dirty="0">
                <a:latin typeface="AR丸ゴシック体E" panose="020F0909000000000000" pitchFamily="49" charset="-128"/>
                <a:ea typeface="AR丸ゴシック体E" panose="020F0909000000000000" pitchFamily="49" charset="-128"/>
                <a:cs typeface="+mj-cs"/>
              </a:rPr>
              <a:t>　第６回は、</a:t>
            </a:r>
            <a:endParaRPr kumimoji="1" lang="en-US" altLang="ja-JP" sz="1700" dirty="0">
              <a:latin typeface="AR丸ゴシック体E" panose="020F0909000000000000" pitchFamily="49" charset="-128"/>
              <a:ea typeface="AR丸ゴシック体E" panose="020F0909000000000000" pitchFamily="49" charset="-128"/>
              <a:cs typeface="+mj-cs"/>
            </a:endParaRPr>
          </a:p>
          <a:p>
            <a:pPr defTabSz="966155">
              <a:lnSpc>
                <a:spcPct val="90000"/>
              </a:lnSpc>
              <a:spcBef>
                <a:spcPct val="0"/>
              </a:spcBef>
              <a:spcAft>
                <a:spcPts val="634"/>
              </a:spcAft>
            </a:pPr>
            <a:endParaRPr kumimoji="1" lang="en-US" altLang="ja-JP" sz="800" dirty="0">
              <a:latin typeface="AR丸ゴシック体E" panose="020F0909000000000000" pitchFamily="49" charset="-128"/>
              <a:ea typeface="AR丸ゴシック体E" panose="020F0909000000000000" pitchFamily="49" charset="-128"/>
              <a:cs typeface="+mj-cs"/>
            </a:endParaRPr>
          </a:p>
          <a:p>
            <a:pPr defTabSz="966155">
              <a:lnSpc>
                <a:spcPct val="90000"/>
              </a:lnSpc>
              <a:spcBef>
                <a:spcPct val="0"/>
              </a:spcBef>
              <a:spcAft>
                <a:spcPts val="634"/>
              </a:spcAft>
            </a:pPr>
            <a:r>
              <a:rPr kumimoji="1" lang="ja-JP" altLang="en-US" sz="1700" b="1" dirty="0">
                <a:latin typeface="AR丸ゴシック体E" panose="020F0909000000000000" pitchFamily="49" charset="-128"/>
                <a:ea typeface="AR丸ゴシック体E" panose="020F0909000000000000" pitchFamily="49" charset="-128"/>
                <a:cs typeface="+mj-cs"/>
              </a:rPr>
              <a:t>「教育施策や各学校の教育課程を　チェックする方法」</a:t>
            </a:r>
            <a:endParaRPr kumimoji="1" lang="en-US" altLang="ja-JP" sz="1700" b="1" dirty="0">
              <a:latin typeface="AR丸ゴシック体E" panose="020F0909000000000000" pitchFamily="49" charset="-128"/>
              <a:ea typeface="AR丸ゴシック体E" panose="020F0909000000000000" pitchFamily="49" charset="-128"/>
              <a:cs typeface="+mj-cs"/>
            </a:endParaRPr>
          </a:p>
          <a:p>
            <a:pPr defTabSz="966155">
              <a:lnSpc>
                <a:spcPct val="90000"/>
              </a:lnSpc>
              <a:spcBef>
                <a:spcPct val="0"/>
              </a:spcBef>
              <a:spcAft>
                <a:spcPts val="634"/>
              </a:spcAft>
            </a:pPr>
            <a:endParaRPr kumimoji="1" lang="en-US" altLang="ja-JP" sz="800" dirty="0">
              <a:latin typeface="AR丸ゴシック体E" panose="020F0909000000000000" pitchFamily="49" charset="-128"/>
              <a:ea typeface="AR丸ゴシック体E" panose="020F0909000000000000" pitchFamily="49" charset="-128"/>
              <a:cs typeface="+mj-cs"/>
            </a:endParaRPr>
          </a:p>
          <a:p>
            <a:pPr defTabSz="966155">
              <a:lnSpc>
                <a:spcPct val="90000"/>
              </a:lnSpc>
              <a:spcBef>
                <a:spcPct val="0"/>
              </a:spcBef>
              <a:spcAft>
                <a:spcPts val="634"/>
              </a:spcAft>
            </a:pPr>
            <a:r>
              <a:rPr kumimoji="1" lang="ja-JP" altLang="en-US" sz="1700" dirty="0">
                <a:latin typeface="AR丸ゴシック体E" panose="020F0909000000000000" pitchFamily="49" charset="-128"/>
                <a:ea typeface="AR丸ゴシック体E" panose="020F0909000000000000" pitchFamily="49" charset="-128"/>
                <a:cs typeface="+mj-cs"/>
              </a:rPr>
              <a:t>についてお話をしましょう。今回もよろしくお願いいたします。</a:t>
            </a:r>
            <a:endParaRPr kumimoji="1" lang="en-US" altLang="ja-JP" sz="1700" dirty="0">
              <a:latin typeface="AR丸ゴシック体E" panose="020F0909000000000000" pitchFamily="49" charset="-128"/>
              <a:ea typeface="AR丸ゴシック体E" panose="020F0909000000000000" pitchFamily="49" charset="-128"/>
              <a:cs typeface="+mj-cs"/>
            </a:endParaRPr>
          </a:p>
          <a:p>
            <a:pPr defTabSz="965994">
              <a:lnSpc>
                <a:spcPct val="90000"/>
              </a:lnSpc>
              <a:spcBef>
                <a:spcPct val="0"/>
              </a:spcBef>
              <a:spcAft>
                <a:spcPts val="634"/>
              </a:spcAft>
            </a:pPr>
            <a:endParaRPr kumimoji="1" lang="en-US" altLang="ja-JP" sz="1700" dirty="0">
              <a:latin typeface="+mj-lt"/>
              <a:ea typeface="+mj-ea"/>
              <a:cs typeface="+mj-cs"/>
            </a:endParaRPr>
          </a:p>
          <a:p>
            <a:pPr defTabSz="965994">
              <a:lnSpc>
                <a:spcPct val="90000"/>
              </a:lnSpc>
              <a:spcBef>
                <a:spcPct val="0"/>
              </a:spcBef>
              <a:spcAft>
                <a:spcPts val="634"/>
              </a:spcAft>
            </a:pPr>
            <a:r>
              <a:rPr kumimoji="1" lang="ja-JP" altLang="en-US" sz="1700" dirty="0">
                <a:latin typeface="+mj-lt"/>
                <a:ea typeface="+mj-ea"/>
                <a:cs typeface="+mj-cs"/>
              </a:rPr>
              <a:t>★</a:t>
            </a:r>
            <a:endParaRPr kumimoji="1" lang="en-US" altLang="ja-JP" sz="1700" dirty="0">
              <a:latin typeface="+mj-lt"/>
              <a:ea typeface="+mj-ea"/>
              <a:cs typeface="+mj-cs"/>
            </a:endParaRPr>
          </a:p>
          <a:p>
            <a:pPr defTabSz="965994">
              <a:lnSpc>
                <a:spcPct val="90000"/>
              </a:lnSpc>
              <a:spcBef>
                <a:spcPct val="0"/>
              </a:spcBef>
              <a:spcAft>
                <a:spcPts val="634"/>
              </a:spcAft>
            </a:pPr>
            <a:endParaRPr kumimoji="1" lang="en-US" altLang="ja-JP" sz="1700" dirty="0">
              <a:latin typeface="+mj-lt"/>
              <a:ea typeface="+mj-ea"/>
              <a:cs typeface="+mj-cs"/>
            </a:endParaRPr>
          </a:p>
        </p:txBody>
      </p:sp>
      <p:sp>
        <p:nvSpPr>
          <p:cNvPr id="3" name="ノート プレースホルダー 2">
            <a:extLst>
              <a:ext uri="{FF2B5EF4-FFF2-40B4-BE49-F238E27FC236}">
                <a16:creationId xmlns:a16="http://schemas.microsoft.com/office/drawing/2014/main" id="{B49C0B77-FB58-4468-A572-F15D81F3DF7C}"/>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8183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algn="l"/>
            <a:r>
              <a:rPr kumimoji="1" lang="en-US" altLang="ja-JP" dirty="0"/>
              <a:t>MC</a:t>
            </a:r>
            <a:r>
              <a:rPr lang="ja-JP" altLang="en-US" sz="1200" b="0" u="none" dirty="0">
                <a:latin typeface="HG丸ｺﾞｼｯｸM-PRO" panose="020F0600000000000000" pitchFamily="50" charset="-128"/>
                <a:ea typeface="HG丸ｺﾞｼｯｸM-PRO" panose="020F0600000000000000" pitchFamily="50" charset="-128"/>
              </a:rPr>
              <a:t>	</a:t>
            </a:r>
            <a:r>
              <a:rPr lang="en-US" altLang="ja-JP" sz="1200" b="0" u="none" dirty="0">
                <a:latin typeface="HG丸ｺﾞｼｯｸM-PRO" panose="020F0600000000000000" pitchFamily="50" charset="-128"/>
                <a:ea typeface="HG丸ｺﾞｼｯｸM-PRO" panose="020F0600000000000000" pitchFamily="50" charset="-128"/>
              </a:rPr>
              <a:t>No one will be left behind </a:t>
            </a:r>
            <a:r>
              <a:rPr lang="ja-JP" altLang="en-US" sz="1200" b="0" u="none" dirty="0">
                <a:latin typeface="HG丸ｺﾞｼｯｸM-PRO" panose="020F0600000000000000" pitchFamily="50" charset="-128"/>
                <a:ea typeface="HG丸ｺﾞｼｯｸM-PRO" panose="020F0600000000000000" pitchFamily="50" charset="-128"/>
              </a:rPr>
              <a:t>　「だれも置き去りにしない」　手島先生、これは・・・？。</a:t>
            </a:r>
          </a:p>
          <a:p>
            <a:pPr algn="l"/>
            <a:endParaRPr lang="ja-JP" altLang="en-US" sz="1200" b="0" u="none" dirty="0">
              <a:latin typeface="HG丸ｺﾞｼｯｸM-PRO" panose="020F0600000000000000" pitchFamily="50" charset="-128"/>
              <a:ea typeface="HG丸ｺﾞｼｯｸM-PRO" panose="020F0600000000000000" pitchFamily="50" charset="-128"/>
            </a:endParaRPr>
          </a:p>
          <a:p>
            <a:pPr algn="l"/>
            <a:r>
              <a:rPr lang="ja-JP" altLang="en-US" sz="1200" b="0" u="none" dirty="0">
                <a:latin typeface="HG丸ｺﾞｼｯｸM-PRO" panose="020F0600000000000000" pitchFamily="50" charset="-128"/>
                <a:ea typeface="HG丸ｺﾞｼｯｸM-PRO" panose="020F0600000000000000" pitchFamily="50" charset="-128"/>
              </a:rPr>
              <a:t>手島	はい、</a:t>
            </a:r>
            <a:r>
              <a:rPr lang="en-US" altLang="ja-JP" sz="1200" b="0" u="none" dirty="0">
                <a:latin typeface="HG丸ｺﾞｼｯｸM-PRO" panose="020F0600000000000000" pitchFamily="50" charset="-128"/>
                <a:ea typeface="HG丸ｺﾞｼｯｸM-PRO" panose="020F0600000000000000" pitchFamily="50" charset="-128"/>
              </a:rPr>
              <a:t>SDG</a:t>
            </a:r>
            <a:r>
              <a:rPr lang="ja-JP" altLang="en-US" sz="1200" b="0" u="none" dirty="0">
                <a:latin typeface="HG丸ｺﾞｼｯｸM-PRO" panose="020F0600000000000000" pitchFamily="50" charset="-128"/>
                <a:ea typeface="HG丸ｺﾞｼｯｸM-PRO" panose="020F0600000000000000" pitchFamily="50" charset="-128"/>
              </a:rPr>
              <a:t>ｓの考え方で最も大切なテーマ。</a:t>
            </a:r>
          </a:p>
          <a:p>
            <a:pPr algn="l"/>
            <a:r>
              <a:rPr lang="ja-JP" altLang="en-US" sz="1200" b="0" u="none" dirty="0">
                <a:latin typeface="HG丸ｺﾞｼｯｸM-PRO" panose="020F0600000000000000" pitchFamily="50" charset="-128"/>
                <a:ea typeface="HG丸ｺﾞｼｯｸM-PRO" panose="020F0600000000000000" pitchFamily="50" charset="-128"/>
              </a:rPr>
              <a:t>　いくら頑張っても一人だけでよい世界は作れません。</a:t>
            </a:r>
            <a:endParaRPr lang="en-US" altLang="ja-JP" sz="1200" b="0" u="none" dirty="0">
              <a:latin typeface="HG丸ｺﾞｼｯｸM-PRO" panose="020F0600000000000000" pitchFamily="50" charset="-128"/>
              <a:ea typeface="HG丸ｺﾞｼｯｸM-PRO" panose="020F0600000000000000" pitchFamily="50" charset="-128"/>
            </a:endParaRPr>
          </a:p>
          <a:p>
            <a:pPr algn="l"/>
            <a:r>
              <a:rPr lang="ja-JP" altLang="en-US" sz="1200" b="0" u="none" dirty="0">
                <a:latin typeface="HG丸ｺﾞｼｯｸM-PRO" panose="020F0600000000000000" pitchFamily="50" charset="-128"/>
                <a:ea typeface="HG丸ｺﾞｼｯｸM-PRO" panose="020F0600000000000000" pitchFamily="50" charset="-128"/>
              </a:rPr>
              <a:t>様々な人が多様な知恵や力を出し合い、みんなが考え、取り組み、確かめながら求めていくしかありません。</a:t>
            </a:r>
            <a:endParaRPr lang="en-US" altLang="ja-JP" sz="1200" b="0" u="none" dirty="0">
              <a:latin typeface="HG丸ｺﾞｼｯｸM-PRO" panose="020F0600000000000000" pitchFamily="50" charset="-128"/>
              <a:ea typeface="HG丸ｺﾞｼｯｸM-PRO" panose="020F0600000000000000" pitchFamily="50" charset="-128"/>
            </a:endParaRPr>
          </a:p>
          <a:p>
            <a:pPr algn="l"/>
            <a:r>
              <a:rPr lang="ja-JP" altLang="en-US" sz="1200" b="0" u="none" dirty="0">
                <a:latin typeface="HG丸ｺﾞｼｯｸM-PRO" panose="020F0600000000000000" pitchFamily="50" charset="-128"/>
                <a:ea typeface="HG丸ｺﾞｼｯｸM-PRO" panose="020F0600000000000000" pitchFamily="50" charset="-128"/>
              </a:rPr>
              <a:t>今日は</a:t>
            </a:r>
            <a:r>
              <a:rPr lang="en-US" altLang="ja-JP" sz="1200" b="0" u="none" dirty="0">
                <a:latin typeface="HG丸ｺﾞｼｯｸM-PRO" panose="020F0600000000000000" pitchFamily="50" charset="-128"/>
                <a:ea typeface="HG丸ｺﾞｼｯｸM-PRO" panose="020F0600000000000000" pitchFamily="50" charset="-128"/>
              </a:rPr>
              <a:t>WEB</a:t>
            </a:r>
            <a:r>
              <a:rPr lang="ja-JP" altLang="en-US" sz="1200" b="0" u="none" dirty="0">
                <a:latin typeface="HG丸ｺﾞｼｯｸM-PRO" panose="020F0600000000000000" pitchFamily="50" charset="-128"/>
                <a:ea typeface="HG丸ｺﾞｼｯｸM-PRO" panose="020F0600000000000000" pitchFamily="50" charset="-128"/>
              </a:rPr>
              <a:t>講座ですが、「誰も置き去りにしない」気持ちで、みんなで進めていきたいと思ってますのでよろしくお願いいたします。</a:t>
            </a:r>
            <a:endParaRPr kumimoji="1" lang="ja-JP" altLang="en-US" dirty="0"/>
          </a:p>
          <a:p>
            <a:pPr algn="l"/>
            <a:endParaRPr lang="en-US" altLang="ja-JP" sz="1200" b="0" u="none"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3</a:t>
            </a:fld>
            <a:endParaRPr kumimoji="1" lang="ja-JP" altLang="en-US"/>
          </a:p>
        </p:txBody>
      </p:sp>
    </p:spTree>
    <p:extLst>
      <p:ext uri="{BB962C8B-B14F-4D97-AF65-F5344CB8AC3E}">
        <p14:creationId xmlns:p14="http://schemas.microsoft.com/office/powerpoint/2010/main" val="3089489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sz="1200" dirty="0">
                <a:latin typeface="メイリオ" panose="020B0604030504040204" pitchFamily="50" charset="-128"/>
                <a:ea typeface="メイリオ" panose="020B0604030504040204" pitchFamily="50" charset="-128"/>
              </a:rPr>
              <a:t>私たちのご先祖様は今から</a:t>
            </a:r>
            <a:r>
              <a:rPr kumimoji="1" lang="en-US" altLang="ja-JP" sz="1200" dirty="0">
                <a:latin typeface="メイリオ" panose="020B0604030504040204" pitchFamily="50" charset="-128"/>
                <a:ea typeface="メイリオ" panose="020B0604030504040204" pitchFamily="50" charset="-128"/>
              </a:rPr>
              <a:t>240</a:t>
            </a:r>
            <a:r>
              <a:rPr kumimoji="1" lang="ja-JP" altLang="en-US" sz="1200" dirty="0">
                <a:latin typeface="メイリオ" panose="020B0604030504040204" pitchFamily="50" charset="-128"/>
                <a:ea typeface="メイリオ" panose="020B0604030504040204" pitchFamily="50" charset="-128"/>
              </a:rPr>
              <a:t>万年前のアフリカで生まれたといわれています。これが人類のご先祖様のホモ・ハビリスです。ゴリラみたいだよね。</a:t>
            </a:r>
          </a:p>
          <a:p>
            <a:r>
              <a:rPr kumimoji="1" lang="ja-JP" altLang="en-US" sz="1200" dirty="0">
                <a:latin typeface="メイリオ" panose="020B0604030504040204" pitchFamily="50" charset="-128"/>
                <a:ea typeface="メイリオ" panose="020B0604030504040204" pitchFamily="50" charset="-128"/>
              </a:rPr>
              <a:t>ホモ・ハビリスはハイエナとか肉食動物が食べた動物の骨の中の骨髄を食べていたそうです。骨を割るために偶然石器を発明しました。</a:t>
            </a:r>
          </a:p>
          <a:p>
            <a:r>
              <a:rPr kumimoji="1" lang="ja-JP" altLang="en-US" sz="1200" dirty="0">
                <a:latin typeface="メイリオ" panose="020B0604030504040204" pitchFamily="50" charset="-128"/>
                <a:ea typeface="メイリオ" panose="020B0604030504040204" pitchFamily="50" charset="-128"/>
              </a:rPr>
              <a:t>そこから</a:t>
            </a:r>
            <a:r>
              <a:rPr kumimoji="1" lang="en-US" altLang="ja-JP" sz="1200" dirty="0">
                <a:latin typeface="メイリオ" panose="020B0604030504040204" pitchFamily="50" charset="-128"/>
                <a:ea typeface="メイリオ" panose="020B0604030504040204" pitchFamily="50" charset="-128"/>
              </a:rPr>
              <a:t>100</a:t>
            </a:r>
            <a:r>
              <a:rPr kumimoji="1" lang="ja-JP" altLang="en-US" sz="1200" dirty="0">
                <a:latin typeface="メイリオ" panose="020B0604030504040204" pitchFamily="50" charset="-128"/>
                <a:ea typeface="メイリオ" panose="020B0604030504040204" pitchFamily="50" charset="-128"/>
              </a:rPr>
              <a:t>万年以上の</a:t>
            </a:r>
            <a:r>
              <a:rPr kumimoji="1" lang="ja-JP" altLang="en-US" sz="1200" b="1" dirty="0">
                <a:latin typeface="メイリオ" panose="020B0604030504040204" pitchFamily="50" charset="-128"/>
                <a:ea typeface="メイリオ" panose="020B0604030504040204" pitchFamily="50" charset="-128"/>
              </a:rPr>
              <a:t>時を経て</a:t>
            </a:r>
            <a:r>
              <a:rPr kumimoji="1" lang="ja-JP" altLang="en-US" sz="1200" dirty="0">
                <a:latin typeface="メイリオ" panose="020B0604030504040204" pitchFamily="50" charset="-128"/>
                <a:ea typeface="メイリオ" panose="020B0604030504040204" pitchFamily="50" charset="-128"/>
              </a:rPr>
              <a:t>ホモ・ハビリスはホモ・サピエンスに進化しました。ホモ・サピエンスはアフリカを出て世界中に広がっていきました。</a:t>
            </a:r>
            <a:r>
              <a:rPr kumimoji="1" lang="en-US" altLang="ja-JP" sz="1200" dirty="0">
                <a:solidFill>
                  <a:srgbClr val="FF0000"/>
                </a:solidFill>
                <a:latin typeface="メイリオ" panose="020B0604030504040204" pitchFamily="50" charset="-128"/>
                <a:ea typeface="メイリオ" panose="020B0604030504040204" pitchFamily="50" charset="-128"/>
              </a:rPr>
              <a:t> </a:t>
            </a:r>
            <a:endParaRPr kumimoji="1" lang="ja-JP" altLang="en-US" dirty="0"/>
          </a:p>
        </p:txBody>
      </p:sp>
      <p:sp>
        <p:nvSpPr>
          <p:cNvPr id="4" name="スライド番号プレースホルダー 3"/>
          <p:cNvSpPr>
            <a:spLocks noGrp="1"/>
          </p:cNvSpPr>
          <p:nvPr>
            <p:ph type="sldNum" sz="quarter" idx="10"/>
          </p:nvPr>
        </p:nvSpPr>
        <p:spPr/>
        <p:txBody>
          <a:bodyPr/>
          <a:lstStyle/>
          <a:p>
            <a:fld id="{F77928D6-086D-4D68-B078-A641FB39E249}" type="slidenum">
              <a:rPr kumimoji="1" lang="ja-JP" altLang="en-US" smtClean="0"/>
              <a:t>5</a:t>
            </a:fld>
            <a:endParaRPr kumimoji="1" lang="ja-JP" altLang="en-US"/>
          </a:p>
        </p:txBody>
      </p:sp>
    </p:spTree>
    <p:extLst>
      <p:ext uri="{BB962C8B-B14F-4D97-AF65-F5344CB8AC3E}">
        <p14:creationId xmlns:p14="http://schemas.microsoft.com/office/powerpoint/2010/main" val="241854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sz="1200" dirty="0">
                <a:latin typeface="メイリオ" panose="020B0604030504040204" pitchFamily="50" charset="-128"/>
                <a:ea typeface="メイリオ" panose="020B0604030504040204" pitchFamily="50" charset="-128"/>
              </a:rPr>
              <a:t>日本に舞台を移します。皆さん社会科で縄文時代って習いましたか？</a:t>
            </a:r>
          </a:p>
          <a:p>
            <a:r>
              <a:rPr kumimoji="1" lang="ja-JP" altLang="en-US" sz="1200" dirty="0">
                <a:latin typeface="メイリオ" panose="020B0604030504040204" pitchFamily="50" charset="-128"/>
                <a:ea typeface="メイリオ" panose="020B0604030504040204" pitchFamily="50" charset="-128"/>
              </a:rPr>
              <a:t>大体今から</a:t>
            </a:r>
            <a:r>
              <a:rPr kumimoji="1" lang="en-US" altLang="ja-JP" sz="1200" dirty="0">
                <a:latin typeface="メイリオ" panose="020B0604030504040204" pitchFamily="50" charset="-128"/>
                <a:ea typeface="メイリオ" panose="020B0604030504040204" pitchFamily="50" charset="-128"/>
              </a:rPr>
              <a:t>1</a:t>
            </a:r>
            <a:r>
              <a:rPr kumimoji="1" lang="ja-JP" altLang="en-US" sz="1200" dirty="0">
                <a:latin typeface="メイリオ" panose="020B0604030504040204" pitchFamily="50" charset="-128"/>
                <a:ea typeface="メイリオ" panose="020B0604030504040204" pitchFamily="50" charset="-128"/>
              </a:rPr>
              <a:t>万５千年から</a:t>
            </a:r>
            <a:r>
              <a:rPr kumimoji="1" lang="en-US" altLang="ja-JP" sz="1200" dirty="0">
                <a:latin typeface="メイリオ" panose="020B0604030504040204" pitchFamily="50" charset="-128"/>
                <a:ea typeface="メイリオ" panose="020B0604030504040204" pitchFamily="50" charset="-128"/>
              </a:rPr>
              <a:t>2800</a:t>
            </a:r>
            <a:r>
              <a:rPr kumimoji="1" lang="ja-JP" altLang="en-US" sz="1200" dirty="0">
                <a:latin typeface="メイリオ" panose="020B0604030504040204" pitchFamily="50" charset="-128"/>
                <a:ea typeface="メイリオ" panose="020B0604030504040204" pitchFamily="50" charset="-128"/>
              </a:rPr>
              <a:t>年ぐらい前の時代です。</a:t>
            </a:r>
          </a:p>
          <a:p>
            <a:r>
              <a:rPr kumimoji="1" lang="ja-JP" altLang="en-US" sz="1200" dirty="0">
                <a:latin typeface="メイリオ" panose="020B0604030504040204" pitchFamily="50" charset="-128"/>
                <a:ea typeface="メイリオ" panose="020B0604030504040204" pitchFamily="50" charset="-128"/>
              </a:rPr>
              <a:t>これが骨から復元された縄文人の女性の顔です。</a:t>
            </a:r>
            <a:r>
              <a:rPr kumimoji="1" lang="en-US" altLang="ja-JP"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ホモハビルスと比べると、現代人の顔に近いよね。</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solidFill>
                <a:srgbClr val="FF0000"/>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F77928D6-086D-4D68-B078-A641FB39E249}" type="slidenum">
              <a:rPr kumimoji="1" lang="ja-JP" altLang="en-US" smtClean="0"/>
              <a:t>6</a:t>
            </a:fld>
            <a:endParaRPr kumimoji="1" lang="ja-JP" altLang="en-US"/>
          </a:p>
        </p:txBody>
      </p:sp>
    </p:spTree>
    <p:extLst>
      <p:ext uri="{BB962C8B-B14F-4D97-AF65-F5344CB8AC3E}">
        <p14:creationId xmlns:p14="http://schemas.microsoft.com/office/powerpoint/2010/main" val="3421985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sz="1200" dirty="0">
                <a:latin typeface="メイリオ" panose="020B0604030504040204" pitchFamily="50" charset="-128"/>
                <a:ea typeface="メイリオ" panose="020B0604030504040204" pitchFamily="50" charset="-128"/>
              </a:rPr>
              <a:t>手島　　このような人が暮らす、縄文時代の初めに大変なことが起こりました。</a:t>
            </a:r>
          </a:p>
          <a:p>
            <a:r>
              <a:rPr kumimoji="1" lang="ja-JP" altLang="en-US" sz="1200" dirty="0">
                <a:latin typeface="メイリオ" panose="020B0604030504040204" pitchFamily="50" charset="-128"/>
                <a:ea typeface="メイリオ" panose="020B0604030504040204" pitchFamily="50" charset="-128"/>
              </a:rPr>
              <a:t>　　　　　環境の変化によって大型の動物が減ってしまい、食糧危機になってしまったのです。</a:t>
            </a:r>
          </a:p>
          <a:p>
            <a:r>
              <a:rPr kumimoji="1" lang="ja-JP" altLang="en-US" sz="1200" dirty="0">
                <a:latin typeface="メイリオ" panose="020B0604030504040204" pitchFamily="50" charset="-128"/>
                <a:ea typeface="メイリオ" panose="020B0604030504040204" pitchFamily="50" charset="-128"/>
              </a:rPr>
              <a:t>　　　　　そこで活躍したのがこの土器、縄文式土器です。 </a:t>
            </a:r>
            <a:r>
              <a:rPr kumimoji="1" lang="en-US" altLang="ja-JP"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土器で何ができたと思いますか？</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何でしょう？保存ですか。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いい考えですね。・・・でもこの土器くらいの量で、食糧危機をのりきれるかなあ。</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・・・・煮物ですか。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そうです。土器で煮ものができますね。　　何を煮ていたんでしょうか？</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・・・・木の実とか、葉っぱとか？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どんな木の実？</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・・・・どんぐりとか、栗とか・・？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素晴らしいですね。かたい栗の実も柔らかくなりますね。それから、どんぐりを生で食べようとすると渋くって</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とても食べられません。でも煮てから水にさらしておくと、渋が抜けて、つぶして粉にすれば、クッキーが作れます。</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木の実だけでしょうか？・・・・・もっと大切な食べ物があったようですよ。</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・・・・なんでしょう。魚かしら。</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魚もいいですね。川を登ってくる鮭なんか捕まえて煮て食べたら、おなかもいっぱいになったでしょうね。</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ほかにも大事なものがあるんですが・・・</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次の写真を見ると、分かるかもしれません</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a:t>
            </a:r>
            <a:endParaRPr kumimoji="1" lang="ja-JP" altLang="en-US" dirty="0"/>
          </a:p>
        </p:txBody>
      </p:sp>
      <p:sp>
        <p:nvSpPr>
          <p:cNvPr id="4" name="スライド番号プレースホルダー 3"/>
          <p:cNvSpPr>
            <a:spLocks noGrp="1"/>
          </p:cNvSpPr>
          <p:nvPr>
            <p:ph type="sldNum" sz="quarter" idx="10"/>
          </p:nvPr>
        </p:nvSpPr>
        <p:spPr/>
        <p:txBody>
          <a:bodyPr/>
          <a:lstStyle/>
          <a:p>
            <a:fld id="{F77928D6-086D-4D68-B078-A641FB39E249}" type="slidenum">
              <a:rPr kumimoji="1" lang="ja-JP" altLang="en-US" smtClean="0"/>
              <a:t>7</a:t>
            </a:fld>
            <a:endParaRPr kumimoji="1" lang="ja-JP" altLang="en-US"/>
          </a:p>
        </p:txBody>
      </p:sp>
    </p:spTree>
    <p:extLst>
      <p:ext uri="{BB962C8B-B14F-4D97-AF65-F5344CB8AC3E}">
        <p14:creationId xmlns:p14="http://schemas.microsoft.com/office/powerpoint/2010/main" val="3669327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a:t>MC</a:t>
            </a:r>
            <a:r>
              <a:rPr kumimoji="1" lang="en-US" altLang="ja-JP" sz="1200" dirty="0">
                <a:solidFill>
                  <a:srgbClr val="0000FF"/>
                </a:solidFill>
                <a:latin typeface="メイリオ" panose="020B0604030504040204" pitchFamily="50" charset="-128"/>
                <a:ea typeface="メイリオ" panose="020B0604030504040204" pitchFamily="50" charset="-128"/>
              </a:rPr>
              <a:t>	</a:t>
            </a:r>
            <a:r>
              <a:rPr kumimoji="1" lang="ja-JP" altLang="en-US" sz="1200" dirty="0">
                <a:solidFill>
                  <a:srgbClr val="0000FF"/>
                </a:solidFill>
                <a:latin typeface="メイリオ" panose="020B0604030504040204" pitchFamily="50" charset="-128"/>
                <a:ea typeface="メイリオ" panose="020B0604030504040204" pitchFamily="50" charset="-128"/>
              </a:rPr>
              <a:t>貝塚ですか？</a:t>
            </a:r>
            <a:endParaRPr kumimoji="1" lang="ja-JP" altLang="en-US" sz="1200" dirty="0">
              <a:latin typeface="メイリオ" panose="020B0604030504040204" pitchFamily="50" charset="-128"/>
              <a:ea typeface="メイリオ" panose="020B0604030504040204" pitchFamily="50" charset="-128"/>
            </a:endParaRPr>
          </a:p>
          <a:p>
            <a:r>
              <a:rPr kumimoji="1" lang="ja-JP" altLang="en-US" sz="1200" dirty="0">
                <a:solidFill>
                  <a:srgbClr val="FF0000"/>
                </a:solidFill>
                <a:latin typeface="メイリオ" panose="020B0604030504040204" pitchFamily="50" charset="-128"/>
                <a:ea typeface="メイリオ" panose="020B0604030504040204" pitchFamily="50" charset="-128"/>
              </a:rPr>
              <a:t>手島</a:t>
            </a:r>
            <a:r>
              <a:rPr kumimoji="1" lang="en-US" altLang="ja-JP" sz="1200" dirty="0">
                <a:solidFill>
                  <a:srgbClr val="FF0000"/>
                </a:solidFill>
                <a:latin typeface="メイリオ" panose="020B0604030504040204" pitchFamily="50" charset="-128"/>
                <a:ea typeface="メイリオ" panose="020B0604030504040204" pitchFamily="50" charset="-128"/>
              </a:rPr>
              <a:t>	</a:t>
            </a:r>
            <a:r>
              <a:rPr kumimoji="1" lang="ja-JP" altLang="en-US" sz="1200" dirty="0">
                <a:solidFill>
                  <a:srgbClr val="FF0000"/>
                </a:solidFill>
                <a:latin typeface="メイリオ" panose="020B0604030504040204" pitchFamily="50" charset="-128"/>
                <a:ea typeface="メイリオ" panose="020B0604030504040204" pitchFamily="50" charset="-128"/>
              </a:rPr>
              <a:t>そうです。貝塚って、縄文時代のゴミ捨て場だったところといわれています。</a:t>
            </a:r>
            <a:endParaRPr kumimoji="1" lang="en-US" altLang="ja-JP" sz="1200" dirty="0">
              <a:solidFill>
                <a:srgbClr val="FF0000"/>
              </a:solidFill>
              <a:latin typeface="メイリオ" panose="020B0604030504040204" pitchFamily="50" charset="-128"/>
              <a:ea typeface="メイリオ" panose="020B0604030504040204" pitchFamily="50" charset="-128"/>
            </a:endParaRPr>
          </a:p>
          <a:p>
            <a:r>
              <a:rPr kumimoji="1" lang="ja-JP" altLang="en-US" sz="1200" dirty="0">
                <a:solidFill>
                  <a:srgbClr val="FF0000"/>
                </a:solidFill>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この貝はシオフキという貝だそうですが、シオフキ以外にも小さな巻貝も食べていたようですね。</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私も、キサゴを食べたことがありますが、サザエのような味でおいしくっていくらでも食べられました。</a:t>
            </a:r>
          </a:p>
          <a:p>
            <a:r>
              <a:rPr kumimoji="1" lang="en-US" altLang="ja-JP"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大量の貝を食べる習慣があった証拠ですね。 </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縄文時代の遺跡からは、貝殻が大量に出てきます。その厚さは部屋の天井に届くくらいまで</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しかも、広さはこのへやよりももっと広く、例えば校庭ぐらいの広さいっぱいのどこを掘っても貝殻だらけ・・・</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縄文時代の前の石器時代の遺跡からはこんなにたくさんの貝は見つかっていません。</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縄文土器を使うと貝をたくさん食べられるんです。どうやって食べていたんでしょうね。</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あっ、そうか。土器の中に水を入れて煮ていたんですね。煮えてくると貝が、パかっと開いて・・・・</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そう。海水で煮れば、塩味もして、おいしいし、身を干して干物にすれば塩味で腐りにくく、保存食にもなりそうです。　</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というわけで、縄文人は土器の発明で、食糧危機を克服できました～。</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F77928D6-086D-4D68-B078-A641FB39E249}" type="slidenum">
              <a:rPr kumimoji="1" lang="ja-JP" altLang="en-US" smtClean="0"/>
              <a:t>10</a:t>
            </a:fld>
            <a:endParaRPr kumimoji="1" lang="ja-JP" altLang="en-US"/>
          </a:p>
        </p:txBody>
      </p:sp>
    </p:spTree>
    <p:extLst>
      <p:ext uri="{BB962C8B-B14F-4D97-AF65-F5344CB8AC3E}">
        <p14:creationId xmlns:p14="http://schemas.microsoft.com/office/powerpoint/2010/main" val="2837302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a:t>MC</a:t>
            </a:r>
            <a:r>
              <a:rPr kumimoji="1" lang="ja-JP" altLang="en-US" dirty="0"/>
              <a:t>　</a:t>
            </a:r>
            <a:r>
              <a:rPr kumimoji="1" lang="ja-JP" altLang="en-US" sz="1200" dirty="0">
                <a:solidFill>
                  <a:srgbClr val="0000FF"/>
                </a:solidFill>
                <a:latin typeface="メイリオ" panose="020B0604030504040204" pitchFamily="50" charset="-128"/>
                <a:ea typeface="メイリオ" panose="020B0604030504040204" pitchFamily="50" charset="-128"/>
              </a:rPr>
              <a:t>さて、それでは問題「ミッション</a:t>
            </a:r>
            <a:r>
              <a:rPr kumimoji="1" lang="en-US" altLang="ja-JP" sz="1200" dirty="0">
                <a:solidFill>
                  <a:srgbClr val="0000FF"/>
                </a:solidFill>
                <a:latin typeface="メイリオ" panose="020B0604030504040204" pitchFamily="50" charset="-128"/>
                <a:ea typeface="メイリオ" panose="020B0604030504040204" pitchFamily="50" charset="-128"/>
              </a:rPr>
              <a:t>1</a:t>
            </a:r>
            <a:r>
              <a:rPr kumimoji="1" lang="ja-JP" altLang="en-US" sz="1200" dirty="0">
                <a:solidFill>
                  <a:srgbClr val="0000FF"/>
                </a:solidFill>
                <a:latin typeface="メイリオ" panose="020B0604030504040204" pitchFamily="50" charset="-128"/>
                <a:ea typeface="メイリオ" panose="020B0604030504040204" pitchFamily="50" charset="-128"/>
              </a:rPr>
              <a:t>」です。</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ただいま、「食糧危機」を紹介しましたが、私たち人間はこれまでに、食糧以外に何を克服してきたのでしょうか？</a:t>
            </a:r>
          </a:p>
          <a:p>
            <a:r>
              <a:rPr kumimoji="1" lang="ja-JP" altLang="en-US" sz="1200" dirty="0">
                <a:solidFill>
                  <a:srgbClr val="0000FF"/>
                </a:solidFill>
                <a:latin typeface="メイリオ" panose="020B0604030504040204" pitchFamily="50" charset="-128"/>
                <a:ea typeface="メイリオ" panose="020B0604030504040204" pitchFamily="50" charset="-128"/>
              </a:rPr>
              <a:t>３つ考えてワークシートに記入してください。</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「食りょう危機」は除いてくださいね。</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sz="1200" dirty="0">
              <a:solidFill>
                <a:srgbClr val="0000FF"/>
              </a:solidFill>
              <a:latin typeface="メイリオ" panose="020B0604030504040204" pitchFamily="50" charset="-128"/>
              <a:ea typeface="メイリオ" panose="020B0604030504040204" pitchFamily="50" charset="-128"/>
            </a:endParaRPr>
          </a:p>
          <a:p>
            <a:r>
              <a:rPr kumimoji="1" lang="ja-JP" altLang="en-US" sz="1200" dirty="0">
                <a:solidFill>
                  <a:srgbClr val="0000FF"/>
                </a:solidFill>
                <a:latin typeface="メイリオ" panose="020B0604030504040204" pitchFamily="50" charset="-128"/>
                <a:ea typeface="メイリオ" panose="020B0604030504040204" pitchFamily="50" charset="-128"/>
              </a:rPr>
              <a:t>所要時間は</a:t>
            </a:r>
            <a:r>
              <a:rPr kumimoji="1" lang="en-US" altLang="ja-JP" sz="1200" dirty="0">
                <a:solidFill>
                  <a:srgbClr val="0000FF"/>
                </a:solidFill>
                <a:latin typeface="メイリオ" panose="020B0604030504040204" pitchFamily="50" charset="-128"/>
                <a:ea typeface="メイリオ" panose="020B0604030504040204" pitchFamily="50" charset="-128"/>
              </a:rPr>
              <a:t>1</a:t>
            </a:r>
            <a:r>
              <a:rPr kumimoji="1" lang="ja-JP" altLang="en-US" sz="1200" dirty="0">
                <a:solidFill>
                  <a:srgbClr val="0000FF"/>
                </a:solidFill>
                <a:latin typeface="メイリオ" panose="020B0604030504040204" pitchFamily="50" charset="-128"/>
                <a:ea typeface="メイリオ" panose="020B0604030504040204" pitchFamily="50" charset="-128"/>
              </a:rPr>
              <a:t>分間です。</a:t>
            </a:r>
            <a:endParaRPr kumimoji="1" lang="en-US" altLang="ja-JP" sz="1200" dirty="0">
              <a:solidFill>
                <a:srgbClr val="0000FF"/>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11</a:t>
            </a:fld>
            <a:endParaRPr kumimoji="1" lang="ja-JP" altLang="en-US"/>
          </a:p>
        </p:txBody>
      </p:sp>
    </p:spTree>
    <p:extLst>
      <p:ext uri="{BB962C8B-B14F-4D97-AF65-F5344CB8AC3E}">
        <p14:creationId xmlns:p14="http://schemas.microsoft.com/office/powerpoint/2010/main" val="887884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dirty="0"/>
              <a:t>MC</a:t>
            </a:r>
            <a:r>
              <a:rPr kumimoji="1" lang="ja-JP" altLang="en-US" dirty="0"/>
              <a:t>　</a:t>
            </a:r>
            <a:r>
              <a:rPr kumimoji="1" lang="ja-JP" altLang="en-US" sz="1200" dirty="0">
                <a:latin typeface="HG丸ｺﾞｼｯｸM-PRO" panose="020F0600000000000000" pitchFamily="50" charset="-128"/>
                <a:ea typeface="HG丸ｺﾞｼｯｸM-PRO" panose="020F0600000000000000" pitchFamily="50" charset="-128"/>
              </a:rPr>
              <a:t>みなさん記入したシートを見えるように持ってください。</a:t>
            </a:r>
            <a:endParaRPr kumimoji="1" lang="en-US" altLang="ja-JP" sz="1200" dirty="0">
              <a:latin typeface="HG丸ｺﾞｼｯｸM-PRO" panose="020F0600000000000000" pitchFamily="50" charset="-128"/>
              <a:ea typeface="HG丸ｺﾞｼｯｸM-PRO" panose="020F0600000000000000" pitchFamily="50" charset="-128"/>
            </a:endParaRPr>
          </a:p>
          <a:p>
            <a:r>
              <a:rPr kumimoji="1" lang="ja-JP" altLang="en-US" dirty="0"/>
              <a:t>手島　（</a:t>
            </a:r>
            <a:r>
              <a:rPr kumimoji="1" lang="ja-JP" altLang="en-US" sz="1200" dirty="0">
                <a:latin typeface="HG丸ｺﾞｼｯｸM-PRO" panose="020F0600000000000000" pitchFamily="50" charset="-128"/>
                <a:ea typeface="HG丸ｺﾞｼｯｸM-PRO" panose="020F0600000000000000" pitchFamily="50" charset="-128"/>
              </a:rPr>
              <a:t>おもしろいものを発見して読み上げる）</a:t>
            </a:r>
            <a:endParaRPr kumimoji="1" lang="ja-JP" altLang="en-US" dirty="0"/>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12</a:t>
            </a:fld>
            <a:endParaRPr kumimoji="1" lang="ja-JP" altLang="en-US"/>
          </a:p>
        </p:txBody>
      </p:sp>
    </p:spTree>
    <p:extLst>
      <p:ext uri="{BB962C8B-B14F-4D97-AF65-F5344CB8AC3E}">
        <p14:creationId xmlns:p14="http://schemas.microsoft.com/office/powerpoint/2010/main" val="399660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B6C2C56-A099-4FCD-8D2F-26C00B1AE606}"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1700078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6C2C56-A099-4FCD-8D2F-26C00B1AE606}"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3771524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6C2C56-A099-4FCD-8D2F-26C00B1AE606}"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177762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画像（横長）">
    <p:spTree>
      <p:nvGrpSpPr>
        <p:cNvPr id="1" name=""/>
        <p:cNvGrpSpPr/>
        <p:nvPr/>
      </p:nvGrpSpPr>
      <p:grpSpPr>
        <a:xfrm>
          <a:off x="0" y="0"/>
          <a:ext cx="0" cy="0"/>
          <a:chOff x="0" y="0"/>
          <a:chExt cx="0" cy="0"/>
        </a:xfrm>
      </p:grpSpPr>
      <p:sp>
        <p:nvSpPr>
          <p:cNvPr id="21" name="タイトルテキスト"/>
          <p:cNvSpPr txBox="1">
            <a:spLocks noGrp="1"/>
          </p:cNvSpPr>
          <p:nvPr>
            <p:ph type="title"/>
          </p:nvPr>
        </p:nvSpPr>
        <p:spPr>
          <a:xfrm>
            <a:off x="1107282" y="4777384"/>
            <a:ext cx="9977437" cy="1062633"/>
          </a:xfrm>
          <a:prstGeom prst="rect">
            <a:avLst/>
          </a:prstGeom>
        </p:spPr>
        <p:txBody>
          <a:bodyPr/>
          <a:lstStyle/>
          <a:p>
            <a:r>
              <a:t>タイトルテキスト</a:t>
            </a:r>
          </a:p>
        </p:txBody>
      </p:sp>
      <p:sp>
        <p:nvSpPr>
          <p:cNvPr id="22" name="本文レベル1…"/>
          <p:cNvSpPr txBox="1">
            <a:spLocks noGrp="1"/>
          </p:cNvSpPr>
          <p:nvPr>
            <p:ph type="body" sz="quarter" idx="1"/>
          </p:nvPr>
        </p:nvSpPr>
        <p:spPr>
          <a:xfrm>
            <a:off x="1107282" y="5893595"/>
            <a:ext cx="9977437" cy="660797"/>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本文レベル1</a:t>
            </a:r>
          </a:p>
          <a:p>
            <a:pPr lvl="1"/>
            <a:r>
              <a:t>本文レベル2</a:t>
            </a:r>
          </a:p>
          <a:p>
            <a:pPr lvl="2"/>
            <a:r>
              <a:t>本文レベル3</a:t>
            </a:r>
          </a:p>
          <a:p>
            <a:pPr lvl="3"/>
            <a:r>
              <a:t>本文レベル4</a:t>
            </a:r>
          </a:p>
          <a:p>
            <a:pPr lvl="4"/>
            <a:r>
              <a:t>本文レベル5</a:t>
            </a:r>
          </a:p>
        </p:txBody>
      </p:sp>
      <p:sp>
        <p:nvSpPr>
          <p:cNvPr id="2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100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6C2C56-A099-4FCD-8D2F-26C00B1AE606}"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367328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B6C2C56-A099-4FCD-8D2F-26C00B1AE606}"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11184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B6C2C56-A099-4FCD-8D2F-26C00B1AE606}" type="datetimeFigureOut">
              <a:rPr kumimoji="1" lang="ja-JP" altLang="en-US" smtClean="0"/>
              <a:t>2021/10/8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2369925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B6C2C56-A099-4FCD-8D2F-26C00B1AE606}" type="datetimeFigureOut">
              <a:rPr kumimoji="1" lang="ja-JP" altLang="en-US" smtClean="0"/>
              <a:t>2021/10/8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3775209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B6C2C56-A099-4FCD-8D2F-26C00B1AE606}" type="datetimeFigureOut">
              <a:rPr kumimoji="1" lang="ja-JP" altLang="en-US" smtClean="0"/>
              <a:t>2021/10/8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700849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C2C56-A099-4FCD-8D2F-26C00B1AE606}" type="datetimeFigureOut">
              <a:rPr kumimoji="1" lang="ja-JP" altLang="en-US" smtClean="0"/>
              <a:t>2021/10/8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222316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B6C2C56-A099-4FCD-8D2F-26C00B1AE606}" type="datetimeFigureOut">
              <a:rPr kumimoji="1" lang="ja-JP" altLang="en-US" smtClean="0"/>
              <a:t>2021/10/8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275497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B6C2C56-A099-4FCD-8D2F-26C00B1AE606}" type="datetimeFigureOut">
              <a:rPr kumimoji="1" lang="ja-JP" altLang="en-US" smtClean="0"/>
              <a:t>2021/10/8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2316690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C2C56-A099-4FCD-8D2F-26C00B1AE606}" type="datetimeFigureOut">
              <a:rPr kumimoji="1" lang="ja-JP" altLang="en-US" smtClean="0"/>
              <a:t>2021/10/8</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9A0F0-0C97-4801-8FAF-0E918215BA0B}" type="slidenum">
              <a:rPr kumimoji="1" lang="ja-JP" altLang="en-US" smtClean="0"/>
              <a:t>‹#›</a:t>
            </a:fld>
            <a:endParaRPr kumimoji="1" lang="ja-JP" altLang="en-US"/>
          </a:p>
        </p:txBody>
      </p:sp>
    </p:spTree>
    <p:extLst>
      <p:ext uri="{BB962C8B-B14F-4D97-AF65-F5344CB8AC3E}">
        <p14:creationId xmlns:p14="http://schemas.microsoft.com/office/powerpoint/2010/main" val="258250371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02"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hyperlink" Target="https://www.tvq.co.jp/sphone/special/2020mirai/" TargetMode="Externa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asagaku.com/sdgs/contents/full.html" TargetMode="External"/><Relationship Id="rId2" Type="http://schemas.openxmlformats.org/officeDocument/2006/relationships/hyperlink" Target="https://www.asagaku.com/sdgs/images/SDGs_FINAL_20200618.pptx" TargetMode="Externa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367DDB5E-B516-4C69-BE0A-65CD0631D120}"/>
              </a:ext>
            </a:extLst>
          </p:cNvPr>
          <p:cNvGrpSpPr/>
          <p:nvPr/>
        </p:nvGrpSpPr>
        <p:grpSpPr>
          <a:xfrm>
            <a:off x="0" y="-32031"/>
            <a:ext cx="12341290" cy="6858000"/>
            <a:chOff x="0" y="0"/>
            <a:chExt cx="9144000" cy="6858000"/>
          </a:xfrm>
        </p:grpSpPr>
        <p:sp>
          <p:nvSpPr>
            <p:cNvPr id="6" name="フレーム 5">
              <a:extLst>
                <a:ext uri="{FF2B5EF4-FFF2-40B4-BE49-F238E27FC236}">
                  <a16:creationId xmlns:a16="http://schemas.microsoft.com/office/drawing/2014/main" id="{5CA2028E-A00D-43B2-9D0A-8341D4898A0F}"/>
                </a:ext>
              </a:extLst>
            </p:cNvPr>
            <p:cNvSpPr/>
            <p:nvPr/>
          </p:nvSpPr>
          <p:spPr>
            <a:xfrm>
              <a:off x="0" y="0"/>
              <a:ext cx="9144000" cy="6858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190500" y="208915"/>
              <a:ext cx="8734425" cy="64198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0" y="319666"/>
              <a:ext cx="9020871" cy="6063198"/>
            </a:xfrm>
            <a:prstGeom prst="rect">
              <a:avLst/>
            </a:prstGeom>
            <a:noFill/>
          </p:spPr>
          <p:txBody>
            <a:bodyPr wrap="square" rtlCol="0">
              <a:spAutoFit/>
            </a:bodyPr>
            <a:lstStyle/>
            <a:p>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　　　　　　「ＥＳＤ，ＳＤＧｓの進め方」連続講座</a:t>
              </a:r>
              <a:endParaRPr kumimoji="1"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①　社会の変化と求められる「学力」</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②　学習指導要領は学びをどう進化させるのか</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③　教科横断的な視点をもって主体的に学ぶ</a:t>
              </a:r>
              <a:endParaRPr kumimoji="1" lang="en-US" altLang="ja-JP" sz="1400"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rgbClr val="FFFF00"/>
                  </a:solidFill>
                  <a:latin typeface="HGP創英角ｺﾞｼｯｸUB" panose="020B0900000000000000" pitchFamily="50" charset="-128"/>
                  <a:ea typeface="HGP創英角ｺﾞｼｯｸUB" panose="020B0900000000000000" pitchFamily="50" charset="-128"/>
                </a:rPr>
                <a:t>　　　　　　</a:t>
              </a:r>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④　「学習まつり」や「学習新聞」等における学びの進化</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r>
                <a:rPr kumimoji="1" lang="en-US" altLang="ja-JP" dirty="0">
                  <a:solidFill>
                    <a:schemeClr val="bg1"/>
                  </a:solidFill>
                  <a:latin typeface="AR P丸ゴシック体E" panose="020F0900000000000000" pitchFamily="50" charset="-128"/>
                  <a:ea typeface="AR P丸ゴシック体E" panose="020F0900000000000000" pitchFamily="50" charset="-128"/>
                </a:rPr>
                <a:t>【</a:t>
              </a:r>
              <a:r>
                <a:rPr kumimoji="1" lang="ja-JP" altLang="en-US" dirty="0">
                  <a:solidFill>
                    <a:schemeClr val="bg1"/>
                  </a:solidFill>
                  <a:latin typeface="AR P丸ゴシック体E" panose="020F0900000000000000" pitchFamily="50" charset="-128"/>
                  <a:ea typeface="AR P丸ゴシック体E" panose="020F0900000000000000" pitchFamily="50" charset="-128"/>
                </a:rPr>
                <a:t>その１ </a:t>
              </a:r>
              <a:r>
                <a:rPr kumimoji="1" lang="en-US" altLang="ja-JP" dirty="0">
                  <a:solidFill>
                    <a:schemeClr val="bg1"/>
                  </a:solidFill>
                  <a:latin typeface="AR P丸ゴシック体E" panose="020F0900000000000000" pitchFamily="50" charset="-128"/>
                  <a:ea typeface="AR P丸ゴシック体E" panose="020F0900000000000000" pitchFamily="50" charset="-128"/>
                </a:rPr>
                <a:t>】</a:t>
              </a:r>
              <a:r>
                <a:rPr kumimoji="1" lang="ja-JP" altLang="en-US" dirty="0">
                  <a:solidFill>
                    <a:schemeClr val="bg1"/>
                  </a:solidFill>
                  <a:latin typeface="AR P丸ゴシック体E" panose="020F0900000000000000" pitchFamily="50" charset="-128"/>
                  <a:ea typeface="AR P丸ゴシック体E" panose="020F0900000000000000" pitchFamily="50" charset="-128"/>
                </a:rPr>
                <a:t>　カリキュラム・マネジメントとその成果</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rgbClr val="FFFF00"/>
                  </a:solidFill>
                  <a:latin typeface="AR P丸ゴシック体E" panose="020F0900000000000000" pitchFamily="50" charset="-128"/>
                  <a:ea typeface="AR P丸ゴシック体E" panose="020F0900000000000000" pitchFamily="50" charset="-128"/>
                </a:rPr>
                <a:t>　　　　　　</a:t>
              </a:r>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⑤　「学習まつり」や「学習新聞」等における学びの進化</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r>
                <a:rPr kumimoji="1" lang="en-US" altLang="ja-JP" dirty="0">
                  <a:solidFill>
                    <a:schemeClr val="bg1"/>
                  </a:solidFill>
                  <a:latin typeface="AR P丸ゴシック体E" panose="020F0900000000000000" pitchFamily="50" charset="-128"/>
                  <a:ea typeface="AR P丸ゴシック体E" panose="020F0900000000000000" pitchFamily="50" charset="-128"/>
                </a:rPr>
                <a:t>【</a:t>
              </a:r>
              <a:r>
                <a:rPr kumimoji="1" lang="ja-JP" altLang="en-US" dirty="0">
                  <a:solidFill>
                    <a:schemeClr val="bg1"/>
                  </a:solidFill>
                  <a:latin typeface="AR P丸ゴシック体E" panose="020F0900000000000000" pitchFamily="50" charset="-128"/>
                  <a:ea typeface="AR P丸ゴシック体E" panose="020F0900000000000000" pitchFamily="50" charset="-128"/>
                </a:rPr>
                <a:t>その２</a:t>
              </a:r>
              <a:r>
                <a:rPr kumimoji="1" lang="en-US" altLang="ja-JP" dirty="0">
                  <a:solidFill>
                    <a:schemeClr val="bg1"/>
                  </a:solidFill>
                  <a:latin typeface="AR P丸ゴシック体E" panose="020F0900000000000000" pitchFamily="50" charset="-128"/>
                  <a:ea typeface="AR P丸ゴシック体E" panose="020F0900000000000000" pitchFamily="50" charset="-128"/>
                </a:rPr>
                <a:t>】</a:t>
              </a:r>
              <a:r>
                <a:rPr kumimoji="1" lang="ja-JP" altLang="en-US" dirty="0">
                  <a:solidFill>
                    <a:schemeClr val="bg1"/>
                  </a:solidFill>
                  <a:latin typeface="AR P丸ゴシック体E" panose="020F0900000000000000" pitchFamily="50" charset="-128"/>
                  <a:ea typeface="AR P丸ゴシック体E" panose="020F0900000000000000" pitchFamily="50" charset="-128"/>
                </a:rPr>
                <a:t>　中学校での教科書とカリキュラム・マネジメン</a:t>
              </a:r>
              <a:r>
                <a:rPr kumimoji="1" lang="ja-JP" altLang="en-US" sz="2000" dirty="0">
                  <a:solidFill>
                    <a:schemeClr val="bg1"/>
                  </a:solidFill>
                  <a:latin typeface="AR P丸ゴシック体E" panose="020F0900000000000000" pitchFamily="50" charset="-128"/>
                  <a:ea typeface="AR P丸ゴシック体E" panose="020F0900000000000000" pitchFamily="50" charset="-128"/>
                </a:rPr>
                <a:t>トの進め方と</a:t>
              </a:r>
              <a:endParaRPr kumimoji="1" lang="en-US" altLang="ja-JP" sz="20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000" dirty="0">
                  <a:solidFill>
                    <a:schemeClr val="bg1"/>
                  </a:solidFill>
                  <a:latin typeface="AR P丸ゴシック体E" panose="020F0900000000000000" pitchFamily="50" charset="-128"/>
                  <a:ea typeface="AR P丸ゴシック体E" panose="020F0900000000000000" pitchFamily="50" charset="-128"/>
                </a:rPr>
                <a:t>　　　　　　　　　　　　　　　　　　　　　　　　　　　　　作品作りについて</a:t>
              </a:r>
              <a:r>
                <a:rPr kumimoji="1" lang="ja-JP" altLang="en-US" sz="1700" dirty="0">
                  <a:solidFill>
                    <a:schemeClr val="bg1"/>
                  </a:solidFill>
                  <a:latin typeface="AR P丸ゴシック体E" panose="020F0900000000000000" pitchFamily="50" charset="-128"/>
                  <a:ea typeface="AR P丸ゴシック体E" panose="020F0900000000000000" pitchFamily="50" charset="-128"/>
                </a:rPr>
                <a:t>　</a:t>
              </a:r>
              <a:endParaRPr kumimoji="1" lang="en-US" altLang="ja-JP" sz="17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⑥　「教育課程を簡単にチェックする方法と</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カリキュラム・マネジメントの本質」</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⑦　「コロナ時代を生きる」</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2800" dirty="0">
                  <a:solidFill>
                    <a:srgbClr val="FFFF00"/>
                  </a:solidFill>
                  <a:latin typeface="HGP創英角ｺﾞｼｯｸUB" panose="020B0900000000000000" pitchFamily="50" charset="-128"/>
                  <a:ea typeface="HGP創英角ｺﾞｼｯｸUB" panose="020B0900000000000000" pitchFamily="50" charset="-128"/>
                </a:rPr>
                <a:t>⑧ 「ＳＤＧｓって何だろう」（授業スタイルで）</a:t>
              </a:r>
              <a:r>
                <a:rPr kumimoji="1" lang="ja-JP" altLang="en-US" sz="2800" dirty="0">
                  <a:solidFill>
                    <a:srgbClr val="FFFF00"/>
                  </a:solidFill>
                  <a:latin typeface="AR P丸ゴシック体E" panose="020F0900000000000000" pitchFamily="50" charset="-128"/>
                  <a:ea typeface="AR P丸ゴシック体E" panose="020F0900000000000000" pitchFamily="50" charset="-128"/>
                </a:rPr>
                <a:t>　　  </a:t>
              </a:r>
            </a:p>
          </p:txBody>
        </p:sp>
        <p:sp>
          <p:nvSpPr>
            <p:cNvPr id="10" name="正方形/長方形 9">
              <a:extLst>
                <a:ext uri="{FF2B5EF4-FFF2-40B4-BE49-F238E27FC236}">
                  <a16:creationId xmlns:a16="http://schemas.microsoft.com/office/drawing/2014/main" id="{1FDB8FCA-7353-40BE-9B06-A4011341D815}"/>
                </a:ext>
              </a:extLst>
            </p:cNvPr>
            <p:cNvSpPr/>
            <p:nvPr/>
          </p:nvSpPr>
          <p:spPr>
            <a:xfrm>
              <a:off x="6299199" y="6561455"/>
              <a:ext cx="4762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1801C1F-EBD0-413A-845A-EAE11A28990D}"/>
                </a:ext>
              </a:extLst>
            </p:cNvPr>
            <p:cNvSpPr/>
            <p:nvPr/>
          </p:nvSpPr>
          <p:spPr>
            <a:xfrm>
              <a:off x="6994524" y="6561455"/>
              <a:ext cx="47625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A2CAE45-791C-48F6-8355-4F8BA67C6625}"/>
                </a:ext>
              </a:extLst>
            </p:cNvPr>
            <p:cNvSpPr/>
            <p:nvPr/>
          </p:nvSpPr>
          <p:spPr>
            <a:xfrm>
              <a:off x="5475287" y="6578118"/>
              <a:ext cx="476250" cy="762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C032357-68DE-4671-B68D-73C7CE670534}"/>
                </a:ext>
              </a:extLst>
            </p:cNvPr>
            <p:cNvPicPr>
              <a:picLocks noChangeAspect="1"/>
            </p:cNvPicPr>
            <p:nvPr/>
          </p:nvPicPr>
          <p:blipFill rotWithShape="1">
            <a:blip r:embed="rId3"/>
            <a:srcRect l="13567" t="15825" r="13653" b="5626"/>
            <a:stretch/>
          </p:blipFill>
          <p:spPr>
            <a:xfrm>
              <a:off x="6848883" y="414959"/>
              <a:ext cx="1961001" cy="1190504"/>
            </a:xfrm>
            <a:prstGeom prst="rect">
              <a:avLst/>
            </a:prstGeom>
          </p:spPr>
        </p:pic>
      </p:grpSp>
      <p:sp>
        <p:nvSpPr>
          <p:cNvPr id="4" name="テキスト ボックス 3">
            <a:extLst>
              <a:ext uri="{FF2B5EF4-FFF2-40B4-BE49-F238E27FC236}">
                <a16:creationId xmlns:a16="http://schemas.microsoft.com/office/drawing/2014/main" id="{A30B0132-6622-4430-BD5C-D1BE5FFFBC6F}"/>
              </a:ext>
            </a:extLst>
          </p:cNvPr>
          <p:cNvSpPr txBox="1"/>
          <p:nvPr/>
        </p:nvSpPr>
        <p:spPr>
          <a:xfrm>
            <a:off x="11009489" y="2091206"/>
            <a:ext cx="760978" cy="4441837"/>
          </a:xfrm>
          <a:prstGeom prst="rect">
            <a:avLst/>
          </a:prstGeom>
          <a:noFill/>
        </p:spPr>
        <p:txBody>
          <a:bodyPr vert="eaVert" wrap="square" rtlCol="0">
            <a:spAutoFit/>
          </a:bodyPr>
          <a:lstStyle/>
          <a:p>
            <a:r>
              <a:rPr kumimoji="1" lang="en-US" altLang="ja-JP" dirty="0">
                <a:solidFill>
                  <a:schemeClr val="bg1"/>
                </a:solidFill>
                <a:latin typeface="HGP創英角ﾎﾟｯﾌﾟ体" panose="040B0A00000000000000" pitchFamily="50" charset="-128"/>
                <a:ea typeface="HGP創英角ﾎﾟｯﾌﾟ体" panose="040B0A00000000000000" pitchFamily="50" charset="-128"/>
              </a:rPr>
              <a:t>7</a:t>
            </a:r>
            <a:r>
              <a:rPr kumimoji="1" lang="ja-JP" altLang="en-US" dirty="0">
                <a:solidFill>
                  <a:schemeClr val="bg1"/>
                </a:solidFill>
                <a:latin typeface="HGP創英角ﾎﾟｯﾌﾟ体" panose="040B0A00000000000000" pitchFamily="50" charset="-128"/>
                <a:ea typeface="HGP創英角ﾎﾟｯﾌﾟ体" panose="040B0A00000000000000" pitchFamily="50" charset="-128"/>
              </a:rPr>
              <a:t>月</a:t>
            </a:r>
            <a:r>
              <a:rPr kumimoji="1" lang="en-US" altLang="ja-JP" dirty="0">
                <a:solidFill>
                  <a:schemeClr val="bg1"/>
                </a:solidFill>
                <a:latin typeface="HGP創英角ﾎﾟｯﾌﾟ体" panose="040B0A00000000000000" pitchFamily="50" charset="-128"/>
                <a:ea typeface="HGP創英角ﾎﾟｯﾌﾟ体" panose="040B0A00000000000000" pitchFamily="50" charset="-128"/>
              </a:rPr>
              <a:t>20</a:t>
            </a:r>
            <a:r>
              <a:rPr kumimoji="1" lang="ja-JP" altLang="en-US" dirty="0">
                <a:solidFill>
                  <a:schemeClr val="bg1"/>
                </a:solidFill>
                <a:latin typeface="HGP創英角ﾎﾟｯﾌﾟ体" panose="040B0A00000000000000" pitchFamily="50" charset="-128"/>
                <a:ea typeface="HGP創英角ﾎﾟｯﾌﾟ体" panose="040B0A00000000000000" pitchFamily="50" charset="-128"/>
              </a:rPr>
              <a:t>日　火曜日　　日直　てじま　としお　</a:t>
            </a:r>
            <a:endParaRPr kumimoji="1" lang="en-US" altLang="ja-JP" dirty="0">
              <a:solidFill>
                <a:schemeClr val="bg1"/>
              </a:solidFill>
              <a:latin typeface="HGP創英角ﾎﾟｯﾌﾟ体" panose="040B0A00000000000000" pitchFamily="50" charset="-128"/>
              <a:ea typeface="HGP創英角ﾎﾟｯﾌﾟ体" panose="040B0A00000000000000" pitchFamily="50" charset="-128"/>
            </a:endParaRPr>
          </a:p>
          <a:p>
            <a:endParaRPr kumimoji="1" lang="ja-JP" altLang="en-US" dirty="0">
              <a:solidFill>
                <a:schemeClr val="bg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666796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831599" y="921269"/>
            <a:ext cx="8528805" cy="5384799"/>
          </a:xfrm>
          <a:prstGeom prst="rect">
            <a:avLst/>
          </a:prstGeom>
        </p:spPr>
      </p:pic>
      <p:pic>
        <p:nvPicPr>
          <p:cNvPr id="6" name="図 5"/>
          <p:cNvPicPr>
            <a:picLocks noChangeAspect="1"/>
          </p:cNvPicPr>
          <p:nvPr/>
        </p:nvPicPr>
        <p:blipFill>
          <a:blip r:embed="rId4"/>
          <a:stretch>
            <a:fillRect/>
          </a:stretch>
        </p:blipFill>
        <p:spPr>
          <a:xfrm>
            <a:off x="6030463" y="1357925"/>
            <a:ext cx="3311195" cy="2744595"/>
          </a:xfrm>
          <a:prstGeom prst="rect">
            <a:avLst/>
          </a:prstGeom>
          <a:ln w="57150">
            <a:solidFill>
              <a:srgbClr val="0070C0"/>
            </a:solidFill>
          </a:ln>
        </p:spPr>
      </p:pic>
      <p:sp>
        <p:nvSpPr>
          <p:cNvPr id="8" name="テキスト ボックス 7"/>
          <p:cNvSpPr txBox="1"/>
          <p:nvPr/>
        </p:nvSpPr>
        <p:spPr>
          <a:xfrm>
            <a:off x="1524000" y="151829"/>
            <a:ext cx="6162060" cy="584775"/>
          </a:xfrm>
          <a:prstGeom prst="rect">
            <a:avLst/>
          </a:prstGeom>
          <a:noFill/>
        </p:spPr>
        <p:txBody>
          <a:bodyPr wrap="square" rtlCol="0">
            <a:spAutoFit/>
          </a:bodyPr>
          <a:lstStyle/>
          <a:p>
            <a:r>
              <a:rPr kumimoji="1" lang="ja-JP" altLang="en-US" sz="3200" dirty="0"/>
              <a:t>　</a:t>
            </a:r>
            <a:r>
              <a:rPr kumimoji="1" lang="ja-JP" altLang="en-US" sz="3200" dirty="0">
                <a:latin typeface="HG丸ｺﾞｼｯｸM-PRO" panose="020F0600000000000000" pitchFamily="50" charset="-128"/>
                <a:ea typeface="HG丸ｺﾞｼｯｸM-PRO" panose="020F0600000000000000" pitchFamily="50" charset="-128"/>
              </a:rPr>
              <a:t>これなんだか知ってる？</a:t>
            </a:r>
          </a:p>
        </p:txBody>
      </p:sp>
      <p:sp>
        <p:nvSpPr>
          <p:cNvPr id="7" name="正方形/長方形 6">
            <a:extLst>
              <a:ext uri="{FF2B5EF4-FFF2-40B4-BE49-F238E27FC236}">
                <a16:creationId xmlns:a16="http://schemas.microsoft.com/office/drawing/2014/main" id="{9D11E20A-96B7-4471-8975-CC5134F95133}"/>
              </a:ext>
            </a:extLst>
          </p:cNvPr>
          <p:cNvSpPr/>
          <p:nvPr/>
        </p:nvSpPr>
        <p:spPr>
          <a:xfrm>
            <a:off x="1524000" y="151828"/>
            <a:ext cx="9108617" cy="584775"/>
          </a:xfrm>
          <a:prstGeom prst="rect">
            <a:avLst/>
          </a:prstGeom>
          <a:solidFill>
            <a:srgbClr val="FFFF00"/>
          </a:solidFill>
        </p:spPr>
        <p:txBody>
          <a:bodyPr wrap="square">
            <a:spAutoFit/>
          </a:bodyPr>
          <a:lstStyle/>
          <a:p>
            <a:r>
              <a:rPr kumimoji="1" lang="ja-JP" altLang="en-US" sz="3200" b="1" dirty="0">
                <a:solidFill>
                  <a:srgbClr val="FF0000"/>
                </a:solidFill>
                <a:latin typeface="HG丸ｺﾞｼｯｸM-PRO" panose="020F0600000000000000" pitchFamily="50" charset="-128"/>
                <a:ea typeface="HG丸ｺﾞｼｯｸM-PRO" panose="020F0600000000000000" pitchFamily="50" charset="-128"/>
              </a:rPr>
              <a:t>貝を食べて</a:t>
            </a:r>
            <a:r>
              <a:rPr kumimoji="1" lang="ja-JP" altLang="en-US" sz="3200" b="1" u="sng" dirty="0">
                <a:solidFill>
                  <a:srgbClr val="FF0000"/>
                </a:solidFill>
                <a:highlight>
                  <a:srgbClr val="FFFF00"/>
                </a:highlight>
                <a:latin typeface="HG丸ｺﾞｼｯｸM-PRO" panose="020F0600000000000000" pitchFamily="50" charset="-128"/>
                <a:ea typeface="HG丸ｺﾞｼｯｸM-PRO" panose="020F0600000000000000" pitchFamily="50" charset="-128"/>
              </a:rPr>
              <a:t>食りょう危機を克服</a:t>
            </a:r>
            <a:r>
              <a:rPr kumimoji="1" lang="ja-JP" altLang="en-US" sz="3200" b="1" dirty="0">
                <a:solidFill>
                  <a:srgbClr val="FF0000"/>
                </a:solidFill>
                <a:highlight>
                  <a:srgbClr val="FFFF00"/>
                </a:highlight>
                <a:latin typeface="HG丸ｺﾞｼｯｸM-PRO" panose="020F0600000000000000" pitchFamily="50" charset="-128"/>
                <a:ea typeface="HG丸ｺﾞｼｯｸM-PRO" panose="020F0600000000000000" pitchFamily="50" charset="-128"/>
              </a:rPr>
              <a:t>できた</a:t>
            </a:r>
            <a:r>
              <a:rPr kumimoji="1" lang="ja-JP" altLang="en-US" sz="3200" b="1" dirty="0">
                <a:solidFill>
                  <a:srgbClr val="FF0000"/>
                </a:solidFill>
                <a:latin typeface="HG丸ｺﾞｼｯｸM-PRO" panose="020F0600000000000000" pitchFamily="50" charset="-128"/>
                <a:ea typeface="HG丸ｺﾞｼｯｸM-PRO" panose="020F0600000000000000" pitchFamily="50" charset="-128"/>
              </a:rPr>
              <a:t>～！</a:t>
            </a:r>
          </a:p>
        </p:txBody>
      </p:sp>
      <p:pic>
        <p:nvPicPr>
          <p:cNvPr id="3" name="図 2">
            <a:extLst>
              <a:ext uri="{FF2B5EF4-FFF2-40B4-BE49-F238E27FC236}">
                <a16:creationId xmlns:a16="http://schemas.microsoft.com/office/drawing/2014/main" id="{A59A3B43-9E9A-4EE0-AFA2-535ACF8D9C66}"/>
              </a:ext>
            </a:extLst>
          </p:cNvPr>
          <p:cNvPicPr>
            <a:picLocks noChangeAspect="1"/>
          </p:cNvPicPr>
          <p:nvPr/>
        </p:nvPicPr>
        <p:blipFill rotWithShape="1">
          <a:blip r:embed="rId5"/>
          <a:srcRect l="7260" t="37113" r="23487" b="16023"/>
          <a:stretch/>
        </p:blipFill>
        <p:spPr>
          <a:xfrm>
            <a:off x="1822332" y="3492747"/>
            <a:ext cx="8538071" cy="3249976"/>
          </a:xfrm>
          <a:prstGeom prst="rect">
            <a:avLst/>
          </a:prstGeom>
        </p:spPr>
      </p:pic>
    </p:spTree>
    <p:extLst>
      <p:ext uri="{BB962C8B-B14F-4D97-AF65-F5344CB8AC3E}">
        <p14:creationId xmlns:p14="http://schemas.microsoft.com/office/powerpoint/2010/main" val="394935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53243" y="1980393"/>
            <a:ext cx="9748157" cy="3416320"/>
          </a:xfrm>
          <a:prstGeom prst="rect">
            <a:avLst/>
          </a:prstGeom>
          <a:noFill/>
        </p:spPr>
        <p:txBody>
          <a:bodyPr wrap="square" rtlCol="0">
            <a:spAutoFit/>
          </a:bodyPr>
          <a:lstStyle/>
          <a:p>
            <a:r>
              <a:rPr kumimoji="1" lang="ja-JP" altLang="en-US" sz="3600" dirty="0"/>
              <a:t>　</a:t>
            </a:r>
            <a:r>
              <a:rPr kumimoji="1" lang="ja-JP" altLang="en-US" sz="3600" b="1" dirty="0">
                <a:latin typeface="HG丸ｺﾞｼｯｸM-PRO" panose="020F0600000000000000" pitchFamily="50" charset="-128"/>
                <a:ea typeface="HG丸ｺﾞｼｯｸM-PRO" panose="020F0600000000000000" pitchFamily="50" charset="-128"/>
              </a:rPr>
              <a:t>私たち人間はこれまでに食糧の問題以外にどんな問題を克服してきたのでしょうか？</a:t>
            </a:r>
            <a:endParaRPr kumimoji="1" lang="en-US" altLang="ja-JP" sz="3600" b="1" dirty="0">
              <a:latin typeface="HG丸ｺﾞｼｯｸM-PRO" panose="020F0600000000000000" pitchFamily="50" charset="-128"/>
              <a:ea typeface="HG丸ｺﾞｼｯｸM-PRO" panose="020F0600000000000000" pitchFamily="50" charset="-128"/>
            </a:endParaRPr>
          </a:p>
          <a:p>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dirty="0">
                <a:latin typeface="HG丸ｺﾞｼｯｸM-PRO" panose="020F0600000000000000" pitchFamily="50" charset="-128"/>
                <a:ea typeface="HG丸ｺﾞｼｯｸM-PRO" panose="020F0600000000000000" pitchFamily="50" charset="-128"/>
              </a:rPr>
              <a:t>　ワークシートを用意してください</a:t>
            </a:r>
            <a:endParaRPr kumimoji="1" lang="en-US" altLang="ja-JP" sz="3600" dirty="0">
              <a:latin typeface="HG丸ｺﾞｼｯｸM-PRO" panose="020F0600000000000000" pitchFamily="50" charset="-128"/>
              <a:ea typeface="HG丸ｺﾞｼｯｸM-PRO" panose="020F0600000000000000" pitchFamily="50" charset="-128"/>
            </a:endParaRPr>
          </a:p>
          <a:p>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dirty="0">
                <a:latin typeface="HG丸ｺﾞｼｯｸM-PRO" panose="020F0600000000000000" pitchFamily="50" charset="-128"/>
                <a:ea typeface="HG丸ｺﾞｼｯｸM-PRO" panose="020F0600000000000000" pitchFamily="50" charset="-128"/>
              </a:rPr>
              <a:t>　一人で、</a:t>
            </a:r>
            <a:r>
              <a:rPr kumimoji="1" lang="en-US" altLang="ja-JP" sz="3600" dirty="0">
                <a:latin typeface="HG丸ｺﾞｼｯｸM-PRO" panose="020F0600000000000000" pitchFamily="50" charset="-128"/>
                <a:ea typeface="HG丸ｺﾞｼｯｸM-PRO" panose="020F0600000000000000" pitchFamily="50" charset="-128"/>
              </a:rPr>
              <a:t>3</a:t>
            </a:r>
            <a:r>
              <a:rPr kumimoji="1" lang="ja-JP" altLang="en-US" sz="3600" dirty="0">
                <a:latin typeface="HG丸ｺﾞｼｯｸM-PRO" panose="020F0600000000000000" pitchFamily="50" charset="-128"/>
                <a:ea typeface="HG丸ｺﾞｼｯｸM-PRO" panose="020F0600000000000000" pitchFamily="50" charset="-128"/>
              </a:rPr>
              <a:t>つ以上書いてみましょう。</a:t>
            </a:r>
            <a:endParaRPr kumimoji="1" lang="en-US" altLang="ja-JP" sz="3600" dirty="0">
              <a:latin typeface="HG丸ｺﾞｼｯｸM-PRO" panose="020F0600000000000000" pitchFamily="50" charset="-128"/>
              <a:ea typeface="HG丸ｺﾞｼｯｸM-PRO" panose="020F0600000000000000" pitchFamily="50" charset="-128"/>
            </a:endParaRPr>
          </a:p>
        </p:txBody>
      </p:sp>
      <p:sp>
        <p:nvSpPr>
          <p:cNvPr id="7" name="AutoShape 4" descr="https://i.ytimg.com/an_webp/KnUnPepWQYI/mqdefault_6s.webp?du=3000&amp;sqp=CNKknegF&amp;rs=AOn4CLButiUyFoScwR8h6gMCDgZgTsFjE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テキスト ボックス 7">
            <a:extLst>
              <a:ext uri="{FF2B5EF4-FFF2-40B4-BE49-F238E27FC236}">
                <a16:creationId xmlns:a16="http://schemas.microsoft.com/office/drawing/2014/main" id="{BFC2CBCB-3EAA-4A37-968E-6E2FC79BF3E5}"/>
              </a:ext>
            </a:extLst>
          </p:cNvPr>
          <p:cNvSpPr txBox="1"/>
          <p:nvPr/>
        </p:nvSpPr>
        <p:spPr>
          <a:xfrm>
            <a:off x="1679578" y="664402"/>
            <a:ext cx="8636923" cy="646331"/>
          </a:xfrm>
          <a:prstGeom prst="rect">
            <a:avLst/>
          </a:prstGeom>
          <a:noFill/>
          <a:ln w="28575">
            <a:solidFill>
              <a:schemeClr val="accent1"/>
            </a:solidFill>
          </a:ln>
        </p:spPr>
        <p:txBody>
          <a:bodyPr wrap="square" rtlCol="0">
            <a:spAutoFit/>
          </a:bodyPr>
          <a:lstStyle/>
          <a:p>
            <a:pPr algn="ctr"/>
            <a:r>
              <a:rPr kumimoji="1" lang="ja-JP" altLang="en-US" sz="3600" dirty="0">
                <a:solidFill>
                  <a:srgbClr val="0070C0"/>
                </a:solidFill>
              </a:rPr>
              <a:t>　</a:t>
            </a:r>
            <a:r>
              <a:rPr kumimoji="1" lang="ja-JP" altLang="en-US" sz="3600" b="1" dirty="0">
                <a:solidFill>
                  <a:srgbClr val="0070C0"/>
                </a:solidFill>
                <a:latin typeface="HG丸ｺﾞｼｯｸM-PRO" panose="020F0600000000000000" pitchFamily="50" charset="-128"/>
                <a:ea typeface="HG丸ｺﾞｼｯｸM-PRO" panose="020F0600000000000000" pitchFamily="50" charset="-128"/>
              </a:rPr>
              <a:t>ミッション </a:t>
            </a:r>
            <a:r>
              <a:rPr kumimoji="1" lang="en-US" altLang="ja-JP" sz="3600" b="1" dirty="0">
                <a:solidFill>
                  <a:srgbClr val="0070C0"/>
                </a:solidFill>
                <a:latin typeface="HG丸ｺﾞｼｯｸM-PRO" panose="020F0600000000000000" pitchFamily="50" charset="-128"/>
                <a:ea typeface="HG丸ｺﾞｼｯｸM-PRO" panose="020F0600000000000000" pitchFamily="50" charset="-128"/>
              </a:rPr>
              <a:t>Ⅰ</a:t>
            </a:r>
          </a:p>
        </p:txBody>
      </p:sp>
      <p:sp>
        <p:nvSpPr>
          <p:cNvPr id="10" name="テキスト ボックス 9">
            <a:extLst>
              <a:ext uri="{FF2B5EF4-FFF2-40B4-BE49-F238E27FC236}">
                <a16:creationId xmlns:a16="http://schemas.microsoft.com/office/drawing/2014/main" id="{65CC4DBA-2A1C-49CB-8D20-66DA8A667F5A}"/>
              </a:ext>
            </a:extLst>
          </p:cNvPr>
          <p:cNvSpPr txBox="1"/>
          <p:nvPr/>
        </p:nvSpPr>
        <p:spPr>
          <a:xfrm>
            <a:off x="1929938" y="5870432"/>
            <a:ext cx="8332123" cy="646331"/>
          </a:xfrm>
          <a:prstGeom prst="rect">
            <a:avLst/>
          </a:prstGeom>
          <a:noFill/>
        </p:spPr>
        <p:txBody>
          <a:bodyPr wrap="square" rtlCol="0">
            <a:spAutoFit/>
          </a:bodyPr>
          <a:lstStyle/>
          <a:p>
            <a:pPr algn="ctr"/>
            <a:r>
              <a:rPr kumimoji="1" lang="ja-JP" altLang="en-US" sz="3600" b="1" u="sng" dirty="0">
                <a:solidFill>
                  <a:srgbClr val="FF0000"/>
                </a:solidFill>
                <a:latin typeface="HG丸ｺﾞｼｯｸM-PRO" panose="020F0600000000000000" pitchFamily="50" charset="-128"/>
                <a:ea typeface="HG丸ｺﾞｼｯｸM-PRO" panose="020F0600000000000000" pitchFamily="50" charset="-128"/>
              </a:rPr>
              <a:t>所要時間＝</a:t>
            </a:r>
            <a:r>
              <a:rPr kumimoji="1" lang="en-US" altLang="ja-JP" sz="3600" b="1" u="sng" dirty="0">
                <a:solidFill>
                  <a:srgbClr val="FF0000"/>
                </a:solidFill>
                <a:latin typeface="HG丸ｺﾞｼｯｸM-PRO" panose="020F0600000000000000" pitchFamily="50" charset="-128"/>
                <a:ea typeface="HG丸ｺﾞｼｯｸM-PRO" panose="020F0600000000000000" pitchFamily="50" charset="-128"/>
              </a:rPr>
              <a:t>1</a:t>
            </a:r>
            <a:r>
              <a:rPr kumimoji="1" lang="ja-JP" altLang="en-US" sz="3600" b="1" u="sng" dirty="0">
                <a:solidFill>
                  <a:srgbClr val="FF0000"/>
                </a:solidFill>
                <a:latin typeface="HG丸ｺﾞｼｯｸM-PRO" panose="020F0600000000000000" pitchFamily="50" charset="-128"/>
                <a:ea typeface="HG丸ｺﾞｼｯｸM-PRO" panose="020F0600000000000000" pitchFamily="50" charset="-128"/>
              </a:rPr>
              <a:t>分間</a:t>
            </a:r>
          </a:p>
        </p:txBody>
      </p:sp>
    </p:spTree>
    <p:extLst>
      <p:ext uri="{BB962C8B-B14F-4D97-AF65-F5344CB8AC3E}">
        <p14:creationId xmlns:p14="http://schemas.microsoft.com/office/powerpoint/2010/main" val="441517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94794" y="2859084"/>
            <a:ext cx="9002413" cy="1200329"/>
          </a:xfrm>
          <a:prstGeom prst="rect">
            <a:avLst/>
          </a:prstGeom>
          <a:noFill/>
        </p:spPr>
        <p:txBody>
          <a:bodyPr wrap="square" rtlCol="0">
            <a:spAutoFit/>
          </a:bodyPr>
          <a:lstStyle/>
          <a:p>
            <a:r>
              <a:rPr kumimoji="1" lang="ja-JP" altLang="en-US" sz="3600" dirty="0"/>
              <a:t>　</a:t>
            </a:r>
            <a:endParaRPr kumimoji="1" lang="en-US" altLang="ja-JP" sz="3600" dirty="0">
              <a:latin typeface="HG丸ｺﾞｼｯｸM-PRO" panose="020F0600000000000000" pitchFamily="50" charset="-128"/>
              <a:ea typeface="HG丸ｺﾞｼｯｸM-PRO" panose="020F0600000000000000" pitchFamily="50" charset="-128"/>
            </a:endParaRPr>
          </a:p>
          <a:p>
            <a:r>
              <a:rPr kumimoji="1" lang="ja-JP" altLang="en-US" sz="3600" dirty="0">
                <a:latin typeface="HG丸ｺﾞｼｯｸM-PRO" panose="020F0600000000000000" pitchFamily="50" charset="-128"/>
                <a:ea typeface="HG丸ｺﾞｼｯｸM-PRO" panose="020F0600000000000000" pitchFamily="50" charset="-128"/>
              </a:rPr>
              <a:t>　</a:t>
            </a:r>
            <a:endParaRPr kumimoji="1" lang="en-US" altLang="ja-JP" sz="3600" dirty="0">
              <a:latin typeface="HG丸ｺﾞｼｯｸM-PRO" panose="020F0600000000000000" pitchFamily="50" charset="-128"/>
              <a:ea typeface="HG丸ｺﾞｼｯｸM-PRO" panose="020F0600000000000000" pitchFamily="50" charset="-128"/>
            </a:endParaRPr>
          </a:p>
        </p:txBody>
      </p:sp>
      <p:sp>
        <p:nvSpPr>
          <p:cNvPr id="7" name="AutoShape 4" descr="https://i.ytimg.com/an_webp/KnUnPepWQYI/mqdefault_6s.webp?du=3000&amp;sqp=CNKknegF&amp;rs=AOn4CLButiUyFoScwR8h6gMCDgZgTsFjE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テキスト ボックス 7">
            <a:extLst>
              <a:ext uri="{FF2B5EF4-FFF2-40B4-BE49-F238E27FC236}">
                <a16:creationId xmlns:a16="http://schemas.microsoft.com/office/drawing/2014/main" id="{BFC2CBCB-3EAA-4A37-968E-6E2FC79BF3E5}"/>
              </a:ext>
            </a:extLst>
          </p:cNvPr>
          <p:cNvSpPr txBox="1"/>
          <p:nvPr/>
        </p:nvSpPr>
        <p:spPr>
          <a:xfrm>
            <a:off x="1679575" y="1658414"/>
            <a:ext cx="8636923" cy="1200329"/>
          </a:xfrm>
          <a:prstGeom prst="rect">
            <a:avLst/>
          </a:prstGeom>
          <a:noFill/>
          <a:ln w="28575">
            <a:solidFill>
              <a:schemeClr val="accent1"/>
            </a:solidFill>
          </a:ln>
        </p:spPr>
        <p:txBody>
          <a:bodyPr wrap="square" rtlCol="0">
            <a:spAutoFit/>
          </a:bodyPr>
          <a:lstStyle/>
          <a:p>
            <a:pPr algn="ctr"/>
            <a:r>
              <a:rPr kumimoji="1" lang="ja-JP" altLang="en-US" sz="3600" b="1" dirty="0">
                <a:solidFill>
                  <a:srgbClr val="0070C0"/>
                </a:solidFill>
              </a:rPr>
              <a:t>次に、グループになってアイデア見せ合い、１０個以上に増やしてみましょう。</a:t>
            </a:r>
            <a:endParaRPr kumimoji="1" lang="en-US" altLang="ja-JP" sz="3600" b="1" dirty="0">
              <a:solidFill>
                <a:srgbClr val="0070C0"/>
              </a:solidFill>
              <a:latin typeface="HG丸ｺﾞｼｯｸM-PRO" panose="020F0600000000000000" pitchFamily="50" charset="-128"/>
              <a:ea typeface="HG丸ｺﾞｼｯｸM-PRO" panose="020F0600000000000000" pitchFamily="50" charset="-128"/>
            </a:endParaRPr>
          </a:p>
        </p:txBody>
      </p:sp>
      <p:sp>
        <p:nvSpPr>
          <p:cNvPr id="2" name="吹き出し: 角を丸めた四角形 1">
            <a:extLst>
              <a:ext uri="{FF2B5EF4-FFF2-40B4-BE49-F238E27FC236}">
                <a16:creationId xmlns:a16="http://schemas.microsoft.com/office/drawing/2014/main" id="{7EB44C9E-A804-4923-BCE3-3D8BCC1D2ED5}"/>
              </a:ext>
            </a:extLst>
          </p:cNvPr>
          <p:cNvSpPr/>
          <p:nvPr/>
        </p:nvSpPr>
        <p:spPr>
          <a:xfrm>
            <a:off x="1679575" y="184605"/>
            <a:ext cx="3024947" cy="1200329"/>
          </a:xfrm>
          <a:prstGeom prst="wedgeRoundRectCallout">
            <a:avLst>
              <a:gd name="adj1" fmla="val -1922"/>
              <a:gd name="adj2" fmla="val 92309"/>
              <a:gd name="adj3" fmla="val 16667"/>
            </a:avLst>
          </a:prstGeom>
          <a:solidFill>
            <a:srgbClr val="FFE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感染しないよう、気をつけながら</a:t>
            </a:r>
          </a:p>
        </p:txBody>
      </p:sp>
      <p:sp>
        <p:nvSpPr>
          <p:cNvPr id="9" name="テキスト ボックス 8">
            <a:extLst>
              <a:ext uri="{FF2B5EF4-FFF2-40B4-BE49-F238E27FC236}">
                <a16:creationId xmlns:a16="http://schemas.microsoft.com/office/drawing/2014/main" id="{BDEE8D50-E653-4CAB-9747-987714D6D105}"/>
              </a:ext>
            </a:extLst>
          </p:cNvPr>
          <p:cNvSpPr txBox="1"/>
          <p:nvPr/>
        </p:nvSpPr>
        <p:spPr>
          <a:xfrm>
            <a:off x="1929938" y="5870432"/>
            <a:ext cx="8332123" cy="646331"/>
          </a:xfrm>
          <a:prstGeom prst="rect">
            <a:avLst/>
          </a:prstGeom>
          <a:noFill/>
        </p:spPr>
        <p:txBody>
          <a:bodyPr wrap="square" rtlCol="0">
            <a:spAutoFit/>
          </a:bodyPr>
          <a:lstStyle/>
          <a:p>
            <a:pPr algn="ctr"/>
            <a:r>
              <a:rPr kumimoji="1" lang="ja-JP" altLang="en-US" sz="3600" b="1" u="sng" dirty="0">
                <a:solidFill>
                  <a:srgbClr val="FF0000"/>
                </a:solidFill>
                <a:latin typeface="HG丸ｺﾞｼｯｸM-PRO" panose="020F0600000000000000" pitchFamily="50" charset="-128"/>
                <a:ea typeface="HG丸ｺﾞｼｯｸM-PRO" panose="020F0600000000000000" pitchFamily="50" charset="-128"/>
              </a:rPr>
              <a:t>所要時間＝</a:t>
            </a:r>
            <a:r>
              <a:rPr kumimoji="1" lang="en-US" altLang="ja-JP" sz="3600" b="1" u="sng" dirty="0">
                <a:solidFill>
                  <a:srgbClr val="FF0000"/>
                </a:solidFill>
                <a:latin typeface="HG丸ｺﾞｼｯｸM-PRO" panose="020F0600000000000000" pitchFamily="50" charset="-128"/>
                <a:ea typeface="HG丸ｺﾞｼｯｸM-PRO" panose="020F0600000000000000" pitchFamily="50" charset="-128"/>
              </a:rPr>
              <a:t>1</a:t>
            </a:r>
            <a:r>
              <a:rPr kumimoji="1" lang="ja-JP" altLang="en-US" sz="3600" b="1" u="sng" dirty="0">
                <a:solidFill>
                  <a:srgbClr val="FF0000"/>
                </a:solidFill>
                <a:latin typeface="HG丸ｺﾞｼｯｸM-PRO" panose="020F0600000000000000" pitchFamily="50" charset="-128"/>
                <a:ea typeface="HG丸ｺﾞｼｯｸM-PRO" panose="020F0600000000000000" pitchFamily="50" charset="-128"/>
              </a:rPr>
              <a:t>分間</a:t>
            </a:r>
          </a:p>
        </p:txBody>
      </p:sp>
    </p:spTree>
    <p:extLst>
      <p:ext uri="{BB962C8B-B14F-4D97-AF65-F5344CB8AC3E}">
        <p14:creationId xmlns:p14="http://schemas.microsoft.com/office/powerpoint/2010/main" val="695508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A60A408-9C7B-42D2-BCD1-C16809E1B9BA}"/>
              </a:ext>
            </a:extLst>
          </p:cNvPr>
          <p:cNvSpPr>
            <a:spLocks noGrp="1"/>
          </p:cNvSpPr>
          <p:nvPr>
            <p:ph idx="1"/>
          </p:nvPr>
        </p:nvSpPr>
        <p:spPr>
          <a:xfrm>
            <a:off x="1845699" y="1496614"/>
            <a:ext cx="8500602" cy="5102941"/>
          </a:xfrm>
          <a:solidFill>
            <a:srgbClr val="FFFFEF"/>
          </a:solidFill>
        </p:spPr>
        <p:txBody>
          <a:bodyPr>
            <a:normAutofit fontScale="92500" lnSpcReduction="20000"/>
          </a:bodyPr>
          <a:lstStyle/>
          <a:p>
            <a:pPr marL="0" indent="0">
              <a:buNone/>
            </a:pPr>
            <a:endParaRPr lang="en-US" altLang="ja-JP" sz="3200" dirty="0"/>
          </a:p>
          <a:p>
            <a:pPr marL="0" indent="0" algn="ctr">
              <a:buNone/>
            </a:pPr>
            <a:r>
              <a:rPr lang="ja-JP" altLang="en-US" sz="3200" dirty="0"/>
              <a:t>  </a:t>
            </a:r>
            <a:r>
              <a:rPr lang="ja-JP" altLang="en-US" sz="3200" b="1" dirty="0">
                <a:latin typeface="BIZ UDPゴシック" panose="020B0400000000000000" pitchFamily="50" charset="-128"/>
                <a:ea typeface="BIZ UDPゴシック" panose="020B0400000000000000" pitchFamily="50" charset="-128"/>
              </a:rPr>
              <a:t>冬の寒さ、　大雪、　夏の暑さ、　水不足</a:t>
            </a:r>
            <a:endParaRPr lang="en-US" altLang="ja-JP" sz="3200" b="1" dirty="0">
              <a:latin typeface="BIZ UDPゴシック" panose="020B0400000000000000" pitchFamily="50" charset="-128"/>
              <a:ea typeface="BIZ UDPゴシック" panose="020B0400000000000000" pitchFamily="50" charset="-128"/>
            </a:endParaRPr>
          </a:p>
          <a:p>
            <a:pPr marL="0" indent="0" algn="ctr">
              <a:buNone/>
            </a:pPr>
            <a:endParaRPr lang="en-US" altLang="ja-JP" sz="3200" b="1" dirty="0">
              <a:latin typeface="BIZ UDPゴシック" panose="020B0400000000000000" pitchFamily="50" charset="-128"/>
              <a:ea typeface="BIZ UDPゴシック" panose="020B0400000000000000" pitchFamily="50" charset="-128"/>
            </a:endParaRPr>
          </a:p>
          <a:p>
            <a:pPr marL="0" indent="0" algn="ctr">
              <a:buNone/>
            </a:pPr>
            <a:r>
              <a:rPr lang="ja-JP" altLang="en-US" sz="3200" b="1" dirty="0">
                <a:latin typeface="BIZ UDPゴシック" panose="020B0400000000000000" pitchFamily="50" charset="-128"/>
                <a:ea typeface="BIZ UDPゴシック" panose="020B0400000000000000" pitchFamily="50" charset="-128"/>
              </a:rPr>
              <a:t>  動物におそわれる恐怖、　不安な気持ち</a:t>
            </a:r>
            <a:endParaRPr lang="en-US" altLang="ja-JP" sz="3200" b="1" dirty="0">
              <a:latin typeface="BIZ UDPゴシック" panose="020B0400000000000000" pitchFamily="50" charset="-128"/>
              <a:ea typeface="BIZ UDPゴシック" panose="020B0400000000000000" pitchFamily="50" charset="-128"/>
            </a:endParaRPr>
          </a:p>
          <a:p>
            <a:pPr marL="0" indent="0" algn="ctr">
              <a:buNone/>
            </a:pPr>
            <a:endParaRPr lang="en-US" altLang="ja-JP" sz="3200" b="1" dirty="0">
              <a:latin typeface="BIZ UDPゴシック" panose="020B0400000000000000" pitchFamily="50" charset="-128"/>
              <a:ea typeface="BIZ UDPゴシック" panose="020B0400000000000000" pitchFamily="50" charset="-128"/>
            </a:endParaRPr>
          </a:p>
          <a:p>
            <a:pPr marL="0" indent="0" algn="ctr">
              <a:buNone/>
            </a:pPr>
            <a:r>
              <a:rPr lang="ja-JP" altLang="en-US" sz="3200" b="1" dirty="0">
                <a:latin typeface="BIZ UDPゴシック" panose="020B0400000000000000" pitchFamily="50" charset="-128"/>
                <a:ea typeface="BIZ UDPゴシック" panose="020B0400000000000000" pitchFamily="50" charset="-128"/>
              </a:rPr>
              <a:t>  距離、　けんか、　いじめ、　水害、　暗さ</a:t>
            </a:r>
            <a:endParaRPr lang="en-US" altLang="ja-JP" sz="3200" b="1" dirty="0">
              <a:latin typeface="BIZ UDPゴシック" panose="020B0400000000000000" pitchFamily="50" charset="-128"/>
              <a:ea typeface="BIZ UDPゴシック" panose="020B0400000000000000" pitchFamily="50" charset="-128"/>
            </a:endParaRPr>
          </a:p>
          <a:p>
            <a:pPr marL="0" indent="0" algn="ctr">
              <a:buNone/>
            </a:pPr>
            <a:endParaRPr lang="en-US" altLang="ja-JP" sz="3200" b="1" dirty="0">
              <a:latin typeface="BIZ UDPゴシック" panose="020B0400000000000000" pitchFamily="50" charset="-128"/>
              <a:ea typeface="BIZ UDPゴシック" panose="020B0400000000000000" pitchFamily="50" charset="-128"/>
            </a:endParaRPr>
          </a:p>
          <a:p>
            <a:pPr marL="0" indent="0" algn="ctr">
              <a:buNone/>
            </a:pPr>
            <a:r>
              <a:rPr lang="ja-JP" altLang="en-US" sz="3200" b="1" dirty="0">
                <a:latin typeface="BIZ UDPゴシック" panose="020B0400000000000000" pitchFamily="50" charset="-128"/>
                <a:ea typeface="BIZ UDPゴシック" panose="020B0400000000000000" pitchFamily="50" charset="-128"/>
              </a:rPr>
              <a:t>  地震、　火事、　時間、　戦争、　さびし</a:t>
            </a:r>
            <a:endParaRPr lang="en-US" altLang="ja-JP" sz="3200" b="1" dirty="0">
              <a:latin typeface="BIZ UDPゴシック" panose="020B0400000000000000" pitchFamily="50" charset="-128"/>
              <a:ea typeface="BIZ UDPゴシック" panose="020B0400000000000000" pitchFamily="50" charset="-128"/>
            </a:endParaRPr>
          </a:p>
          <a:p>
            <a:pPr marL="0" indent="0" algn="ctr">
              <a:buNone/>
            </a:pPr>
            <a:endParaRPr lang="en-US" altLang="ja-JP" sz="3200" b="1" dirty="0">
              <a:latin typeface="BIZ UDPゴシック" panose="020B0400000000000000" pitchFamily="50" charset="-128"/>
              <a:ea typeface="BIZ UDPゴシック" panose="020B0400000000000000" pitchFamily="50" charset="-128"/>
            </a:endParaRPr>
          </a:p>
          <a:p>
            <a:pPr marL="0" indent="0" algn="ctr">
              <a:buNone/>
            </a:pPr>
            <a:r>
              <a:rPr lang="ja-JP" altLang="en-US" sz="3200" b="1" dirty="0">
                <a:latin typeface="BIZ UDPゴシック" panose="020B0400000000000000" pitchFamily="50" charset="-128"/>
                <a:ea typeface="BIZ UDPゴシック" panose="020B0400000000000000" pitchFamily="50" charset="-128"/>
              </a:rPr>
              <a:t>病気  その他</a:t>
            </a:r>
            <a:endParaRPr lang="en-US" altLang="ja-JP" sz="3200" b="1" dirty="0">
              <a:latin typeface="BIZ UDPゴシック" panose="020B0400000000000000" pitchFamily="50" charset="-128"/>
              <a:ea typeface="BIZ UDPゴシック" panose="020B0400000000000000" pitchFamily="50" charset="-128"/>
            </a:endParaRPr>
          </a:p>
          <a:p>
            <a:pPr marL="0" indent="0">
              <a:buNone/>
            </a:pPr>
            <a:r>
              <a:rPr lang="ja-JP" altLang="en-US" sz="3200" b="1" dirty="0"/>
              <a:t>　　</a:t>
            </a:r>
          </a:p>
        </p:txBody>
      </p:sp>
      <p:sp>
        <p:nvSpPr>
          <p:cNvPr id="5" name="テキスト ボックス 4">
            <a:extLst>
              <a:ext uri="{FF2B5EF4-FFF2-40B4-BE49-F238E27FC236}">
                <a16:creationId xmlns:a16="http://schemas.microsoft.com/office/drawing/2014/main" id="{A087FDF0-F4AD-41B8-8668-134F16962F8A}"/>
              </a:ext>
            </a:extLst>
          </p:cNvPr>
          <p:cNvSpPr txBox="1"/>
          <p:nvPr/>
        </p:nvSpPr>
        <p:spPr>
          <a:xfrm>
            <a:off x="2903220" y="258447"/>
            <a:ext cx="6385560" cy="954107"/>
          </a:xfrm>
          <a:prstGeom prst="rect">
            <a:avLst/>
          </a:prstGeom>
          <a:noFill/>
        </p:spPr>
        <p:txBody>
          <a:bodyPr wrap="square">
            <a:spAutoFit/>
          </a:bodyPr>
          <a:lstStyle/>
          <a:p>
            <a:r>
              <a:rPr kumimoji="1" lang="ja-JP" altLang="en-US" sz="2800" b="1" dirty="0">
                <a:latin typeface="HG丸ｺﾞｼｯｸM-PRO" panose="020F0600000000000000" pitchFamily="50" charset="-128"/>
                <a:ea typeface="HG丸ｺﾞｼｯｸM-PRO" panose="020F0600000000000000" pitchFamily="50" charset="-128"/>
              </a:rPr>
              <a:t>人間がこれまでに克服してきたもの　　　　</a:t>
            </a:r>
            <a:endParaRPr kumimoji="1" lang="en-US" altLang="ja-JP" sz="2800" b="1" dirty="0">
              <a:latin typeface="HG丸ｺﾞｼｯｸM-PRO" panose="020F0600000000000000" pitchFamily="50" charset="-128"/>
              <a:ea typeface="HG丸ｺﾞｼｯｸM-PRO" panose="020F0600000000000000" pitchFamily="50" charset="-128"/>
            </a:endParaRPr>
          </a:p>
          <a:p>
            <a:r>
              <a:rPr kumimoji="1" lang="ja-JP" altLang="en-US" sz="2800" b="1" dirty="0">
                <a:latin typeface="HG丸ｺﾞｼｯｸM-PRO" panose="020F0600000000000000" pitchFamily="50" charset="-128"/>
                <a:ea typeface="HG丸ｺﾞｼｯｸM-PRO" panose="020F0600000000000000" pitchFamily="50" charset="-128"/>
              </a:rPr>
              <a:t>　　　　（みんなの気づき）</a:t>
            </a:r>
            <a:endParaRPr lang="ja-JP" altLang="en-US" sz="2800" b="1" dirty="0"/>
          </a:p>
        </p:txBody>
      </p:sp>
    </p:spTree>
    <p:extLst>
      <p:ext uri="{BB962C8B-B14F-4D97-AF65-F5344CB8AC3E}">
        <p14:creationId xmlns:p14="http://schemas.microsoft.com/office/powerpoint/2010/main" val="4064541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201092" y="4584792"/>
            <a:ext cx="8454102" cy="1077218"/>
          </a:xfrm>
          <a:prstGeom prst="rect">
            <a:avLst/>
          </a:prstGeom>
          <a:noFill/>
        </p:spPr>
        <p:txBody>
          <a:bodyPr wrap="square" rtlCol="0">
            <a:spAutoFit/>
          </a:bodyPr>
          <a:lstStyle/>
          <a:p>
            <a:r>
              <a:rPr kumimoji="1" lang="ja-JP" altLang="en-US" sz="3200" dirty="0">
                <a:latin typeface="HG丸ｺﾞｼｯｸM-PRO" panose="020F0600000000000000" pitchFamily="50" charset="-128"/>
                <a:ea typeface="HG丸ｺﾞｼｯｸM-PRO" panose="020F0600000000000000" pitchFamily="50" charset="-128"/>
              </a:rPr>
              <a:t>苦労や困難を、工夫や知恵で乗り越えた物語になるかな？</a:t>
            </a:r>
            <a:endParaRPr kumimoji="1" lang="en-US" altLang="ja-JP" sz="3200" dirty="0">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1106287" y="1359500"/>
            <a:ext cx="10201346" cy="2862322"/>
          </a:xfrm>
          <a:prstGeom prst="rect">
            <a:avLst/>
          </a:prstGeom>
          <a:noFill/>
        </p:spPr>
        <p:txBody>
          <a:bodyPr wrap="square" rtlCol="0">
            <a:spAutoFit/>
          </a:bodyPr>
          <a:lstStyle/>
          <a:p>
            <a:r>
              <a:rPr kumimoji="1" lang="ja-JP" altLang="en-US" sz="2800" b="1" dirty="0"/>
              <a:t>　</a:t>
            </a:r>
            <a:r>
              <a:rPr kumimoji="1" lang="ja-JP" altLang="en-US" sz="2800" b="1" dirty="0">
                <a:latin typeface="HG丸ｺﾞｼｯｸM-PRO" panose="020F0600000000000000" pitchFamily="50" charset="-128"/>
                <a:ea typeface="HG丸ｺﾞｼｯｸM-PRO" panose="020F0600000000000000" pitchFamily="50" charset="-128"/>
              </a:rPr>
              <a:t>では次に、集めたものの中から気にいったものを１つ選び</a:t>
            </a:r>
            <a:endParaRPr kumimoji="1" lang="en-US" altLang="ja-JP" sz="2800" b="1" dirty="0">
              <a:latin typeface="HG丸ｺﾞｼｯｸM-PRO" panose="020F0600000000000000" pitchFamily="50" charset="-128"/>
              <a:ea typeface="HG丸ｺﾞｼｯｸM-PRO" panose="020F0600000000000000" pitchFamily="50" charset="-128"/>
            </a:endParaRPr>
          </a:p>
          <a:p>
            <a:endParaRPr kumimoji="1" lang="en-US" altLang="ja-JP" sz="2800" b="1" dirty="0">
              <a:latin typeface="HG丸ｺﾞｼｯｸM-PRO" panose="020F0600000000000000" pitchFamily="50" charset="-128"/>
              <a:ea typeface="HG丸ｺﾞｼｯｸM-PRO" panose="020F0600000000000000" pitchFamily="50" charset="-128"/>
            </a:endParaRPr>
          </a:p>
          <a:p>
            <a:endParaRPr kumimoji="1" lang="en-US" altLang="ja-JP" sz="2800" b="1" dirty="0">
              <a:latin typeface="HG丸ｺﾞｼｯｸM-PRO" panose="020F0600000000000000" pitchFamily="50" charset="-128"/>
              <a:ea typeface="HG丸ｺﾞｼｯｸM-PRO" panose="020F0600000000000000" pitchFamily="50" charset="-128"/>
            </a:endParaRPr>
          </a:p>
          <a:p>
            <a:r>
              <a:rPr kumimoji="1" lang="ja-JP" altLang="en-US" sz="2800" b="1" dirty="0">
                <a:solidFill>
                  <a:schemeClr val="accent5">
                    <a:lumMod val="75000"/>
                  </a:schemeClr>
                </a:solidFill>
                <a:latin typeface="HG丸ｺﾞｼｯｸM-PRO" panose="020F0600000000000000" pitchFamily="50" charset="-128"/>
                <a:ea typeface="HG丸ｺﾞｼｯｸM-PRO" panose="020F0600000000000000" pitchFamily="50" charset="-128"/>
              </a:rPr>
              <a:t>「大先輩の活躍、きっとこうだったんじゃないか劇場」の台本</a:t>
            </a:r>
            <a:endParaRPr kumimoji="1" lang="en-US" altLang="ja-JP" sz="2800" b="1" dirty="0">
              <a:solidFill>
                <a:schemeClr val="accent5">
                  <a:lumMod val="75000"/>
                </a:schemeClr>
              </a:solidFill>
              <a:latin typeface="HG丸ｺﾞｼｯｸM-PRO" panose="020F0600000000000000" pitchFamily="50" charset="-128"/>
              <a:ea typeface="HG丸ｺﾞｼｯｸM-PRO" panose="020F0600000000000000" pitchFamily="50" charset="-128"/>
            </a:endParaRPr>
          </a:p>
          <a:p>
            <a:endParaRPr kumimoji="1" lang="en-US" altLang="ja-JP" sz="2800" b="1" dirty="0">
              <a:latin typeface="HG丸ｺﾞｼｯｸM-PRO" panose="020F0600000000000000" pitchFamily="50" charset="-128"/>
              <a:ea typeface="HG丸ｺﾞｼｯｸM-PRO" panose="020F0600000000000000" pitchFamily="50" charset="-128"/>
            </a:endParaRPr>
          </a:p>
          <a:p>
            <a:r>
              <a:rPr kumimoji="1" lang="ja-JP" altLang="en-US" sz="4000" b="1" dirty="0">
                <a:solidFill>
                  <a:schemeClr val="accent5">
                    <a:lumMod val="75000"/>
                  </a:schemeClr>
                </a:solidFill>
                <a:latin typeface="HG丸ｺﾞｼｯｸM-PRO" panose="020F0600000000000000" pitchFamily="50" charset="-128"/>
                <a:ea typeface="HG丸ｺﾞｼｯｸM-PRO" panose="020F0600000000000000" pitchFamily="50" charset="-128"/>
              </a:rPr>
              <a:t>「〇〇克服物語」をつくってください</a:t>
            </a:r>
            <a:r>
              <a:rPr kumimoji="1" lang="ja-JP" altLang="en-US" sz="4000" b="1" dirty="0">
                <a:solidFill>
                  <a:schemeClr val="accent5">
                    <a:lumMod val="75000"/>
                  </a:schemeClr>
                </a:solidFill>
              </a:rPr>
              <a:t>。</a:t>
            </a:r>
          </a:p>
        </p:txBody>
      </p:sp>
      <p:sp>
        <p:nvSpPr>
          <p:cNvPr id="6" name="テキスト ボックス 5"/>
          <p:cNvSpPr txBox="1"/>
          <p:nvPr/>
        </p:nvSpPr>
        <p:spPr>
          <a:xfrm>
            <a:off x="2335020" y="3281209"/>
            <a:ext cx="1584066" cy="276999"/>
          </a:xfrm>
          <a:prstGeom prst="rect">
            <a:avLst/>
          </a:prstGeom>
          <a:noFill/>
        </p:spPr>
        <p:txBody>
          <a:bodyPr wrap="square" rtlCol="0">
            <a:spAutoFit/>
          </a:bodyPr>
          <a:lstStyle/>
          <a:p>
            <a:r>
              <a:rPr kumimoji="1" lang="ja-JP" altLang="en-US" sz="1200" dirty="0">
                <a:solidFill>
                  <a:schemeClr val="accent5">
                    <a:lumMod val="75000"/>
                  </a:schemeClr>
                </a:solidFill>
                <a:latin typeface="HG丸ｺﾞｼｯｸM-PRO" panose="020F0600000000000000" pitchFamily="50" charset="-128"/>
                <a:ea typeface="HG丸ｺﾞｼｯｸM-PRO" panose="020F0600000000000000" pitchFamily="50" charset="-128"/>
              </a:rPr>
              <a:t>ホニャララ</a:t>
            </a:r>
          </a:p>
        </p:txBody>
      </p:sp>
      <p:sp>
        <p:nvSpPr>
          <p:cNvPr id="9" name="テキスト ボックス 8"/>
          <p:cNvSpPr txBox="1"/>
          <p:nvPr/>
        </p:nvSpPr>
        <p:spPr>
          <a:xfrm>
            <a:off x="4290147" y="3290500"/>
            <a:ext cx="1584066" cy="276999"/>
          </a:xfrm>
          <a:prstGeom prst="rect">
            <a:avLst/>
          </a:prstGeom>
          <a:noFill/>
        </p:spPr>
        <p:txBody>
          <a:bodyPr wrap="square" rtlCol="0">
            <a:spAutoFit/>
          </a:bodyPr>
          <a:lstStyle/>
          <a:p>
            <a:r>
              <a:rPr kumimoji="1" lang="ja-JP" altLang="en-US" sz="1200" dirty="0">
                <a:solidFill>
                  <a:schemeClr val="accent5">
                    <a:lumMod val="75000"/>
                  </a:schemeClr>
                </a:solidFill>
                <a:latin typeface="HG丸ｺﾞｼｯｸM-PRO" panose="020F0600000000000000" pitchFamily="50" charset="-128"/>
                <a:ea typeface="HG丸ｺﾞｼｯｸM-PRO" panose="020F0600000000000000" pitchFamily="50" charset="-128"/>
              </a:rPr>
              <a:t>ストーリー</a:t>
            </a:r>
          </a:p>
        </p:txBody>
      </p:sp>
      <p:sp>
        <p:nvSpPr>
          <p:cNvPr id="11" name="テキスト ボックス 10">
            <a:extLst>
              <a:ext uri="{FF2B5EF4-FFF2-40B4-BE49-F238E27FC236}">
                <a16:creationId xmlns:a16="http://schemas.microsoft.com/office/drawing/2014/main" id="{7543BD95-5F22-43CB-871A-2D0F42237B72}"/>
              </a:ext>
            </a:extLst>
          </p:cNvPr>
          <p:cNvSpPr txBox="1"/>
          <p:nvPr/>
        </p:nvSpPr>
        <p:spPr>
          <a:xfrm>
            <a:off x="1632066" y="466424"/>
            <a:ext cx="9149789" cy="646331"/>
          </a:xfrm>
          <a:prstGeom prst="rect">
            <a:avLst/>
          </a:prstGeom>
          <a:noFill/>
          <a:ln w="28575">
            <a:solidFill>
              <a:schemeClr val="accent1"/>
            </a:solidFill>
          </a:ln>
        </p:spPr>
        <p:txBody>
          <a:bodyPr wrap="square" rtlCol="0">
            <a:spAutoFit/>
          </a:bodyPr>
          <a:lstStyle/>
          <a:p>
            <a:pPr algn="ctr"/>
            <a:r>
              <a:rPr kumimoji="1" lang="ja-JP" altLang="en-US" sz="3600" dirty="0">
                <a:solidFill>
                  <a:srgbClr val="0070C0"/>
                </a:solidFill>
              </a:rPr>
              <a:t>　</a:t>
            </a:r>
            <a:r>
              <a:rPr kumimoji="1" lang="ja-JP" altLang="en-US" sz="3600" b="1" dirty="0">
                <a:solidFill>
                  <a:srgbClr val="0070C0"/>
                </a:solidFill>
                <a:latin typeface="HG丸ｺﾞｼｯｸM-PRO" panose="020F0600000000000000" pitchFamily="50" charset="-128"/>
                <a:ea typeface="HG丸ｺﾞｼｯｸM-PRO" panose="020F0600000000000000" pitchFamily="50" charset="-128"/>
              </a:rPr>
              <a:t>ミッション </a:t>
            </a:r>
            <a:r>
              <a:rPr kumimoji="1" lang="en-US" altLang="ja-JP" sz="3600" b="1" dirty="0">
                <a:solidFill>
                  <a:srgbClr val="0070C0"/>
                </a:solidFill>
                <a:latin typeface="HG丸ｺﾞｼｯｸM-PRO" panose="020F0600000000000000" pitchFamily="50" charset="-128"/>
                <a:ea typeface="HG丸ｺﾞｼｯｸM-PRO" panose="020F0600000000000000" pitchFamily="50" charset="-128"/>
              </a:rPr>
              <a:t>Ⅱ</a:t>
            </a:r>
          </a:p>
        </p:txBody>
      </p:sp>
      <p:sp>
        <p:nvSpPr>
          <p:cNvPr id="12" name="テキスト ボックス 11">
            <a:extLst>
              <a:ext uri="{FF2B5EF4-FFF2-40B4-BE49-F238E27FC236}">
                <a16:creationId xmlns:a16="http://schemas.microsoft.com/office/drawing/2014/main" id="{D4611FBB-259C-4298-AAE6-A3DA7DCF5CF9}"/>
              </a:ext>
            </a:extLst>
          </p:cNvPr>
          <p:cNvSpPr txBox="1"/>
          <p:nvPr/>
        </p:nvSpPr>
        <p:spPr>
          <a:xfrm>
            <a:off x="465057" y="6046725"/>
            <a:ext cx="8332123" cy="646331"/>
          </a:xfrm>
          <a:prstGeom prst="rect">
            <a:avLst/>
          </a:prstGeom>
          <a:noFill/>
        </p:spPr>
        <p:txBody>
          <a:bodyPr wrap="square" rtlCol="0">
            <a:spAutoFit/>
          </a:bodyPr>
          <a:lstStyle/>
          <a:p>
            <a:pPr algn="ctr"/>
            <a:r>
              <a:rPr kumimoji="1" lang="ja-JP" altLang="en-US" sz="3600" b="1" u="sng" dirty="0">
                <a:solidFill>
                  <a:srgbClr val="FF0000"/>
                </a:solidFill>
                <a:latin typeface="HG丸ｺﾞｼｯｸM-PRO" panose="020F0600000000000000" pitchFamily="50" charset="-128"/>
                <a:ea typeface="HG丸ｺﾞｼｯｸM-PRO" panose="020F0600000000000000" pitchFamily="50" charset="-128"/>
              </a:rPr>
              <a:t>所要時間＝</a:t>
            </a:r>
            <a:r>
              <a:rPr kumimoji="1" lang="en-US" altLang="ja-JP" sz="3600" b="1" u="sng" dirty="0">
                <a:solidFill>
                  <a:srgbClr val="FF0000"/>
                </a:solidFill>
                <a:latin typeface="HG丸ｺﾞｼｯｸM-PRO" panose="020F0600000000000000" pitchFamily="50" charset="-128"/>
                <a:ea typeface="HG丸ｺﾞｼｯｸM-PRO" panose="020F0600000000000000" pitchFamily="50" charset="-128"/>
              </a:rPr>
              <a:t>3</a:t>
            </a:r>
            <a:r>
              <a:rPr kumimoji="1" lang="ja-JP" altLang="en-US" sz="3600" b="1" u="sng" dirty="0">
                <a:solidFill>
                  <a:srgbClr val="FF0000"/>
                </a:solidFill>
                <a:latin typeface="HG丸ｺﾞｼｯｸM-PRO" panose="020F0600000000000000" pitchFamily="50" charset="-128"/>
                <a:ea typeface="HG丸ｺﾞｼｯｸM-PRO" panose="020F0600000000000000" pitchFamily="50" charset="-128"/>
              </a:rPr>
              <a:t>分間</a:t>
            </a:r>
          </a:p>
        </p:txBody>
      </p:sp>
      <p:sp>
        <p:nvSpPr>
          <p:cNvPr id="10" name="テキスト ボックス 9">
            <a:extLst>
              <a:ext uri="{FF2B5EF4-FFF2-40B4-BE49-F238E27FC236}">
                <a16:creationId xmlns:a16="http://schemas.microsoft.com/office/drawing/2014/main" id="{037F2986-4BAE-40FF-BC2F-E612CDFCB3E5}"/>
              </a:ext>
            </a:extLst>
          </p:cNvPr>
          <p:cNvSpPr txBox="1"/>
          <p:nvPr/>
        </p:nvSpPr>
        <p:spPr>
          <a:xfrm>
            <a:off x="6615794" y="6046724"/>
            <a:ext cx="4166061" cy="646331"/>
          </a:xfrm>
          <a:prstGeom prst="rect">
            <a:avLst/>
          </a:prstGeom>
          <a:noFill/>
        </p:spPr>
        <p:txBody>
          <a:bodyPr wrap="square" rtlCol="0">
            <a:spAutoFit/>
          </a:bodyPr>
          <a:lstStyle/>
          <a:p>
            <a:pPr algn="ctr"/>
            <a:r>
              <a:rPr kumimoji="1" lang="ja-JP" altLang="en-US" sz="3600" b="1" u="sng" dirty="0">
                <a:solidFill>
                  <a:srgbClr val="FF0000"/>
                </a:solidFill>
                <a:latin typeface="HG丸ｺﾞｼｯｸM-PRO" panose="020F0600000000000000" pitchFamily="50" charset="-128"/>
                <a:ea typeface="HG丸ｺﾞｼｯｸM-PRO" panose="020F0600000000000000" pitchFamily="50" charset="-128"/>
              </a:rPr>
              <a:t>追加＝２分間</a:t>
            </a:r>
          </a:p>
        </p:txBody>
      </p:sp>
    </p:spTree>
    <p:extLst>
      <p:ext uri="{BB962C8B-B14F-4D97-AF65-F5344CB8AC3E}">
        <p14:creationId xmlns:p14="http://schemas.microsoft.com/office/powerpoint/2010/main" val="287352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5" end="5"/>
                                            </p:txEl>
                                          </p:spTgt>
                                        </p:tgtEl>
                                        <p:attrNameLst>
                                          <p:attrName>style.visibility</p:attrName>
                                        </p:attrNameLst>
                                      </p:cBhvr>
                                      <p:to>
                                        <p:strVal val="visible"/>
                                      </p:to>
                                    </p:set>
                                    <p:animEffect transition="in" filter="fade">
                                      <p:cBhvr>
                                        <p:cTn id="14" dur="1000"/>
                                        <p:tgtEl>
                                          <p:spTgt spid="5">
                                            <p:txEl>
                                              <p:pRg st="5" end="5"/>
                                            </p:txEl>
                                          </p:spTgt>
                                        </p:tgtEl>
                                      </p:cBhvr>
                                    </p:animEffect>
                                    <p:anim calcmode="lin" valueType="num">
                                      <p:cBhvr>
                                        <p:cTn id="1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1000"/>
                                        <p:tgtEl>
                                          <p:spTgt spid="9">
                                            <p:txEl>
                                              <p:pRg st="0" end="0"/>
                                            </p:txEl>
                                          </p:spTgt>
                                        </p:tgtEl>
                                      </p:cBhvr>
                                    </p:animEffect>
                                    <p:anim calcmode="lin" valueType="num">
                                      <p:cBhvr>
                                        <p:cTn id="2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5D24DA7-C479-441D-BF59-63794AAC0C60}"/>
              </a:ext>
            </a:extLst>
          </p:cNvPr>
          <p:cNvPicPr>
            <a:picLocks noChangeAspect="1"/>
          </p:cNvPicPr>
          <p:nvPr/>
        </p:nvPicPr>
        <p:blipFill>
          <a:blip r:embed="rId3"/>
          <a:stretch>
            <a:fillRect/>
          </a:stretch>
        </p:blipFill>
        <p:spPr>
          <a:xfrm>
            <a:off x="1685296" y="123690"/>
            <a:ext cx="8821409" cy="6610620"/>
          </a:xfrm>
          <a:prstGeom prst="rect">
            <a:avLst/>
          </a:prstGeom>
          <a:ln>
            <a:solidFill>
              <a:schemeClr val="tx1"/>
            </a:solidFill>
          </a:ln>
        </p:spPr>
      </p:pic>
      <p:sp>
        <p:nvSpPr>
          <p:cNvPr id="3" name="正方形/長方形 2"/>
          <p:cNvSpPr/>
          <p:nvPr/>
        </p:nvSpPr>
        <p:spPr>
          <a:xfrm>
            <a:off x="2889338" y="501042"/>
            <a:ext cx="4121063" cy="830997"/>
          </a:xfrm>
          <a:prstGeom prst="rect">
            <a:avLst/>
          </a:prstGeom>
        </p:spPr>
        <p:txBody>
          <a:bodyPr wrap="square">
            <a:spAutoFit/>
          </a:bodyPr>
          <a:lstStyle/>
          <a:p>
            <a:r>
              <a:rPr kumimoji="1" lang="ja-JP" altLang="en-US" sz="4800" dirty="0">
                <a:latin typeface="UD デジタル 教科書体 NK-B" panose="02020700000000000000" pitchFamily="18" charset="-128"/>
                <a:ea typeface="UD デジタル 教科書体 NK-B" panose="02020700000000000000" pitchFamily="18" charset="-128"/>
              </a:rPr>
              <a:t>食りょう不足</a:t>
            </a:r>
            <a:endParaRPr kumimoji="1" lang="en-US" altLang="ja-JP" sz="4800" b="1"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7864885E-534F-4766-BDC2-77A9A064C801}"/>
              </a:ext>
            </a:extLst>
          </p:cNvPr>
          <p:cNvSpPr/>
          <p:nvPr/>
        </p:nvSpPr>
        <p:spPr>
          <a:xfrm>
            <a:off x="2028171" y="1540977"/>
            <a:ext cx="8276574" cy="4832092"/>
          </a:xfrm>
          <a:prstGeom prst="rect">
            <a:avLst/>
          </a:prstGeom>
        </p:spPr>
        <p:txBody>
          <a:bodyPr wrap="square">
            <a:spAutoFit/>
          </a:bodyPr>
          <a:lstStyle/>
          <a:p>
            <a:r>
              <a:rPr kumimoji="1" lang="ja-JP" altLang="en-US" sz="2800" dirty="0">
                <a:latin typeface="UD デジタル 教科書体 NK-B" panose="02020700000000000000" pitchFamily="18" charset="-128"/>
                <a:ea typeface="UD デジタル 教科書体 NK-B" panose="02020700000000000000" pitchFamily="18" charset="-128"/>
              </a:rPr>
              <a:t>昔むかし、縄文人は土器を発明した。かたい木の実も土器で煮てみるとやわらかくなって、とてもおいしく食べられることがわかった。</a:t>
            </a:r>
            <a:endParaRPr kumimoji="1" lang="en-US" altLang="ja-JP" sz="2800" dirty="0">
              <a:latin typeface="UD デジタル 教科書体 NK-B" panose="02020700000000000000" pitchFamily="18" charset="-128"/>
              <a:ea typeface="UD デジタル 教科書体 NK-B" panose="02020700000000000000" pitchFamily="18" charset="-128"/>
            </a:endParaRPr>
          </a:p>
          <a:p>
            <a:r>
              <a:rPr kumimoji="1" lang="ja-JP" altLang="en-US" sz="2800" dirty="0">
                <a:latin typeface="UD デジタル 教科書体 NK-B" panose="02020700000000000000" pitchFamily="18" charset="-128"/>
                <a:ea typeface="UD デジタル 教科書体 NK-B" panose="02020700000000000000" pitchFamily="18" charset="-128"/>
              </a:rPr>
              <a:t>　　</a:t>
            </a:r>
            <a:endParaRPr kumimoji="1" lang="en-US" altLang="ja-JP" sz="2800" dirty="0">
              <a:latin typeface="UD デジタル 教科書体 NK-B" panose="02020700000000000000" pitchFamily="18" charset="-128"/>
              <a:ea typeface="UD デジタル 教科書体 NK-B" panose="02020700000000000000" pitchFamily="18" charset="-128"/>
            </a:endParaRPr>
          </a:p>
          <a:p>
            <a:r>
              <a:rPr kumimoji="1" lang="ja-JP" altLang="en-US" sz="2800" dirty="0">
                <a:latin typeface="UD デジタル 教科書体 NK-B" panose="02020700000000000000" pitchFamily="18" charset="-128"/>
                <a:ea typeface="UD デジタル 教科書体 NK-B" panose="02020700000000000000" pitchFamily="18" charset="-128"/>
              </a:rPr>
              <a:t>「これはいいものを発明したぞ、よしもっといろいろ</a:t>
            </a:r>
            <a:endParaRPr kumimoji="1" lang="en-US" altLang="ja-JP" sz="2800" dirty="0">
              <a:latin typeface="UD デジタル 教科書体 NK-B" panose="02020700000000000000" pitchFamily="18" charset="-128"/>
              <a:ea typeface="UD デジタル 教科書体 NK-B" panose="02020700000000000000" pitchFamily="18" charset="-128"/>
            </a:endParaRPr>
          </a:p>
          <a:p>
            <a:r>
              <a:rPr kumimoji="1" lang="ja-JP" altLang="en-US" sz="2800" dirty="0">
                <a:latin typeface="UD デジタル 教科書体 NK-B" panose="02020700000000000000" pitchFamily="18" charset="-128"/>
                <a:ea typeface="UD デジタル 教科書体 NK-B" panose="02020700000000000000" pitchFamily="18" charset="-128"/>
              </a:rPr>
              <a:t>　煮てみよう」</a:t>
            </a:r>
            <a:endParaRPr kumimoji="1" lang="en-US" altLang="ja-JP" sz="2800" dirty="0">
              <a:latin typeface="UD デジタル 教科書体 NK-B" panose="02020700000000000000" pitchFamily="18" charset="-128"/>
              <a:ea typeface="UD デジタル 教科書体 NK-B" panose="02020700000000000000" pitchFamily="18" charset="-128"/>
            </a:endParaRPr>
          </a:p>
          <a:p>
            <a:r>
              <a:rPr kumimoji="1" lang="ja-JP" altLang="en-US" sz="2800" dirty="0">
                <a:latin typeface="UD デジタル 教科書体 NK-B" panose="02020700000000000000" pitchFamily="18" charset="-128"/>
                <a:ea typeface="UD デジタル 教科書体 NK-B" panose="02020700000000000000" pitchFamily="18" charset="-128"/>
              </a:rPr>
              <a:t>　これまでは食べなかった貝も煮てみた。</a:t>
            </a:r>
            <a:endParaRPr kumimoji="1" lang="en-US" altLang="ja-JP" sz="2800" dirty="0">
              <a:latin typeface="UD デジタル 教科書体 NK-B" panose="02020700000000000000" pitchFamily="18" charset="-128"/>
              <a:ea typeface="UD デジタル 教科書体 NK-B" panose="02020700000000000000" pitchFamily="18" charset="-128"/>
            </a:endParaRPr>
          </a:p>
          <a:p>
            <a:r>
              <a:rPr kumimoji="1" lang="ja-JP" altLang="en-US" sz="2800" dirty="0">
                <a:latin typeface="UD デジタル 教科書体 NK-B" panose="02020700000000000000" pitchFamily="18" charset="-128"/>
                <a:ea typeface="UD デジタル 教科書体 NK-B" panose="02020700000000000000" pitchFamily="18" charset="-128"/>
              </a:rPr>
              <a:t>　煮ると貝はパカっと開いた。そして、その身はとても</a:t>
            </a:r>
            <a:endParaRPr kumimoji="1" lang="en-US" altLang="ja-JP" sz="2800" dirty="0">
              <a:latin typeface="UD デジタル 教科書体 NK-B" panose="02020700000000000000" pitchFamily="18" charset="-128"/>
              <a:ea typeface="UD デジタル 教科書体 NK-B" panose="02020700000000000000" pitchFamily="18" charset="-128"/>
            </a:endParaRPr>
          </a:p>
          <a:p>
            <a:r>
              <a:rPr kumimoji="1" lang="ja-JP" altLang="en-US" sz="2800" dirty="0">
                <a:latin typeface="UD デジタル 教科書体 NK-B" panose="02020700000000000000" pitchFamily="18" charset="-128"/>
                <a:ea typeface="UD デジタル 教科書体 NK-B" panose="02020700000000000000" pitchFamily="18" charset="-128"/>
              </a:rPr>
              <a:t>　おいしかった。しかも、干せば保存食にもできた！</a:t>
            </a:r>
            <a:endParaRPr kumimoji="1" lang="en-US" altLang="ja-JP" sz="2800" dirty="0">
              <a:latin typeface="UD デジタル 教科書体 NK-B" panose="02020700000000000000" pitchFamily="18" charset="-128"/>
              <a:ea typeface="UD デジタル 教科書体 NK-B" panose="02020700000000000000" pitchFamily="18" charset="-128"/>
            </a:endParaRPr>
          </a:p>
          <a:p>
            <a:r>
              <a:rPr kumimoji="1" lang="ja-JP" altLang="en-US" sz="2800" dirty="0">
                <a:latin typeface="UD デジタル 教科書体 NK-B" panose="02020700000000000000" pitchFamily="18" charset="-128"/>
                <a:ea typeface="UD デジタル 教科書体 NK-B" panose="02020700000000000000" pitchFamily="18" charset="-128"/>
              </a:rPr>
              <a:t>　こうして縄文人は土器の力で食りょう危機を克服した。</a:t>
            </a:r>
            <a:endParaRPr kumimoji="1" lang="en-US" altLang="ja-JP" sz="2800" dirty="0">
              <a:latin typeface="UD デジタル 教科書体 NK-B" panose="02020700000000000000" pitchFamily="18" charset="-128"/>
              <a:ea typeface="UD デジタル 教科書体 NK-B" panose="02020700000000000000" pitchFamily="18" charset="-128"/>
            </a:endParaRPr>
          </a:p>
          <a:p>
            <a:r>
              <a:rPr kumimoji="1" lang="ja-JP" altLang="en-US" sz="2800" dirty="0">
                <a:latin typeface="UD デジタル 教科書体 NK-B" panose="02020700000000000000" pitchFamily="18" charset="-128"/>
                <a:ea typeface="UD デジタル 教科書体 NK-B" panose="02020700000000000000" pitchFamily="18" charset="-128"/>
              </a:rPr>
              <a:t>　めでたし、めでたし　　　　　　　　　　　　　　　　</a:t>
            </a:r>
            <a:endParaRPr lang="ja-JP" altLang="en-US" sz="2800" dirty="0"/>
          </a:p>
        </p:txBody>
      </p:sp>
    </p:spTree>
    <p:extLst>
      <p:ext uri="{BB962C8B-B14F-4D97-AF65-F5344CB8AC3E}">
        <p14:creationId xmlns:p14="http://schemas.microsoft.com/office/powerpoint/2010/main" val="2753688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90851" y="347556"/>
            <a:ext cx="10857810" cy="892552"/>
          </a:xfrm>
          <a:prstGeom prst="rect">
            <a:avLst/>
          </a:prstGeom>
          <a:noFill/>
        </p:spPr>
        <p:txBody>
          <a:bodyPr wrap="square" rtlCol="0">
            <a:spAutoFit/>
          </a:bodyPr>
          <a:lstStyle/>
          <a:p>
            <a:r>
              <a:rPr kumimoji="1" lang="ja-JP" altLang="en-US" sz="3200" dirty="0"/>
              <a:t>　</a:t>
            </a:r>
            <a:r>
              <a:rPr kumimoji="1" lang="ja-JP" altLang="en-US" sz="3200" dirty="0">
                <a:solidFill>
                  <a:srgbClr val="FF0000"/>
                </a:solidFill>
                <a:latin typeface="AR P丸ゴシック体E" panose="020F0900000000000000" pitchFamily="50" charset="-128"/>
                <a:ea typeface="AR P丸ゴシック体E" panose="020F0900000000000000" pitchFamily="50" charset="-128"/>
              </a:rPr>
              <a:t>３分経ちました。</a:t>
            </a:r>
            <a:r>
              <a:rPr kumimoji="1" lang="ja-JP" altLang="en-US" sz="3200" dirty="0"/>
              <a:t>　</a:t>
            </a:r>
            <a:r>
              <a:rPr kumimoji="1" lang="ja-JP" altLang="en-US" sz="3200" dirty="0">
                <a:latin typeface="HG丸ｺﾞｼｯｸM-PRO" panose="020F0600000000000000" pitchFamily="50" charset="-128"/>
                <a:ea typeface="HG丸ｺﾞｼｯｸM-PRO" panose="020F0600000000000000" pitchFamily="50" charset="-128"/>
              </a:rPr>
              <a:t>物語はできたかな？　</a:t>
            </a:r>
            <a:r>
              <a:rPr kumimoji="1" lang="ja-JP" altLang="en-US" sz="2000" dirty="0">
                <a:solidFill>
                  <a:srgbClr val="FF0000"/>
                </a:solidFill>
                <a:latin typeface="HG丸ｺﾞｼｯｸM-PRO" panose="020F0600000000000000" pitchFamily="50" charset="-128"/>
                <a:ea typeface="HG丸ｺﾞｼｯｸM-PRO" panose="020F0600000000000000" pitchFamily="50" charset="-128"/>
              </a:rPr>
              <a:t>（まだならば、　　　　　　　　　　　　　　　　　　　　　　　　　　　　　　　　　　　　　</a:t>
            </a:r>
            <a:endParaRPr kumimoji="1" lang="en-US" altLang="ja-JP" sz="2000"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2000" dirty="0">
                <a:solidFill>
                  <a:srgbClr val="FF0000"/>
                </a:solidFill>
                <a:latin typeface="HG丸ｺﾞｼｯｸM-PRO" panose="020F0600000000000000" pitchFamily="50" charset="-128"/>
                <a:ea typeface="HG丸ｺﾞｼｯｸM-PRO" panose="020F0600000000000000" pitchFamily="50" charset="-128"/>
              </a:rPr>
              <a:t>　　　　　　　　　　　　　　　　　　　　　　　　　　　　　　　２分追加します。）</a:t>
            </a:r>
            <a:endParaRPr kumimoji="1" lang="en-US" altLang="ja-JP" sz="32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p:nvPr/>
        </p:nvSpPr>
        <p:spPr>
          <a:xfrm>
            <a:off x="1640378" y="1317936"/>
            <a:ext cx="8877992" cy="1815882"/>
          </a:xfrm>
          <a:prstGeom prst="rect">
            <a:avLst/>
          </a:prstGeom>
          <a:noFill/>
        </p:spPr>
        <p:txBody>
          <a:bodyPr wrap="square" rtlCol="0">
            <a:spAutoFit/>
          </a:bodyPr>
          <a:lstStyle/>
          <a:p>
            <a:r>
              <a:rPr kumimoji="1" lang="ja-JP" altLang="en-US" sz="2800" b="1" dirty="0"/>
              <a:t>　　</a:t>
            </a:r>
            <a:r>
              <a:rPr kumimoji="1" lang="ja-JP" altLang="en-US" sz="2800" b="1" dirty="0">
                <a:latin typeface="HG丸ｺﾞｼｯｸM-PRO" panose="020F0600000000000000" pitchFamily="50" charset="-128"/>
                <a:ea typeface="HG丸ｺﾞｼｯｸM-PRO" panose="020F0600000000000000" pitchFamily="50" charset="-128"/>
              </a:rPr>
              <a:t>先生が合図したら席を移動して構いません。</a:t>
            </a:r>
            <a:endParaRPr kumimoji="1" lang="en-US" altLang="ja-JP" sz="2800" b="1" dirty="0">
              <a:latin typeface="HG丸ｺﾞｼｯｸM-PRO" panose="020F0600000000000000" pitchFamily="50" charset="-128"/>
              <a:ea typeface="HG丸ｺﾞｼｯｸM-PRO" panose="020F0600000000000000" pitchFamily="50" charset="-128"/>
            </a:endParaRPr>
          </a:p>
          <a:p>
            <a:r>
              <a:rPr kumimoji="1" lang="ja-JP" altLang="en-US" sz="2800" b="1" dirty="0">
                <a:latin typeface="HG丸ｺﾞｼｯｸM-PRO" panose="020F0600000000000000" pitchFamily="50" charset="-128"/>
                <a:ea typeface="HG丸ｺﾞｼｯｸM-PRO" panose="020F0600000000000000" pitchFamily="50" charset="-128"/>
              </a:rPr>
              <a:t>　　仲間の書いたストーリーを読んであげてください。</a:t>
            </a:r>
            <a:endParaRPr kumimoji="1" lang="en-US" altLang="ja-JP" sz="2800" b="1" dirty="0">
              <a:latin typeface="HG丸ｺﾞｼｯｸM-PRO" panose="020F0600000000000000" pitchFamily="50" charset="-128"/>
              <a:ea typeface="HG丸ｺﾞｼｯｸM-PRO" panose="020F0600000000000000" pitchFamily="50" charset="-128"/>
            </a:endParaRPr>
          </a:p>
          <a:p>
            <a:r>
              <a:rPr kumimoji="1" lang="ja-JP" altLang="en-US" sz="2800" b="1" dirty="0">
                <a:latin typeface="HG丸ｺﾞｼｯｸM-PRO" panose="020F0600000000000000" pitchFamily="50" charset="-128"/>
                <a:ea typeface="HG丸ｺﾞｼｯｸM-PRO" panose="020F0600000000000000" pitchFamily="50" charset="-128"/>
              </a:rPr>
              <a:t>　　読んだらサイン欄にサインをしてください。</a:t>
            </a:r>
            <a:endParaRPr kumimoji="1" lang="en-US" altLang="ja-JP" sz="2800" b="1" dirty="0">
              <a:latin typeface="HG丸ｺﾞｼｯｸM-PRO" panose="020F0600000000000000" pitchFamily="50" charset="-128"/>
              <a:ea typeface="HG丸ｺﾞｼｯｸM-PRO" panose="020F0600000000000000" pitchFamily="50" charset="-128"/>
            </a:endParaRPr>
          </a:p>
          <a:p>
            <a:r>
              <a:rPr kumimoji="1" lang="ja-JP" altLang="en-US" sz="2800" b="1" dirty="0">
                <a:latin typeface="HG丸ｺﾞｼｯｸM-PRO" panose="020F0600000000000000" pitchFamily="50" charset="-128"/>
                <a:ea typeface="HG丸ｺﾞｼｯｸM-PRO" panose="020F0600000000000000" pitchFamily="50" charset="-128"/>
              </a:rPr>
              <a:t>　　名前でも</a:t>
            </a:r>
            <a:r>
              <a:rPr kumimoji="1" lang="ja-JP" altLang="en-US" sz="2800" b="1" dirty="0">
                <a:solidFill>
                  <a:srgbClr val="FFC000"/>
                </a:solidFill>
                <a:latin typeface="HG丸ｺﾞｼｯｸM-PRO" panose="020F0600000000000000" pitchFamily="50" charset="-128"/>
                <a:ea typeface="HG丸ｺﾞｼｯｸM-PRO" panose="020F0600000000000000" pitchFamily="50" charset="-128"/>
              </a:rPr>
              <a:t>☺</a:t>
            </a:r>
            <a:r>
              <a:rPr kumimoji="1" lang="ja-JP" altLang="en-US" sz="2800" b="1" dirty="0">
                <a:latin typeface="HG丸ｺﾞｼｯｸM-PRO" panose="020F0600000000000000" pitchFamily="50" charset="-128"/>
                <a:ea typeface="HG丸ｺﾞｼｯｸM-PRO" panose="020F0600000000000000" pitchFamily="50" charset="-128"/>
              </a:rPr>
              <a:t>や</a:t>
            </a:r>
            <a:r>
              <a:rPr kumimoji="1" lang="ja-JP" altLang="en-US" sz="2800" b="1" dirty="0">
                <a:solidFill>
                  <a:srgbClr val="FF0066"/>
                </a:solidFill>
                <a:latin typeface="HG丸ｺﾞｼｯｸM-PRO" panose="020F0600000000000000" pitchFamily="50" charset="-128"/>
                <a:ea typeface="HG丸ｺﾞｼｯｸM-PRO" panose="020F0600000000000000" pitchFamily="50" charset="-128"/>
              </a:rPr>
              <a:t>♡</a:t>
            </a:r>
            <a:r>
              <a:rPr kumimoji="1" lang="ja-JP" altLang="en-US" sz="2800" b="1" dirty="0">
                <a:latin typeface="HG丸ｺﾞｼｯｸM-PRO" panose="020F0600000000000000" pitchFamily="50" charset="-128"/>
                <a:ea typeface="HG丸ｺﾞｼｯｸM-PRO" panose="020F0600000000000000" pitchFamily="50" charset="-128"/>
              </a:rPr>
              <a:t>でもＯＫです。</a:t>
            </a:r>
            <a:endParaRPr kumimoji="1" lang="en-US" altLang="ja-JP" sz="2800" b="1" dirty="0">
              <a:latin typeface="HG丸ｺﾞｼｯｸM-PRO" panose="020F0600000000000000" pitchFamily="50" charset="-128"/>
              <a:ea typeface="HG丸ｺﾞｼｯｸM-PRO" panose="020F0600000000000000" pitchFamily="50" charset="-128"/>
            </a:endParaRPr>
          </a:p>
        </p:txBody>
      </p:sp>
      <p:sp>
        <p:nvSpPr>
          <p:cNvPr id="10" name="テキスト ボックス 9"/>
          <p:cNvSpPr txBox="1"/>
          <p:nvPr/>
        </p:nvSpPr>
        <p:spPr>
          <a:xfrm>
            <a:off x="1640378" y="5322572"/>
            <a:ext cx="8877992" cy="1569660"/>
          </a:xfrm>
          <a:prstGeom prst="rect">
            <a:avLst/>
          </a:prstGeom>
          <a:noFill/>
        </p:spPr>
        <p:txBody>
          <a:bodyPr wrap="square" rtlCol="0">
            <a:spAutoFit/>
          </a:bodyPr>
          <a:lstStyle/>
          <a:p>
            <a:r>
              <a:rPr kumimoji="1" lang="ja-JP" altLang="en-US" sz="2800" b="1" dirty="0"/>
              <a:t>　　</a:t>
            </a:r>
            <a:endParaRPr kumimoji="1" lang="en-US" altLang="ja-JP" sz="2800" b="1" dirty="0"/>
          </a:p>
          <a:p>
            <a:r>
              <a:rPr kumimoji="1" lang="ja-JP" altLang="en-US" sz="2800" b="1" dirty="0"/>
              <a:t>　　</a:t>
            </a:r>
            <a:r>
              <a:rPr kumimoji="1" lang="ja-JP" altLang="en-US" sz="2800" b="1" dirty="0">
                <a:latin typeface="HG丸ｺﾞｼｯｸM-PRO" panose="020F0600000000000000" pitchFamily="50" charset="-128"/>
                <a:ea typeface="HG丸ｺﾞｼｯｸM-PRO" panose="020F0600000000000000" pitchFamily="50" charset="-128"/>
              </a:rPr>
              <a:t>それでは・・・</a:t>
            </a:r>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スタート！</a:t>
            </a:r>
            <a:endParaRPr kumimoji="1" lang="en-US" altLang="ja-JP" sz="4000" b="1" dirty="0">
              <a:solidFill>
                <a:srgbClr val="FF0000"/>
              </a:solidFill>
              <a:latin typeface="HG丸ｺﾞｼｯｸM-PRO" panose="020F0600000000000000" pitchFamily="50" charset="-128"/>
              <a:ea typeface="HG丸ｺﾞｼｯｸM-PRO" panose="020F0600000000000000" pitchFamily="50" charset="-128"/>
            </a:endParaRPr>
          </a:p>
          <a:p>
            <a:endParaRPr kumimoji="1" lang="en-US" altLang="ja-JP" sz="2800" b="1" dirty="0"/>
          </a:p>
        </p:txBody>
      </p:sp>
      <p:sp>
        <p:nvSpPr>
          <p:cNvPr id="11" name="テキスト ボックス 10"/>
          <p:cNvSpPr txBox="1"/>
          <p:nvPr/>
        </p:nvSpPr>
        <p:spPr>
          <a:xfrm>
            <a:off x="1640378" y="3320254"/>
            <a:ext cx="8877992" cy="1815882"/>
          </a:xfrm>
          <a:prstGeom prst="rect">
            <a:avLst/>
          </a:prstGeom>
          <a:noFill/>
        </p:spPr>
        <p:txBody>
          <a:bodyPr wrap="square" rtlCol="0">
            <a:spAutoFit/>
          </a:bodyPr>
          <a:lstStyle/>
          <a:p>
            <a:r>
              <a:rPr kumimoji="1" lang="ja-JP" altLang="en-US" sz="2800" b="1" dirty="0"/>
              <a:t>　　</a:t>
            </a:r>
            <a:r>
              <a:rPr kumimoji="1" lang="ja-JP" altLang="en-US" sz="2800" b="1" dirty="0">
                <a:latin typeface="HG丸ｺﾞｼｯｸM-PRO" panose="020F0600000000000000" pitchFamily="50" charset="-128"/>
                <a:ea typeface="HG丸ｺﾞｼｯｸM-PRO" panose="020F0600000000000000" pitchFamily="50" charset="-128"/>
              </a:rPr>
              <a:t>合図があったら、今座っている場所に戻ってきて</a:t>
            </a:r>
            <a:endParaRPr kumimoji="1" lang="en-US" altLang="ja-JP" sz="2800" b="1" dirty="0">
              <a:latin typeface="HG丸ｺﾞｼｯｸM-PRO" panose="020F0600000000000000" pitchFamily="50" charset="-128"/>
              <a:ea typeface="HG丸ｺﾞｼｯｸM-PRO" panose="020F0600000000000000" pitchFamily="50" charset="-128"/>
            </a:endParaRPr>
          </a:p>
          <a:p>
            <a:r>
              <a:rPr kumimoji="1" lang="ja-JP" altLang="en-US" sz="2800" b="1" dirty="0">
                <a:latin typeface="HG丸ｺﾞｼｯｸM-PRO" panose="020F0600000000000000" pitchFamily="50" charset="-128"/>
                <a:ea typeface="HG丸ｺﾞｼｯｸM-PRO" panose="020F0600000000000000" pitchFamily="50" charset="-128"/>
              </a:rPr>
              <a:t>　　ください。</a:t>
            </a:r>
            <a:endParaRPr kumimoji="1" lang="en-US" altLang="ja-JP" sz="2800" b="1" dirty="0">
              <a:latin typeface="HG丸ｺﾞｼｯｸM-PRO" panose="020F0600000000000000" pitchFamily="50" charset="-128"/>
              <a:ea typeface="HG丸ｺﾞｼｯｸM-PRO" panose="020F0600000000000000" pitchFamily="50" charset="-128"/>
            </a:endParaRPr>
          </a:p>
          <a:p>
            <a:endParaRPr kumimoji="1" lang="en-US" altLang="ja-JP" sz="2800" b="1" dirty="0"/>
          </a:p>
          <a:p>
            <a:r>
              <a:rPr kumimoji="1" lang="ja-JP" altLang="en-US" sz="2800" b="1" dirty="0"/>
              <a:t>　　</a:t>
            </a:r>
            <a:r>
              <a:rPr kumimoji="1" lang="ja-JP" altLang="en-US" sz="2800" b="1" dirty="0">
                <a:latin typeface="HG丸ｺﾞｼｯｸM-PRO" panose="020F0600000000000000" pitchFamily="50" charset="-128"/>
                <a:ea typeface="HG丸ｺﾞｼｯｸM-PRO" panose="020F0600000000000000" pitchFamily="50" charset="-128"/>
              </a:rPr>
              <a:t>いいですか？　サイン用のペンを忘れずに</a:t>
            </a:r>
            <a:endParaRPr kumimoji="1" lang="en-US" altLang="ja-JP" sz="28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59942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https://i.ytimg.com/an_webp/KnUnPepWQYI/mqdefault_6s.webp?du=3000&amp;sqp=CNKknegF&amp;rs=AOn4CLButiUyFoScwR8h6gMCDgZgTsFjE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テキスト ボックス 10">
            <a:extLst>
              <a:ext uri="{FF2B5EF4-FFF2-40B4-BE49-F238E27FC236}">
                <a16:creationId xmlns:a16="http://schemas.microsoft.com/office/drawing/2014/main" id="{25DBCD7A-DB6D-4D57-AA88-4EE723523228}"/>
              </a:ext>
            </a:extLst>
          </p:cNvPr>
          <p:cNvSpPr txBox="1"/>
          <p:nvPr/>
        </p:nvSpPr>
        <p:spPr>
          <a:xfrm>
            <a:off x="1524001" y="1986910"/>
            <a:ext cx="9144000" cy="584775"/>
          </a:xfrm>
          <a:prstGeom prst="rect">
            <a:avLst/>
          </a:prstGeom>
          <a:noFill/>
        </p:spPr>
        <p:txBody>
          <a:bodyPr wrap="square" rtlCol="0">
            <a:spAutoFit/>
          </a:bodyPr>
          <a:lstStyle/>
          <a:p>
            <a:r>
              <a:rPr kumimoji="1" lang="ja-JP" altLang="en-US" sz="3200" b="1" dirty="0">
                <a:latin typeface="HG丸ｺﾞｼｯｸM-PRO" panose="020F0600000000000000" pitchFamily="50" charset="-128"/>
                <a:ea typeface="HG丸ｺﾞｼｯｸM-PRO" panose="020F0600000000000000" pitchFamily="50" charset="-128"/>
              </a:rPr>
              <a:t>「〇〇克服物語」は誰のためになったかな？</a:t>
            </a:r>
            <a:endParaRPr kumimoji="1" lang="ja-JP" altLang="en-US" sz="3200" b="1" dirty="0"/>
          </a:p>
        </p:txBody>
      </p:sp>
      <p:sp>
        <p:nvSpPr>
          <p:cNvPr id="12" name="AutoShape 4" descr="https://i.ytimg.com/an_webp/KnUnPepWQYI/mqdefault_6s.webp?du=3000&amp;sqp=CNKknegF&amp;rs=AOn4CLButiUyFoScwR8h6gMCDgZgTsFjEQ">
            <a:extLst>
              <a:ext uri="{FF2B5EF4-FFF2-40B4-BE49-F238E27FC236}">
                <a16:creationId xmlns:a16="http://schemas.microsoft.com/office/drawing/2014/main" id="{448ED5E0-3FB7-4CC7-9A46-A3C16EC446CD}"/>
              </a:ext>
            </a:extLst>
          </p:cNvPr>
          <p:cNvSpPr>
            <a:spLocks noChangeAspect="1" noChangeArrowheads="1"/>
          </p:cNvSpPr>
          <p:nvPr/>
        </p:nvSpPr>
        <p:spPr bwMode="auto">
          <a:xfrm>
            <a:off x="1707284"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a:extLst>
              <a:ext uri="{FF2B5EF4-FFF2-40B4-BE49-F238E27FC236}">
                <a16:creationId xmlns:a16="http://schemas.microsoft.com/office/drawing/2014/main" id="{4173C124-F0A9-45DF-9089-008ED99AE55D}"/>
              </a:ext>
            </a:extLst>
          </p:cNvPr>
          <p:cNvSpPr txBox="1"/>
          <p:nvPr/>
        </p:nvSpPr>
        <p:spPr>
          <a:xfrm>
            <a:off x="1707286" y="854707"/>
            <a:ext cx="8636923" cy="646331"/>
          </a:xfrm>
          <a:prstGeom prst="rect">
            <a:avLst/>
          </a:prstGeom>
          <a:noFill/>
          <a:ln w="28575">
            <a:solidFill>
              <a:schemeClr val="accent1"/>
            </a:solidFill>
          </a:ln>
        </p:spPr>
        <p:txBody>
          <a:bodyPr wrap="square" rtlCol="0">
            <a:spAutoFit/>
          </a:bodyPr>
          <a:lstStyle/>
          <a:p>
            <a:pPr algn="ctr"/>
            <a:r>
              <a:rPr kumimoji="1" lang="ja-JP" altLang="en-US" sz="3600" dirty="0">
                <a:solidFill>
                  <a:srgbClr val="0070C0"/>
                </a:solidFill>
              </a:rPr>
              <a:t>　</a:t>
            </a:r>
            <a:r>
              <a:rPr kumimoji="1" lang="ja-JP" altLang="en-US" sz="3600" dirty="0">
                <a:solidFill>
                  <a:srgbClr val="0070C0"/>
                </a:solidFill>
                <a:latin typeface="HG丸ｺﾞｼｯｸM-PRO" panose="020F0600000000000000" pitchFamily="50" charset="-128"/>
                <a:ea typeface="HG丸ｺﾞｼｯｸM-PRO" panose="020F0600000000000000" pitchFamily="50" charset="-128"/>
              </a:rPr>
              <a:t>考えてみよう！</a:t>
            </a:r>
            <a:endParaRPr kumimoji="1" lang="en-US" altLang="ja-JP" sz="3600" dirty="0">
              <a:solidFill>
                <a:srgbClr val="0070C0"/>
              </a:solidFill>
              <a:latin typeface="HG丸ｺﾞｼｯｸM-PRO" panose="020F0600000000000000" pitchFamily="50" charset="-128"/>
              <a:ea typeface="HG丸ｺﾞｼｯｸM-PRO" panose="020F0600000000000000" pitchFamily="50" charset="-128"/>
            </a:endParaRPr>
          </a:p>
        </p:txBody>
      </p:sp>
      <p:sp>
        <p:nvSpPr>
          <p:cNvPr id="14" name="テキスト ボックス 13">
            <a:extLst>
              <a:ext uri="{FF2B5EF4-FFF2-40B4-BE49-F238E27FC236}">
                <a16:creationId xmlns:a16="http://schemas.microsoft.com/office/drawing/2014/main" id="{F0750FFA-EC0D-447C-BBE2-786CF021DA43}"/>
              </a:ext>
            </a:extLst>
          </p:cNvPr>
          <p:cNvSpPr txBox="1"/>
          <p:nvPr/>
        </p:nvSpPr>
        <p:spPr>
          <a:xfrm>
            <a:off x="1909344" y="1755360"/>
            <a:ext cx="1447253" cy="276999"/>
          </a:xfrm>
          <a:prstGeom prst="rect">
            <a:avLst/>
          </a:prstGeom>
          <a:noFill/>
        </p:spPr>
        <p:txBody>
          <a:bodyPr wrap="squar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ホニャララ</a:t>
            </a:r>
          </a:p>
        </p:txBody>
      </p:sp>
      <p:sp>
        <p:nvSpPr>
          <p:cNvPr id="15" name="テキスト ボックス 14">
            <a:extLst>
              <a:ext uri="{FF2B5EF4-FFF2-40B4-BE49-F238E27FC236}">
                <a16:creationId xmlns:a16="http://schemas.microsoft.com/office/drawing/2014/main" id="{9ADCD493-D34E-4F1F-B5B3-3477A073992C}"/>
              </a:ext>
            </a:extLst>
          </p:cNvPr>
          <p:cNvSpPr txBox="1"/>
          <p:nvPr/>
        </p:nvSpPr>
        <p:spPr>
          <a:xfrm>
            <a:off x="3546730" y="1755359"/>
            <a:ext cx="1447253" cy="276999"/>
          </a:xfrm>
          <a:prstGeom prst="rect">
            <a:avLst/>
          </a:prstGeom>
          <a:noFill/>
        </p:spPr>
        <p:txBody>
          <a:bodyPr wrap="squar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ストーリー</a:t>
            </a:r>
          </a:p>
        </p:txBody>
      </p:sp>
      <p:sp>
        <p:nvSpPr>
          <p:cNvPr id="18" name="正方形/長方形 17">
            <a:extLst>
              <a:ext uri="{FF2B5EF4-FFF2-40B4-BE49-F238E27FC236}">
                <a16:creationId xmlns:a16="http://schemas.microsoft.com/office/drawing/2014/main" id="{5D365170-8350-4C14-9116-C28129BD0DDC}"/>
              </a:ext>
            </a:extLst>
          </p:cNvPr>
          <p:cNvSpPr/>
          <p:nvPr/>
        </p:nvSpPr>
        <p:spPr>
          <a:xfrm>
            <a:off x="6874628" y="3099828"/>
            <a:ext cx="2743199" cy="3283527"/>
          </a:xfrm>
          <a:prstGeom prst="rect">
            <a:avLst/>
          </a:prstGeom>
          <a:solidFill>
            <a:schemeClr val="accent5"/>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1612C1B0-B3DA-4FAE-B252-666D852116F4}"/>
              </a:ext>
            </a:extLst>
          </p:cNvPr>
          <p:cNvSpPr txBox="1"/>
          <p:nvPr/>
        </p:nvSpPr>
        <p:spPr>
          <a:xfrm>
            <a:off x="6874629" y="3326474"/>
            <a:ext cx="2743199" cy="1938992"/>
          </a:xfrm>
          <a:prstGeom prst="rect">
            <a:avLst/>
          </a:prstGeom>
          <a:noFill/>
        </p:spPr>
        <p:txBody>
          <a:bodyPr wrap="square" rtlCol="0">
            <a:spAutoFit/>
          </a:bodyPr>
          <a:lstStyle/>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その克服によって</a:t>
            </a:r>
            <a:endParaRPr kumimoji="1" lang="en-US" altLang="ja-JP" sz="24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“みんなの”</a:t>
            </a:r>
            <a:endParaRPr kumimoji="1" lang="en-US" altLang="ja-JP" sz="24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（世界の）</a:t>
            </a:r>
            <a:endParaRPr kumimoji="1" lang="en-US" altLang="ja-JP" sz="24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しあわせや</a:t>
            </a:r>
            <a:endParaRPr kumimoji="1" lang="en-US" altLang="ja-JP" sz="24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成長につながった</a:t>
            </a:r>
          </a:p>
        </p:txBody>
      </p:sp>
      <p:pic>
        <p:nvPicPr>
          <p:cNvPr id="3" name="グラフィックス 2" descr="挙手">
            <a:extLst>
              <a:ext uri="{FF2B5EF4-FFF2-40B4-BE49-F238E27FC236}">
                <a16:creationId xmlns:a16="http://schemas.microsoft.com/office/drawing/2014/main" id="{767F5C6D-230B-4458-8E26-A1117C5CBD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748907">
            <a:off x="7739453" y="5336408"/>
            <a:ext cx="914400" cy="914400"/>
          </a:xfrm>
          <a:prstGeom prst="rect">
            <a:avLst/>
          </a:prstGeom>
        </p:spPr>
      </p:pic>
      <p:sp>
        <p:nvSpPr>
          <p:cNvPr id="16" name="正方形/長方形 15">
            <a:extLst>
              <a:ext uri="{FF2B5EF4-FFF2-40B4-BE49-F238E27FC236}">
                <a16:creationId xmlns:a16="http://schemas.microsoft.com/office/drawing/2014/main" id="{B9B2D9F8-8352-4291-93F4-018AA531D16A}"/>
              </a:ext>
            </a:extLst>
          </p:cNvPr>
          <p:cNvSpPr/>
          <p:nvPr/>
        </p:nvSpPr>
        <p:spPr>
          <a:xfrm>
            <a:off x="2640678" y="3099829"/>
            <a:ext cx="2743199" cy="3283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6E4B6243-E9D7-48D5-96E6-1A6B5545B45C}"/>
              </a:ext>
            </a:extLst>
          </p:cNvPr>
          <p:cNvSpPr txBox="1"/>
          <p:nvPr/>
        </p:nvSpPr>
        <p:spPr>
          <a:xfrm>
            <a:off x="2640679" y="3318165"/>
            <a:ext cx="2743199" cy="1569660"/>
          </a:xfrm>
          <a:prstGeom prst="rect">
            <a:avLst/>
          </a:prstGeom>
          <a:noFill/>
        </p:spPr>
        <p:txBody>
          <a:bodyPr wrap="square" rtlCol="0">
            <a:spAutoFit/>
          </a:bodyPr>
          <a:lstStyle/>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その克服によって</a:t>
            </a:r>
            <a:endParaRPr kumimoji="1" lang="en-US" altLang="ja-JP" sz="24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“個人の”</a:t>
            </a:r>
            <a:endParaRPr kumimoji="1" lang="en-US" altLang="ja-JP" sz="24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しあわせや</a:t>
            </a:r>
            <a:endParaRPr kumimoji="1" lang="en-US" altLang="ja-JP" sz="24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成長につながった</a:t>
            </a:r>
          </a:p>
        </p:txBody>
      </p:sp>
      <p:pic>
        <p:nvPicPr>
          <p:cNvPr id="5" name="グラフィックス 4" descr="親指を立てるしぐさ">
            <a:extLst>
              <a:ext uri="{FF2B5EF4-FFF2-40B4-BE49-F238E27FC236}">
                <a16:creationId xmlns:a16="http://schemas.microsoft.com/office/drawing/2014/main" id="{F10B29F8-27F6-41BD-93AC-9E87EECAE3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46729" y="5163150"/>
            <a:ext cx="914400" cy="914400"/>
          </a:xfrm>
          <a:prstGeom prst="rect">
            <a:avLst/>
          </a:prstGeom>
        </p:spPr>
      </p:pic>
    </p:spTree>
    <p:extLst>
      <p:ext uri="{BB962C8B-B14F-4D97-AF65-F5344CB8AC3E}">
        <p14:creationId xmlns:p14="http://schemas.microsoft.com/office/powerpoint/2010/main" val="3522167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43ACF77-407C-4A20-9696-FD12BB3C6488}"/>
              </a:ext>
            </a:extLst>
          </p:cNvPr>
          <p:cNvSpPr txBox="1"/>
          <p:nvPr/>
        </p:nvSpPr>
        <p:spPr>
          <a:xfrm>
            <a:off x="1544914" y="1975987"/>
            <a:ext cx="9102172" cy="4647426"/>
          </a:xfrm>
          <a:prstGeom prst="rect">
            <a:avLst/>
          </a:prstGeom>
          <a:noFill/>
        </p:spPr>
        <p:txBody>
          <a:bodyPr wrap="square" rtlCol="0">
            <a:spAutoFit/>
          </a:bodyPr>
          <a:lstStyle/>
          <a:p>
            <a:pPr algn="ctr"/>
            <a:r>
              <a:rPr kumimoji="1" lang="ja-JP" altLang="en-US" sz="4000" b="1" dirty="0">
                <a:latin typeface="HG丸ｺﾞｼｯｸM-PRO" panose="020F0600000000000000" pitchFamily="50" charset="-128"/>
                <a:ea typeface="HG丸ｺﾞｼｯｸM-PRO" panose="020F0600000000000000" pitchFamily="50" charset="-128"/>
              </a:rPr>
              <a:t>出発点は、</a:t>
            </a:r>
            <a:r>
              <a:rPr kumimoji="1" lang="ja-JP" altLang="en-US" sz="4000" b="1" dirty="0">
                <a:solidFill>
                  <a:schemeClr val="accent1"/>
                </a:solidFill>
                <a:latin typeface="HG丸ｺﾞｼｯｸM-PRO" panose="020F0600000000000000" pitchFamily="50" charset="-128"/>
                <a:ea typeface="HG丸ｺﾞｼｯｸM-PRO" panose="020F0600000000000000" pitchFamily="50" charset="-128"/>
              </a:rPr>
              <a:t>「問題に気づく力」</a:t>
            </a:r>
            <a:endParaRPr kumimoji="1" lang="en-US" altLang="ja-JP" sz="4000" b="1" dirty="0">
              <a:solidFill>
                <a:schemeClr val="accent1"/>
              </a:solidFill>
              <a:latin typeface="HG丸ｺﾞｼｯｸM-PRO" panose="020F0600000000000000" pitchFamily="50" charset="-128"/>
              <a:ea typeface="HG丸ｺﾞｼｯｸM-PRO" panose="020F0600000000000000" pitchFamily="50" charset="-128"/>
            </a:endParaRPr>
          </a:p>
          <a:p>
            <a:r>
              <a:rPr kumimoji="1" lang="ja-JP" altLang="en-US" sz="4000" b="1" dirty="0">
                <a:latin typeface="HG丸ｺﾞｼｯｸM-PRO" panose="020F0600000000000000" pitchFamily="50" charset="-128"/>
                <a:ea typeface="HG丸ｺﾞｼｯｸM-PRO" panose="020F0600000000000000" pitchFamily="50" charset="-128"/>
              </a:rPr>
              <a:t>     これが足りないと難しいよ。</a:t>
            </a:r>
            <a:endParaRPr kumimoji="1" lang="en-US" altLang="ja-JP" sz="4000" b="1" dirty="0">
              <a:latin typeface="HG丸ｺﾞｼｯｸM-PRO" panose="020F0600000000000000" pitchFamily="50" charset="-128"/>
              <a:ea typeface="HG丸ｺﾞｼｯｸM-PRO" panose="020F0600000000000000" pitchFamily="50" charset="-128"/>
            </a:endParaRPr>
          </a:p>
          <a:p>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4000" b="1" dirty="0">
                <a:solidFill>
                  <a:srgbClr val="00B050"/>
                </a:solidFill>
                <a:latin typeface="HG丸ｺﾞｼｯｸM-PRO" panose="020F0600000000000000" pitchFamily="50" charset="-128"/>
                <a:ea typeface="HG丸ｺﾞｼｯｸM-PRO" panose="020F0600000000000000" pitchFamily="50" charset="-128"/>
              </a:rPr>
              <a:t>     みなさんの住むこの世界が、</a:t>
            </a:r>
            <a:endParaRPr kumimoji="1" lang="en-US" altLang="ja-JP" sz="4000" b="1" dirty="0">
              <a:solidFill>
                <a:srgbClr val="00B050"/>
              </a:solidFill>
              <a:latin typeface="HG丸ｺﾞｼｯｸM-PRO" panose="020F0600000000000000" pitchFamily="50" charset="-128"/>
              <a:ea typeface="HG丸ｺﾞｼｯｸM-PRO" panose="020F0600000000000000" pitchFamily="50" charset="-128"/>
            </a:endParaRPr>
          </a:p>
          <a:p>
            <a:pPr algn="ctr"/>
            <a:r>
              <a:rPr kumimoji="1" lang="ja-JP" altLang="en-US" sz="4000" b="1" dirty="0">
                <a:solidFill>
                  <a:srgbClr val="00B050"/>
                </a:solidFill>
                <a:latin typeface="HG丸ｺﾞｼｯｸM-PRO" panose="020F0600000000000000" pitchFamily="50" charset="-128"/>
                <a:ea typeface="HG丸ｺﾞｼｯｸM-PRO" panose="020F0600000000000000" pitchFamily="50" charset="-128"/>
              </a:rPr>
              <a:t>　この先も</a:t>
            </a:r>
            <a:r>
              <a:rPr kumimoji="1" lang="ja-JP" altLang="en-US" sz="4000" b="1" dirty="0" err="1">
                <a:solidFill>
                  <a:srgbClr val="00B050"/>
                </a:solidFill>
                <a:latin typeface="HG丸ｺﾞｼｯｸM-PRO" panose="020F0600000000000000" pitchFamily="50" charset="-128"/>
                <a:ea typeface="HG丸ｺﾞｼｯｸM-PRO" panose="020F0600000000000000" pitchFamily="50" charset="-128"/>
              </a:rPr>
              <a:t>ず</a:t>
            </a:r>
            <a:r>
              <a:rPr kumimoji="1" lang="ja-JP" altLang="en-US" sz="4000" b="1" dirty="0">
                <a:solidFill>
                  <a:srgbClr val="00B050"/>
                </a:solidFill>
                <a:latin typeface="HG丸ｺﾞｼｯｸM-PRO" panose="020F0600000000000000" pitchFamily="50" charset="-128"/>
                <a:ea typeface="HG丸ｺﾞｼｯｸM-PRO" panose="020F0600000000000000" pitchFamily="50" charset="-128"/>
              </a:rPr>
              <a:t>ーっと、豊かに続いて</a:t>
            </a:r>
            <a:endParaRPr kumimoji="1" lang="en-US" altLang="ja-JP" sz="4000" b="1" dirty="0">
              <a:solidFill>
                <a:srgbClr val="00B050"/>
              </a:solidFill>
              <a:latin typeface="HG丸ｺﾞｼｯｸM-PRO" panose="020F0600000000000000" pitchFamily="50" charset="-128"/>
              <a:ea typeface="HG丸ｺﾞｼｯｸM-PRO" panose="020F0600000000000000" pitchFamily="50" charset="-128"/>
            </a:endParaRPr>
          </a:p>
          <a:p>
            <a:pPr algn="ctr"/>
            <a:r>
              <a:rPr kumimoji="1" lang="ja-JP" altLang="en-US" sz="4000" b="1" dirty="0">
                <a:solidFill>
                  <a:srgbClr val="00B050"/>
                </a:solidFill>
                <a:latin typeface="HG丸ｺﾞｼｯｸM-PRO" panose="020F0600000000000000" pitchFamily="50" charset="-128"/>
                <a:ea typeface="HG丸ｺﾞｼｯｸM-PRO" panose="020F0600000000000000" pitchFamily="50" charset="-128"/>
              </a:rPr>
              <a:t>いくために、何とかしなくては</a:t>
            </a:r>
            <a:endParaRPr kumimoji="1" lang="en-US" altLang="ja-JP" sz="4000" b="1" dirty="0">
              <a:solidFill>
                <a:srgbClr val="00B050"/>
              </a:solidFill>
              <a:latin typeface="HG丸ｺﾞｼｯｸM-PRO" panose="020F0600000000000000" pitchFamily="50" charset="-128"/>
              <a:ea typeface="HG丸ｺﾞｼｯｸM-PRO" panose="020F0600000000000000" pitchFamily="50" charset="-128"/>
            </a:endParaRPr>
          </a:p>
          <a:p>
            <a:pPr algn="ctr"/>
            <a:r>
              <a:rPr kumimoji="1" lang="ja-JP" altLang="en-US" sz="4000" b="1" dirty="0">
                <a:solidFill>
                  <a:srgbClr val="00B050"/>
                </a:solidFill>
                <a:latin typeface="HG丸ｺﾞｼｯｸM-PRO" panose="020F0600000000000000" pitchFamily="50" charset="-128"/>
                <a:ea typeface="HG丸ｺﾞｼｯｸM-PRO" panose="020F0600000000000000" pitchFamily="50" charset="-128"/>
              </a:rPr>
              <a:t>  いけない問題がたくさんありそう</a:t>
            </a:r>
            <a:endParaRPr kumimoji="1" lang="en-US" altLang="ja-JP" sz="4000" b="1" dirty="0">
              <a:solidFill>
                <a:srgbClr val="00B050"/>
              </a:solidFill>
              <a:latin typeface="HG丸ｺﾞｼｯｸM-PRO" panose="020F0600000000000000" pitchFamily="50" charset="-128"/>
              <a:ea typeface="HG丸ｺﾞｼｯｸM-PRO" panose="020F0600000000000000" pitchFamily="50" charset="-128"/>
            </a:endParaRPr>
          </a:p>
          <a:p>
            <a:r>
              <a:rPr kumimoji="1" lang="ja-JP" altLang="en-US" sz="4000" b="1" dirty="0">
                <a:solidFill>
                  <a:srgbClr val="00B050"/>
                </a:solidFill>
                <a:latin typeface="HG丸ｺﾞｼｯｸM-PRO" panose="020F0600000000000000" pitchFamily="50" charset="-128"/>
                <a:ea typeface="HG丸ｺﾞｼｯｸM-PRO" panose="020F0600000000000000" pitchFamily="50" charset="-128"/>
              </a:rPr>
              <a:t>　  だよね。</a:t>
            </a:r>
            <a:endParaRPr kumimoji="1" lang="en-US" altLang="ja-JP" sz="4000" dirty="0">
              <a:latin typeface="HG創英角ﾎﾟｯﾌﾟ体" panose="040B0A09000000000000" pitchFamily="49" charset="-128"/>
              <a:ea typeface="HG創英角ﾎﾟｯﾌﾟ体" panose="040B0A09000000000000" pitchFamily="49" charset="-128"/>
            </a:endParaRPr>
          </a:p>
        </p:txBody>
      </p:sp>
      <p:sp>
        <p:nvSpPr>
          <p:cNvPr id="3" name="テキスト ボックス 2">
            <a:extLst>
              <a:ext uri="{FF2B5EF4-FFF2-40B4-BE49-F238E27FC236}">
                <a16:creationId xmlns:a16="http://schemas.microsoft.com/office/drawing/2014/main" id="{8E25874A-6DBA-48F4-BE91-301A7F8A8A37}"/>
              </a:ext>
            </a:extLst>
          </p:cNvPr>
          <p:cNvSpPr txBox="1"/>
          <p:nvPr/>
        </p:nvSpPr>
        <p:spPr>
          <a:xfrm>
            <a:off x="1781695" y="225652"/>
            <a:ext cx="8628610" cy="1569660"/>
          </a:xfrm>
          <a:prstGeom prst="rect">
            <a:avLst/>
          </a:prstGeom>
          <a:noFill/>
        </p:spPr>
        <p:txBody>
          <a:bodyPr wrap="square" rtlCol="0">
            <a:spAutoFit/>
          </a:bodyPr>
          <a:lstStyle/>
          <a:p>
            <a:r>
              <a:rPr kumimoji="1" lang="ja-JP" altLang="en-US" sz="3200" b="1" dirty="0">
                <a:latin typeface="HG丸ｺﾞｼｯｸM-PRO" panose="020F0600000000000000" pitchFamily="50" charset="-128"/>
                <a:ea typeface="HG丸ｺﾞｼｯｸM-PRO" panose="020F0600000000000000" pitchFamily="50" charset="-128"/>
              </a:rPr>
              <a:t>　　　　何かを克服するということは、</a:t>
            </a:r>
            <a:endParaRPr kumimoji="1" lang="en-US" altLang="ja-JP" sz="3200" b="1" dirty="0">
              <a:latin typeface="HG丸ｺﾞｼｯｸM-PRO" panose="020F0600000000000000" pitchFamily="50" charset="-128"/>
              <a:ea typeface="HG丸ｺﾞｼｯｸM-PRO" panose="020F0600000000000000" pitchFamily="50" charset="-128"/>
            </a:endParaRPr>
          </a:p>
          <a:p>
            <a:pPr algn="ctr"/>
            <a:r>
              <a:rPr kumimoji="1" lang="ja-JP" altLang="en-US" sz="3200" b="1" u="sng" dirty="0">
                <a:solidFill>
                  <a:srgbClr val="FF0000"/>
                </a:solidFill>
                <a:latin typeface="HG丸ｺﾞｼｯｸM-PRO" panose="020F0600000000000000" pitchFamily="50" charset="-128"/>
                <a:ea typeface="HG丸ｺﾞｼｯｸM-PRO" panose="020F0600000000000000" pitchFamily="50" charset="-128"/>
              </a:rPr>
              <a:t>今まであった世界をより良いものに変える</a:t>
            </a:r>
            <a:endParaRPr kumimoji="1" lang="en-US" altLang="ja-JP" sz="3200" b="1" u="sng"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3200" b="1" dirty="0">
                <a:latin typeface="HG丸ｺﾞｼｯｸM-PRO" panose="020F0600000000000000" pitchFamily="50" charset="-128"/>
                <a:ea typeface="HG丸ｺﾞｼｯｸM-PRO" panose="020F0600000000000000" pitchFamily="50" charset="-128"/>
              </a:rPr>
              <a:t>　　　　ということにもつながります。</a:t>
            </a:r>
            <a:endParaRPr kumimoji="1" lang="en-US" altLang="ja-JP" sz="32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027289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https://i.ytimg.com/an_webp/KnUnPepWQYI/mqdefault_6s.webp?du=3000&amp;sqp=CNKknegF&amp;rs=AOn4CLButiUyFoScwR8h6gMCDgZgTsFjE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テキスト ボックス 7">
            <a:extLst>
              <a:ext uri="{FF2B5EF4-FFF2-40B4-BE49-F238E27FC236}">
                <a16:creationId xmlns:a16="http://schemas.microsoft.com/office/drawing/2014/main" id="{BFC2CBCB-3EAA-4A37-968E-6E2FC79BF3E5}"/>
              </a:ext>
            </a:extLst>
          </p:cNvPr>
          <p:cNvSpPr txBox="1"/>
          <p:nvPr/>
        </p:nvSpPr>
        <p:spPr>
          <a:xfrm>
            <a:off x="1679578" y="597541"/>
            <a:ext cx="8636923" cy="646331"/>
          </a:xfrm>
          <a:prstGeom prst="rect">
            <a:avLst/>
          </a:prstGeom>
          <a:noFill/>
          <a:ln w="28575">
            <a:solidFill>
              <a:schemeClr val="accent1"/>
            </a:solidFill>
          </a:ln>
        </p:spPr>
        <p:txBody>
          <a:bodyPr wrap="square" rtlCol="0">
            <a:spAutoFit/>
          </a:bodyPr>
          <a:lstStyle/>
          <a:p>
            <a:pPr algn="ctr"/>
            <a:r>
              <a:rPr kumimoji="1" lang="ja-JP" altLang="en-US" sz="3600" dirty="0">
                <a:solidFill>
                  <a:srgbClr val="0070C0"/>
                </a:solidFill>
              </a:rPr>
              <a:t>　</a:t>
            </a:r>
            <a:r>
              <a:rPr kumimoji="1" lang="ja-JP" altLang="en-US" sz="3600" dirty="0">
                <a:solidFill>
                  <a:srgbClr val="0070C0"/>
                </a:solidFill>
                <a:latin typeface="HG丸ｺﾞｼｯｸM-PRO" panose="020F0600000000000000" pitchFamily="50" charset="-128"/>
                <a:ea typeface="HG丸ｺﾞｼｯｸM-PRO" panose="020F0600000000000000" pitchFamily="50" charset="-128"/>
              </a:rPr>
              <a:t>ミッション </a:t>
            </a:r>
            <a:r>
              <a:rPr kumimoji="1" lang="en-US" altLang="ja-JP" sz="3600" dirty="0">
                <a:solidFill>
                  <a:srgbClr val="0070C0"/>
                </a:solidFill>
                <a:latin typeface="HG丸ｺﾞｼｯｸM-PRO" panose="020F0600000000000000" pitchFamily="50" charset="-128"/>
                <a:ea typeface="HG丸ｺﾞｼｯｸM-PRO" panose="020F0600000000000000" pitchFamily="50" charset="-128"/>
              </a:rPr>
              <a:t>Ⅲ</a:t>
            </a:r>
          </a:p>
        </p:txBody>
      </p:sp>
      <p:sp>
        <p:nvSpPr>
          <p:cNvPr id="10" name="テキスト ボックス 9">
            <a:extLst>
              <a:ext uri="{FF2B5EF4-FFF2-40B4-BE49-F238E27FC236}">
                <a16:creationId xmlns:a16="http://schemas.microsoft.com/office/drawing/2014/main" id="{65CC4DBA-2A1C-49CB-8D20-66DA8A667F5A}"/>
              </a:ext>
            </a:extLst>
          </p:cNvPr>
          <p:cNvSpPr txBox="1"/>
          <p:nvPr/>
        </p:nvSpPr>
        <p:spPr>
          <a:xfrm>
            <a:off x="7889958" y="6002736"/>
            <a:ext cx="4018580" cy="646331"/>
          </a:xfrm>
          <a:prstGeom prst="rect">
            <a:avLst/>
          </a:prstGeom>
          <a:noFill/>
        </p:spPr>
        <p:txBody>
          <a:bodyPr wrap="square" rtlCol="0">
            <a:spAutoFit/>
          </a:bodyPr>
          <a:lstStyle/>
          <a:p>
            <a:pPr algn="r"/>
            <a:r>
              <a:rPr kumimoji="1" lang="ja-JP" altLang="en-US" sz="3600" b="1" u="sng" dirty="0">
                <a:solidFill>
                  <a:srgbClr val="FF0000"/>
                </a:solidFill>
                <a:latin typeface="HG丸ｺﾞｼｯｸM-PRO" panose="020F0600000000000000" pitchFamily="50" charset="-128"/>
                <a:ea typeface="HG丸ｺﾞｼｯｸM-PRO" panose="020F0600000000000000" pitchFamily="50" charset="-128"/>
              </a:rPr>
              <a:t>所要時間＝１分間</a:t>
            </a:r>
          </a:p>
        </p:txBody>
      </p:sp>
      <p:sp>
        <p:nvSpPr>
          <p:cNvPr id="9" name="テキスト ボックス 8">
            <a:extLst>
              <a:ext uri="{FF2B5EF4-FFF2-40B4-BE49-F238E27FC236}">
                <a16:creationId xmlns:a16="http://schemas.microsoft.com/office/drawing/2014/main" id="{6EB17135-E6B4-43B3-99A9-D64BB75A9B9E}"/>
              </a:ext>
            </a:extLst>
          </p:cNvPr>
          <p:cNvSpPr txBox="1"/>
          <p:nvPr/>
        </p:nvSpPr>
        <p:spPr>
          <a:xfrm>
            <a:off x="1492539" y="1550026"/>
            <a:ext cx="9407689" cy="2308324"/>
          </a:xfrm>
          <a:prstGeom prst="rect">
            <a:avLst/>
          </a:prstGeom>
          <a:noFill/>
        </p:spPr>
        <p:txBody>
          <a:bodyPr wrap="square" rtlCol="0">
            <a:spAutoFit/>
          </a:bodyPr>
          <a:lstStyle/>
          <a:p>
            <a:pPr algn="ctr"/>
            <a:r>
              <a:rPr kumimoji="1" lang="ja-JP" altLang="en-US" sz="3600" b="1" dirty="0">
                <a:solidFill>
                  <a:srgbClr val="FF0000"/>
                </a:solidFill>
                <a:latin typeface="HG丸ｺﾞｼｯｸM-PRO" panose="020F0600000000000000" pitchFamily="50" charset="-128"/>
                <a:ea typeface="HG丸ｺﾞｼｯｸM-PRO" panose="020F0600000000000000" pitchFamily="50" charset="-128"/>
              </a:rPr>
              <a:t>「気づいてみよう！」</a:t>
            </a:r>
            <a:endParaRPr kumimoji="1" lang="en-US" altLang="ja-JP" sz="3600" b="1"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3600" b="1" dirty="0">
                <a:latin typeface="HG丸ｺﾞｼｯｸM-PRO" panose="020F0600000000000000" pitchFamily="50" charset="-128"/>
                <a:ea typeface="HG丸ｺﾞｼｯｸM-PRO" panose="020F0600000000000000" pitchFamily="50" charset="-128"/>
              </a:rPr>
              <a:t>今、この世界で、私たちが</a:t>
            </a:r>
            <a:endParaRPr kumimoji="1" lang="en-US" altLang="ja-JP" sz="3600" b="1" dirty="0">
              <a:latin typeface="HG丸ｺﾞｼｯｸM-PRO" panose="020F0600000000000000" pitchFamily="50" charset="-128"/>
              <a:ea typeface="HG丸ｺﾞｼｯｸM-PRO" panose="020F0600000000000000" pitchFamily="50" charset="-128"/>
            </a:endParaRPr>
          </a:p>
          <a:p>
            <a:pPr algn="ctr"/>
            <a:r>
              <a:rPr kumimoji="1" lang="ja-JP" altLang="en-US" sz="3600" b="1" dirty="0">
                <a:latin typeface="HG丸ｺﾞｼｯｸM-PRO" panose="020F0600000000000000" pitchFamily="50" charset="-128"/>
                <a:ea typeface="HG丸ｺﾞｼｯｸM-PRO" panose="020F0600000000000000" pitchFamily="50" charset="-128"/>
              </a:rPr>
              <a:t>克服に向けて取り組むべき問題は何だろう。</a:t>
            </a:r>
            <a:endParaRPr kumimoji="1" lang="en-US" altLang="ja-JP" sz="3600" b="1" dirty="0">
              <a:latin typeface="HG丸ｺﾞｼｯｸM-PRO" panose="020F0600000000000000" pitchFamily="50" charset="-128"/>
              <a:ea typeface="HG丸ｺﾞｼｯｸM-PRO" panose="020F0600000000000000" pitchFamily="50" charset="-128"/>
            </a:endParaRPr>
          </a:p>
          <a:p>
            <a:r>
              <a:rPr kumimoji="1" lang="ja-JP" altLang="en-US" sz="3600" b="1" dirty="0">
                <a:latin typeface="HG丸ｺﾞｼｯｸM-PRO" panose="020F0600000000000000" pitchFamily="50" charset="-128"/>
                <a:ea typeface="HG丸ｺﾞｼｯｸM-PRO" panose="020F0600000000000000" pitchFamily="50" charset="-128"/>
              </a:rPr>
              <a:t>・付箋紙に</a:t>
            </a:r>
            <a:r>
              <a:rPr kumimoji="1" lang="en-US" altLang="ja-JP" sz="3600" b="1" dirty="0">
                <a:latin typeface="HG丸ｺﾞｼｯｸM-PRO" panose="020F0600000000000000" pitchFamily="50" charset="-128"/>
                <a:ea typeface="HG丸ｺﾞｼｯｸM-PRO" panose="020F0600000000000000" pitchFamily="50" charset="-128"/>
              </a:rPr>
              <a:t>5</a:t>
            </a:r>
            <a:r>
              <a:rPr kumimoji="1" lang="ja-JP" altLang="en-US" sz="3600" b="1" dirty="0">
                <a:latin typeface="HG丸ｺﾞｼｯｸM-PRO" panose="020F0600000000000000" pitchFamily="50" charset="-128"/>
                <a:ea typeface="HG丸ｺﾞｼｯｸM-PRO" panose="020F0600000000000000" pitchFamily="50" charset="-128"/>
              </a:rPr>
              <a:t>つ以上記入してください。</a:t>
            </a:r>
            <a:endParaRPr kumimoji="1" lang="en-US" altLang="ja-JP" sz="3600" b="1" dirty="0">
              <a:latin typeface="HG丸ｺﾞｼｯｸM-PRO" panose="020F0600000000000000" pitchFamily="50" charset="-128"/>
              <a:ea typeface="HG丸ｺﾞｼｯｸM-PRO" panose="020F0600000000000000" pitchFamily="50" charset="-128"/>
            </a:endParaRPr>
          </a:p>
        </p:txBody>
      </p:sp>
      <p:pic>
        <p:nvPicPr>
          <p:cNvPr id="6" name="図 5">
            <a:extLst>
              <a:ext uri="{FF2B5EF4-FFF2-40B4-BE49-F238E27FC236}">
                <a16:creationId xmlns:a16="http://schemas.microsoft.com/office/drawing/2014/main" id="{6E7315F0-14BB-4117-BDD1-B8C787A90E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1540" y="4245374"/>
            <a:ext cx="3771171" cy="2219646"/>
          </a:xfrm>
          <a:prstGeom prst="rect">
            <a:avLst/>
          </a:prstGeom>
        </p:spPr>
      </p:pic>
      <p:sp>
        <p:nvSpPr>
          <p:cNvPr id="11" name="正方形/長方形 10">
            <a:extLst>
              <a:ext uri="{FF2B5EF4-FFF2-40B4-BE49-F238E27FC236}">
                <a16:creationId xmlns:a16="http://schemas.microsoft.com/office/drawing/2014/main" id="{D8ECE6D2-0974-4F86-BAB0-14B29C049420}"/>
              </a:ext>
            </a:extLst>
          </p:cNvPr>
          <p:cNvSpPr/>
          <p:nvPr/>
        </p:nvSpPr>
        <p:spPr>
          <a:xfrm>
            <a:off x="3653261" y="4737557"/>
            <a:ext cx="3677135" cy="955963"/>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3D6935A1-3B9A-4EF0-91E3-65D207985BBC}"/>
              </a:ext>
            </a:extLst>
          </p:cNvPr>
          <p:cNvSpPr txBox="1"/>
          <p:nvPr/>
        </p:nvSpPr>
        <p:spPr>
          <a:xfrm>
            <a:off x="1118583" y="5122133"/>
            <a:ext cx="1662545" cy="461665"/>
          </a:xfrm>
          <a:prstGeom prst="rect">
            <a:avLst/>
          </a:prstGeom>
          <a:noFill/>
        </p:spPr>
        <p:txBody>
          <a:bodyPr wrap="square" rtlCol="0">
            <a:spAutoFit/>
          </a:bodyPr>
          <a:lstStyle/>
          <a:p>
            <a:r>
              <a:rPr kumimoji="1" lang="ja-JP" altLang="en-US" sz="1200" dirty="0"/>
              <a:t>解決しなくては</a:t>
            </a:r>
            <a:endParaRPr kumimoji="1" lang="en-US" altLang="ja-JP" sz="1200" dirty="0"/>
          </a:p>
          <a:p>
            <a:r>
              <a:rPr kumimoji="1" lang="ja-JP" altLang="en-US" sz="1200" dirty="0"/>
              <a:t>いけない問題を書く</a:t>
            </a:r>
          </a:p>
        </p:txBody>
      </p:sp>
      <p:sp>
        <p:nvSpPr>
          <p:cNvPr id="13" name="正方形/長方形 12">
            <a:extLst>
              <a:ext uri="{FF2B5EF4-FFF2-40B4-BE49-F238E27FC236}">
                <a16:creationId xmlns:a16="http://schemas.microsoft.com/office/drawing/2014/main" id="{A6D5EF02-8B5E-4E65-B0F5-D96B7F639B90}"/>
              </a:ext>
            </a:extLst>
          </p:cNvPr>
          <p:cNvSpPr/>
          <p:nvPr/>
        </p:nvSpPr>
        <p:spPr>
          <a:xfrm>
            <a:off x="5730749" y="5814379"/>
            <a:ext cx="1374459" cy="632886"/>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B51DA109-8668-45BB-91B5-484B76F6E24F}"/>
              </a:ext>
            </a:extLst>
          </p:cNvPr>
          <p:cNvSpPr txBox="1"/>
          <p:nvPr/>
        </p:nvSpPr>
        <p:spPr>
          <a:xfrm>
            <a:off x="1191880" y="5899990"/>
            <a:ext cx="1487978" cy="461665"/>
          </a:xfrm>
          <a:prstGeom prst="rect">
            <a:avLst/>
          </a:prstGeom>
          <a:noFill/>
        </p:spPr>
        <p:txBody>
          <a:bodyPr wrap="square" rtlCol="0">
            <a:spAutoFit/>
          </a:bodyPr>
          <a:lstStyle/>
          <a:p>
            <a:r>
              <a:rPr kumimoji="1" lang="ja-JP" altLang="en-US" sz="1200" dirty="0"/>
              <a:t>お名前を書いて</a:t>
            </a:r>
            <a:endParaRPr kumimoji="1" lang="en-US" altLang="ja-JP" sz="1200" dirty="0"/>
          </a:p>
          <a:p>
            <a:r>
              <a:rPr kumimoji="1" lang="ja-JP" altLang="en-US" sz="1200" dirty="0"/>
              <a:t>ください</a:t>
            </a:r>
          </a:p>
        </p:txBody>
      </p:sp>
      <p:cxnSp>
        <p:nvCxnSpPr>
          <p:cNvPr id="15" name="直線矢印コネクタ 14">
            <a:extLst>
              <a:ext uri="{FF2B5EF4-FFF2-40B4-BE49-F238E27FC236}">
                <a16:creationId xmlns:a16="http://schemas.microsoft.com/office/drawing/2014/main" id="{B4A1BAD2-2B27-4FAC-B215-4FCEAB4C6447}"/>
              </a:ext>
            </a:extLst>
          </p:cNvPr>
          <p:cNvCxnSpPr/>
          <p:nvPr/>
        </p:nvCxnSpPr>
        <p:spPr>
          <a:xfrm>
            <a:off x="1273602" y="5587259"/>
            <a:ext cx="237965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E9E2DBCD-03E2-4097-8796-E858C29771DB}"/>
              </a:ext>
            </a:extLst>
          </p:cNvPr>
          <p:cNvCxnSpPr>
            <a:cxnSpLocks/>
          </p:cNvCxnSpPr>
          <p:nvPr/>
        </p:nvCxnSpPr>
        <p:spPr>
          <a:xfrm>
            <a:off x="1273602" y="6325902"/>
            <a:ext cx="445714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90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B67BB27-44EC-4693-9F9D-7C2F207CEC09}"/>
              </a:ext>
            </a:extLst>
          </p:cNvPr>
          <p:cNvSpPr txBox="1"/>
          <p:nvPr/>
        </p:nvSpPr>
        <p:spPr>
          <a:xfrm>
            <a:off x="5760526" y="463826"/>
            <a:ext cx="5106236" cy="5506278"/>
          </a:xfrm>
          <a:prstGeom prst="rect">
            <a:avLst/>
          </a:prstGeom>
        </p:spPr>
        <p:txBody>
          <a:bodyPr vert="horz" lIns="91440" tIns="45720" rIns="91440" bIns="45720" rtlCol="0" anchor="b">
            <a:noAutofit/>
          </a:bodyPr>
          <a:lstStyle/>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　皆さんこんにちは。手島利夫です。</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dirty="0">
                <a:latin typeface="HGP創英角ｺﾞｼｯｸUB" panose="020B0900000000000000" pitchFamily="50" charset="-128"/>
                <a:ea typeface="HGP創英角ｺﾞｼｯｸUB" panose="020B0900000000000000" pitchFamily="50" charset="-128"/>
              </a:rPr>
              <a:t>　「ＥＳＤ，ＳＤＧｓの進め方」連続講座　</a:t>
            </a:r>
            <a:endParaRPr kumimoji="1" lang="en-US" altLang="ja-JP" sz="2400" dirty="0">
              <a:latin typeface="HGP創英角ｺﾞｼｯｸUB" panose="020B0900000000000000" pitchFamily="50" charset="-128"/>
              <a:ea typeface="HGP創英角ｺﾞｼｯｸUB" panose="020B0900000000000000" pitchFamily="50" charset="-128"/>
            </a:endParaRPr>
          </a:p>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　第８回は、</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endParaRPr kumimoji="1" lang="en-US" altLang="ja-JP" sz="10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b="1" dirty="0">
                <a:latin typeface="AR丸ゴシック体E" panose="020F0909000000000000" pitchFamily="49" charset="-128"/>
                <a:ea typeface="AR丸ゴシック体E" panose="020F0909000000000000" pitchFamily="49" charset="-128"/>
                <a:cs typeface="+mj-cs"/>
              </a:rPr>
              <a:t>「ＳＤＧｓって何だろう」</a:t>
            </a:r>
            <a:endParaRPr kumimoji="1" lang="en-US" altLang="ja-JP" sz="2400" b="1"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endParaRPr kumimoji="1" lang="en-US" altLang="ja-JP" sz="10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子どもさんたちに向けたＳＤＧｓの導入ともいえる</a:t>
            </a:r>
            <a:r>
              <a:rPr kumimoji="1" lang="ja-JP" altLang="en-US" sz="2400" dirty="0">
                <a:solidFill>
                  <a:srgbClr val="FF0000"/>
                </a:solidFill>
                <a:latin typeface="AR丸ゴシック体E" panose="020F0909000000000000" pitchFamily="49" charset="-128"/>
                <a:ea typeface="AR丸ゴシック体E" panose="020F0909000000000000" pitchFamily="49" charset="-128"/>
                <a:cs typeface="+mj-cs"/>
              </a:rPr>
              <a:t>授業のスタイルで</a:t>
            </a:r>
            <a:r>
              <a:rPr kumimoji="1" lang="ja-JP" altLang="en-US" sz="2400" dirty="0">
                <a:latin typeface="AR丸ゴシック体E" panose="020F0909000000000000" pitchFamily="49" charset="-128"/>
                <a:ea typeface="AR丸ゴシック体E" panose="020F0909000000000000" pitchFamily="49" charset="-128"/>
                <a:cs typeface="+mj-cs"/>
              </a:rPr>
              <a:t>、お話いたします。</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先生方も子どもに戻った気分でご参加ください。</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よろしくお願いいたします。</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endParaRPr kumimoji="1" lang="en-US" altLang="ja-JP" sz="2400" dirty="0">
              <a:latin typeface="AR丸ゴシック体E" panose="020F0909000000000000" pitchFamily="49" charset="-128"/>
              <a:ea typeface="AR丸ゴシック体E" panose="020F0909000000000000" pitchFamily="49" charset="-128"/>
              <a:cs typeface="+mj-cs"/>
            </a:endParaRPr>
          </a:p>
        </p:txBody>
      </p:sp>
      <p:pic>
        <p:nvPicPr>
          <p:cNvPr id="3" name="図 2" descr="スーツを着た男性&#10;&#10;自動的に生成された説明">
            <a:extLst>
              <a:ext uri="{FF2B5EF4-FFF2-40B4-BE49-F238E27FC236}">
                <a16:creationId xmlns:a16="http://schemas.microsoft.com/office/drawing/2014/main" id="{434DCDE8-52FA-4984-9E76-195D41DA96E3}"/>
              </a:ext>
            </a:extLst>
          </p:cNvPr>
          <p:cNvPicPr>
            <a:picLocks noChangeAspect="1"/>
          </p:cNvPicPr>
          <p:nvPr/>
        </p:nvPicPr>
        <p:blipFill rotWithShape="1">
          <a:blip r:embed="rId3">
            <a:extLst>
              <a:ext uri="{28A0092B-C50C-407E-A947-70E740481C1C}">
                <a14:useLocalDpi xmlns:a14="http://schemas.microsoft.com/office/drawing/2010/main" val="0"/>
              </a:ext>
            </a:extLst>
          </a:blip>
          <a:srcRect l="15537"/>
          <a:stretch/>
        </p:blipFill>
        <p:spPr>
          <a:xfrm>
            <a:off x="463846" y="0"/>
            <a:ext cx="4518102" cy="685800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025778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608729" y="1533838"/>
            <a:ext cx="6974543" cy="4643053"/>
          </a:xfrm>
          <a:prstGeom prst="rect">
            <a:avLst/>
          </a:prstGeom>
        </p:spPr>
      </p:pic>
      <p:sp>
        <p:nvSpPr>
          <p:cNvPr id="4" name="正方形/長方形 3"/>
          <p:cNvSpPr/>
          <p:nvPr/>
        </p:nvSpPr>
        <p:spPr>
          <a:xfrm>
            <a:off x="914400" y="299661"/>
            <a:ext cx="10871199" cy="5539978"/>
          </a:xfrm>
          <a:prstGeom prst="rect">
            <a:avLst/>
          </a:prstGeom>
        </p:spPr>
        <p:txBody>
          <a:bodyPr wrap="square">
            <a:spAutoFit/>
          </a:bodyPr>
          <a:lstStyle/>
          <a:p>
            <a:r>
              <a:rPr lang="ja-JP" altLang="en-US" sz="3200" b="1" dirty="0">
                <a:latin typeface="HG丸ｺﾞｼｯｸM-PRO" panose="020F0600000000000000" pitchFamily="50" charset="-128"/>
                <a:ea typeface="HG丸ｺﾞｼｯｸM-PRO" panose="020F0600000000000000" pitchFamily="50" charset="-128"/>
              </a:rPr>
              <a:t>今書いてくれた問題は</a:t>
            </a:r>
            <a:r>
              <a:rPr lang="en-US" altLang="ja-JP" sz="3200" b="1" dirty="0">
                <a:latin typeface="HG丸ｺﾞｼｯｸM-PRO" panose="020F0600000000000000" pitchFamily="50" charset="-128"/>
                <a:ea typeface="HG丸ｺﾞｼｯｸM-PRO" panose="020F0600000000000000" pitchFamily="50" charset="-128"/>
              </a:rPr>
              <a:t>SDG</a:t>
            </a:r>
            <a:r>
              <a:rPr lang="ja-JP" altLang="en-US" sz="3200" b="1" dirty="0">
                <a:latin typeface="HG丸ｺﾞｼｯｸM-PRO" panose="020F0600000000000000" pitchFamily="50" charset="-128"/>
                <a:ea typeface="HG丸ｺﾞｼｯｸM-PRO" panose="020F0600000000000000" pitchFamily="50" charset="-128"/>
              </a:rPr>
              <a:t>ｓの何番と関係があるかな？</a:t>
            </a:r>
            <a:endParaRPr lang="en-US" altLang="ja-JP" sz="1050" b="1" dirty="0">
              <a:latin typeface="HG丸ｺﾞｼｯｸM-PRO" panose="020F0600000000000000" pitchFamily="50" charset="-128"/>
              <a:ea typeface="HG丸ｺﾞｼｯｸM-PRO" panose="020F0600000000000000" pitchFamily="50" charset="-128"/>
            </a:endParaRPr>
          </a:p>
          <a:p>
            <a:r>
              <a:rPr lang="ja-JP" altLang="en-US" sz="3200" dirty="0">
                <a:latin typeface="HG丸ｺﾞｼｯｸM-PRO" panose="020F0600000000000000" pitchFamily="50" charset="-128"/>
                <a:ea typeface="HG丸ｺﾞｼｯｸM-PRO" panose="020F0600000000000000" pitchFamily="50" charset="-128"/>
              </a:rPr>
              <a:t>　　　　　</a:t>
            </a:r>
            <a:r>
              <a:rPr lang="ja-JP" altLang="en-US" sz="2400" dirty="0">
                <a:solidFill>
                  <a:srgbClr val="FF0000"/>
                </a:solidFill>
                <a:latin typeface="HG丸ｺﾞｼｯｸM-PRO" panose="020F0600000000000000" pitchFamily="50" charset="-128"/>
                <a:ea typeface="HG丸ｺﾞｼｯｸM-PRO" panose="020F0600000000000000" pitchFamily="50" charset="-128"/>
              </a:rPr>
              <a:t>サステナブル・ディベロップメント・ゴールズ</a:t>
            </a:r>
            <a:endParaRPr lang="en-US" altLang="ja-JP" sz="2400" dirty="0">
              <a:solidFill>
                <a:srgbClr val="FF0000"/>
              </a:solidFill>
              <a:latin typeface="HG丸ｺﾞｼｯｸM-PRO" panose="020F0600000000000000" pitchFamily="50" charset="-128"/>
              <a:ea typeface="HG丸ｺﾞｼｯｸM-PRO" panose="020F0600000000000000" pitchFamily="50" charset="-128"/>
            </a:endParaRPr>
          </a:p>
          <a:p>
            <a:endParaRPr lang="en-US" altLang="ja-JP" sz="3200" dirty="0">
              <a:latin typeface="HG丸ｺﾞｼｯｸM-PRO" panose="020F0600000000000000" pitchFamily="50" charset="-128"/>
              <a:ea typeface="HG丸ｺﾞｼｯｸM-PRO" panose="020F0600000000000000" pitchFamily="50" charset="-128"/>
            </a:endParaRPr>
          </a:p>
          <a:p>
            <a:endParaRPr lang="en-US" altLang="ja-JP" sz="3200" dirty="0">
              <a:latin typeface="HG丸ｺﾞｼｯｸM-PRO" panose="020F0600000000000000" pitchFamily="50" charset="-128"/>
              <a:ea typeface="HG丸ｺﾞｼｯｸM-PRO" panose="020F0600000000000000" pitchFamily="50" charset="-128"/>
            </a:endParaRPr>
          </a:p>
          <a:p>
            <a:endParaRPr lang="en-US" altLang="ja-JP" sz="3200" dirty="0">
              <a:latin typeface="HG丸ｺﾞｼｯｸM-PRO" panose="020F0600000000000000" pitchFamily="50" charset="-128"/>
              <a:ea typeface="HG丸ｺﾞｼｯｸM-PRO" panose="020F0600000000000000" pitchFamily="50" charset="-128"/>
            </a:endParaRPr>
          </a:p>
          <a:p>
            <a:endParaRPr lang="en-US" altLang="ja-JP" sz="3200" dirty="0">
              <a:latin typeface="HG丸ｺﾞｼｯｸM-PRO" panose="020F0600000000000000" pitchFamily="50" charset="-128"/>
              <a:ea typeface="HG丸ｺﾞｼｯｸM-PRO" panose="020F0600000000000000" pitchFamily="50" charset="-128"/>
            </a:endParaRPr>
          </a:p>
          <a:p>
            <a:endParaRPr lang="en-US" altLang="ja-JP" dirty="0">
              <a:latin typeface="HG丸ｺﾞｼｯｸM-PRO" panose="020F0600000000000000" pitchFamily="50" charset="-128"/>
              <a:ea typeface="HG丸ｺﾞｼｯｸM-PRO" panose="020F0600000000000000" pitchFamily="50" charset="-128"/>
            </a:endParaRPr>
          </a:p>
          <a:p>
            <a:endParaRPr lang="en-US" altLang="ja-JP" dirty="0">
              <a:latin typeface="HG丸ｺﾞｼｯｸM-PRO" panose="020F0600000000000000" pitchFamily="50" charset="-128"/>
              <a:ea typeface="HG丸ｺﾞｼｯｸM-PRO" panose="020F0600000000000000" pitchFamily="50" charset="-128"/>
            </a:endParaRPr>
          </a:p>
          <a:p>
            <a:endParaRPr lang="en-US" altLang="ja-JP" dirty="0">
              <a:latin typeface="HG丸ｺﾞｼｯｸM-PRO" panose="020F0600000000000000" pitchFamily="50" charset="-128"/>
              <a:ea typeface="HG丸ｺﾞｼｯｸM-PRO" panose="020F0600000000000000" pitchFamily="50" charset="-128"/>
            </a:endParaRPr>
          </a:p>
          <a:p>
            <a:endParaRPr lang="en-US" altLang="ja-JP" dirty="0">
              <a:latin typeface="HG丸ｺﾞｼｯｸM-PRO" panose="020F0600000000000000" pitchFamily="50" charset="-128"/>
              <a:ea typeface="HG丸ｺﾞｼｯｸM-PRO" panose="020F0600000000000000" pitchFamily="50" charset="-128"/>
            </a:endParaRPr>
          </a:p>
          <a:p>
            <a:endParaRPr lang="en-US" altLang="ja-JP" dirty="0">
              <a:latin typeface="HG丸ｺﾞｼｯｸM-PRO" panose="020F0600000000000000" pitchFamily="50" charset="-128"/>
              <a:ea typeface="HG丸ｺﾞｼｯｸM-PRO" panose="020F0600000000000000" pitchFamily="50" charset="-128"/>
            </a:endParaRPr>
          </a:p>
          <a:p>
            <a:endParaRPr lang="en-US" altLang="ja-JP" dirty="0">
              <a:latin typeface="HG丸ｺﾞｼｯｸM-PRO" panose="020F0600000000000000" pitchFamily="50" charset="-128"/>
              <a:ea typeface="HG丸ｺﾞｼｯｸM-PRO" panose="020F0600000000000000" pitchFamily="50" charset="-128"/>
            </a:endParaRPr>
          </a:p>
          <a:p>
            <a:endParaRPr lang="en-US" altLang="ja-JP" dirty="0">
              <a:latin typeface="HG丸ｺﾞｼｯｸM-PRO" panose="020F0600000000000000" pitchFamily="50" charset="-128"/>
              <a:ea typeface="HG丸ｺﾞｼｯｸM-PRO" panose="020F0600000000000000" pitchFamily="50" charset="-128"/>
            </a:endParaRPr>
          </a:p>
          <a:p>
            <a:endParaRPr lang="en-US" altLang="ja-JP" dirty="0">
              <a:latin typeface="HG丸ｺﾞｼｯｸM-PRO" panose="020F0600000000000000" pitchFamily="50" charset="-128"/>
              <a:ea typeface="HG丸ｺﾞｼｯｸM-PRO" panose="020F0600000000000000" pitchFamily="50" charset="-128"/>
            </a:endParaRPr>
          </a:p>
          <a:p>
            <a:endParaRPr lang="en-US" altLang="ja-JP" dirty="0">
              <a:latin typeface="HG丸ｺﾞｼｯｸM-PRO" panose="020F0600000000000000" pitchFamily="50" charset="-128"/>
              <a:ea typeface="HG丸ｺﾞｼｯｸM-PRO" panose="020F0600000000000000" pitchFamily="50" charset="-128"/>
            </a:endParaRPr>
          </a:p>
        </p:txBody>
      </p:sp>
      <p:sp>
        <p:nvSpPr>
          <p:cNvPr id="10" name="テキスト ボックス 9">
            <a:extLst>
              <a:ext uri="{FF2B5EF4-FFF2-40B4-BE49-F238E27FC236}">
                <a16:creationId xmlns:a16="http://schemas.microsoft.com/office/drawing/2014/main" id="{ACFA3215-D016-4CB3-AA68-7E029943157B}"/>
              </a:ext>
            </a:extLst>
          </p:cNvPr>
          <p:cNvSpPr txBox="1"/>
          <p:nvPr/>
        </p:nvSpPr>
        <p:spPr>
          <a:xfrm>
            <a:off x="2006783" y="1631270"/>
            <a:ext cx="1614115" cy="369332"/>
          </a:xfrm>
          <a:prstGeom prst="rect">
            <a:avLst/>
          </a:prstGeom>
          <a:noFill/>
        </p:spPr>
        <p:txBody>
          <a:bodyPr wrap="square" rtlCol="0">
            <a:spAutoFit/>
          </a:bodyPr>
          <a:lstStyle/>
          <a:p>
            <a:r>
              <a:rPr kumimoji="1" lang="ja-JP" altLang="en-US" b="1" dirty="0"/>
              <a:t>ずーっと続く</a:t>
            </a:r>
          </a:p>
        </p:txBody>
      </p:sp>
      <p:sp>
        <p:nvSpPr>
          <p:cNvPr id="11" name="テキスト ボックス 10">
            <a:extLst>
              <a:ext uri="{FF2B5EF4-FFF2-40B4-BE49-F238E27FC236}">
                <a16:creationId xmlns:a16="http://schemas.microsoft.com/office/drawing/2014/main" id="{12D9EF38-9AA8-46D0-903F-4AD0E00E194E}"/>
              </a:ext>
            </a:extLst>
          </p:cNvPr>
          <p:cNvSpPr txBox="1"/>
          <p:nvPr/>
        </p:nvSpPr>
        <p:spPr>
          <a:xfrm>
            <a:off x="1524000" y="2040775"/>
            <a:ext cx="2743200" cy="369332"/>
          </a:xfrm>
          <a:prstGeom prst="rect">
            <a:avLst/>
          </a:prstGeom>
          <a:noFill/>
        </p:spPr>
        <p:txBody>
          <a:bodyPr wrap="square" rtlCol="0">
            <a:spAutoFit/>
          </a:bodyPr>
          <a:lstStyle/>
          <a:p>
            <a:r>
              <a:rPr kumimoji="1" lang="ja-JP" altLang="en-US" b="1" dirty="0"/>
              <a:t>豊かな未来を創るための</a:t>
            </a:r>
          </a:p>
        </p:txBody>
      </p:sp>
      <p:sp>
        <p:nvSpPr>
          <p:cNvPr id="12" name="テキスト ボックス 11">
            <a:extLst>
              <a:ext uri="{FF2B5EF4-FFF2-40B4-BE49-F238E27FC236}">
                <a16:creationId xmlns:a16="http://schemas.microsoft.com/office/drawing/2014/main" id="{F389FE75-AB6F-4FF9-873B-6F6F4BB56D1F}"/>
              </a:ext>
            </a:extLst>
          </p:cNvPr>
          <p:cNvSpPr txBox="1"/>
          <p:nvPr/>
        </p:nvSpPr>
        <p:spPr>
          <a:xfrm>
            <a:off x="8429708" y="1625277"/>
            <a:ext cx="2146852" cy="784830"/>
          </a:xfrm>
          <a:prstGeom prst="rect">
            <a:avLst/>
          </a:prstGeom>
          <a:noFill/>
        </p:spPr>
        <p:txBody>
          <a:bodyPr wrap="square" rtlCol="0">
            <a:spAutoFit/>
          </a:bodyPr>
          <a:lstStyle/>
          <a:p>
            <a:r>
              <a:rPr kumimoji="1" lang="ja-JP" altLang="en-US" b="1" dirty="0"/>
              <a:t>国際連合で決めた</a:t>
            </a:r>
            <a:endParaRPr kumimoji="1" lang="en-US" altLang="ja-JP" b="1" dirty="0"/>
          </a:p>
          <a:p>
            <a:r>
              <a:rPr kumimoji="1" lang="ja-JP" altLang="en-US" sz="900" b="1" dirty="0"/>
              <a:t>　</a:t>
            </a:r>
            <a:endParaRPr kumimoji="1" lang="en-US" altLang="ja-JP" sz="900" b="1" dirty="0"/>
          </a:p>
          <a:p>
            <a:r>
              <a:rPr kumimoji="1" lang="ja-JP" altLang="en-US" b="1" dirty="0"/>
              <a:t>１７の目標</a:t>
            </a:r>
          </a:p>
        </p:txBody>
      </p:sp>
    </p:spTree>
    <p:extLst>
      <p:ext uri="{BB962C8B-B14F-4D97-AF65-F5344CB8AC3E}">
        <p14:creationId xmlns:p14="http://schemas.microsoft.com/office/powerpoint/2010/main" val="222145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413461" y="383635"/>
            <a:ext cx="7373389" cy="6740307"/>
          </a:xfrm>
          <a:prstGeom prst="rect">
            <a:avLst/>
          </a:prstGeom>
        </p:spPr>
        <p:txBody>
          <a:bodyPr wrap="square">
            <a:spAutoFit/>
          </a:bodyPr>
          <a:lstStyle/>
          <a:p>
            <a:pPr algn="ctr"/>
            <a:r>
              <a:rPr kumimoji="1" lang="ja-JP" altLang="en-US" sz="3200" b="1" dirty="0">
                <a:latin typeface="HG丸ｺﾞｼｯｸM-PRO" panose="020F0600000000000000" pitchFamily="50" charset="-128"/>
                <a:ea typeface="HG丸ｺﾞｼｯｸM-PRO" panose="020F0600000000000000" pitchFamily="50" charset="-128"/>
              </a:rPr>
              <a:t>付せん紙に当てはまる番号を記入</a:t>
            </a:r>
            <a:endParaRPr kumimoji="1" lang="en-US" altLang="ja-JP" sz="3200" b="1" dirty="0">
              <a:latin typeface="HG丸ｺﾞｼｯｸM-PRO" panose="020F0600000000000000" pitchFamily="50" charset="-128"/>
              <a:ea typeface="HG丸ｺﾞｼｯｸM-PRO" panose="020F0600000000000000" pitchFamily="50" charset="-128"/>
            </a:endParaRPr>
          </a:p>
          <a:p>
            <a:r>
              <a:rPr kumimoji="1" lang="ja-JP" altLang="en-US" sz="3200" b="1" dirty="0">
                <a:latin typeface="HG丸ｺﾞｼｯｸM-PRO" panose="020F0600000000000000" pitchFamily="50" charset="-128"/>
                <a:ea typeface="HG丸ｺﾞｼｯｸM-PRO" panose="020F0600000000000000" pitchFamily="50" charset="-128"/>
              </a:rPr>
              <a:t>　 してください</a:t>
            </a:r>
            <a:r>
              <a:rPr kumimoji="1" lang="ja-JP" altLang="en-US" sz="4000" b="1" dirty="0">
                <a:latin typeface="HG丸ｺﾞｼｯｸM-PRO" panose="020F0600000000000000" pitchFamily="50" charset="-128"/>
                <a:ea typeface="HG丸ｺﾞｼｯｸM-PRO" panose="020F0600000000000000" pitchFamily="50" charset="-128"/>
              </a:rPr>
              <a:t>。</a:t>
            </a:r>
            <a:endParaRPr kumimoji="1" lang="en-US" altLang="ja-JP" sz="4000" b="1" dirty="0">
              <a:latin typeface="HG丸ｺﾞｼｯｸM-PRO" panose="020F0600000000000000" pitchFamily="50" charset="-128"/>
              <a:ea typeface="HG丸ｺﾞｼｯｸM-PRO" panose="020F06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a:p>
            <a:endParaRPr kumimoji="1" lang="en-US" altLang="ja-JP" dirty="0">
              <a:latin typeface="HGS創英角ﾎﾟｯﾌﾟ体" panose="040B0A00000000000000" pitchFamily="50" charset="-128"/>
              <a:ea typeface="HGS創英角ﾎﾟｯﾌﾟ体" panose="040B0A00000000000000" pitchFamily="50" charset="-128"/>
            </a:endParaRPr>
          </a:p>
        </p:txBody>
      </p:sp>
      <p:pic>
        <p:nvPicPr>
          <p:cNvPr id="5"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6341" y="1834077"/>
            <a:ext cx="3802676" cy="2247716"/>
          </a:xfrm>
          <a:prstGeom prst="rect">
            <a:avLst/>
          </a:prstGeom>
        </p:spPr>
      </p:pic>
      <p:sp>
        <p:nvSpPr>
          <p:cNvPr id="6" name="楕円 5"/>
          <p:cNvSpPr/>
          <p:nvPr/>
        </p:nvSpPr>
        <p:spPr>
          <a:xfrm>
            <a:off x="2596341" y="1764637"/>
            <a:ext cx="631767" cy="6076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70" name="Picture 2" descr="é¢é£ç»å"/>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99722" y="1834077"/>
            <a:ext cx="2247716" cy="2247716"/>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6342" y="4151234"/>
            <a:ext cx="3802676" cy="2323132"/>
          </a:xfrm>
          <a:prstGeom prst="rect">
            <a:avLst/>
          </a:prstGeom>
        </p:spPr>
      </p:pic>
      <p:sp>
        <p:nvSpPr>
          <p:cNvPr id="9" name="楕円 8"/>
          <p:cNvSpPr/>
          <p:nvPr/>
        </p:nvSpPr>
        <p:spPr>
          <a:xfrm>
            <a:off x="2596341" y="4151235"/>
            <a:ext cx="631767" cy="6076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72" name="Picture 4" descr="ãSDGs 13ãã®ç»åæ¤ç´¢çµæ"/>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99722" y="4188942"/>
            <a:ext cx="2247716" cy="2247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440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D2B4177-59FA-4E80-9C78-280157939E9A}"/>
              </a:ext>
            </a:extLst>
          </p:cNvPr>
          <p:cNvSpPr txBox="1"/>
          <p:nvPr/>
        </p:nvSpPr>
        <p:spPr>
          <a:xfrm>
            <a:off x="1608497" y="312739"/>
            <a:ext cx="8993000" cy="5078313"/>
          </a:xfrm>
          <a:prstGeom prst="rect">
            <a:avLst/>
          </a:prstGeom>
          <a:noFill/>
        </p:spPr>
        <p:txBody>
          <a:bodyPr wrap="square" rtlCol="0">
            <a:spAutoFit/>
          </a:bodyPr>
          <a:lstStyle/>
          <a:p>
            <a:pPr algn="ctr"/>
            <a:r>
              <a:rPr kumimoji="1" lang="ja-JP" altLang="en-US" sz="3600" b="1" dirty="0">
                <a:latin typeface="HG丸ｺﾞｼｯｸM-PRO" panose="020F0600000000000000" pitchFamily="50" charset="-128"/>
                <a:ea typeface="HG丸ｺﾞｼｯｸM-PRO" panose="020F0600000000000000" pitchFamily="50" charset="-128"/>
              </a:rPr>
              <a:t>どこに入れたらいいのか迷うものも</a:t>
            </a:r>
            <a:endParaRPr kumimoji="1" lang="en-US" altLang="ja-JP" sz="3600" b="1" dirty="0">
              <a:latin typeface="HG丸ｺﾞｼｯｸM-PRO" panose="020F0600000000000000" pitchFamily="50" charset="-128"/>
              <a:ea typeface="HG丸ｺﾞｼｯｸM-PRO" panose="020F0600000000000000" pitchFamily="50" charset="-128"/>
            </a:endParaRPr>
          </a:p>
          <a:p>
            <a:r>
              <a:rPr kumimoji="1" lang="ja-JP" altLang="en-US" sz="3600" b="1" dirty="0">
                <a:latin typeface="HG丸ｺﾞｼｯｸM-PRO" panose="020F0600000000000000" pitchFamily="50" charset="-128"/>
                <a:ea typeface="HG丸ｺﾞｼｯｸM-PRO" panose="020F0600000000000000" pitchFamily="50" charset="-128"/>
              </a:rPr>
              <a:t>　  ありますね～。</a:t>
            </a:r>
            <a:endParaRPr kumimoji="1" lang="en-US" altLang="ja-JP" sz="3600" b="1" dirty="0">
              <a:latin typeface="HG丸ｺﾞｼｯｸM-PRO" panose="020F0600000000000000" pitchFamily="50" charset="-128"/>
              <a:ea typeface="HG丸ｺﾞｼｯｸM-PRO" panose="020F0600000000000000" pitchFamily="50" charset="-128"/>
            </a:endParaRPr>
          </a:p>
          <a:p>
            <a:endParaRPr kumimoji="1" lang="en-US" altLang="ja-JP" sz="3600" dirty="0">
              <a:latin typeface="HGS創英角ﾎﾟｯﾌﾟ体" panose="040B0A00000000000000" pitchFamily="50" charset="-128"/>
              <a:ea typeface="HGS創英角ﾎﾟｯﾌﾟ体" panose="040B0A00000000000000" pitchFamily="50" charset="-128"/>
            </a:endParaRPr>
          </a:p>
          <a:p>
            <a:endParaRPr kumimoji="1" lang="en-US" altLang="ja-JP" sz="3600" dirty="0">
              <a:latin typeface="HGS創英角ﾎﾟｯﾌﾟ体" panose="040B0A00000000000000" pitchFamily="50" charset="-128"/>
              <a:ea typeface="HGS創英角ﾎﾟｯﾌﾟ体" panose="040B0A00000000000000" pitchFamily="50" charset="-128"/>
            </a:endParaRPr>
          </a:p>
          <a:p>
            <a:endParaRPr kumimoji="1" lang="en-US" altLang="ja-JP" sz="3600" dirty="0">
              <a:latin typeface="HGS創英角ﾎﾟｯﾌﾟ体" panose="040B0A00000000000000" pitchFamily="50" charset="-128"/>
              <a:ea typeface="HGS創英角ﾎﾟｯﾌﾟ体" panose="040B0A00000000000000" pitchFamily="50" charset="-128"/>
            </a:endParaRPr>
          </a:p>
          <a:p>
            <a:r>
              <a:rPr kumimoji="1" lang="ja-JP" altLang="en-US" sz="3600" dirty="0">
                <a:latin typeface="HGS創英角ﾎﾟｯﾌﾟ体" panose="040B0A00000000000000" pitchFamily="50" charset="-128"/>
                <a:ea typeface="HGS創英角ﾎﾟｯﾌﾟ体" panose="040B0A00000000000000" pitchFamily="50" charset="-128"/>
              </a:rPr>
              <a:t>　　　　　　　　</a:t>
            </a:r>
            <a:endParaRPr kumimoji="1" lang="en-US" altLang="ja-JP" sz="6000" dirty="0">
              <a:solidFill>
                <a:schemeClr val="accent2"/>
              </a:solidFill>
              <a:latin typeface="HGS創英角ﾎﾟｯﾌﾟ体" panose="040B0A00000000000000" pitchFamily="50" charset="-128"/>
              <a:ea typeface="HGS創英角ﾎﾟｯﾌﾟ体" panose="040B0A00000000000000" pitchFamily="50" charset="-128"/>
            </a:endParaRPr>
          </a:p>
          <a:p>
            <a:endParaRPr kumimoji="1" lang="en-US" altLang="ja-JP" sz="3600" dirty="0">
              <a:latin typeface="HGS創英角ﾎﾟｯﾌﾟ体" panose="040B0A00000000000000" pitchFamily="50" charset="-128"/>
              <a:ea typeface="HGS創英角ﾎﾟｯﾌﾟ体" panose="040B0A00000000000000" pitchFamily="50" charset="-128"/>
            </a:endParaRPr>
          </a:p>
          <a:p>
            <a:endParaRPr kumimoji="1" lang="en-US" altLang="ja-JP" sz="3600" dirty="0">
              <a:latin typeface="HGS創英角ﾎﾟｯﾌﾟ体" panose="040B0A00000000000000" pitchFamily="50" charset="-128"/>
              <a:ea typeface="HGS創英角ﾎﾟｯﾌﾟ体" panose="040B0A00000000000000" pitchFamily="50" charset="-128"/>
            </a:endParaRPr>
          </a:p>
          <a:p>
            <a:r>
              <a:rPr kumimoji="1" lang="ja-JP" altLang="en-US" sz="3600" dirty="0">
                <a:latin typeface="HGS創英角ﾎﾟｯﾌﾟ体" panose="040B0A00000000000000" pitchFamily="50" charset="-128"/>
                <a:ea typeface="HGS創英角ﾎﾟｯﾌﾟ体" panose="040B0A00000000000000" pitchFamily="50" charset="-128"/>
              </a:rPr>
              <a:t>　</a:t>
            </a:r>
            <a:endParaRPr kumimoji="1" lang="en-US" altLang="ja-JP" sz="3600" dirty="0">
              <a:latin typeface="HGS創英角ﾎﾟｯﾌﾟ体" panose="040B0A00000000000000" pitchFamily="50" charset="-128"/>
              <a:ea typeface="HGS創英角ﾎﾟｯﾌﾟ体" panose="040B0A00000000000000" pitchFamily="50" charset="-128"/>
            </a:endParaRPr>
          </a:p>
        </p:txBody>
      </p:sp>
      <p:sp>
        <p:nvSpPr>
          <p:cNvPr id="5" name="テキスト ボックス 4"/>
          <p:cNvSpPr txBox="1"/>
          <p:nvPr/>
        </p:nvSpPr>
        <p:spPr>
          <a:xfrm>
            <a:off x="5106824" y="1463667"/>
            <a:ext cx="1968809" cy="3447098"/>
          </a:xfrm>
          <a:prstGeom prst="rect">
            <a:avLst/>
          </a:prstGeom>
          <a:noFill/>
        </p:spPr>
        <p:txBody>
          <a:bodyPr wrap="none" rtlCol="0">
            <a:spAutoFit/>
          </a:bodyPr>
          <a:lstStyle/>
          <a:p>
            <a:r>
              <a:rPr kumimoji="1" lang="en-US" altLang="ja-JP" sz="20000" dirty="0">
                <a:solidFill>
                  <a:srgbClr val="FFC000"/>
                </a:solidFill>
                <a:latin typeface="HG丸ｺﾞｼｯｸM-PRO" panose="020F0600000000000000" pitchFamily="50" charset="-128"/>
                <a:ea typeface="HG丸ｺﾞｼｯｸM-PRO" panose="020F0600000000000000" pitchFamily="50" charset="-128"/>
              </a:rPr>
              <a:t>?</a:t>
            </a:r>
          </a:p>
          <a:p>
            <a:endParaRPr kumimoji="1" lang="ja-JP" altLang="en-US" dirty="0"/>
          </a:p>
        </p:txBody>
      </p:sp>
      <p:pic>
        <p:nvPicPr>
          <p:cNvPr id="6" name="図 5"/>
          <p:cNvPicPr>
            <a:picLocks noChangeAspect="1"/>
          </p:cNvPicPr>
          <p:nvPr/>
        </p:nvPicPr>
        <p:blipFill>
          <a:blip r:embed="rId2"/>
          <a:stretch>
            <a:fillRect/>
          </a:stretch>
        </p:blipFill>
        <p:spPr>
          <a:xfrm>
            <a:off x="2879494" y="1607038"/>
            <a:ext cx="1428750" cy="1428750"/>
          </a:xfrm>
          <a:prstGeom prst="rect">
            <a:avLst/>
          </a:prstGeom>
        </p:spPr>
      </p:pic>
      <p:sp>
        <p:nvSpPr>
          <p:cNvPr id="7" name="AutoShape 2" descr="7ï¼åçå¯è½ãªã¯ãªã¼ã³ã¨ãã«ã®ã¼"/>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p:cNvPicPr>
            <a:picLocks noChangeAspect="1"/>
          </p:cNvPicPr>
          <p:nvPr/>
        </p:nvPicPr>
        <p:blipFill>
          <a:blip r:embed="rId3"/>
          <a:stretch>
            <a:fillRect/>
          </a:stretch>
        </p:blipFill>
        <p:spPr>
          <a:xfrm>
            <a:off x="3344389" y="3178318"/>
            <a:ext cx="1428750" cy="1428750"/>
          </a:xfrm>
          <a:prstGeom prst="rect">
            <a:avLst/>
          </a:prstGeom>
        </p:spPr>
      </p:pic>
      <p:sp>
        <p:nvSpPr>
          <p:cNvPr id="9" name="AutoShape 4" descr="https://sdgs.edutown.jp/assets/images/sdgs-icon/sdgs-6.sv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 name="図 9"/>
          <p:cNvPicPr>
            <a:picLocks noChangeAspect="1"/>
          </p:cNvPicPr>
          <p:nvPr/>
        </p:nvPicPr>
        <p:blipFill>
          <a:blip r:embed="rId4"/>
          <a:stretch>
            <a:fillRect/>
          </a:stretch>
        </p:blipFill>
        <p:spPr>
          <a:xfrm>
            <a:off x="7499828" y="1556643"/>
            <a:ext cx="1251065" cy="1251065"/>
          </a:xfrm>
          <a:prstGeom prst="rect">
            <a:avLst/>
          </a:prstGeom>
        </p:spPr>
      </p:pic>
      <p:pic>
        <p:nvPicPr>
          <p:cNvPr id="11" name="図 10"/>
          <p:cNvPicPr>
            <a:picLocks noChangeAspect="1"/>
          </p:cNvPicPr>
          <p:nvPr/>
        </p:nvPicPr>
        <p:blipFill>
          <a:blip r:embed="rId5"/>
          <a:stretch>
            <a:fillRect/>
          </a:stretch>
        </p:blipFill>
        <p:spPr>
          <a:xfrm>
            <a:off x="9174289" y="2932203"/>
            <a:ext cx="1180698" cy="1180698"/>
          </a:xfrm>
          <a:prstGeom prst="rect">
            <a:avLst/>
          </a:prstGeom>
        </p:spPr>
      </p:pic>
      <p:pic>
        <p:nvPicPr>
          <p:cNvPr id="12" name="図 11"/>
          <p:cNvPicPr>
            <a:picLocks noChangeAspect="1"/>
          </p:cNvPicPr>
          <p:nvPr/>
        </p:nvPicPr>
        <p:blipFill>
          <a:blip r:embed="rId6"/>
          <a:stretch>
            <a:fillRect/>
          </a:stretch>
        </p:blipFill>
        <p:spPr>
          <a:xfrm>
            <a:off x="1917496" y="3092982"/>
            <a:ext cx="1215966" cy="1215966"/>
          </a:xfrm>
          <a:prstGeom prst="rect">
            <a:avLst/>
          </a:prstGeom>
        </p:spPr>
      </p:pic>
      <p:pic>
        <p:nvPicPr>
          <p:cNvPr id="13" name="図 12"/>
          <p:cNvPicPr>
            <a:picLocks noChangeAspect="1"/>
          </p:cNvPicPr>
          <p:nvPr/>
        </p:nvPicPr>
        <p:blipFill>
          <a:blip r:embed="rId7"/>
          <a:stretch>
            <a:fillRect/>
          </a:stretch>
        </p:blipFill>
        <p:spPr>
          <a:xfrm>
            <a:off x="7322142" y="3187216"/>
            <a:ext cx="1428750" cy="1428750"/>
          </a:xfrm>
          <a:prstGeom prst="rect">
            <a:avLst/>
          </a:prstGeom>
        </p:spPr>
      </p:pic>
      <p:sp>
        <p:nvSpPr>
          <p:cNvPr id="14" name="テキスト ボックス 13"/>
          <p:cNvSpPr txBox="1"/>
          <p:nvPr/>
        </p:nvSpPr>
        <p:spPr>
          <a:xfrm>
            <a:off x="1590503" y="4967959"/>
            <a:ext cx="8993000" cy="1754326"/>
          </a:xfrm>
          <a:prstGeom prst="rect">
            <a:avLst/>
          </a:prstGeom>
          <a:noFill/>
        </p:spPr>
        <p:txBody>
          <a:bodyPr wrap="square" rtlCol="0">
            <a:spAutoFit/>
          </a:bodyPr>
          <a:lstStyle/>
          <a:p>
            <a:pPr algn="ctr"/>
            <a:r>
              <a:rPr kumimoji="1" lang="ja-JP" altLang="en-US" sz="3600" b="1" dirty="0">
                <a:latin typeface="HG丸ｺﾞｼｯｸM-PRO" panose="020F0600000000000000" pitchFamily="50" charset="-128"/>
                <a:ea typeface="HG丸ｺﾞｼｯｸM-PRO" panose="020F0600000000000000" pitchFamily="50" charset="-128"/>
              </a:rPr>
              <a:t>一番関連が深そうな番号をつければいいよ。</a:t>
            </a:r>
            <a:endParaRPr kumimoji="1" lang="en-US" altLang="ja-JP" sz="3600" b="1" dirty="0">
              <a:latin typeface="HG丸ｺﾞｼｯｸM-PRO" panose="020F0600000000000000" pitchFamily="50" charset="-128"/>
              <a:ea typeface="HG丸ｺﾞｼｯｸM-PRO" panose="020F0600000000000000" pitchFamily="50" charset="-128"/>
            </a:endParaRPr>
          </a:p>
          <a:p>
            <a:pPr algn="ctr"/>
            <a:r>
              <a:rPr kumimoji="1" lang="ja-JP" altLang="en-US" sz="3600" b="1" dirty="0">
                <a:latin typeface="HG丸ｺﾞｼｯｸM-PRO" panose="020F0600000000000000" pitchFamily="50" charset="-128"/>
                <a:ea typeface="HG丸ｺﾞｼｯｸM-PRO" panose="020F0600000000000000" pitchFamily="50" charset="-128"/>
              </a:rPr>
              <a:t>できあがったら、付せん紙をそのナンバーのパネルに貼りに行ってください。</a:t>
            </a:r>
          </a:p>
        </p:txBody>
      </p:sp>
    </p:spTree>
    <p:extLst>
      <p:ext uri="{BB962C8B-B14F-4D97-AF65-F5344CB8AC3E}">
        <p14:creationId xmlns:p14="http://schemas.microsoft.com/office/powerpoint/2010/main" val="147560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715194" y="486232"/>
            <a:ext cx="8761613" cy="6124754"/>
          </a:xfrm>
          <a:prstGeom prst="rect">
            <a:avLst/>
          </a:prstGeom>
          <a:noFill/>
        </p:spPr>
        <p:txBody>
          <a:bodyPr wrap="square" rtlCol="0">
            <a:spAutoFit/>
          </a:bodyPr>
          <a:lstStyle/>
          <a:p>
            <a:r>
              <a:rPr kumimoji="1" lang="ja-JP" altLang="en-US" sz="2800" dirty="0">
                <a:solidFill>
                  <a:schemeClr val="bg1"/>
                </a:solidFill>
                <a:latin typeface="HG丸ｺﾞｼｯｸM-PRO" panose="020F0600000000000000" pitchFamily="50" charset="-128"/>
                <a:ea typeface="HG丸ｺﾞｼｯｸM-PRO" panose="020F0600000000000000" pitchFamily="50" charset="-128"/>
              </a:rPr>
              <a:t>今日は。</a:t>
            </a:r>
            <a:endParaRPr kumimoji="1" lang="en-US" altLang="ja-JP" sz="2800" dirty="0">
              <a:solidFill>
                <a:schemeClr val="bg1"/>
              </a:solidFill>
              <a:latin typeface="HG丸ｺﾞｼｯｸM-PRO" panose="020F0600000000000000" pitchFamily="50" charset="-128"/>
              <a:ea typeface="HG丸ｺﾞｼｯｸM-PRO" panose="020F0600000000000000" pitchFamily="50" charset="-128"/>
            </a:endParaRPr>
          </a:p>
          <a:p>
            <a:r>
              <a:rPr kumimoji="1" lang="ja-JP" altLang="en-US" sz="2800" dirty="0">
                <a:latin typeface="HG丸ｺﾞｼｯｸM-PRO" panose="020F0600000000000000" pitchFamily="50" charset="-128"/>
                <a:ea typeface="HG丸ｺﾞｼｯｸM-PRO" panose="020F0600000000000000" pitchFamily="50" charset="-128"/>
              </a:rPr>
              <a:t>皆さんの書いてくれたたくさんの課題が並びました。</a:t>
            </a:r>
            <a:endParaRPr kumimoji="1" lang="en-US" altLang="ja-JP" sz="2800" dirty="0">
              <a:latin typeface="HG丸ｺﾞｼｯｸM-PRO" panose="020F0600000000000000" pitchFamily="50" charset="-128"/>
              <a:ea typeface="HG丸ｺﾞｼｯｸM-PRO" panose="020F0600000000000000" pitchFamily="50" charset="-128"/>
            </a:endParaRPr>
          </a:p>
          <a:p>
            <a:endParaRPr kumimoji="1" lang="en-US" altLang="ja-JP" sz="2800" dirty="0">
              <a:latin typeface="HG丸ｺﾞｼｯｸM-PRO" panose="020F0600000000000000" pitchFamily="50" charset="-128"/>
              <a:ea typeface="HG丸ｺﾞｼｯｸM-PRO" panose="020F0600000000000000" pitchFamily="50" charset="-128"/>
            </a:endParaRPr>
          </a:p>
          <a:p>
            <a:r>
              <a:rPr kumimoji="1" lang="ja-JP" altLang="en-US" sz="2800" dirty="0">
                <a:latin typeface="HG丸ｺﾞｼｯｸM-PRO" panose="020F0600000000000000" pitchFamily="50" charset="-128"/>
                <a:ea typeface="HG丸ｺﾞｼｯｸM-PRO" panose="020F0600000000000000" pitchFamily="50" charset="-128"/>
              </a:rPr>
              <a:t>この中で、これは大切だなあ、いいこと書いているなあ、このことを勉強したいなと思うカードを探してみましょう。</a:t>
            </a:r>
            <a:endParaRPr kumimoji="1" lang="en-US" altLang="ja-JP" sz="2800" dirty="0">
              <a:latin typeface="HG丸ｺﾞｼｯｸM-PRO" panose="020F0600000000000000" pitchFamily="50" charset="-128"/>
              <a:ea typeface="HG丸ｺﾞｼｯｸM-PRO" panose="020F0600000000000000" pitchFamily="50" charset="-128"/>
            </a:endParaRPr>
          </a:p>
          <a:p>
            <a:r>
              <a:rPr kumimoji="1" lang="ja-JP" altLang="en-US" sz="2800" dirty="0">
                <a:latin typeface="HG丸ｺﾞｼｯｸM-PRO" panose="020F0600000000000000" pitchFamily="50" charset="-128"/>
                <a:ea typeface="HG丸ｺﾞｼｯｸM-PRO" panose="020F0600000000000000" pitchFamily="50" charset="-128"/>
              </a:rPr>
              <a:t>見つかったらそこにシールを貼ってみてください。</a:t>
            </a:r>
            <a:endParaRPr kumimoji="1" lang="en-US" altLang="ja-JP" sz="2800" dirty="0">
              <a:latin typeface="HG丸ｺﾞｼｯｸM-PRO" panose="020F0600000000000000" pitchFamily="50" charset="-128"/>
              <a:ea typeface="HG丸ｺﾞｼｯｸM-PRO" panose="020F0600000000000000" pitchFamily="50" charset="-128"/>
            </a:endParaRPr>
          </a:p>
          <a:p>
            <a:endParaRPr kumimoji="1" lang="en-US" altLang="ja-JP" sz="2800" dirty="0">
              <a:latin typeface="HG丸ｺﾞｼｯｸM-PRO" panose="020F0600000000000000" pitchFamily="50" charset="-128"/>
              <a:ea typeface="HG丸ｺﾞｼｯｸM-PRO" panose="020F0600000000000000" pitchFamily="50" charset="-128"/>
            </a:endParaRPr>
          </a:p>
          <a:p>
            <a:endParaRPr kumimoji="1" lang="en-US" altLang="ja-JP" sz="2800" dirty="0">
              <a:latin typeface="HG丸ｺﾞｼｯｸM-PRO" panose="020F0600000000000000" pitchFamily="50" charset="-128"/>
              <a:ea typeface="HG丸ｺﾞｼｯｸM-PRO" panose="020F0600000000000000" pitchFamily="50" charset="-128"/>
            </a:endParaRPr>
          </a:p>
          <a:p>
            <a:endParaRPr kumimoji="1" lang="en-US" altLang="ja-JP" sz="2800" dirty="0">
              <a:latin typeface="HG丸ｺﾞｼｯｸM-PRO" panose="020F0600000000000000" pitchFamily="50" charset="-128"/>
              <a:ea typeface="HG丸ｺﾞｼｯｸM-PRO" panose="020F0600000000000000" pitchFamily="50" charset="-128"/>
            </a:endParaRPr>
          </a:p>
          <a:p>
            <a:endParaRPr kumimoji="1" lang="en-US" altLang="ja-JP" sz="2800" dirty="0">
              <a:latin typeface="HG丸ｺﾞｼｯｸM-PRO" panose="020F0600000000000000" pitchFamily="50" charset="-128"/>
              <a:ea typeface="HG丸ｺﾞｼｯｸM-PRO" panose="020F0600000000000000" pitchFamily="50" charset="-128"/>
            </a:endParaRPr>
          </a:p>
          <a:p>
            <a:r>
              <a:rPr kumimoji="1" lang="ja-JP" altLang="en-US" sz="2800" dirty="0">
                <a:latin typeface="HG丸ｺﾞｼｯｸM-PRO" panose="020F0600000000000000" pitchFamily="50" charset="-128"/>
                <a:ea typeface="HG丸ｺﾞｼｯｸM-PRO" panose="020F0600000000000000" pitchFamily="50" charset="-128"/>
              </a:rPr>
              <a:t>し　　　　　　　　　　　　シールは一人に</a:t>
            </a:r>
            <a:r>
              <a:rPr kumimoji="1" lang="en-US" altLang="ja-JP" sz="2800" dirty="0">
                <a:latin typeface="HG丸ｺﾞｼｯｸM-PRO" panose="020F0600000000000000" pitchFamily="50" charset="-128"/>
                <a:ea typeface="HG丸ｺﾞｼｯｸM-PRO" panose="020F0600000000000000" pitchFamily="50" charset="-128"/>
              </a:rPr>
              <a:t>8</a:t>
            </a:r>
            <a:r>
              <a:rPr kumimoji="1" lang="ja-JP" altLang="en-US" sz="2800" dirty="0">
                <a:latin typeface="HG丸ｺﾞｼｯｸM-PRO" panose="020F0600000000000000" pitchFamily="50" charset="-128"/>
                <a:ea typeface="HG丸ｺﾞｼｯｸM-PRO" panose="020F0600000000000000" pitchFamily="50" charset="-128"/>
              </a:rPr>
              <a:t>枚ずつ。</a:t>
            </a:r>
            <a:endParaRPr kumimoji="1" lang="en-US" altLang="ja-JP" sz="2800" dirty="0">
              <a:latin typeface="HG丸ｺﾞｼｯｸM-PRO" panose="020F0600000000000000" pitchFamily="50" charset="-128"/>
              <a:ea typeface="HG丸ｺﾞｼｯｸM-PRO" panose="020F0600000000000000" pitchFamily="50" charset="-128"/>
            </a:endParaRPr>
          </a:p>
          <a:p>
            <a:r>
              <a:rPr kumimoji="1" lang="ja-JP" altLang="en-US" sz="2800" dirty="0">
                <a:latin typeface="HG丸ｺﾞｼｯｸM-PRO" panose="020F0600000000000000" pitchFamily="50" charset="-128"/>
                <a:ea typeface="HG丸ｺﾞｼｯｸM-PRO" panose="020F0600000000000000" pitchFamily="50" charset="-128"/>
              </a:rPr>
              <a:t>　　　　　　　　　　　　　名前を書いたら出かけま　　　　　　</a:t>
            </a:r>
            <a:endParaRPr kumimoji="1" lang="en-US" altLang="ja-JP" sz="2800" dirty="0">
              <a:latin typeface="HG丸ｺﾞｼｯｸM-PRO" panose="020F0600000000000000" pitchFamily="50" charset="-128"/>
              <a:ea typeface="HG丸ｺﾞｼｯｸM-PRO" panose="020F0600000000000000" pitchFamily="50" charset="-128"/>
            </a:endParaRPr>
          </a:p>
          <a:p>
            <a:r>
              <a:rPr kumimoji="1" lang="ja-JP" altLang="en-US" sz="2800" dirty="0">
                <a:latin typeface="HG丸ｺﾞｼｯｸM-PRO" panose="020F0600000000000000" pitchFamily="50" charset="-128"/>
                <a:ea typeface="HG丸ｺﾞｼｯｸM-PRO" panose="020F0600000000000000" pitchFamily="50" charset="-128"/>
              </a:rPr>
              <a:t>　　　　　　　　　　　　　しょう。　　　　　　　　</a:t>
            </a: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6391" y="3942494"/>
            <a:ext cx="3802676" cy="2247716"/>
          </a:xfrm>
          <a:prstGeom prst="rect">
            <a:avLst/>
          </a:prstGeom>
        </p:spPr>
      </p:pic>
      <p:sp>
        <p:nvSpPr>
          <p:cNvPr id="9" name="楕円 8"/>
          <p:cNvSpPr/>
          <p:nvPr/>
        </p:nvSpPr>
        <p:spPr>
          <a:xfrm>
            <a:off x="2197111" y="5313439"/>
            <a:ext cx="349135" cy="324196"/>
          </a:xfrm>
          <a:prstGeom prst="ellipse">
            <a:avLst/>
          </a:prstGeom>
          <a:solidFill>
            <a:srgbClr val="FF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2505647" y="5508678"/>
            <a:ext cx="349135" cy="3241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2895381" y="5508678"/>
            <a:ext cx="349135" cy="324196"/>
          </a:xfrm>
          <a:prstGeom prst="ellipse">
            <a:avLst/>
          </a:prstGeom>
          <a:solidFill>
            <a:srgbClr val="FF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33835C21-7D7C-44EC-A9E5-70E8A974503C}"/>
              </a:ext>
            </a:extLst>
          </p:cNvPr>
          <p:cNvSpPr/>
          <p:nvPr/>
        </p:nvSpPr>
        <p:spPr>
          <a:xfrm>
            <a:off x="3293208" y="5475538"/>
            <a:ext cx="349135" cy="32419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E7B3A298-4972-41EA-9126-466AC10B04D9}"/>
              </a:ext>
            </a:extLst>
          </p:cNvPr>
          <p:cNvSpPr/>
          <p:nvPr/>
        </p:nvSpPr>
        <p:spPr>
          <a:xfrm>
            <a:off x="8110505" y="3677418"/>
            <a:ext cx="1469233" cy="13889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a:solidFill>
                  <a:schemeClr val="tx1">
                    <a:lumMod val="95000"/>
                    <a:lumOff val="5000"/>
                  </a:schemeClr>
                </a:solidFill>
              </a:rPr>
              <a:t>手島</a:t>
            </a:r>
            <a:endParaRPr kumimoji="1" lang="en-US" altLang="ja-JP" sz="2200" dirty="0">
              <a:solidFill>
                <a:schemeClr val="tx1">
                  <a:lumMod val="95000"/>
                  <a:lumOff val="5000"/>
                </a:schemeClr>
              </a:solidFill>
            </a:endParaRPr>
          </a:p>
          <a:p>
            <a:pPr algn="ctr"/>
            <a:r>
              <a:rPr kumimoji="1" lang="ja-JP" altLang="en-US" sz="2200" dirty="0">
                <a:solidFill>
                  <a:schemeClr val="tx1">
                    <a:lumMod val="95000"/>
                    <a:lumOff val="5000"/>
                  </a:schemeClr>
                </a:solidFill>
              </a:rPr>
              <a:t>利夫</a:t>
            </a:r>
          </a:p>
        </p:txBody>
      </p:sp>
      <p:sp>
        <p:nvSpPr>
          <p:cNvPr id="10" name="テキスト ボックス 9">
            <a:extLst>
              <a:ext uri="{FF2B5EF4-FFF2-40B4-BE49-F238E27FC236}">
                <a16:creationId xmlns:a16="http://schemas.microsoft.com/office/drawing/2014/main" id="{55B15B77-332E-4140-8C57-2157F4CA758B}"/>
              </a:ext>
            </a:extLst>
          </p:cNvPr>
          <p:cNvSpPr txBox="1"/>
          <p:nvPr/>
        </p:nvSpPr>
        <p:spPr>
          <a:xfrm>
            <a:off x="1679576" y="201171"/>
            <a:ext cx="8636923" cy="646331"/>
          </a:xfrm>
          <a:prstGeom prst="rect">
            <a:avLst/>
          </a:prstGeom>
          <a:noFill/>
          <a:ln w="28575">
            <a:solidFill>
              <a:schemeClr val="accent1"/>
            </a:solidFill>
          </a:ln>
        </p:spPr>
        <p:txBody>
          <a:bodyPr wrap="square" rtlCol="0">
            <a:spAutoFit/>
          </a:bodyPr>
          <a:lstStyle/>
          <a:p>
            <a:pPr algn="ctr"/>
            <a:r>
              <a:rPr kumimoji="1" lang="ja-JP" altLang="en-US" sz="3600" dirty="0">
                <a:solidFill>
                  <a:srgbClr val="0070C0"/>
                </a:solidFill>
              </a:rPr>
              <a:t>　</a:t>
            </a:r>
            <a:r>
              <a:rPr kumimoji="1" lang="ja-JP" altLang="en-US" sz="3600" dirty="0">
                <a:solidFill>
                  <a:srgbClr val="0070C0"/>
                </a:solidFill>
                <a:latin typeface="HG丸ｺﾞｼｯｸM-PRO" panose="020F0600000000000000" pitchFamily="50" charset="-128"/>
                <a:ea typeface="HG丸ｺﾞｼｯｸM-PRO" panose="020F0600000000000000" pitchFamily="50" charset="-128"/>
              </a:rPr>
              <a:t>ミッション </a:t>
            </a:r>
            <a:r>
              <a:rPr kumimoji="1" lang="en-US" altLang="ja-JP" sz="3600" dirty="0">
                <a:solidFill>
                  <a:srgbClr val="0070C0"/>
                </a:solidFill>
                <a:latin typeface="HG丸ｺﾞｼｯｸM-PRO" panose="020F0600000000000000" pitchFamily="50" charset="-128"/>
                <a:ea typeface="HG丸ｺﾞｼｯｸM-PRO" panose="020F0600000000000000" pitchFamily="50" charset="-128"/>
              </a:rPr>
              <a:t>Ⅴ</a:t>
            </a:r>
          </a:p>
        </p:txBody>
      </p:sp>
    </p:spTree>
    <p:extLst>
      <p:ext uri="{BB962C8B-B14F-4D97-AF65-F5344CB8AC3E}">
        <p14:creationId xmlns:p14="http://schemas.microsoft.com/office/powerpoint/2010/main" val="161199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B3BA120-B11B-4B0B-A58C-42A830E12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378" y="232798"/>
            <a:ext cx="1707243" cy="170724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A7DC7644-6ED1-4AF1-8938-2DB881E1B78D}"/>
              </a:ext>
            </a:extLst>
          </p:cNvPr>
          <p:cNvSpPr txBox="1"/>
          <p:nvPr/>
        </p:nvSpPr>
        <p:spPr>
          <a:xfrm>
            <a:off x="270329" y="2830285"/>
            <a:ext cx="5704114" cy="3693319"/>
          </a:xfrm>
          <a:prstGeom prst="rect">
            <a:avLst/>
          </a:prstGeom>
          <a:solidFill>
            <a:schemeClr val="bg1"/>
          </a:solidFill>
          <a:ln>
            <a:solidFill>
              <a:schemeClr val="tx1"/>
            </a:solidFill>
          </a:ln>
        </p:spPr>
        <p:txBody>
          <a:bodyPr wrap="square" rtlCol="0">
            <a:spAutoFit/>
          </a:bodyPr>
          <a:lstStyle/>
          <a:p>
            <a:r>
              <a:rPr lang="en-US" altLang="ja-JP" b="0" i="0" dirty="0">
                <a:solidFill>
                  <a:srgbClr val="333333"/>
                </a:solidFill>
                <a:effectLst/>
                <a:latin typeface="-apple-system"/>
              </a:rPr>
              <a:t>14.1</a:t>
            </a:r>
            <a:r>
              <a:rPr lang="ja-JP" altLang="en-US" b="0" i="0" dirty="0">
                <a:solidFill>
                  <a:srgbClr val="333333"/>
                </a:solidFill>
                <a:effectLst/>
                <a:latin typeface="-apple-system"/>
              </a:rPr>
              <a:t>：特に陸上活動による</a:t>
            </a:r>
            <a:r>
              <a:rPr lang="ja-JP" altLang="en-US" b="1" i="0" dirty="0">
                <a:solidFill>
                  <a:srgbClr val="333333"/>
                </a:solidFill>
                <a:effectLst/>
                <a:latin typeface="-apple-system"/>
              </a:rPr>
              <a:t>汚染</a:t>
            </a:r>
            <a:r>
              <a:rPr lang="ja-JP" altLang="en-US" b="0" i="0" dirty="0">
                <a:solidFill>
                  <a:srgbClr val="333333"/>
                </a:solidFill>
                <a:effectLst/>
                <a:latin typeface="-apple-system"/>
              </a:rPr>
              <a:t>・</a:t>
            </a:r>
            <a:r>
              <a:rPr lang="ja-JP" altLang="en-US" b="1" i="0" dirty="0">
                <a:solidFill>
                  <a:srgbClr val="333333"/>
                </a:solidFill>
                <a:effectLst/>
                <a:latin typeface="-apple-system"/>
              </a:rPr>
              <a:t>富栄養化</a:t>
            </a:r>
            <a:r>
              <a:rPr lang="ja-JP" altLang="en-US" b="0" i="0" dirty="0">
                <a:solidFill>
                  <a:srgbClr val="333333"/>
                </a:solidFill>
                <a:effectLst/>
                <a:latin typeface="-apple-system"/>
              </a:rPr>
              <a:t>など、あら</a:t>
            </a:r>
            <a:endParaRPr lang="en-US" altLang="ja-JP" b="0" i="0" dirty="0">
              <a:solidFill>
                <a:srgbClr val="333333"/>
              </a:solidFill>
              <a:effectLst/>
              <a:latin typeface="-apple-system"/>
            </a:endParaRPr>
          </a:p>
          <a:p>
            <a:r>
              <a:rPr lang="ja-JP" altLang="en-US" dirty="0">
                <a:solidFill>
                  <a:srgbClr val="333333"/>
                </a:solidFill>
                <a:latin typeface="-apple-system"/>
              </a:rPr>
              <a:t>　　　</a:t>
            </a:r>
            <a:r>
              <a:rPr lang="ja-JP" altLang="en-US" b="0" i="0" dirty="0">
                <a:solidFill>
                  <a:srgbClr val="333333"/>
                </a:solidFill>
                <a:effectLst/>
                <a:latin typeface="-apple-system"/>
              </a:rPr>
              <a:t>ゆる種類の</a:t>
            </a:r>
            <a:r>
              <a:rPr lang="ja-JP" altLang="en-US" b="1" i="0" dirty="0">
                <a:solidFill>
                  <a:srgbClr val="FF0000"/>
                </a:solidFill>
                <a:effectLst/>
                <a:latin typeface="-apple-system"/>
              </a:rPr>
              <a:t>海洋汚染</a:t>
            </a:r>
            <a:r>
              <a:rPr lang="ja-JP" altLang="en-US" b="1" i="0" dirty="0">
                <a:solidFill>
                  <a:srgbClr val="333333"/>
                </a:solidFill>
                <a:effectLst/>
                <a:latin typeface="-apple-system"/>
              </a:rPr>
              <a:t>を防止</a:t>
            </a:r>
            <a:endParaRPr lang="en-US" altLang="ja-JP" b="1" i="0" dirty="0">
              <a:solidFill>
                <a:srgbClr val="333333"/>
              </a:solidFill>
              <a:effectLst/>
              <a:latin typeface="-apple-system"/>
            </a:endParaRPr>
          </a:p>
          <a:p>
            <a:r>
              <a:rPr kumimoji="1" lang="en-US" altLang="ja-JP" dirty="0">
                <a:solidFill>
                  <a:srgbClr val="333333"/>
                </a:solidFill>
                <a:latin typeface="-apple-system"/>
              </a:rPr>
              <a:t>14.2</a:t>
            </a:r>
            <a:r>
              <a:rPr kumimoji="1" lang="ja-JP" altLang="en-US" dirty="0">
                <a:solidFill>
                  <a:srgbClr val="333333"/>
                </a:solidFill>
                <a:latin typeface="-apple-system"/>
              </a:rPr>
              <a:t>：</a:t>
            </a:r>
            <a:r>
              <a:rPr lang="ja-JP" altLang="en-US" b="0" i="0" dirty="0">
                <a:solidFill>
                  <a:srgbClr val="333333"/>
                </a:solidFill>
                <a:effectLst/>
                <a:latin typeface="-apple-system"/>
              </a:rPr>
              <a:t>海洋及び沿岸の</a:t>
            </a:r>
            <a:r>
              <a:rPr lang="ja-JP" altLang="en-US" b="1" i="0" dirty="0">
                <a:solidFill>
                  <a:srgbClr val="FF0000"/>
                </a:solidFill>
                <a:effectLst/>
                <a:latin typeface="-apple-system"/>
              </a:rPr>
              <a:t>生態系の回復</a:t>
            </a:r>
            <a:r>
              <a:rPr lang="ja-JP" altLang="en-US" b="0" i="0" dirty="0">
                <a:solidFill>
                  <a:srgbClr val="333333"/>
                </a:solidFill>
                <a:effectLst/>
                <a:latin typeface="-apple-system"/>
              </a:rPr>
              <a:t>のための取組</a:t>
            </a:r>
            <a:endParaRPr lang="en-US" altLang="ja-JP" b="0" i="0" dirty="0">
              <a:solidFill>
                <a:srgbClr val="333333"/>
              </a:solidFill>
              <a:effectLst/>
              <a:latin typeface="-apple-system"/>
            </a:endParaRPr>
          </a:p>
          <a:p>
            <a:r>
              <a:rPr kumimoji="1" lang="en-US" altLang="ja-JP" dirty="0">
                <a:solidFill>
                  <a:srgbClr val="333333"/>
                </a:solidFill>
                <a:latin typeface="-apple-system"/>
              </a:rPr>
              <a:t>14.3</a:t>
            </a:r>
            <a:r>
              <a:rPr kumimoji="1" lang="ja-JP" altLang="en-US" dirty="0">
                <a:solidFill>
                  <a:srgbClr val="333333"/>
                </a:solidFill>
                <a:latin typeface="-apple-system"/>
              </a:rPr>
              <a:t>：</a:t>
            </a:r>
            <a:r>
              <a:rPr lang="ja-JP" altLang="en-US" b="1" i="0" dirty="0">
                <a:solidFill>
                  <a:srgbClr val="FF0000"/>
                </a:solidFill>
                <a:effectLst/>
                <a:latin typeface="-apple-system"/>
              </a:rPr>
              <a:t>海洋酸性化</a:t>
            </a:r>
            <a:r>
              <a:rPr lang="ja-JP" altLang="en-US" b="0" i="0" dirty="0">
                <a:solidFill>
                  <a:srgbClr val="333333"/>
                </a:solidFill>
                <a:effectLst/>
                <a:latin typeface="-apple-system"/>
              </a:rPr>
              <a:t>の影響を最小限化</a:t>
            </a:r>
            <a:endParaRPr lang="en-US" altLang="ja-JP" b="0" i="0" dirty="0">
              <a:solidFill>
                <a:srgbClr val="333333"/>
              </a:solidFill>
              <a:effectLst/>
              <a:latin typeface="-apple-system"/>
            </a:endParaRPr>
          </a:p>
          <a:p>
            <a:r>
              <a:rPr kumimoji="1" lang="en-US" altLang="ja-JP" dirty="0">
                <a:solidFill>
                  <a:srgbClr val="333333"/>
                </a:solidFill>
                <a:latin typeface="-apple-system"/>
              </a:rPr>
              <a:t>14.4</a:t>
            </a:r>
            <a:r>
              <a:rPr kumimoji="1" lang="ja-JP" altLang="en-US" dirty="0">
                <a:solidFill>
                  <a:srgbClr val="333333"/>
                </a:solidFill>
                <a:latin typeface="-apple-system"/>
              </a:rPr>
              <a:t>：漁獲を効果的に規制し</a:t>
            </a:r>
            <a:r>
              <a:rPr lang="ja-JP" altLang="en-US" b="1" i="0" dirty="0">
                <a:solidFill>
                  <a:srgbClr val="FF0000"/>
                </a:solidFill>
                <a:effectLst/>
                <a:latin typeface="-apple-system"/>
              </a:rPr>
              <a:t>水産資源を回復</a:t>
            </a:r>
            <a:r>
              <a:rPr lang="ja-JP" altLang="en-US" b="0" i="0" dirty="0">
                <a:solidFill>
                  <a:srgbClr val="333333"/>
                </a:solidFill>
                <a:effectLst/>
                <a:latin typeface="-apple-system"/>
              </a:rPr>
              <a:t>させる</a:t>
            </a:r>
            <a:endParaRPr lang="en-US" altLang="ja-JP" b="0" i="0" dirty="0">
              <a:solidFill>
                <a:srgbClr val="333333"/>
              </a:solidFill>
              <a:effectLst/>
              <a:latin typeface="-apple-system"/>
            </a:endParaRPr>
          </a:p>
          <a:p>
            <a:r>
              <a:rPr kumimoji="1" lang="en-US" altLang="ja-JP" dirty="0">
                <a:solidFill>
                  <a:srgbClr val="333333"/>
                </a:solidFill>
                <a:latin typeface="-apple-system"/>
              </a:rPr>
              <a:t>14.5</a:t>
            </a:r>
            <a:r>
              <a:rPr kumimoji="1" lang="ja-JP" altLang="en-US" dirty="0">
                <a:solidFill>
                  <a:srgbClr val="333333"/>
                </a:solidFill>
                <a:latin typeface="-apple-system"/>
              </a:rPr>
              <a:t>：</a:t>
            </a:r>
            <a:r>
              <a:rPr lang="ja-JP" altLang="en-US" b="0" i="0" dirty="0">
                <a:solidFill>
                  <a:srgbClr val="333333"/>
                </a:solidFill>
                <a:effectLst/>
                <a:latin typeface="-apple-system"/>
              </a:rPr>
              <a:t>科学情報に基づいて、少なくとも</a:t>
            </a:r>
            <a:r>
              <a:rPr lang="ja-JP" altLang="en-US" b="1" i="0" dirty="0">
                <a:solidFill>
                  <a:srgbClr val="FF0000"/>
                </a:solidFill>
                <a:effectLst/>
                <a:latin typeface="-apple-system"/>
              </a:rPr>
              <a:t>沿岸域及び海</a:t>
            </a:r>
            <a:endParaRPr lang="en-US" altLang="ja-JP" b="1" i="0" dirty="0">
              <a:solidFill>
                <a:srgbClr val="FF0000"/>
              </a:solidFill>
              <a:effectLst/>
              <a:latin typeface="-apple-system"/>
            </a:endParaRPr>
          </a:p>
          <a:p>
            <a:r>
              <a:rPr lang="ja-JP" altLang="en-US" b="1" dirty="0">
                <a:solidFill>
                  <a:srgbClr val="FF0000"/>
                </a:solidFill>
                <a:latin typeface="-apple-system"/>
              </a:rPr>
              <a:t>　　　</a:t>
            </a:r>
            <a:r>
              <a:rPr lang="ja-JP" altLang="en-US" b="1" i="0" dirty="0">
                <a:solidFill>
                  <a:srgbClr val="FF0000"/>
                </a:solidFill>
                <a:effectLst/>
                <a:latin typeface="-apple-system"/>
              </a:rPr>
              <a:t>域の</a:t>
            </a:r>
            <a:r>
              <a:rPr lang="en-US" altLang="ja-JP" b="1" i="0" dirty="0">
                <a:solidFill>
                  <a:srgbClr val="FF0000"/>
                </a:solidFill>
                <a:effectLst/>
                <a:latin typeface="-apple-system"/>
              </a:rPr>
              <a:t>10</a:t>
            </a:r>
            <a:r>
              <a:rPr lang="ja-JP" altLang="en-US" b="1" i="0" dirty="0">
                <a:solidFill>
                  <a:srgbClr val="FF0000"/>
                </a:solidFill>
                <a:effectLst/>
                <a:latin typeface="-apple-system"/>
              </a:rPr>
              <a:t>パーセントを保全</a:t>
            </a:r>
            <a:r>
              <a:rPr lang="ja-JP" altLang="en-US" b="0" i="0" dirty="0">
                <a:solidFill>
                  <a:srgbClr val="333333"/>
                </a:solidFill>
                <a:effectLst/>
                <a:latin typeface="-apple-system"/>
              </a:rPr>
              <a:t>する。</a:t>
            </a:r>
            <a:endParaRPr lang="en-US" altLang="ja-JP" b="0" i="0" dirty="0">
              <a:solidFill>
                <a:srgbClr val="333333"/>
              </a:solidFill>
              <a:effectLst/>
              <a:latin typeface="-apple-system"/>
            </a:endParaRPr>
          </a:p>
          <a:p>
            <a:r>
              <a:rPr kumimoji="1" lang="en-US" altLang="ja-JP" dirty="0">
                <a:solidFill>
                  <a:srgbClr val="333333"/>
                </a:solidFill>
                <a:latin typeface="-apple-system"/>
              </a:rPr>
              <a:t>14.6</a:t>
            </a:r>
            <a:r>
              <a:rPr kumimoji="1" lang="ja-JP" altLang="en-US" dirty="0">
                <a:solidFill>
                  <a:srgbClr val="333333"/>
                </a:solidFill>
                <a:latin typeface="-apple-system"/>
              </a:rPr>
              <a:t>：</a:t>
            </a:r>
            <a:r>
              <a:rPr lang="ja-JP" altLang="en-US" b="1" i="0" dirty="0">
                <a:solidFill>
                  <a:srgbClr val="333333"/>
                </a:solidFill>
                <a:effectLst/>
                <a:latin typeface="-apple-system"/>
              </a:rPr>
              <a:t>過剰漁獲能力や</a:t>
            </a:r>
            <a:r>
              <a:rPr lang="ja-JP" altLang="en-US" b="1" i="0" dirty="0">
                <a:solidFill>
                  <a:srgbClr val="FF0000"/>
                </a:solidFill>
                <a:effectLst/>
                <a:latin typeface="-apple-system"/>
              </a:rPr>
              <a:t>過剰漁獲</a:t>
            </a:r>
            <a:r>
              <a:rPr lang="ja-JP" altLang="en-US" b="0" i="0" dirty="0">
                <a:solidFill>
                  <a:srgbClr val="333333"/>
                </a:solidFill>
                <a:effectLst/>
                <a:latin typeface="-apple-system"/>
              </a:rPr>
              <a:t>につながる漁業</a:t>
            </a:r>
            <a:r>
              <a:rPr lang="ja-JP" altLang="en-US" b="1" i="0" dirty="0">
                <a:solidFill>
                  <a:srgbClr val="333333"/>
                </a:solidFill>
                <a:effectLst/>
                <a:latin typeface="-apple-system"/>
              </a:rPr>
              <a:t>補助金</a:t>
            </a:r>
            <a:endParaRPr lang="en-US" altLang="ja-JP" b="1" i="0" dirty="0">
              <a:solidFill>
                <a:srgbClr val="333333"/>
              </a:solidFill>
              <a:effectLst/>
              <a:latin typeface="-apple-system"/>
            </a:endParaRPr>
          </a:p>
          <a:p>
            <a:r>
              <a:rPr lang="ja-JP" altLang="en-US" b="1" dirty="0">
                <a:solidFill>
                  <a:srgbClr val="333333"/>
                </a:solidFill>
                <a:latin typeface="-apple-system"/>
              </a:rPr>
              <a:t>　　　</a:t>
            </a:r>
            <a:r>
              <a:rPr lang="ja-JP" altLang="en-US" b="1" i="0" dirty="0">
                <a:solidFill>
                  <a:srgbClr val="333333"/>
                </a:solidFill>
                <a:effectLst/>
                <a:latin typeface="-apple-system"/>
              </a:rPr>
              <a:t>を禁止</a:t>
            </a:r>
            <a:r>
              <a:rPr lang="ja-JP" altLang="en-US" b="0" i="0" dirty="0">
                <a:solidFill>
                  <a:srgbClr val="333333"/>
                </a:solidFill>
                <a:effectLst/>
                <a:latin typeface="-apple-system"/>
              </a:rPr>
              <a:t>し、違法・無報告・無規制（</a:t>
            </a:r>
            <a:r>
              <a:rPr lang="en-US" altLang="ja-JP" b="0" i="0" dirty="0">
                <a:solidFill>
                  <a:srgbClr val="333333"/>
                </a:solidFill>
                <a:effectLst/>
                <a:latin typeface="-apple-system"/>
              </a:rPr>
              <a:t>IUU</a:t>
            </a:r>
            <a:r>
              <a:rPr lang="ja-JP" altLang="en-US" b="0" i="0" dirty="0">
                <a:solidFill>
                  <a:srgbClr val="333333"/>
                </a:solidFill>
                <a:effectLst/>
                <a:latin typeface="-apple-system"/>
              </a:rPr>
              <a:t>）漁業</a:t>
            </a:r>
            <a:endParaRPr lang="en-US" altLang="ja-JP" b="0" i="0" dirty="0">
              <a:solidFill>
                <a:srgbClr val="333333"/>
              </a:solidFill>
              <a:effectLst/>
              <a:latin typeface="-apple-system"/>
            </a:endParaRPr>
          </a:p>
          <a:p>
            <a:r>
              <a:rPr lang="ja-JP" altLang="en-US" dirty="0">
                <a:solidFill>
                  <a:srgbClr val="333333"/>
                </a:solidFill>
                <a:latin typeface="-apple-system"/>
              </a:rPr>
              <a:t>　　　</a:t>
            </a:r>
            <a:r>
              <a:rPr lang="ja-JP" altLang="en-US" b="0" i="0" dirty="0">
                <a:solidFill>
                  <a:srgbClr val="333333"/>
                </a:solidFill>
                <a:effectLst/>
                <a:latin typeface="-apple-system"/>
              </a:rPr>
              <a:t>につながる補助金を撤廃</a:t>
            </a:r>
            <a:endParaRPr lang="en-US" altLang="ja-JP" b="0" i="0" dirty="0">
              <a:solidFill>
                <a:srgbClr val="333333"/>
              </a:solidFill>
              <a:effectLst/>
              <a:latin typeface="-apple-system"/>
            </a:endParaRPr>
          </a:p>
          <a:p>
            <a:r>
              <a:rPr kumimoji="1" lang="en-US" altLang="ja-JP" dirty="0">
                <a:solidFill>
                  <a:srgbClr val="333333"/>
                </a:solidFill>
                <a:latin typeface="-apple-system"/>
              </a:rPr>
              <a:t>14.7</a:t>
            </a:r>
            <a:r>
              <a:rPr kumimoji="1" lang="ja-JP" altLang="en-US" dirty="0">
                <a:solidFill>
                  <a:srgbClr val="333333"/>
                </a:solidFill>
                <a:latin typeface="-apple-system"/>
              </a:rPr>
              <a:t>：</a:t>
            </a:r>
            <a:r>
              <a:rPr lang="ja-JP" altLang="en-US" b="1" i="0" dirty="0">
                <a:solidFill>
                  <a:srgbClr val="333333"/>
                </a:solidFill>
                <a:effectLst/>
                <a:latin typeface="-apple-system"/>
              </a:rPr>
              <a:t>漁業、水産養殖及び観光の持続可能な管理</a:t>
            </a:r>
            <a:r>
              <a:rPr lang="ja-JP" altLang="en-US" b="0" i="0" dirty="0">
                <a:solidFill>
                  <a:srgbClr val="333333"/>
                </a:solidFill>
                <a:effectLst/>
                <a:latin typeface="-apple-system"/>
              </a:rPr>
              <a:t>など</a:t>
            </a:r>
            <a:endParaRPr lang="en-US" altLang="ja-JP" b="0" i="0" dirty="0">
              <a:solidFill>
                <a:srgbClr val="333333"/>
              </a:solidFill>
              <a:effectLst/>
              <a:latin typeface="-apple-system"/>
            </a:endParaRPr>
          </a:p>
          <a:p>
            <a:r>
              <a:rPr lang="ja-JP" altLang="en-US" dirty="0">
                <a:solidFill>
                  <a:srgbClr val="333333"/>
                </a:solidFill>
                <a:latin typeface="-apple-system"/>
              </a:rPr>
              <a:t>　　　</a:t>
            </a:r>
            <a:r>
              <a:rPr lang="ja-JP" altLang="en-US" b="0" i="0" dirty="0">
                <a:solidFill>
                  <a:srgbClr val="333333"/>
                </a:solidFill>
                <a:effectLst/>
                <a:latin typeface="-apple-system"/>
              </a:rPr>
              <a:t>を通じ、</a:t>
            </a:r>
            <a:r>
              <a:rPr lang="ja-JP" altLang="en-US" i="0" dirty="0">
                <a:solidFill>
                  <a:srgbClr val="333333"/>
                </a:solidFill>
                <a:effectLst/>
                <a:latin typeface="-apple-system"/>
              </a:rPr>
              <a:t>海洋資源の持続的な利用による</a:t>
            </a:r>
            <a:r>
              <a:rPr lang="ja-JP" altLang="en-US" b="1" i="0" dirty="0">
                <a:solidFill>
                  <a:srgbClr val="FF0000"/>
                </a:solidFill>
                <a:effectLst/>
                <a:latin typeface="-apple-system"/>
              </a:rPr>
              <a:t>経済的</a:t>
            </a:r>
            <a:endParaRPr lang="en-US" altLang="ja-JP" b="1" i="0" dirty="0">
              <a:solidFill>
                <a:srgbClr val="FF0000"/>
              </a:solidFill>
              <a:effectLst/>
              <a:latin typeface="-apple-system"/>
            </a:endParaRPr>
          </a:p>
          <a:p>
            <a:r>
              <a:rPr lang="ja-JP" altLang="en-US" b="1" dirty="0">
                <a:solidFill>
                  <a:srgbClr val="FF0000"/>
                </a:solidFill>
                <a:latin typeface="-apple-system"/>
              </a:rPr>
              <a:t>　　　</a:t>
            </a:r>
            <a:r>
              <a:rPr lang="ja-JP" altLang="en-US" b="1" i="0" dirty="0">
                <a:solidFill>
                  <a:srgbClr val="FF0000"/>
                </a:solidFill>
                <a:effectLst/>
                <a:latin typeface="-apple-system"/>
              </a:rPr>
              <a:t>便益を増大</a:t>
            </a:r>
            <a:r>
              <a:rPr lang="ja-JP" altLang="en-US" b="0" i="0" dirty="0">
                <a:solidFill>
                  <a:srgbClr val="333333"/>
                </a:solidFill>
                <a:effectLst/>
                <a:latin typeface="-apple-system"/>
              </a:rPr>
              <a:t>させる。</a:t>
            </a:r>
            <a:endParaRPr lang="en-US" altLang="ja-JP" b="0" i="0" dirty="0">
              <a:solidFill>
                <a:srgbClr val="333333"/>
              </a:solidFill>
              <a:effectLst/>
              <a:latin typeface="-apple-system"/>
            </a:endParaRPr>
          </a:p>
        </p:txBody>
      </p:sp>
      <p:sp>
        <p:nvSpPr>
          <p:cNvPr id="5" name="テキスト ボックス 4">
            <a:extLst>
              <a:ext uri="{FF2B5EF4-FFF2-40B4-BE49-F238E27FC236}">
                <a16:creationId xmlns:a16="http://schemas.microsoft.com/office/drawing/2014/main" id="{80828BF7-B720-48AA-8734-C881A564F0CB}"/>
              </a:ext>
            </a:extLst>
          </p:cNvPr>
          <p:cNvSpPr txBox="1"/>
          <p:nvPr/>
        </p:nvSpPr>
        <p:spPr>
          <a:xfrm>
            <a:off x="6217557" y="2844799"/>
            <a:ext cx="5704114" cy="3693319"/>
          </a:xfrm>
          <a:prstGeom prst="rect">
            <a:avLst/>
          </a:prstGeom>
          <a:noFill/>
          <a:ln>
            <a:solidFill>
              <a:schemeClr val="tx1"/>
            </a:solidFill>
          </a:ln>
        </p:spPr>
        <p:txBody>
          <a:bodyPr wrap="square" rtlCol="0">
            <a:spAutoFit/>
          </a:bodyPr>
          <a:lstStyle/>
          <a:p>
            <a:r>
              <a:rPr lang="en-US" altLang="ja-JP" b="0" i="0" dirty="0">
                <a:solidFill>
                  <a:srgbClr val="333333"/>
                </a:solidFill>
                <a:effectLst/>
                <a:latin typeface="-apple-system"/>
              </a:rPr>
              <a:t>14.1</a:t>
            </a:r>
            <a:r>
              <a:rPr lang="ja-JP" altLang="en-US" b="0" i="0" dirty="0">
                <a:solidFill>
                  <a:srgbClr val="333333"/>
                </a:solidFill>
                <a:effectLst/>
                <a:latin typeface="-apple-system"/>
              </a:rPr>
              <a:t>：</a:t>
            </a:r>
            <a:r>
              <a:rPr lang="ja-JP" altLang="en-US" b="1" i="0" dirty="0">
                <a:solidFill>
                  <a:srgbClr val="0000FF"/>
                </a:solidFill>
                <a:effectLst/>
                <a:latin typeface="-apple-system"/>
              </a:rPr>
              <a:t>プラスティックゴミ等</a:t>
            </a:r>
            <a:r>
              <a:rPr lang="ja-JP" altLang="en-US" b="0" i="0" dirty="0">
                <a:solidFill>
                  <a:srgbClr val="333333"/>
                </a:solidFill>
                <a:effectLst/>
                <a:latin typeface="-apple-system"/>
              </a:rPr>
              <a:t>による</a:t>
            </a:r>
            <a:r>
              <a:rPr lang="ja-JP" altLang="en-US" b="1" dirty="0">
                <a:solidFill>
                  <a:srgbClr val="0000FF"/>
                </a:solidFill>
                <a:latin typeface="-apple-system"/>
              </a:rPr>
              <a:t>海洋汚染の拡大</a:t>
            </a:r>
            <a:endParaRPr lang="en-US" altLang="ja-JP" b="0" i="0" dirty="0">
              <a:solidFill>
                <a:srgbClr val="0000FF"/>
              </a:solidFill>
              <a:effectLst/>
              <a:latin typeface="-apple-system"/>
            </a:endParaRPr>
          </a:p>
          <a:p>
            <a:r>
              <a:rPr lang="ja-JP" altLang="en-US" dirty="0">
                <a:solidFill>
                  <a:srgbClr val="333333"/>
                </a:solidFill>
                <a:latin typeface="-apple-system"/>
              </a:rPr>
              <a:t>　　　</a:t>
            </a:r>
            <a:endParaRPr lang="en-US" altLang="ja-JP" dirty="0">
              <a:solidFill>
                <a:srgbClr val="333333"/>
              </a:solidFill>
              <a:latin typeface="-apple-system"/>
            </a:endParaRPr>
          </a:p>
          <a:p>
            <a:r>
              <a:rPr kumimoji="1" lang="en-US" altLang="ja-JP" dirty="0">
                <a:solidFill>
                  <a:srgbClr val="333333"/>
                </a:solidFill>
                <a:latin typeface="-apple-system"/>
              </a:rPr>
              <a:t>14.2</a:t>
            </a:r>
            <a:r>
              <a:rPr kumimoji="1" lang="ja-JP" altLang="en-US" dirty="0">
                <a:solidFill>
                  <a:srgbClr val="333333"/>
                </a:solidFill>
                <a:latin typeface="-apple-system"/>
              </a:rPr>
              <a:t>：</a:t>
            </a:r>
            <a:r>
              <a:rPr lang="ja-JP" altLang="en-US" b="1" i="0" dirty="0">
                <a:solidFill>
                  <a:srgbClr val="0000FF"/>
                </a:solidFill>
                <a:effectLst/>
                <a:latin typeface="-apple-system"/>
              </a:rPr>
              <a:t>生態系の破壊</a:t>
            </a:r>
            <a:endParaRPr lang="en-US" altLang="ja-JP" b="0" i="0" dirty="0">
              <a:solidFill>
                <a:srgbClr val="0000FF"/>
              </a:solidFill>
              <a:effectLst/>
              <a:latin typeface="-apple-system"/>
            </a:endParaRPr>
          </a:p>
          <a:p>
            <a:r>
              <a:rPr kumimoji="1" lang="en-US" altLang="ja-JP" dirty="0">
                <a:solidFill>
                  <a:srgbClr val="333333"/>
                </a:solidFill>
                <a:latin typeface="-apple-system"/>
              </a:rPr>
              <a:t>14.3</a:t>
            </a:r>
            <a:r>
              <a:rPr kumimoji="1" lang="ja-JP" altLang="en-US" dirty="0">
                <a:solidFill>
                  <a:srgbClr val="333333"/>
                </a:solidFill>
                <a:latin typeface="-apple-system"/>
              </a:rPr>
              <a:t>：</a:t>
            </a:r>
            <a:r>
              <a:rPr kumimoji="1" lang="ja-JP" altLang="en-US" dirty="0">
                <a:solidFill>
                  <a:srgbClr val="0000FF"/>
                </a:solidFill>
                <a:latin typeface="-apple-system"/>
              </a:rPr>
              <a:t>海水中の</a:t>
            </a:r>
            <a:r>
              <a:rPr kumimoji="1" lang="en-US" altLang="ja-JP" dirty="0">
                <a:solidFill>
                  <a:srgbClr val="0000FF"/>
                </a:solidFill>
                <a:latin typeface="-apple-system"/>
              </a:rPr>
              <a:t>CO2</a:t>
            </a:r>
            <a:r>
              <a:rPr kumimoji="1" lang="ja-JP" altLang="en-US" dirty="0">
                <a:solidFill>
                  <a:srgbClr val="0000FF"/>
                </a:solidFill>
                <a:latin typeface="-apple-system"/>
              </a:rPr>
              <a:t>濃度上昇等により</a:t>
            </a:r>
            <a:r>
              <a:rPr lang="ja-JP" altLang="en-US" b="1" i="0" dirty="0">
                <a:solidFill>
                  <a:srgbClr val="0000FF"/>
                </a:solidFill>
                <a:effectLst/>
                <a:latin typeface="-apple-system"/>
              </a:rPr>
              <a:t>海洋が酸性化</a:t>
            </a:r>
            <a:r>
              <a:rPr kumimoji="1" lang="en-US" altLang="ja-JP" dirty="0">
                <a:solidFill>
                  <a:srgbClr val="333333"/>
                </a:solidFill>
                <a:latin typeface="-apple-system"/>
              </a:rPr>
              <a:t>14.4</a:t>
            </a:r>
            <a:r>
              <a:rPr kumimoji="1" lang="ja-JP" altLang="en-US" dirty="0">
                <a:solidFill>
                  <a:srgbClr val="333333"/>
                </a:solidFill>
                <a:latin typeface="-apple-system"/>
              </a:rPr>
              <a:t>：</a:t>
            </a:r>
            <a:r>
              <a:rPr lang="ja-JP" altLang="en-US" b="0" i="0" dirty="0">
                <a:solidFill>
                  <a:srgbClr val="333333"/>
                </a:solidFill>
                <a:effectLst/>
                <a:latin typeface="-apple-system"/>
              </a:rPr>
              <a:t>破壊的な漁業慣行で</a:t>
            </a:r>
            <a:r>
              <a:rPr lang="ja-JP" altLang="en-US" b="1" i="0" dirty="0">
                <a:solidFill>
                  <a:srgbClr val="0000FF"/>
                </a:solidFill>
                <a:effectLst/>
                <a:latin typeface="-apple-system"/>
              </a:rPr>
              <a:t>水産資源の枯渇・絶滅</a:t>
            </a:r>
            <a:endParaRPr lang="en-US" altLang="ja-JP" b="1" i="0" dirty="0">
              <a:solidFill>
                <a:srgbClr val="0000FF"/>
              </a:solidFill>
              <a:effectLst/>
              <a:latin typeface="-apple-system"/>
            </a:endParaRPr>
          </a:p>
          <a:p>
            <a:r>
              <a:rPr kumimoji="1" lang="en-US" altLang="ja-JP" dirty="0">
                <a:solidFill>
                  <a:srgbClr val="333333"/>
                </a:solidFill>
                <a:latin typeface="-apple-system"/>
              </a:rPr>
              <a:t>14.5</a:t>
            </a:r>
            <a:r>
              <a:rPr kumimoji="1" lang="ja-JP" altLang="en-US" dirty="0">
                <a:solidFill>
                  <a:srgbClr val="333333"/>
                </a:solidFill>
                <a:latin typeface="-apple-system"/>
              </a:rPr>
              <a:t>：</a:t>
            </a:r>
            <a:r>
              <a:rPr lang="ja-JP" altLang="en-US" b="1" i="0" dirty="0">
                <a:solidFill>
                  <a:srgbClr val="FF0000"/>
                </a:solidFill>
                <a:effectLst/>
                <a:latin typeface="-apple-system"/>
              </a:rPr>
              <a:t>沿岸域及び海域の</a:t>
            </a:r>
            <a:r>
              <a:rPr lang="ja-JP" altLang="en-US" b="1" i="0" dirty="0">
                <a:solidFill>
                  <a:srgbClr val="0000FF"/>
                </a:solidFill>
                <a:effectLst/>
                <a:latin typeface="-apple-system"/>
              </a:rPr>
              <a:t>環境が失われている</a:t>
            </a:r>
            <a:endParaRPr lang="en-US" altLang="ja-JP" b="1" i="0" dirty="0">
              <a:solidFill>
                <a:srgbClr val="0000FF"/>
              </a:solidFill>
              <a:effectLst/>
              <a:latin typeface="-apple-system"/>
            </a:endParaRPr>
          </a:p>
          <a:p>
            <a:endParaRPr kumimoji="1" lang="en-US" altLang="ja-JP" dirty="0">
              <a:solidFill>
                <a:srgbClr val="333333"/>
              </a:solidFill>
              <a:latin typeface="-apple-system"/>
            </a:endParaRPr>
          </a:p>
          <a:p>
            <a:r>
              <a:rPr kumimoji="1" lang="en-US" altLang="ja-JP" dirty="0">
                <a:solidFill>
                  <a:srgbClr val="333333"/>
                </a:solidFill>
                <a:latin typeface="-apple-system"/>
              </a:rPr>
              <a:t>14.6</a:t>
            </a:r>
            <a:r>
              <a:rPr kumimoji="1" lang="ja-JP" altLang="en-US" dirty="0">
                <a:solidFill>
                  <a:srgbClr val="333333"/>
                </a:solidFill>
                <a:latin typeface="-apple-system"/>
              </a:rPr>
              <a:t>：</a:t>
            </a:r>
            <a:r>
              <a:rPr lang="ja-JP" altLang="en-US" b="1" i="0" dirty="0">
                <a:solidFill>
                  <a:srgbClr val="333333"/>
                </a:solidFill>
                <a:effectLst/>
                <a:latin typeface="-apple-system"/>
              </a:rPr>
              <a:t>過剰漁獲能力や</a:t>
            </a:r>
            <a:r>
              <a:rPr lang="ja-JP" altLang="en-US" b="1" i="0" dirty="0">
                <a:solidFill>
                  <a:srgbClr val="FF0000"/>
                </a:solidFill>
                <a:effectLst/>
                <a:latin typeface="-apple-system"/>
              </a:rPr>
              <a:t>過剰漁獲</a:t>
            </a:r>
            <a:r>
              <a:rPr lang="ja-JP" altLang="en-US" b="0" i="0" dirty="0">
                <a:solidFill>
                  <a:srgbClr val="333333"/>
                </a:solidFill>
                <a:effectLst/>
                <a:latin typeface="-apple-system"/>
              </a:rPr>
              <a:t>につながる</a:t>
            </a:r>
            <a:r>
              <a:rPr lang="ja-JP" altLang="en-US" b="1" i="0" dirty="0">
                <a:solidFill>
                  <a:srgbClr val="333333"/>
                </a:solidFill>
                <a:effectLst/>
                <a:latin typeface="-apple-system"/>
              </a:rPr>
              <a:t>漁業補助金</a:t>
            </a:r>
            <a:endParaRPr lang="en-US" altLang="ja-JP" b="1" i="0" dirty="0">
              <a:solidFill>
                <a:srgbClr val="333333"/>
              </a:solidFill>
              <a:effectLst/>
              <a:latin typeface="-apple-system"/>
            </a:endParaRPr>
          </a:p>
          <a:p>
            <a:r>
              <a:rPr lang="ja-JP" altLang="en-US" b="1" dirty="0">
                <a:solidFill>
                  <a:srgbClr val="333333"/>
                </a:solidFill>
                <a:latin typeface="-apple-system"/>
              </a:rPr>
              <a:t>　　　がある。</a:t>
            </a:r>
            <a:r>
              <a:rPr lang="ja-JP" altLang="en-US" b="1" dirty="0">
                <a:solidFill>
                  <a:srgbClr val="0000FF"/>
                </a:solidFill>
                <a:latin typeface="-apple-system"/>
              </a:rPr>
              <a:t>高性能な魚群探知機等による乱獲</a:t>
            </a:r>
            <a:endParaRPr lang="en-US" altLang="ja-JP" b="1" dirty="0">
              <a:solidFill>
                <a:srgbClr val="0000FF"/>
              </a:solidFill>
              <a:latin typeface="-apple-system"/>
            </a:endParaRPr>
          </a:p>
          <a:p>
            <a:endParaRPr kumimoji="1" lang="en-US" altLang="ja-JP" dirty="0">
              <a:solidFill>
                <a:srgbClr val="333333"/>
              </a:solidFill>
              <a:latin typeface="-apple-system"/>
            </a:endParaRPr>
          </a:p>
          <a:p>
            <a:r>
              <a:rPr kumimoji="1" lang="en-US" altLang="ja-JP" dirty="0">
                <a:solidFill>
                  <a:srgbClr val="333333"/>
                </a:solidFill>
                <a:latin typeface="-apple-system"/>
              </a:rPr>
              <a:t>14.7</a:t>
            </a:r>
            <a:r>
              <a:rPr kumimoji="1" lang="ja-JP" altLang="en-US" dirty="0">
                <a:solidFill>
                  <a:srgbClr val="333333"/>
                </a:solidFill>
                <a:latin typeface="-apple-system"/>
              </a:rPr>
              <a:t>：</a:t>
            </a:r>
            <a:r>
              <a:rPr lang="ja-JP" altLang="en-US" i="0" dirty="0">
                <a:solidFill>
                  <a:srgbClr val="333333"/>
                </a:solidFill>
                <a:effectLst/>
                <a:latin typeface="-apple-system"/>
              </a:rPr>
              <a:t>海洋資源の管理が不十分で</a:t>
            </a:r>
            <a:r>
              <a:rPr lang="ja-JP" altLang="en-US" b="1" i="0" dirty="0">
                <a:solidFill>
                  <a:srgbClr val="FF0000"/>
                </a:solidFill>
                <a:effectLst/>
                <a:latin typeface="-apple-system"/>
              </a:rPr>
              <a:t>経済的便益</a:t>
            </a:r>
            <a:r>
              <a:rPr lang="ja-JP" altLang="en-US" dirty="0">
                <a:solidFill>
                  <a:srgbClr val="333333"/>
                </a:solidFill>
                <a:latin typeface="-apple-system"/>
              </a:rPr>
              <a:t>が失われ</a:t>
            </a:r>
            <a:endParaRPr lang="en-US" altLang="ja-JP" dirty="0">
              <a:solidFill>
                <a:srgbClr val="333333"/>
              </a:solidFill>
              <a:latin typeface="-apple-system"/>
            </a:endParaRPr>
          </a:p>
          <a:p>
            <a:r>
              <a:rPr lang="ja-JP" altLang="en-US" dirty="0">
                <a:solidFill>
                  <a:srgbClr val="333333"/>
                </a:solidFill>
                <a:latin typeface="-apple-system"/>
              </a:rPr>
              <a:t>　　　ている・・・</a:t>
            </a:r>
            <a:r>
              <a:rPr lang="ja-JP" altLang="en-US" b="1" dirty="0">
                <a:solidFill>
                  <a:srgbClr val="0000FF"/>
                </a:solidFill>
                <a:latin typeface="-apple-system"/>
              </a:rPr>
              <a:t>水産業等の衰退にもつながる</a:t>
            </a:r>
            <a:endParaRPr lang="en-US" altLang="ja-JP" b="1" i="0" dirty="0">
              <a:solidFill>
                <a:srgbClr val="0000FF"/>
              </a:solidFill>
              <a:effectLst/>
              <a:latin typeface="-apple-system"/>
            </a:endParaRPr>
          </a:p>
          <a:p>
            <a:r>
              <a:rPr kumimoji="1" lang="en-US" altLang="ja-JP" b="1" dirty="0">
                <a:solidFill>
                  <a:srgbClr val="0000FF"/>
                </a:solidFill>
              </a:rPr>
              <a:t>※</a:t>
            </a:r>
            <a:r>
              <a:rPr kumimoji="1" lang="ja-JP" altLang="en-US" b="1" dirty="0">
                <a:solidFill>
                  <a:srgbClr val="0000FF"/>
                </a:solidFill>
              </a:rPr>
              <a:t>　海水温の上昇の問題が課題として示されていない</a:t>
            </a:r>
          </a:p>
        </p:txBody>
      </p:sp>
      <p:sp>
        <p:nvSpPr>
          <p:cNvPr id="3" name="テキスト ボックス 2">
            <a:extLst>
              <a:ext uri="{FF2B5EF4-FFF2-40B4-BE49-F238E27FC236}">
                <a16:creationId xmlns:a16="http://schemas.microsoft.com/office/drawing/2014/main" id="{0E1CCC17-BBDE-4F65-806E-EF26E05D0E03}"/>
              </a:ext>
            </a:extLst>
          </p:cNvPr>
          <p:cNvSpPr txBox="1"/>
          <p:nvPr/>
        </p:nvSpPr>
        <p:spPr>
          <a:xfrm>
            <a:off x="7184572" y="2221664"/>
            <a:ext cx="4586514" cy="461665"/>
          </a:xfrm>
          <a:prstGeom prst="rect">
            <a:avLst/>
          </a:prstGeom>
          <a:noFill/>
        </p:spPr>
        <p:txBody>
          <a:bodyPr wrap="square" rtlCol="0">
            <a:spAutoFit/>
          </a:bodyPr>
          <a:lstStyle/>
          <a:p>
            <a:r>
              <a:rPr kumimoji="1" lang="ja-JP" altLang="en-US" sz="2400" b="1" dirty="0">
                <a:solidFill>
                  <a:srgbClr val="0000FF"/>
                </a:solidFill>
              </a:rPr>
              <a:t>⒕  海の豊かさに関する課題</a:t>
            </a:r>
          </a:p>
        </p:txBody>
      </p:sp>
      <p:sp>
        <p:nvSpPr>
          <p:cNvPr id="8" name="テキスト ボックス 7">
            <a:extLst>
              <a:ext uri="{FF2B5EF4-FFF2-40B4-BE49-F238E27FC236}">
                <a16:creationId xmlns:a16="http://schemas.microsoft.com/office/drawing/2014/main" id="{3DEBE62B-7750-43CE-B543-3EC624133353}"/>
              </a:ext>
            </a:extLst>
          </p:cNvPr>
          <p:cNvSpPr txBox="1"/>
          <p:nvPr/>
        </p:nvSpPr>
        <p:spPr>
          <a:xfrm>
            <a:off x="270329" y="2007839"/>
            <a:ext cx="5274128" cy="830997"/>
          </a:xfrm>
          <a:prstGeom prst="rect">
            <a:avLst/>
          </a:prstGeom>
          <a:noFill/>
        </p:spPr>
        <p:txBody>
          <a:bodyPr wrap="square" rtlCol="0">
            <a:spAutoFit/>
          </a:bodyPr>
          <a:lstStyle/>
          <a:p>
            <a:r>
              <a:rPr kumimoji="1" lang="ja-JP" altLang="en-US" sz="2400" b="1" dirty="0">
                <a:solidFill>
                  <a:srgbClr val="FF0000"/>
                </a:solidFill>
              </a:rPr>
              <a:t>海の豊かさを守るためにすべきこと（</a:t>
            </a:r>
            <a:r>
              <a:rPr kumimoji="1" lang="en-US" altLang="ja-JP" sz="2400" b="1" dirty="0">
                <a:solidFill>
                  <a:srgbClr val="FF0000"/>
                </a:solidFill>
              </a:rPr>
              <a:t>14</a:t>
            </a:r>
            <a:r>
              <a:rPr kumimoji="1" lang="ja-JP" altLang="en-US" sz="2400" b="1" dirty="0">
                <a:solidFill>
                  <a:srgbClr val="FF0000"/>
                </a:solidFill>
              </a:rPr>
              <a:t>番に関するタ－ゲット）</a:t>
            </a:r>
          </a:p>
        </p:txBody>
      </p:sp>
      <p:pic>
        <p:nvPicPr>
          <p:cNvPr id="6" name="図 5">
            <a:extLst>
              <a:ext uri="{FF2B5EF4-FFF2-40B4-BE49-F238E27FC236}">
                <a16:creationId xmlns:a16="http://schemas.microsoft.com/office/drawing/2014/main" id="{39DFC103-D217-4EE0-B661-1E18D19DE127}"/>
              </a:ext>
            </a:extLst>
          </p:cNvPr>
          <p:cNvPicPr>
            <a:picLocks noChangeAspect="1"/>
          </p:cNvPicPr>
          <p:nvPr/>
        </p:nvPicPr>
        <p:blipFill>
          <a:blip r:embed="rId3"/>
          <a:stretch>
            <a:fillRect/>
          </a:stretch>
        </p:blipFill>
        <p:spPr>
          <a:xfrm>
            <a:off x="822778" y="74864"/>
            <a:ext cx="10303329" cy="6750926"/>
          </a:xfrm>
          <a:prstGeom prst="rect">
            <a:avLst/>
          </a:prstGeom>
        </p:spPr>
      </p:pic>
      <p:pic>
        <p:nvPicPr>
          <p:cNvPr id="10" name="図 9">
            <a:extLst>
              <a:ext uri="{FF2B5EF4-FFF2-40B4-BE49-F238E27FC236}">
                <a16:creationId xmlns:a16="http://schemas.microsoft.com/office/drawing/2014/main" id="{130F80C9-A384-4823-B792-F9161D5F63F1}"/>
              </a:ext>
            </a:extLst>
          </p:cNvPr>
          <p:cNvPicPr>
            <a:picLocks noChangeAspect="1"/>
          </p:cNvPicPr>
          <p:nvPr/>
        </p:nvPicPr>
        <p:blipFill>
          <a:blip r:embed="rId4"/>
          <a:stretch>
            <a:fillRect/>
          </a:stretch>
        </p:blipFill>
        <p:spPr>
          <a:xfrm>
            <a:off x="835079" y="7483"/>
            <a:ext cx="10214321" cy="6692606"/>
          </a:xfrm>
          <a:prstGeom prst="rect">
            <a:avLst/>
          </a:prstGeom>
        </p:spPr>
      </p:pic>
      <p:sp>
        <p:nvSpPr>
          <p:cNvPr id="11" name="楕円 10">
            <a:extLst>
              <a:ext uri="{FF2B5EF4-FFF2-40B4-BE49-F238E27FC236}">
                <a16:creationId xmlns:a16="http://schemas.microsoft.com/office/drawing/2014/main" id="{7EB8EAAA-4045-4B6A-B65D-AE33730D0EC3}"/>
              </a:ext>
            </a:extLst>
          </p:cNvPr>
          <p:cNvSpPr/>
          <p:nvPr/>
        </p:nvSpPr>
        <p:spPr>
          <a:xfrm>
            <a:off x="1714500" y="914400"/>
            <a:ext cx="3527878" cy="8402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741932DD-490F-4801-AE36-87A6F997CFE4}"/>
              </a:ext>
            </a:extLst>
          </p:cNvPr>
          <p:cNvCxnSpPr/>
          <p:nvPr/>
        </p:nvCxnSpPr>
        <p:spPr>
          <a:xfrm>
            <a:off x="2237014" y="734786"/>
            <a:ext cx="3980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楕円 14">
            <a:extLst>
              <a:ext uri="{FF2B5EF4-FFF2-40B4-BE49-F238E27FC236}">
                <a16:creationId xmlns:a16="http://schemas.microsoft.com/office/drawing/2014/main" id="{A75D2152-FE97-40AE-A0B7-2CED7C428F65}"/>
              </a:ext>
            </a:extLst>
          </p:cNvPr>
          <p:cNvSpPr/>
          <p:nvPr/>
        </p:nvSpPr>
        <p:spPr>
          <a:xfrm>
            <a:off x="7235571" y="1334520"/>
            <a:ext cx="3527878" cy="8402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791A97F4-B4EF-47A1-83F7-A44FE889763B}"/>
              </a:ext>
            </a:extLst>
          </p:cNvPr>
          <p:cNvSpPr/>
          <p:nvPr/>
        </p:nvSpPr>
        <p:spPr>
          <a:xfrm>
            <a:off x="5773059" y="1902939"/>
            <a:ext cx="4924931" cy="8402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FD3026DE-E02E-496D-B71A-5864D417BE30}"/>
              </a:ext>
            </a:extLst>
          </p:cNvPr>
          <p:cNvSpPr/>
          <p:nvPr/>
        </p:nvSpPr>
        <p:spPr>
          <a:xfrm>
            <a:off x="7916832" y="3794226"/>
            <a:ext cx="2846616" cy="878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90668FDC-0E31-4AAF-9EB2-6C070E10BEBF}"/>
              </a:ext>
            </a:extLst>
          </p:cNvPr>
          <p:cNvSpPr/>
          <p:nvPr/>
        </p:nvSpPr>
        <p:spPr>
          <a:xfrm>
            <a:off x="1061813" y="5757100"/>
            <a:ext cx="4924931" cy="8402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105FAA7-1F18-423C-B607-EA5FA45F0723}"/>
              </a:ext>
            </a:extLst>
          </p:cNvPr>
          <p:cNvSpPr txBox="1"/>
          <p:nvPr/>
        </p:nvSpPr>
        <p:spPr>
          <a:xfrm>
            <a:off x="6217557" y="717087"/>
            <a:ext cx="5109091" cy="461665"/>
          </a:xfrm>
          <a:prstGeom prst="rect">
            <a:avLst/>
          </a:prstGeom>
          <a:noFill/>
        </p:spPr>
        <p:txBody>
          <a:bodyPr wrap="none" rtlCol="0">
            <a:spAutoFit/>
          </a:bodyPr>
          <a:lstStyle/>
          <a:p>
            <a:r>
              <a:rPr kumimoji="1" lang="ja-JP" altLang="en-US" sz="2400" b="1" dirty="0">
                <a:solidFill>
                  <a:schemeClr val="accent5"/>
                </a:solidFill>
              </a:rPr>
              <a:t>工場の排水、農薬、洗剤、放射能、</a:t>
            </a:r>
          </a:p>
        </p:txBody>
      </p:sp>
    </p:spTree>
    <p:extLst>
      <p:ext uri="{BB962C8B-B14F-4D97-AF65-F5344CB8AC3E}">
        <p14:creationId xmlns:p14="http://schemas.microsoft.com/office/powerpoint/2010/main" val="121123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xit" presetSubtype="0" fill="hold" nodeType="clickEffect">
                                  <p:stCondLst>
                                    <p:cond delay="0"/>
                                  </p:stCondLst>
                                  <p:childTnLst>
                                    <p:animEffect transition="out" filter="fade">
                                      <p:cBhvr>
                                        <p:cTn id="13" dur="500"/>
                                        <p:tgtEl>
                                          <p:spTgt spid="6"/>
                                        </p:tgtEl>
                                      </p:cBhvr>
                                    </p:animEffect>
                                    <p:anim calcmode="lin" valueType="num">
                                      <p:cBhvr>
                                        <p:cTn id="14" dur="5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 dur="500"/>
                                        <p:tgtEl>
                                          <p:spTgt spid="6"/>
                                        </p:tgtEl>
                                        <p:attrNameLst>
                                          <p:attrName>ppt_h</p:attrName>
                                        </p:attrNameLst>
                                      </p:cBhvr>
                                      <p:tavLst>
                                        <p:tav tm="0">
                                          <p:val>
                                            <p:strVal val="ppt_h"/>
                                          </p:val>
                                        </p:tav>
                                        <p:tav tm="100000">
                                          <p:val>
                                            <p:strVal val="ppt_h"/>
                                          </p:val>
                                        </p:tav>
                                      </p:tavLst>
                                    </p:anim>
                                    <p:set>
                                      <p:cBhvr>
                                        <p:cTn id="16" dur="1" fill="hold">
                                          <p:stCondLst>
                                            <p:cond delay="499"/>
                                          </p:stCondLst>
                                        </p:cTn>
                                        <p:tgtEl>
                                          <p:spTgt spid="6"/>
                                        </p:tgtEl>
                                        <p:attrNameLst>
                                          <p:attrName>style.visibility</p:attrName>
                                        </p:attrNameLst>
                                      </p:cBhvr>
                                      <p:to>
                                        <p:strVal val="hidden"/>
                                      </p:to>
                                    </p:set>
                                  </p:childTnLst>
                                </p:cTn>
                              </p:par>
                              <p:par>
                                <p:cTn id="17" presetID="45"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ppt_w</p:attrName>
                                        </p:attrNameLst>
                                      </p:cBhvr>
                                      <p:tavLst>
                                        <p:tav tm="0" fmla="#ppt_w*sin(2.5*pi*$)">
                                          <p:val>
                                            <p:fltVal val="0"/>
                                          </p:val>
                                        </p:tav>
                                        <p:tav tm="100000">
                                          <p:val>
                                            <p:fltVal val="1"/>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calcmode="lin" valueType="num">
                                      <p:cBhvr additive="base">
                                        <p:cTn id="3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ppt_x"/>
                                          </p:val>
                                        </p:tav>
                                        <p:tav tm="100000">
                                          <p:val>
                                            <p:strVal val="#ppt_x"/>
                                          </p:val>
                                        </p:tav>
                                      </p:tavLst>
                                    </p:anim>
                                    <p:anim calcmode="lin" valueType="num">
                                      <p:cBhvr additive="base">
                                        <p:cTn id="5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6EED713-85E5-4A87-9F89-AD0007DF0826}"/>
              </a:ext>
            </a:extLst>
          </p:cNvPr>
          <p:cNvSpPr txBox="1"/>
          <p:nvPr/>
        </p:nvSpPr>
        <p:spPr>
          <a:xfrm>
            <a:off x="597068" y="300362"/>
            <a:ext cx="11674991" cy="6986528"/>
          </a:xfrm>
          <a:prstGeom prst="rect">
            <a:avLst/>
          </a:prstGeom>
          <a:noFill/>
        </p:spPr>
        <p:txBody>
          <a:bodyPr wrap="none" rtlCol="0">
            <a:spAutoFit/>
          </a:bodyPr>
          <a:lstStyle/>
          <a:p>
            <a:r>
              <a:rPr kumimoji="1" lang="ja-JP" altLang="en-US" sz="2800" b="1" dirty="0"/>
              <a:t>みなさんは、世界に様々な問題があることに気づき、それに対して</a:t>
            </a:r>
            <a:endParaRPr kumimoji="1" lang="en-US" altLang="ja-JP" sz="2800" b="1" dirty="0"/>
          </a:p>
          <a:p>
            <a:endParaRPr kumimoji="1" lang="en-US" altLang="ja-JP" sz="2800" b="1" dirty="0"/>
          </a:p>
          <a:p>
            <a:r>
              <a:rPr kumimoji="1" lang="ja-JP" altLang="en-US" sz="2800" b="1" dirty="0"/>
              <a:t>心配したり、あるいは大人が示す対策に協力しているかもしれない。</a:t>
            </a:r>
            <a:endParaRPr kumimoji="1" lang="en-US" altLang="ja-JP" sz="2800" b="1" dirty="0"/>
          </a:p>
          <a:p>
            <a:endParaRPr kumimoji="1" lang="en-US" altLang="ja-JP" sz="2800" b="1" dirty="0"/>
          </a:p>
          <a:p>
            <a:r>
              <a:rPr kumimoji="1" lang="ja-JP" altLang="en-US" sz="2800" b="1" dirty="0"/>
              <a:t>しかし、本当にそれで、「世界は変えられる」と思っているの</a:t>
            </a:r>
            <a:endParaRPr kumimoji="1" lang="en-US" altLang="ja-JP" sz="2800" b="1" dirty="0"/>
          </a:p>
          <a:p>
            <a:endParaRPr kumimoji="1" lang="en-US" altLang="ja-JP" sz="2800" b="1" dirty="0"/>
          </a:p>
          <a:p>
            <a:r>
              <a:rPr kumimoji="1" lang="ja-JP" altLang="en-US" sz="2800" b="1" dirty="0"/>
              <a:t>だろうか。その程度では、５歳児の女の子に叱られませんか。</a:t>
            </a:r>
            <a:endParaRPr kumimoji="1" lang="en-US" altLang="ja-JP" sz="2800" b="1" dirty="0"/>
          </a:p>
          <a:p>
            <a:endParaRPr kumimoji="1" lang="en-US" altLang="ja-JP" sz="2800" b="1" dirty="0"/>
          </a:p>
          <a:p>
            <a:r>
              <a:rPr kumimoji="1" lang="ja-JP" altLang="en-US" sz="2800" b="1" dirty="0"/>
              <a:t>目先の学びで、課題を見つけた気になって、</a:t>
            </a:r>
            <a:endParaRPr kumimoji="1" lang="en-US" altLang="ja-JP" sz="2800" b="1" dirty="0"/>
          </a:p>
          <a:p>
            <a:endParaRPr kumimoji="1" lang="en-US" altLang="ja-JP" sz="2800" b="1" dirty="0"/>
          </a:p>
          <a:p>
            <a:r>
              <a:rPr kumimoji="1" lang="ja-JP" altLang="en-US" sz="2800" b="1" dirty="0"/>
              <a:t>「レジ袋を減らして、海洋汚染を防ぎましょう！」と自ら実践したり、</a:t>
            </a:r>
            <a:endParaRPr kumimoji="1" lang="en-US" altLang="ja-JP" sz="2800" b="1" dirty="0"/>
          </a:p>
          <a:p>
            <a:endParaRPr kumimoji="1" lang="en-US" altLang="ja-JP" sz="2800" b="1" dirty="0"/>
          </a:p>
          <a:p>
            <a:r>
              <a:rPr kumimoji="1" lang="ja-JP" altLang="en-US" sz="2800" b="1" dirty="0"/>
              <a:t>人に呼びかけて満足する、小学生レベルでいいのですか。</a:t>
            </a:r>
            <a:endParaRPr kumimoji="1" lang="en-US" altLang="ja-JP" sz="2800" b="1" dirty="0"/>
          </a:p>
          <a:p>
            <a:endParaRPr kumimoji="1" lang="en-US" altLang="ja-JP" sz="2800" b="1" dirty="0"/>
          </a:p>
          <a:p>
            <a:r>
              <a:rPr kumimoji="1" lang="ja-JP" altLang="en-US" sz="2800" b="1" dirty="0"/>
              <a:t>自分の足で歩いて取材し、体を使って本気で考えないと・・・ね。</a:t>
            </a:r>
            <a:endParaRPr kumimoji="1" lang="en-US" altLang="ja-JP" sz="2800" b="1" dirty="0"/>
          </a:p>
          <a:p>
            <a:endParaRPr kumimoji="1" lang="ja-JP" altLang="en-US" sz="2800" dirty="0"/>
          </a:p>
        </p:txBody>
      </p:sp>
    </p:spTree>
    <p:extLst>
      <p:ext uri="{BB962C8B-B14F-4D97-AF65-F5344CB8AC3E}">
        <p14:creationId xmlns:p14="http://schemas.microsoft.com/office/powerpoint/2010/main" val="2291293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1727093" y="87203"/>
            <a:ext cx="8973535" cy="6633556"/>
            <a:chOff x="2066297" y="947663"/>
            <a:chExt cx="7206497" cy="5545761"/>
          </a:xfrm>
        </p:grpSpPr>
        <p:pic>
          <p:nvPicPr>
            <p:cNvPr id="8" name="図 7" descr="床, 室内, おもちゃ, 人 が含まれている画像&#10;&#10;自動的に生成された説明">
              <a:extLst>
                <a:ext uri="{FF2B5EF4-FFF2-40B4-BE49-F238E27FC236}">
                  <a16:creationId xmlns:a16="http://schemas.microsoft.com/office/drawing/2014/main" id="{D94AD723-DD3B-4CE7-BAC2-D3D2A252E78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2066297" y="947663"/>
              <a:ext cx="5124213" cy="5545761"/>
            </a:xfrm>
            <a:prstGeom prst="rect">
              <a:avLst/>
            </a:prstGeom>
          </p:spPr>
        </p:pic>
        <p:pic>
          <p:nvPicPr>
            <p:cNvPr id="2052" name="Picture 4" descr="é¢é£ç»å"/>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844" l="600" r="99800">
                          <a14:foregroundMark x1="50000" y1="28324" x2="50000" y2="28324"/>
                          <a14:foregroundMark x1="60000" y1="76301" x2="60000" y2="76301"/>
                          <a14:foregroundMark x1="51400" y1="73410" x2="51400" y2="73410"/>
                          <a14:foregroundMark x1="38000" y1="75145" x2="38000" y2="75145"/>
                          <a14:foregroundMark x1="21600" y1="30058" x2="21600" y2="30058"/>
                          <a14:foregroundMark x1="32000" y1="28902" x2="32000" y2="28902"/>
                        </a14:backgroundRemoval>
                      </a14:imgEffect>
                    </a14:imgLayer>
                  </a14:imgProps>
                </a:ext>
                <a:ext uri="{28A0092B-C50C-407E-A947-70E740481C1C}">
                  <a14:useLocalDpi xmlns:a14="http://schemas.microsoft.com/office/drawing/2010/main"/>
                </a:ext>
              </a:extLst>
            </a:blip>
            <a:srcRect/>
            <a:stretch>
              <a:fillRect/>
            </a:stretch>
          </p:blipFill>
          <p:spPr bwMode="auto">
            <a:xfrm rot="1445419">
              <a:off x="4510294" y="4660612"/>
              <a:ext cx="4762500" cy="16478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287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927470" y="1148828"/>
            <a:ext cx="6078683" cy="1107996"/>
          </a:xfrm>
          <a:prstGeom prst="rect">
            <a:avLst/>
          </a:prstGeom>
          <a:noFill/>
        </p:spPr>
        <p:txBody>
          <a:bodyPr wrap="square" rtlCol="0">
            <a:spAutoFit/>
          </a:bodyPr>
          <a:lstStyle/>
          <a:p>
            <a:pPr algn="ctr"/>
            <a:r>
              <a:rPr kumimoji="1" lang="ja-JP" altLang="en-US" sz="3300" b="1" dirty="0">
                <a:solidFill>
                  <a:srgbClr val="00B050"/>
                </a:solidFill>
                <a:latin typeface="HG丸ｺﾞｼｯｸM-PRO" panose="020F0600000000000000" pitchFamily="50" charset="-128"/>
                <a:ea typeface="HG丸ｺﾞｼｯｸM-PRO" panose="020F0600000000000000" pitchFamily="50" charset="-128"/>
              </a:rPr>
              <a:t>「子ども」に世界を変える力は</a:t>
            </a:r>
            <a:endParaRPr kumimoji="1" lang="en-US" altLang="ja-JP" sz="3300" b="1" dirty="0">
              <a:solidFill>
                <a:srgbClr val="00B050"/>
              </a:solidFill>
              <a:latin typeface="HG丸ｺﾞｼｯｸM-PRO" panose="020F0600000000000000" pitchFamily="50" charset="-128"/>
              <a:ea typeface="HG丸ｺﾞｼｯｸM-PRO" panose="020F0600000000000000" pitchFamily="50" charset="-128"/>
            </a:endParaRPr>
          </a:p>
          <a:p>
            <a:pPr algn="ctr"/>
            <a:r>
              <a:rPr kumimoji="1" lang="ja-JP" altLang="en-US" sz="3300" b="1" dirty="0">
                <a:solidFill>
                  <a:srgbClr val="00B050"/>
                </a:solidFill>
                <a:latin typeface="HG丸ｺﾞｼｯｸM-PRO" panose="020F0600000000000000" pitchFamily="50" charset="-128"/>
                <a:ea typeface="HG丸ｺﾞｼｯｸM-PRO" panose="020F0600000000000000" pitchFamily="50" charset="-128"/>
              </a:rPr>
              <a:t>あると思いますか？</a:t>
            </a:r>
          </a:p>
        </p:txBody>
      </p:sp>
      <p:pic>
        <p:nvPicPr>
          <p:cNvPr id="10" name="グラフィックス 9" descr="親指を立てるしぐさ">
            <a:extLst>
              <a:ext uri="{FF2B5EF4-FFF2-40B4-BE49-F238E27FC236}">
                <a16:creationId xmlns:a16="http://schemas.microsoft.com/office/drawing/2014/main" id="{B163FB26-9CA6-440D-BA84-C952E3FCC1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6729" y="5163150"/>
            <a:ext cx="914400" cy="914400"/>
          </a:xfrm>
          <a:prstGeom prst="rect">
            <a:avLst/>
          </a:prstGeom>
        </p:spPr>
      </p:pic>
      <p:grpSp>
        <p:nvGrpSpPr>
          <p:cNvPr id="11" name="グループ化 10">
            <a:extLst>
              <a:ext uri="{FF2B5EF4-FFF2-40B4-BE49-F238E27FC236}">
                <a16:creationId xmlns:a16="http://schemas.microsoft.com/office/drawing/2014/main" id="{FDB8EF8C-DDC5-4ACC-8CBE-C904EFB8E442}"/>
              </a:ext>
            </a:extLst>
          </p:cNvPr>
          <p:cNvGrpSpPr/>
          <p:nvPr/>
        </p:nvGrpSpPr>
        <p:grpSpPr>
          <a:xfrm>
            <a:off x="2640677" y="3099829"/>
            <a:ext cx="2743200" cy="3283527"/>
            <a:chOff x="1116677" y="3099828"/>
            <a:chExt cx="2743200" cy="3283527"/>
          </a:xfrm>
        </p:grpSpPr>
        <p:sp>
          <p:nvSpPr>
            <p:cNvPr id="12" name="正方形/長方形 11">
              <a:extLst>
                <a:ext uri="{FF2B5EF4-FFF2-40B4-BE49-F238E27FC236}">
                  <a16:creationId xmlns:a16="http://schemas.microsoft.com/office/drawing/2014/main" id="{1B0E11ED-9BBF-411D-BF69-11DA4AA736AD}"/>
                </a:ext>
              </a:extLst>
            </p:cNvPr>
            <p:cNvSpPr/>
            <p:nvPr/>
          </p:nvSpPr>
          <p:spPr>
            <a:xfrm>
              <a:off x="1116677" y="3099828"/>
              <a:ext cx="2743199" cy="3283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5A6AB60-8C94-4C6E-800A-0F2D62300D72}"/>
                </a:ext>
              </a:extLst>
            </p:cNvPr>
            <p:cNvSpPr txBox="1"/>
            <p:nvPr/>
          </p:nvSpPr>
          <p:spPr>
            <a:xfrm>
              <a:off x="1116678" y="3318165"/>
              <a:ext cx="2743199" cy="1015663"/>
            </a:xfrm>
            <a:prstGeom prst="rect">
              <a:avLst/>
            </a:prstGeom>
            <a:noFill/>
          </p:spPr>
          <p:txBody>
            <a:bodyPr wrap="square" rtlCol="0">
              <a:spAutoFit/>
            </a:bodyPr>
            <a:lstStyle/>
            <a:p>
              <a:pPr algn="ctr"/>
              <a:r>
                <a:rPr kumimoji="1" lang="ja-JP" altLang="en-US" sz="6000" b="1" dirty="0">
                  <a:solidFill>
                    <a:schemeClr val="bg1"/>
                  </a:solidFill>
                  <a:latin typeface="HG丸ｺﾞｼｯｸM-PRO" panose="020F0600000000000000" pitchFamily="50" charset="-128"/>
                  <a:ea typeface="HG丸ｺﾞｼｯｸM-PRO" panose="020F0600000000000000" pitchFamily="50" charset="-128"/>
                </a:rPr>
                <a:t>ある</a:t>
              </a:r>
            </a:p>
          </p:txBody>
        </p:sp>
      </p:grpSp>
      <p:sp>
        <p:nvSpPr>
          <p:cNvPr id="15" name="正方形/長方形 14">
            <a:extLst>
              <a:ext uri="{FF2B5EF4-FFF2-40B4-BE49-F238E27FC236}">
                <a16:creationId xmlns:a16="http://schemas.microsoft.com/office/drawing/2014/main" id="{76F25C1E-0ACA-46DE-A5E0-03A68C9084DF}"/>
              </a:ext>
            </a:extLst>
          </p:cNvPr>
          <p:cNvSpPr/>
          <p:nvPr/>
        </p:nvSpPr>
        <p:spPr>
          <a:xfrm>
            <a:off x="6780344" y="3099829"/>
            <a:ext cx="2743199" cy="3283527"/>
          </a:xfrm>
          <a:prstGeom prst="rect">
            <a:avLst/>
          </a:prstGeom>
          <a:solidFill>
            <a:schemeClr val="accent5"/>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9EC2CA6D-DA44-4129-B7F6-4DFC6CAFA567}"/>
              </a:ext>
            </a:extLst>
          </p:cNvPr>
          <p:cNvSpPr txBox="1"/>
          <p:nvPr/>
        </p:nvSpPr>
        <p:spPr>
          <a:xfrm>
            <a:off x="6874627" y="3318166"/>
            <a:ext cx="2743199" cy="1015663"/>
          </a:xfrm>
          <a:prstGeom prst="rect">
            <a:avLst/>
          </a:prstGeom>
          <a:noFill/>
        </p:spPr>
        <p:txBody>
          <a:bodyPr wrap="square" rtlCol="0">
            <a:spAutoFit/>
          </a:bodyPr>
          <a:lstStyle/>
          <a:p>
            <a:pPr algn="ctr"/>
            <a:r>
              <a:rPr kumimoji="1" lang="ja-JP" altLang="en-US" sz="6000" b="1" dirty="0">
                <a:solidFill>
                  <a:schemeClr val="bg1"/>
                </a:solidFill>
                <a:latin typeface="HG丸ｺﾞｼｯｸM-PRO" panose="020F0600000000000000" pitchFamily="50" charset="-128"/>
                <a:ea typeface="HG丸ｺﾞｼｯｸM-PRO" panose="020F0600000000000000" pitchFamily="50" charset="-128"/>
              </a:rPr>
              <a:t>ない</a:t>
            </a:r>
          </a:p>
        </p:txBody>
      </p:sp>
    </p:spTree>
    <p:extLst>
      <p:ext uri="{BB962C8B-B14F-4D97-AF65-F5344CB8AC3E}">
        <p14:creationId xmlns:p14="http://schemas.microsoft.com/office/powerpoint/2010/main" val="592316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8298696" y="5339768"/>
            <a:ext cx="1702554" cy="761747"/>
          </a:xfrm>
          <a:prstGeom prst="rect">
            <a:avLst/>
          </a:prstGeom>
          <a:noFill/>
        </p:spPr>
        <p:txBody>
          <a:bodyPr wrap="square" lIns="68580" tIns="34290" rIns="68580" bIns="34290">
            <a:spAutoFit/>
          </a:bodyPr>
          <a:lstStyle/>
          <a:p>
            <a:pPr algn="ctr"/>
            <a:r>
              <a:rPr lang="en-US" altLang="ja-JP" sz="4500" b="1" dirty="0">
                <a:ln w="6600">
                  <a:solidFill>
                    <a:schemeClr val="accent2"/>
                  </a:solidFill>
                  <a:prstDash val="solid"/>
                </a:ln>
                <a:solidFill>
                  <a:srgbClr val="FFFFFF"/>
                </a:solidFill>
                <a:effectLst>
                  <a:outerShdw dist="38100" dir="2700000" algn="tl" rotWithShape="0">
                    <a:schemeClr val="accent2"/>
                  </a:outerShdw>
                </a:effectLst>
                <a:latin typeface="+mn-ea"/>
              </a:rPr>
              <a:t>17</a:t>
            </a:r>
            <a:r>
              <a:rPr lang="ja-JP" altLang="en-US" sz="4500" b="1" dirty="0">
                <a:ln w="6600">
                  <a:solidFill>
                    <a:schemeClr val="accent2"/>
                  </a:solidFill>
                  <a:prstDash val="solid"/>
                </a:ln>
                <a:solidFill>
                  <a:srgbClr val="FFFFFF"/>
                </a:solidFill>
                <a:effectLst>
                  <a:outerShdw dist="38100" dir="2700000" algn="tl" rotWithShape="0">
                    <a:schemeClr val="accent2"/>
                  </a:outerShdw>
                </a:effectLst>
                <a:latin typeface="+mn-ea"/>
              </a:rPr>
              <a:t>歳</a:t>
            </a:r>
          </a:p>
        </p:txBody>
      </p:sp>
      <p:sp>
        <p:nvSpPr>
          <p:cNvPr id="4" name="テキスト ボックス 3"/>
          <p:cNvSpPr txBox="1"/>
          <p:nvPr/>
        </p:nvSpPr>
        <p:spPr>
          <a:xfrm>
            <a:off x="2487539" y="688917"/>
            <a:ext cx="3394712" cy="400110"/>
          </a:xfrm>
          <a:prstGeom prst="rect">
            <a:avLst/>
          </a:prstGeom>
          <a:noFill/>
        </p:spPr>
        <p:txBody>
          <a:bodyPr wrap="square" rtlCol="0">
            <a:spAutoFit/>
          </a:bodyPr>
          <a:lstStyle/>
          <a:p>
            <a:r>
              <a:rPr kumimoji="1" lang="ja-JP" altLang="en-US" sz="2000" dirty="0">
                <a:latin typeface="BIZ UDPゴシック" panose="020B0400000000000000" pitchFamily="50" charset="-128"/>
                <a:ea typeface="BIZ UDPゴシック" panose="020B0400000000000000" pitchFamily="50" charset="-128"/>
              </a:rPr>
              <a:t>彼女を知っていますか？</a:t>
            </a:r>
          </a:p>
        </p:txBody>
      </p:sp>
      <p:pic>
        <p:nvPicPr>
          <p:cNvPr id="5" name="図 4"/>
          <p:cNvPicPr>
            <a:picLocks noChangeAspect="1"/>
          </p:cNvPicPr>
          <p:nvPr/>
        </p:nvPicPr>
        <p:blipFill>
          <a:blip r:embed="rId3"/>
          <a:stretch>
            <a:fillRect/>
          </a:stretch>
        </p:blipFill>
        <p:spPr>
          <a:xfrm>
            <a:off x="2347392" y="1160674"/>
            <a:ext cx="3675006" cy="4940841"/>
          </a:xfrm>
          <a:prstGeom prst="rect">
            <a:avLst/>
          </a:prstGeom>
        </p:spPr>
      </p:pic>
      <p:sp>
        <p:nvSpPr>
          <p:cNvPr id="6" name="テキスト ボックス 5"/>
          <p:cNvSpPr txBox="1"/>
          <p:nvPr/>
        </p:nvSpPr>
        <p:spPr>
          <a:xfrm>
            <a:off x="6320445" y="1255116"/>
            <a:ext cx="3785581" cy="3947234"/>
          </a:xfrm>
          <a:prstGeom prst="rect">
            <a:avLst/>
          </a:prstGeom>
          <a:noFill/>
        </p:spPr>
        <p:txBody>
          <a:bodyPr wrap="square" rtlCol="0">
            <a:spAutoFit/>
          </a:bodyPr>
          <a:lstStyle/>
          <a:p>
            <a:r>
              <a:rPr kumimoji="1" lang="ja-JP" altLang="en-US" sz="2100" dirty="0">
                <a:latin typeface="HG丸ｺﾞｼｯｸM-PRO" panose="020F0600000000000000" pitchFamily="50" charset="-128"/>
                <a:ea typeface="HG丸ｺﾞｼｯｸM-PRO" panose="020F0600000000000000" pitchFamily="50" charset="-128"/>
              </a:rPr>
              <a:t>マララ・ユスフザイさん</a:t>
            </a:r>
            <a:endParaRPr kumimoji="1" lang="en-US" altLang="ja-JP" sz="2100" dirty="0">
              <a:latin typeface="HG丸ｺﾞｼｯｸM-PRO" panose="020F0600000000000000" pitchFamily="50" charset="-128"/>
              <a:ea typeface="HG丸ｺﾞｼｯｸM-PRO" panose="020F0600000000000000" pitchFamily="50" charset="-128"/>
            </a:endParaRPr>
          </a:p>
          <a:p>
            <a:endParaRPr kumimoji="1" lang="en-US" altLang="ja-JP" sz="1350" dirty="0">
              <a:latin typeface="HG丸ｺﾞｼｯｸM-PRO" panose="020F0600000000000000" pitchFamily="50" charset="-128"/>
              <a:ea typeface="HG丸ｺﾞｼｯｸM-PRO" panose="020F0600000000000000" pitchFamily="50" charset="-128"/>
            </a:endParaRPr>
          </a:p>
          <a:p>
            <a:r>
              <a:rPr kumimoji="1" lang="ja-JP" altLang="en-US" sz="1350" dirty="0">
                <a:latin typeface="HG丸ｺﾞｼｯｸM-PRO" panose="020F0600000000000000" pitchFamily="50" charset="-128"/>
                <a:ea typeface="HG丸ｺﾞｼｯｸM-PRO" panose="020F0600000000000000" pitchFamily="50" charset="-128"/>
              </a:rPr>
              <a:t>パキスタン北部スワート地区で生まれ育ちました。</a:t>
            </a:r>
            <a:endParaRPr kumimoji="1" lang="en-US" altLang="ja-JP" sz="1350" dirty="0">
              <a:latin typeface="HG丸ｺﾞｼｯｸM-PRO" panose="020F0600000000000000" pitchFamily="50" charset="-128"/>
              <a:ea typeface="HG丸ｺﾞｼｯｸM-PRO" panose="020F0600000000000000" pitchFamily="50" charset="-128"/>
            </a:endParaRPr>
          </a:p>
          <a:p>
            <a:endParaRPr kumimoji="1" lang="en-US" altLang="ja-JP" sz="1350" dirty="0">
              <a:latin typeface="HG丸ｺﾞｼｯｸM-PRO" panose="020F0600000000000000" pitchFamily="50" charset="-128"/>
              <a:ea typeface="HG丸ｺﾞｼｯｸM-PRO" panose="020F0600000000000000" pitchFamily="50" charset="-128"/>
            </a:endParaRPr>
          </a:p>
          <a:p>
            <a:r>
              <a:rPr kumimoji="1" lang="ja-JP" altLang="en-US" sz="1350" dirty="0">
                <a:latin typeface="HG丸ｺﾞｼｯｸM-PRO" panose="020F0600000000000000" pitchFamily="50" charset="-128"/>
                <a:ea typeface="HG丸ｺﾞｼｯｸM-PRO" panose="020F0600000000000000" pitchFamily="50" charset="-128"/>
              </a:rPr>
              <a:t>このエリアはイスラム過激派の武装勢力タリバーンに支配されていて、タリバーンは女の子が教育を受ける必要がないという考え方でした。</a:t>
            </a:r>
            <a:endParaRPr kumimoji="1" lang="en-US" altLang="ja-JP" sz="1350" dirty="0">
              <a:latin typeface="HG丸ｺﾞｼｯｸM-PRO" panose="020F0600000000000000" pitchFamily="50" charset="-128"/>
              <a:ea typeface="HG丸ｺﾞｼｯｸM-PRO" panose="020F0600000000000000" pitchFamily="50" charset="-128"/>
            </a:endParaRPr>
          </a:p>
          <a:p>
            <a:endParaRPr kumimoji="1" lang="en-US" altLang="ja-JP" sz="1350" dirty="0">
              <a:latin typeface="HG丸ｺﾞｼｯｸM-PRO" panose="020F0600000000000000" pitchFamily="50" charset="-128"/>
              <a:ea typeface="HG丸ｺﾞｼｯｸM-PRO" panose="020F0600000000000000" pitchFamily="50" charset="-128"/>
            </a:endParaRPr>
          </a:p>
          <a:p>
            <a:r>
              <a:rPr kumimoji="1" lang="ja-JP" altLang="en-US" sz="1350" dirty="0">
                <a:latin typeface="HG丸ｺﾞｼｯｸM-PRO" panose="020F0600000000000000" pitchFamily="50" charset="-128"/>
                <a:ea typeface="HG丸ｺﾞｼｯｸM-PRO" panose="020F0600000000000000" pitchFamily="50" charset="-128"/>
              </a:rPr>
              <a:t>マララさんは、タリバーンにおびえながら登校する日々をブログにつづり始め、本名で世界中のメディアに</a:t>
            </a:r>
            <a:endParaRPr kumimoji="1" lang="en-US" altLang="ja-JP" sz="1350" dirty="0">
              <a:latin typeface="HG丸ｺﾞｼｯｸM-PRO" panose="020F0600000000000000" pitchFamily="50" charset="-128"/>
              <a:ea typeface="HG丸ｺﾞｼｯｸM-PRO" panose="020F0600000000000000" pitchFamily="50" charset="-128"/>
            </a:endParaRPr>
          </a:p>
          <a:p>
            <a:r>
              <a:rPr kumimoji="1" lang="ja-JP" altLang="en-US" sz="1350" dirty="0">
                <a:latin typeface="HG丸ｺﾞｼｯｸM-PRO" panose="020F0600000000000000" pitchFamily="50" charset="-128"/>
                <a:ea typeface="HG丸ｺﾞｼｯｸM-PRO" panose="020F0600000000000000" pitchFamily="50" charset="-128"/>
              </a:rPr>
              <a:t>「誰でも教育を受ける権利」を発信するようになりました。</a:t>
            </a:r>
            <a:endParaRPr kumimoji="1" lang="en-US" altLang="ja-JP" sz="1350" dirty="0">
              <a:latin typeface="HG丸ｺﾞｼｯｸM-PRO" panose="020F0600000000000000" pitchFamily="50" charset="-128"/>
              <a:ea typeface="HG丸ｺﾞｼｯｸM-PRO" panose="020F0600000000000000" pitchFamily="50" charset="-128"/>
            </a:endParaRPr>
          </a:p>
          <a:p>
            <a:endParaRPr kumimoji="1" lang="en-US" altLang="ja-JP" sz="1350" dirty="0">
              <a:latin typeface="HG丸ｺﾞｼｯｸM-PRO" panose="020F0600000000000000" pitchFamily="50" charset="-128"/>
              <a:ea typeface="HG丸ｺﾞｼｯｸM-PRO" panose="020F0600000000000000" pitchFamily="50" charset="-128"/>
            </a:endParaRPr>
          </a:p>
          <a:p>
            <a:r>
              <a:rPr kumimoji="1" lang="en-US" altLang="ja-JP" sz="1350" dirty="0">
                <a:latin typeface="HG丸ｺﾞｼｯｸM-PRO" panose="020F0600000000000000" pitchFamily="50" charset="-128"/>
                <a:ea typeface="HG丸ｺﾞｼｯｸM-PRO" panose="020F0600000000000000" pitchFamily="50" charset="-128"/>
              </a:rPr>
              <a:t>2014</a:t>
            </a:r>
            <a:r>
              <a:rPr kumimoji="1" lang="ja-JP" altLang="en-US" sz="1350" dirty="0">
                <a:latin typeface="HG丸ｺﾞｼｯｸM-PRO" panose="020F0600000000000000" pitchFamily="50" charset="-128"/>
                <a:ea typeface="HG丸ｺﾞｼｯｸM-PRO" panose="020F0600000000000000" pitchFamily="50" charset="-128"/>
              </a:rPr>
              <a:t>年マララさんはノーベル平和賞を</a:t>
            </a:r>
            <a:r>
              <a:rPr kumimoji="1" lang="en-US" altLang="ja-JP" sz="1350" dirty="0">
                <a:latin typeface="HG丸ｺﾞｼｯｸM-PRO" panose="020F0600000000000000" pitchFamily="50" charset="-128"/>
                <a:ea typeface="HG丸ｺﾞｼｯｸM-PRO" panose="020F0600000000000000" pitchFamily="50" charset="-128"/>
              </a:rPr>
              <a:t>17</a:t>
            </a:r>
            <a:r>
              <a:rPr kumimoji="1" lang="ja-JP" altLang="en-US" sz="1350" dirty="0">
                <a:latin typeface="HG丸ｺﾞｼｯｸM-PRO" panose="020F0600000000000000" pitchFamily="50" charset="-128"/>
                <a:ea typeface="HG丸ｺﾞｼｯｸM-PRO" panose="020F0600000000000000" pitchFamily="50" charset="-128"/>
              </a:rPr>
              <a:t>歳史上最年少で受賞しました。</a:t>
            </a:r>
            <a:endParaRPr kumimoji="1" lang="en-US" altLang="ja-JP" sz="1350" dirty="0">
              <a:latin typeface="HG丸ｺﾞｼｯｸM-PRO" panose="020F0600000000000000" pitchFamily="50" charset="-128"/>
              <a:ea typeface="HG丸ｺﾞｼｯｸM-PRO" panose="020F0600000000000000" pitchFamily="50" charset="-128"/>
            </a:endParaRPr>
          </a:p>
          <a:p>
            <a:endParaRPr kumimoji="1" lang="en-US" altLang="ja-JP" sz="135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886189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665469" y="2715825"/>
            <a:ext cx="3672147" cy="2869826"/>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8" name="テキスト ボックス 7"/>
          <p:cNvSpPr txBox="1"/>
          <p:nvPr/>
        </p:nvSpPr>
        <p:spPr>
          <a:xfrm>
            <a:off x="5634296" y="1015169"/>
            <a:ext cx="3784717" cy="4570482"/>
          </a:xfrm>
          <a:prstGeom prst="rect">
            <a:avLst/>
          </a:prstGeom>
          <a:noFill/>
        </p:spPr>
        <p:txBody>
          <a:bodyPr wrap="square" rtlCol="0">
            <a:spAutoFit/>
          </a:bodyPr>
          <a:lstStyle/>
          <a:p>
            <a:r>
              <a:rPr kumimoji="1" lang="ja-JP" altLang="en-US" sz="2100" dirty="0">
                <a:latin typeface="HG丸ｺﾞｼｯｸM-PRO" panose="020F0600000000000000" pitchFamily="50" charset="-128"/>
                <a:ea typeface="HG丸ｺﾞｼｯｸM-PRO" panose="020F0600000000000000" pitchFamily="50" charset="-128"/>
              </a:rPr>
              <a:t>グレタ・トゥンベリさん</a:t>
            </a:r>
            <a:endParaRPr kumimoji="1" lang="en-US" altLang="ja-JP" sz="2100" dirty="0">
              <a:latin typeface="HG丸ｺﾞｼｯｸM-PRO" panose="020F0600000000000000" pitchFamily="50" charset="-128"/>
              <a:ea typeface="HG丸ｺﾞｼｯｸM-PRO" panose="020F0600000000000000" pitchFamily="50" charset="-128"/>
            </a:endParaRPr>
          </a:p>
          <a:p>
            <a:endParaRPr kumimoji="1" lang="en-US" altLang="ja-JP" sz="1350" dirty="0">
              <a:latin typeface="HG丸ｺﾞｼｯｸM-PRO" panose="020F0600000000000000" pitchFamily="50" charset="-128"/>
              <a:ea typeface="HG丸ｺﾞｼｯｸM-PRO" panose="020F0600000000000000" pitchFamily="50" charset="-128"/>
            </a:endParaRPr>
          </a:p>
          <a:p>
            <a:r>
              <a:rPr kumimoji="1" lang="en-US" altLang="ja-JP" sz="1350" dirty="0">
                <a:latin typeface="HG丸ｺﾞｼｯｸM-PRO" panose="020F0600000000000000" pitchFamily="50" charset="-128"/>
                <a:ea typeface="HG丸ｺﾞｼｯｸM-PRO" panose="020F0600000000000000" pitchFamily="50" charset="-128"/>
              </a:rPr>
              <a:t>2019</a:t>
            </a:r>
            <a:r>
              <a:rPr kumimoji="1" lang="ja-JP" altLang="en-US" sz="1350" dirty="0">
                <a:latin typeface="HG丸ｺﾞｼｯｸM-PRO" panose="020F0600000000000000" pitchFamily="50" charset="-128"/>
                <a:ea typeface="HG丸ｺﾞｼｯｸM-PRO" panose="020F0600000000000000" pitchFamily="50" charset="-128"/>
              </a:rPr>
              <a:t>年</a:t>
            </a:r>
            <a:r>
              <a:rPr kumimoji="1" lang="en-US" altLang="ja-JP" sz="1350" dirty="0">
                <a:latin typeface="HG丸ｺﾞｼｯｸM-PRO" panose="020F0600000000000000" pitchFamily="50" charset="-128"/>
                <a:ea typeface="HG丸ｺﾞｼｯｸM-PRO" panose="020F0600000000000000" pitchFamily="50" charset="-128"/>
              </a:rPr>
              <a:t>9</a:t>
            </a:r>
            <a:r>
              <a:rPr kumimoji="1" lang="ja-JP" altLang="en-US" sz="1350" dirty="0">
                <a:latin typeface="HG丸ｺﾞｼｯｸM-PRO" panose="020F0600000000000000" pitchFamily="50" charset="-128"/>
                <a:ea typeface="HG丸ｺﾞｼｯｸM-PRO" panose="020F0600000000000000" pitchFamily="50" charset="-128"/>
              </a:rPr>
              <a:t>月</a:t>
            </a:r>
            <a:r>
              <a:rPr kumimoji="1" lang="en-US" altLang="ja-JP" sz="1350" dirty="0">
                <a:latin typeface="HG丸ｺﾞｼｯｸM-PRO" panose="020F0600000000000000" pitchFamily="50" charset="-128"/>
                <a:ea typeface="HG丸ｺﾞｼｯｸM-PRO" panose="020F0600000000000000" pitchFamily="50" charset="-128"/>
              </a:rPr>
              <a:t>23</a:t>
            </a:r>
            <a:r>
              <a:rPr kumimoji="1" lang="ja-JP" altLang="en-US" sz="1350" dirty="0">
                <a:latin typeface="HG丸ｺﾞｼｯｸM-PRO" panose="020F0600000000000000" pitchFamily="50" charset="-128"/>
                <a:ea typeface="HG丸ｺﾞｼｯｸM-PRO" panose="020F0600000000000000" pitchFamily="50" charset="-128"/>
              </a:rPr>
              <a:t>日　ニューヨークの国連本部で開かれた「気候行動サミット」にスウェーデンの環境活動家グレタ・トゥンベリさん（当時</a:t>
            </a:r>
            <a:r>
              <a:rPr kumimoji="1" lang="en-US" altLang="ja-JP" sz="1350" dirty="0">
                <a:latin typeface="HG丸ｺﾞｼｯｸM-PRO" panose="020F0600000000000000" pitchFamily="50" charset="-128"/>
                <a:ea typeface="HG丸ｺﾞｼｯｸM-PRO" panose="020F0600000000000000" pitchFamily="50" charset="-128"/>
              </a:rPr>
              <a:t>16</a:t>
            </a:r>
            <a:r>
              <a:rPr kumimoji="1" lang="ja-JP" altLang="en-US" sz="1350" dirty="0">
                <a:latin typeface="HG丸ｺﾞｼｯｸM-PRO" panose="020F0600000000000000" pitchFamily="50" charset="-128"/>
                <a:ea typeface="HG丸ｺﾞｼｯｸM-PRO" panose="020F0600000000000000" pitchFamily="50" charset="-128"/>
              </a:rPr>
              <a:t>歳）は出席。集まった各国の指導者を</a:t>
            </a:r>
            <a:endParaRPr kumimoji="1" lang="en-US" altLang="ja-JP" sz="1350" dirty="0">
              <a:latin typeface="HG丸ｺﾞｼｯｸM-PRO" panose="020F0600000000000000" pitchFamily="50" charset="-128"/>
              <a:ea typeface="HG丸ｺﾞｼｯｸM-PRO" panose="020F0600000000000000" pitchFamily="50" charset="-128"/>
            </a:endParaRPr>
          </a:p>
          <a:p>
            <a:r>
              <a:rPr kumimoji="1" lang="ja-JP" altLang="en-US" sz="1350" dirty="0">
                <a:latin typeface="HG丸ｺﾞｼｯｸM-PRO" panose="020F0600000000000000" pitchFamily="50" charset="-128"/>
                <a:ea typeface="HG丸ｺﾞｼｯｸM-PRO" panose="020F0600000000000000" pitchFamily="50" charset="-128"/>
              </a:rPr>
              <a:t>前に怒りで声を震わせながら、演説しました。</a:t>
            </a:r>
            <a:endParaRPr kumimoji="1" lang="en-US" altLang="ja-JP" sz="1350" dirty="0">
              <a:latin typeface="HG丸ｺﾞｼｯｸM-PRO" panose="020F0600000000000000" pitchFamily="50" charset="-128"/>
              <a:ea typeface="HG丸ｺﾞｼｯｸM-PRO" panose="020F0600000000000000" pitchFamily="50" charset="-128"/>
            </a:endParaRPr>
          </a:p>
          <a:p>
            <a:endParaRPr kumimoji="1" lang="en-US" altLang="ja-JP" sz="1350" dirty="0">
              <a:latin typeface="HG丸ｺﾞｼｯｸM-PRO" panose="020F0600000000000000" pitchFamily="50" charset="-128"/>
              <a:ea typeface="HG丸ｺﾞｼｯｸM-PRO" panose="020F0600000000000000" pitchFamily="50" charset="-128"/>
            </a:endParaRPr>
          </a:p>
          <a:p>
            <a:r>
              <a:rPr kumimoji="1" lang="ja-JP" altLang="en-US" sz="1350" dirty="0">
                <a:latin typeface="HG丸ｺﾞｼｯｸM-PRO" panose="020F0600000000000000" pitchFamily="50" charset="-128"/>
                <a:ea typeface="HG丸ｺﾞｼｯｸM-PRO" panose="020F0600000000000000" pitchFamily="50" charset="-128"/>
              </a:rPr>
              <a:t>私たちはあなたがたを見張っています──</a:t>
            </a:r>
            <a:endParaRPr kumimoji="1" lang="en-US" altLang="ja-JP" sz="1350" dirty="0">
              <a:latin typeface="HG丸ｺﾞｼｯｸM-PRO" panose="020F0600000000000000" pitchFamily="50" charset="-128"/>
              <a:ea typeface="HG丸ｺﾞｼｯｸM-PRO" panose="020F0600000000000000" pitchFamily="50" charset="-128"/>
            </a:endParaRPr>
          </a:p>
          <a:p>
            <a:r>
              <a:rPr kumimoji="1" lang="ja-JP" altLang="en-US" sz="1350" dirty="0">
                <a:latin typeface="HG丸ｺﾞｼｯｸM-PRO" panose="020F0600000000000000" pitchFamily="50" charset="-128"/>
                <a:ea typeface="HG丸ｺﾞｼｯｸM-PRO" panose="020F0600000000000000" pitchFamily="50" charset="-128"/>
              </a:rPr>
              <a:t>これが私のメッセージです。</a:t>
            </a:r>
            <a:endParaRPr kumimoji="1" lang="en-US" altLang="ja-JP" sz="1350" dirty="0">
              <a:latin typeface="HG丸ｺﾞｼｯｸM-PRO" panose="020F0600000000000000" pitchFamily="50" charset="-128"/>
              <a:ea typeface="HG丸ｺﾞｼｯｸM-PRO" panose="020F0600000000000000" pitchFamily="50" charset="-128"/>
            </a:endParaRPr>
          </a:p>
          <a:p>
            <a:endParaRPr kumimoji="1" lang="ja-JP" altLang="en-US" sz="1350" dirty="0">
              <a:latin typeface="HG丸ｺﾞｼｯｸM-PRO" panose="020F0600000000000000" pitchFamily="50" charset="-128"/>
              <a:ea typeface="HG丸ｺﾞｼｯｸM-PRO" panose="020F0600000000000000" pitchFamily="50" charset="-128"/>
            </a:endParaRPr>
          </a:p>
          <a:p>
            <a:r>
              <a:rPr kumimoji="1" lang="ja-JP" altLang="en-US" sz="1350" dirty="0">
                <a:latin typeface="HG丸ｺﾞｼｯｸM-PRO" panose="020F0600000000000000" pitchFamily="50" charset="-128"/>
                <a:ea typeface="HG丸ｺﾞｼｯｸM-PRO" panose="020F0600000000000000" pitchFamily="50" charset="-128"/>
              </a:rPr>
              <a:t>私たちは大量絶滅の始まりにいる。それなのに、あなた方が話すことと言えば、お金や永続的な経済成長というおとぎ話ばかりだ。ありえない！</a:t>
            </a:r>
          </a:p>
          <a:p>
            <a:endParaRPr kumimoji="1" lang="en-US" altLang="ja-JP" sz="1350" dirty="0">
              <a:latin typeface="HG丸ｺﾞｼｯｸM-PRO" panose="020F0600000000000000" pitchFamily="50" charset="-128"/>
              <a:ea typeface="HG丸ｺﾞｼｯｸM-PRO" panose="020F0600000000000000" pitchFamily="50" charset="-128"/>
            </a:endParaRPr>
          </a:p>
          <a:p>
            <a:r>
              <a:rPr kumimoji="1" lang="ja-JP" altLang="en-US" sz="1350" dirty="0">
                <a:latin typeface="HG丸ｺﾞｼｯｸM-PRO" panose="020F0600000000000000" pitchFamily="50" charset="-128"/>
                <a:ea typeface="HG丸ｺﾞｼｯｸM-PRO" panose="020F0600000000000000" pitchFamily="50" charset="-128"/>
              </a:rPr>
              <a:t>よくもそんなことができますね</a:t>
            </a:r>
          </a:p>
          <a:p>
            <a:endParaRPr kumimoji="1" lang="ja-JP" altLang="en-US" sz="1350" dirty="0">
              <a:latin typeface="HG丸ｺﾞｼｯｸM-PRO" panose="020F0600000000000000" pitchFamily="50" charset="-128"/>
              <a:ea typeface="HG丸ｺﾞｼｯｸM-PRO" panose="020F0600000000000000" pitchFamily="50" charset="-128"/>
            </a:endParaRPr>
          </a:p>
          <a:p>
            <a:r>
              <a:rPr kumimoji="1" lang="ja-JP" altLang="en-US" sz="1350" dirty="0">
                <a:latin typeface="HG丸ｺﾞｼｯｸM-PRO" panose="020F0600000000000000" pitchFamily="50" charset="-128"/>
                <a:ea typeface="HG丸ｺﾞｼｯｸM-PRO" panose="020F0600000000000000" pitchFamily="50" charset="-128"/>
              </a:rPr>
              <a:t>者たちはあなたたちの裏切りに気づき始めている。もしあなたたちが私たちを見捨てる道を選ぶなら、私は絶対に許しません。</a:t>
            </a:r>
            <a:endParaRPr kumimoji="1" lang="en-US" altLang="ja-JP" sz="1350" dirty="0">
              <a:latin typeface="HG丸ｺﾞｼｯｸM-PRO" panose="020F0600000000000000" pitchFamily="50" charset="-128"/>
              <a:ea typeface="HG丸ｺﾞｼｯｸM-PRO" panose="020F0600000000000000" pitchFamily="50" charset="-128"/>
            </a:endParaRPr>
          </a:p>
        </p:txBody>
      </p:sp>
      <p:sp>
        <p:nvSpPr>
          <p:cNvPr id="10" name="正方形/長方形 9"/>
          <p:cNvSpPr/>
          <p:nvPr/>
        </p:nvSpPr>
        <p:spPr>
          <a:xfrm>
            <a:off x="7996971" y="5774714"/>
            <a:ext cx="1422043" cy="761747"/>
          </a:xfrm>
          <a:prstGeom prst="rect">
            <a:avLst/>
          </a:prstGeom>
          <a:noFill/>
        </p:spPr>
        <p:txBody>
          <a:bodyPr wrap="square" lIns="68580" tIns="34290" rIns="68580" bIns="34290">
            <a:spAutoFit/>
          </a:bodyPr>
          <a:lstStyle/>
          <a:p>
            <a:pPr algn="ctr"/>
            <a:r>
              <a:rPr lang="en-US" altLang="ja-JP" sz="4500" b="1" dirty="0">
                <a:ln w="6600">
                  <a:solidFill>
                    <a:schemeClr val="accent2"/>
                  </a:solidFill>
                  <a:prstDash val="solid"/>
                </a:ln>
                <a:solidFill>
                  <a:srgbClr val="FFFFFF"/>
                </a:solidFill>
                <a:effectLst>
                  <a:outerShdw dist="38100" dir="2700000" algn="tl" rotWithShape="0">
                    <a:schemeClr val="accent2"/>
                  </a:outerShdw>
                </a:effectLst>
                <a:latin typeface="+mn-ea"/>
              </a:rPr>
              <a:t>16</a:t>
            </a:r>
            <a:r>
              <a:rPr lang="ja-JP" altLang="en-US" sz="4500" b="1" dirty="0">
                <a:ln w="6600">
                  <a:solidFill>
                    <a:schemeClr val="accent2"/>
                  </a:solidFill>
                  <a:prstDash val="solid"/>
                </a:ln>
                <a:solidFill>
                  <a:srgbClr val="FFFFFF"/>
                </a:solidFill>
                <a:effectLst>
                  <a:outerShdw dist="38100" dir="2700000" algn="tl" rotWithShape="0">
                    <a:schemeClr val="accent2"/>
                  </a:outerShdw>
                </a:effectLst>
                <a:latin typeface="+mn-ea"/>
              </a:rPr>
              <a:t>歳</a:t>
            </a:r>
          </a:p>
        </p:txBody>
      </p:sp>
      <p:pic>
        <p:nvPicPr>
          <p:cNvPr id="5" name="図 4">
            <a:extLst>
              <a:ext uri="{FF2B5EF4-FFF2-40B4-BE49-F238E27FC236}">
                <a16:creationId xmlns:a16="http://schemas.microsoft.com/office/drawing/2014/main" id="{82C1B746-7C50-4C94-8FD5-C1BF4C09D1D2}"/>
              </a:ext>
            </a:extLst>
          </p:cNvPr>
          <p:cNvPicPr>
            <a:picLocks noChangeAspect="1"/>
          </p:cNvPicPr>
          <p:nvPr/>
        </p:nvPicPr>
        <p:blipFill>
          <a:blip r:embed="rId2"/>
          <a:stretch>
            <a:fillRect/>
          </a:stretch>
        </p:blipFill>
        <p:spPr>
          <a:xfrm>
            <a:off x="2487540" y="1135123"/>
            <a:ext cx="2860315" cy="2347431"/>
          </a:xfrm>
          <a:prstGeom prst="rect">
            <a:avLst/>
          </a:prstGeom>
        </p:spPr>
      </p:pic>
      <p:pic>
        <p:nvPicPr>
          <p:cNvPr id="11" name="図 10">
            <a:extLst>
              <a:ext uri="{FF2B5EF4-FFF2-40B4-BE49-F238E27FC236}">
                <a16:creationId xmlns:a16="http://schemas.microsoft.com/office/drawing/2014/main" id="{FE796749-4912-4608-9032-468A870CB657}"/>
              </a:ext>
            </a:extLst>
          </p:cNvPr>
          <p:cNvPicPr>
            <a:picLocks noChangeAspect="1"/>
          </p:cNvPicPr>
          <p:nvPr/>
        </p:nvPicPr>
        <p:blipFill>
          <a:blip r:embed="rId3"/>
          <a:stretch>
            <a:fillRect/>
          </a:stretch>
        </p:blipFill>
        <p:spPr>
          <a:xfrm>
            <a:off x="2488278" y="3567110"/>
            <a:ext cx="2859577" cy="2969350"/>
          </a:xfrm>
          <a:prstGeom prst="rect">
            <a:avLst/>
          </a:prstGeom>
        </p:spPr>
      </p:pic>
      <p:sp>
        <p:nvSpPr>
          <p:cNvPr id="12" name="テキスト ボックス 11">
            <a:extLst>
              <a:ext uri="{FF2B5EF4-FFF2-40B4-BE49-F238E27FC236}">
                <a16:creationId xmlns:a16="http://schemas.microsoft.com/office/drawing/2014/main" id="{B8933C72-CF96-4740-9AD3-8B60816310C8}"/>
              </a:ext>
            </a:extLst>
          </p:cNvPr>
          <p:cNvSpPr txBox="1"/>
          <p:nvPr/>
        </p:nvSpPr>
        <p:spPr>
          <a:xfrm>
            <a:off x="2487539" y="688917"/>
            <a:ext cx="3394712" cy="400110"/>
          </a:xfrm>
          <a:prstGeom prst="rect">
            <a:avLst/>
          </a:prstGeom>
          <a:noFill/>
        </p:spPr>
        <p:txBody>
          <a:bodyPr wrap="square" rtlCol="0">
            <a:spAutoFit/>
          </a:bodyPr>
          <a:lstStyle/>
          <a:p>
            <a:r>
              <a:rPr kumimoji="1" lang="ja-JP" altLang="en-US" sz="2000" dirty="0">
                <a:latin typeface="BIZ UDPゴシック" panose="020B0400000000000000" pitchFamily="50" charset="-128"/>
                <a:ea typeface="BIZ UDPゴシック" panose="020B0400000000000000" pitchFamily="50" charset="-128"/>
              </a:rPr>
              <a:t>彼女を知っていますか？</a:t>
            </a:r>
          </a:p>
        </p:txBody>
      </p:sp>
    </p:spTree>
    <p:extLst>
      <p:ext uri="{BB962C8B-B14F-4D97-AF65-F5344CB8AC3E}">
        <p14:creationId xmlns:p14="http://schemas.microsoft.com/office/powerpoint/2010/main" val="3789963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10607E3-2FDA-46BB-8E9D-184F749C8FE5}"/>
              </a:ext>
            </a:extLst>
          </p:cNvPr>
          <p:cNvSpPr txBox="1"/>
          <p:nvPr/>
        </p:nvSpPr>
        <p:spPr>
          <a:xfrm>
            <a:off x="1946493" y="145513"/>
            <a:ext cx="8534400" cy="5693866"/>
          </a:xfrm>
          <a:prstGeom prst="rect">
            <a:avLst/>
          </a:prstGeom>
          <a:no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pPr algn="ctr"/>
            <a:r>
              <a:rPr lang="en-US" altLang="ja-JP" sz="4800" b="1" u="sng" dirty="0">
                <a:latin typeface="HG丸ｺﾞｼｯｸM-PRO" panose="020F0600000000000000" pitchFamily="50" charset="-128"/>
                <a:ea typeface="HG丸ｺﾞｼｯｸM-PRO" panose="020F0600000000000000" pitchFamily="50" charset="-128"/>
              </a:rPr>
              <a:t>No one will be left behind </a:t>
            </a:r>
            <a:r>
              <a:rPr kumimoji="1" lang="ja-JP" altLang="en-US" sz="4800" b="1" dirty="0">
                <a:latin typeface="HG丸ｺﾞｼｯｸM-PRO" panose="020F0600000000000000" pitchFamily="50" charset="-128"/>
                <a:ea typeface="HG丸ｺﾞｼｯｸM-PRO" panose="020F0600000000000000" pitchFamily="50" charset="-128"/>
              </a:rPr>
              <a:t>　</a:t>
            </a:r>
            <a:endParaRPr kumimoji="1" lang="en-US" altLang="ja-JP" sz="4800" b="1" dirty="0">
              <a:latin typeface="HG丸ｺﾞｼｯｸM-PRO" panose="020F0600000000000000" pitchFamily="50" charset="-128"/>
              <a:ea typeface="HG丸ｺﾞｼｯｸM-PRO" panose="020F0600000000000000" pitchFamily="50" charset="-128"/>
            </a:endParaRPr>
          </a:p>
          <a:p>
            <a:endParaRPr kumimoji="1" lang="en-US" altLang="ja-JP" sz="4800" b="1" dirty="0">
              <a:latin typeface="HG丸ｺﾞｼｯｸM-PRO" panose="020F0600000000000000" pitchFamily="50" charset="-128"/>
              <a:ea typeface="HG丸ｺﾞｼｯｸM-PRO" panose="020F0600000000000000" pitchFamily="50" charset="-128"/>
            </a:endParaRPr>
          </a:p>
          <a:p>
            <a:r>
              <a:rPr kumimoji="1" lang="ja-JP" altLang="en-US" sz="4800" b="1" dirty="0">
                <a:latin typeface="HG丸ｺﾞｼｯｸM-PRO" panose="020F0600000000000000" pitchFamily="50" charset="-128"/>
                <a:ea typeface="HG丸ｺﾞｼｯｸM-PRO" panose="020F0600000000000000" pitchFamily="50" charset="-128"/>
              </a:rPr>
              <a:t>「だれも置き去りにしない」</a:t>
            </a:r>
            <a:r>
              <a:rPr kumimoji="1" lang="ja-JP" altLang="en-US" sz="4000" b="1" dirty="0">
                <a:latin typeface="HG丸ｺﾞｼｯｸM-PRO" panose="020F0600000000000000" pitchFamily="50" charset="-128"/>
                <a:ea typeface="HG丸ｺﾞｼｯｸM-PRO" panose="020F0600000000000000" pitchFamily="50" charset="-128"/>
              </a:rPr>
              <a:t>　</a:t>
            </a:r>
            <a:endParaRPr kumimoji="1" lang="en-US" altLang="ja-JP" sz="4000" b="1" dirty="0">
              <a:latin typeface="HG丸ｺﾞｼｯｸM-PRO" panose="020F0600000000000000" pitchFamily="50" charset="-128"/>
              <a:ea typeface="HG丸ｺﾞｼｯｸM-PRO" panose="020F0600000000000000" pitchFamily="50" charset="-128"/>
            </a:endParaRPr>
          </a:p>
          <a:p>
            <a:endParaRPr kumimoji="1" lang="en-US" altLang="ja-JP" sz="4000" b="1" dirty="0">
              <a:latin typeface="HG丸ｺﾞｼｯｸM-PRO" panose="020F0600000000000000" pitchFamily="50" charset="-128"/>
              <a:ea typeface="HG丸ｺﾞｼｯｸM-PRO" panose="020F0600000000000000" pitchFamily="50" charset="-128"/>
            </a:endParaRPr>
          </a:p>
          <a:p>
            <a:r>
              <a:rPr kumimoji="1" lang="ja-JP" altLang="en-US" sz="4000" b="1" dirty="0">
                <a:latin typeface="HG丸ｺﾞｼｯｸM-PRO" panose="020F0600000000000000" pitchFamily="50" charset="-128"/>
                <a:ea typeface="HG丸ｺﾞｼｯｸM-PRO" panose="020F0600000000000000" pitchFamily="50" charset="-128"/>
              </a:rPr>
              <a:t>　意見の異なる人こそ、</a:t>
            </a:r>
            <a:endParaRPr kumimoji="1" lang="en-US" altLang="ja-JP" sz="4000" b="1" dirty="0">
              <a:latin typeface="HG丸ｺﾞｼｯｸM-PRO" panose="020F0600000000000000" pitchFamily="50" charset="-128"/>
              <a:ea typeface="HG丸ｺﾞｼｯｸM-PRO" panose="020F0600000000000000" pitchFamily="50" charset="-128"/>
            </a:endParaRPr>
          </a:p>
          <a:p>
            <a:endParaRPr kumimoji="1" lang="en-US" altLang="ja-JP" sz="1400" b="1" dirty="0">
              <a:latin typeface="HG丸ｺﾞｼｯｸM-PRO" panose="020F0600000000000000" pitchFamily="50" charset="-128"/>
              <a:ea typeface="HG丸ｺﾞｼｯｸM-PRO" panose="020F0600000000000000" pitchFamily="50" charset="-128"/>
            </a:endParaRPr>
          </a:p>
          <a:p>
            <a:r>
              <a:rPr kumimoji="1" lang="ja-JP" altLang="en-US" sz="4000" b="1" dirty="0">
                <a:latin typeface="HG丸ｺﾞｼｯｸM-PRO" panose="020F0600000000000000" pitchFamily="50" charset="-128"/>
                <a:ea typeface="HG丸ｺﾞｼｯｸM-PRO" panose="020F0600000000000000" pitchFamily="50" charset="-128"/>
              </a:rPr>
              <a:t>　大切にすべき人かもしれません。</a:t>
            </a:r>
            <a:endParaRPr kumimoji="1" lang="en-US" altLang="ja-JP" sz="4000" b="1" dirty="0">
              <a:latin typeface="HG丸ｺﾞｼｯｸM-PRO" panose="020F0600000000000000" pitchFamily="50" charset="-128"/>
              <a:ea typeface="HG丸ｺﾞｼｯｸM-PRO" panose="020F0600000000000000" pitchFamily="50" charset="-128"/>
            </a:endParaRPr>
          </a:p>
          <a:p>
            <a:endParaRPr kumimoji="1" lang="en-US" altLang="ja-JP" sz="1400" b="1" dirty="0">
              <a:latin typeface="HG丸ｺﾞｼｯｸM-PRO" panose="020F0600000000000000" pitchFamily="50" charset="-128"/>
              <a:ea typeface="HG丸ｺﾞｼｯｸM-PRO" panose="020F0600000000000000" pitchFamily="50" charset="-128"/>
            </a:endParaRPr>
          </a:p>
          <a:p>
            <a:r>
              <a:rPr kumimoji="1" lang="ja-JP" altLang="en-US" sz="4000" b="1" dirty="0">
                <a:latin typeface="HG丸ｺﾞｼｯｸM-PRO" panose="020F0600000000000000" pitchFamily="50" charset="-128"/>
                <a:ea typeface="HG丸ｺﾞｼｯｸM-PRO" panose="020F0600000000000000" pitchFamily="50" charset="-128"/>
              </a:rPr>
              <a:t>　お互いに笑顔でよろしく！</a:t>
            </a:r>
            <a:endParaRPr kumimoji="1" lang="en-US" altLang="ja-JP" sz="40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50845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841568" y="1031817"/>
            <a:ext cx="2506287" cy="300082"/>
          </a:xfrm>
          <a:prstGeom prst="rect">
            <a:avLst/>
          </a:prstGeom>
          <a:noFill/>
        </p:spPr>
        <p:txBody>
          <a:bodyPr wrap="square" rtlCol="0">
            <a:spAutoFit/>
          </a:bodyPr>
          <a:lstStyle/>
          <a:p>
            <a:r>
              <a:rPr kumimoji="1" lang="ja-JP" altLang="en-US" sz="1350" dirty="0">
                <a:latin typeface="HG丸ｺﾞｼｯｸM-PRO" panose="020F0600000000000000" pitchFamily="50" charset="-128"/>
                <a:ea typeface="HG丸ｺﾞｼｯｸM-PRO" panose="020F0600000000000000" pitchFamily="50" charset="-128"/>
              </a:rPr>
              <a:t>彼女を知っていますか？</a:t>
            </a:r>
          </a:p>
        </p:txBody>
      </p:sp>
      <p:pic>
        <p:nvPicPr>
          <p:cNvPr id="6" name="図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841568" y="1417524"/>
            <a:ext cx="2821292" cy="3485946"/>
          </a:xfrm>
          <a:prstGeom prst="rect">
            <a:avLst/>
          </a:prstGeom>
        </p:spPr>
      </p:pic>
      <p:sp>
        <p:nvSpPr>
          <p:cNvPr id="7" name="テキスト ボックス 6"/>
          <p:cNvSpPr txBox="1"/>
          <p:nvPr/>
        </p:nvSpPr>
        <p:spPr>
          <a:xfrm>
            <a:off x="5790509" y="1098182"/>
            <a:ext cx="3734492" cy="3739485"/>
          </a:xfrm>
          <a:prstGeom prst="rect">
            <a:avLst/>
          </a:prstGeom>
          <a:noFill/>
        </p:spPr>
        <p:txBody>
          <a:bodyPr wrap="square" rtlCol="0">
            <a:spAutoFit/>
          </a:bodyPr>
          <a:lstStyle/>
          <a:p>
            <a:r>
              <a:rPr kumimoji="1" lang="ja-JP" altLang="en-US" sz="2100" dirty="0">
                <a:latin typeface="HG丸ｺﾞｼｯｸM-PRO" panose="020F0600000000000000" pitchFamily="50" charset="-128"/>
                <a:ea typeface="HG丸ｺﾞｼｯｸM-PRO" panose="020F0600000000000000" pitchFamily="50" charset="-128"/>
              </a:rPr>
              <a:t>坂口</a:t>
            </a:r>
            <a:r>
              <a:rPr kumimoji="1" lang="ja-JP" altLang="en-US" sz="2100" dirty="0" err="1">
                <a:latin typeface="HG丸ｺﾞｼｯｸM-PRO" panose="020F0600000000000000" pitchFamily="50" charset="-128"/>
                <a:ea typeface="HG丸ｺﾞｼｯｸM-PRO" panose="020F0600000000000000" pitchFamily="50" charset="-128"/>
              </a:rPr>
              <a:t>くり</a:t>
            </a:r>
            <a:r>
              <a:rPr kumimoji="1" lang="ja-JP" altLang="en-US" sz="2100" dirty="0">
                <a:latin typeface="HG丸ｺﾞｼｯｸM-PRO" panose="020F0600000000000000" pitchFamily="50" charset="-128"/>
                <a:ea typeface="HG丸ｺﾞｼｯｸM-PRO" panose="020F0600000000000000" pitchFamily="50" charset="-128"/>
              </a:rPr>
              <a:t>果さん</a:t>
            </a:r>
            <a:endParaRPr kumimoji="1" lang="en-US" altLang="ja-JP" sz="2100" dirty="0">
              <a:latin typeface="HG丸ｺﾞｼｯｸM-PRO" panose="020F0600000000000000" pitchFamily="50" charset="-128"/>
              <a:ea typeface="HG丸ｺﾞｼｯｸM-PRO" panose="020F0600000000000000" pitchFamily="50" charset="-128"/>
            </a:endParaRPr>
          </a:p>
          <a:p>
            <a:endParaRPr kumimoji="1" lang="en-US" altLang="ja-JP" sz="1350" dirty="0">
              <a:latin typeface="HG丸ｺﾞｼｯｸM-PRO" panose="020F0600000000000000" pitchFamily="50" charset="-128"/>
              <a:ea typeface="HG丸ｺﾞｼｯｸM-PRO" panose="020F0600000000000000" pitchFamily="50" charset="-128"/>
            </a:endParaRPr>
          </a:p>
          <a:p>
            <a:r>
              <a:rPr kumimoji="1" lang="ja-JP" altLang="en-US" sz="1350" dirty="0">
                <a:latin typeface="HG丸ｺﾞｼｯｸM-PRO" panose="020F0600000000000000" pitchFamily="50" charset="-128"/>
                <a:ea typeface="HG丸ｺﾞｼｯｸM-PRO" panose="020F0600000000000000" pitchFamily="50" charset="-128"/>
              </a:rPr>
              <a:t>東京・世田谷区の当時小学</a:t>
            </a:r>
            <a:r>
              <a:rPr kumimoji="1" lang="en-US" altLang="ja-JP" sz="1350" dirty="0">
                <a:latin typeface="HG丸ｺﾞｼｯｸM-PRO" panose="020F0600000000000000" pitchFamily="50" charset="-128"/>
                <a:ea typeface="HG丸ｺﾞｼｯｸM-PRO" panose="020F0600000000000000" pitchFamily="50" charset="-128"/>
              </a:rPr>
              <a:t>6</a:t>
            </a:r>
            <a:r>
              <a:rPr kumimoji="1" lang="ja-JP" altLang="en-US" sz="1350" dirty="0">
                <a:latin typeface="HG丸ｺﾞｼｯｸM-PRO" panose="020F0600000000000000" pitchFamily="50" charset="-128"/>
                <a:ea typeface="HG丸ｺﾞｼｯｸM-PRO" panose="020F0600000000000000" pitchFamily="50" charset="-128"/>
              </a:rPr>
              <a:t>年生だった 坂口くり果さんは「子どもには安心して生きられる権利がある。多くの人に知ってほしい」と考えた。</a:t>
            </a:r>
            <a:endParaRPr kumimoji="1" lang="en-US" altLang="ja-JP" sz="1350" dirty="0">
              <a:latin typeface="HG丸ｺﾞｼｯｸM-PRO" panose="020F0600000000000000" pitchFamily="50" charset="-128"/>
              <a:ea typeface="HG丸ｺﾞｼｯｸM-PRO" panose="020F0600000000000000" pitchFamily="50" charset="-128"/>
            </a:endParaRPr>
          </a:p>
          <a:p>
            <a:endParaRPr kumimoji="1" lang="en-US" altLang="ja-JP" sz="1350" dirty="0">
              <a:latin typeface="HG丸ｺﾞｼｯｸM-PRO" panose="020F0600000000000000" pitchFamily="50" charset="-128"/>
              <a:ea typeface="HG丸ｺﾞｼｯｸM-PRO" panose="020F0600000000000000" pitchFamily="50" charset="-128"/>
            </a:endParaRPr>
          </a:p>
          <a:p>
            <a:r>
              <a:rPr kumimoji="1" lang="ja-JP" altLang="en-US" sz="1350" dirty="0">
                <a:latin typeface="HG丸ｺﾞｼｯｸM-PRO" panose="020F0600000000000000" pitchFamily="50" charset="-128"/>
                <a:ea typeface="HG丸ｺﾞｼｯｸM-PRO" panose="020F0600000000000000" pitchFamily="50" charset="-128"/>
              </a:rPr>
              <a:t>予防接種のときに母子手帳を目にして「すべての母親が手にする。これに載せたら」どうだろう。</a:t>
            </a:r>
            <a:endParaRPr kumimoji="1" lang="en-US" altLang="ja-JP" sz="1350" dirty="0">
              <a:latin typeface="HG丸ｺﾞｼｯｸM-PRO" panose="020F0600000000000000" pitchFamily="50" charset="-128"/>
              <a:ea typeface="HG丸ｺﾞｼｯｸM-PRO" panose="020F0600000000000000" pitchFamily="50" charset="-128"/>
            </a:endParaRPr>
          </a:p>
          <a:p>
            <a:endParaRPr kumimoji="1" lang="en-US" altLang="ja-JP" sz="1350" dirty="0">
              <a:latin typeface="HG丸ｺﾞｼｯｸM-PRO" panose="020F0600000000000000" pitchFamily="50" charset="-128"/>
              <a:ea typeface="HG丸ｺﾞｼｯｸM-PRO" panose="020F0600000000000000" pitchFamily="50" charset="-128"/>
            </a:endParaRPr>
          </a:p>
          <a:p>
            <a:r>
              <a:rPr kumimoji="1" lang="ja-JP" altLang="en-US" sz="1350" dirty="0">
                <a:latin typeface="HG丸ｺﾞｼｯｸM-PRO" panose="020F0600000000000000" pitchFamily="50" charset="-128"/>
                <a:ea typeface="HG丸ｺﾞｼｯｸM-PRO" panose="020F0600000000000000" pitchFamily="50" charset="-128"/>
              </a:rPr>
              <a:t>夏休みに世田谷区長に会えることになったので直接お願いすると、来年度の母子手帳から</a:t>
            </a:r>
            <a:r>
              <a:rPr kumimoji="1" lang="ja-JP" altLang="en-US" sz="1350" b="1"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1350" dirty="0">
                <a:solidFill>
                  <a:srgbClr val="FF0000"/>
                </a:solidFill>
                <a:latin typeface="HG丸ｺﾞｼｯｸM-PRO" panose="020F0600000000000000" pitchFamily="50" charset="-128"/>
                <a:ea typeface="HG丸ｺﾞｼｯｸM-PRO" panose="020F0600000000000000" pitchFamily="50" charset="-128"/>
              </a:rPr>
              <a:t>子</a:t>
            </a:r>
            <a:r>
              <a:rPr kumimoji="1" lang="ja-JP" altLang="en-US" sz="1350" b="1" dirty="0">
                <a:solidFill>
                  <a:srgbClr val="FF0000"/>
                </a:solidFill>
                <a:latin typeface="HG丸ｺﾞｼｯｸM-PRO" panose="020F0600000000000000" pitchFamily="50" charset="-128"/>
                <a:ea typeface="HG丸ｺﾞｼｯｸM-PRO" panose="020F0600000000000000" pitchFamily="50" charset="-128"/>
              </a:rPr>
              <a:t>どもの権利条約」</a:t>
            </a:r>
            <a:r>
              <a:rPr kumimoji="1" lang="ja-JP" altLang="en-US" sz="1350" b="1" dirty="0">
                <a:latin typeface="HG丸ｺﾞｼｯｸM-PRO" panose="020F0600000000000000" pitchFamily="50" charset="-128"/>
                <a:ea typeface="HG丸ｺﾞｼｯｸM-PRO" panose="020F0600000000000000" pitchFamily="50" charset="-128"/>
              </a:rPr>
              <a:t>を</a:t>
            </a:r>
            <a:r>
              <a:rPr kumimoji="1" lang="ja-JP" altLang="en-US" sz="1350" dirty="0">
                <a:latin typeface="HG丸ｺﾞｼｯｸM-PRO" panose="020F0600000000000000" pitchFamily="50" charset="-128"/>
                <a:ea typeface="HG丸ｺﾞｼｯｸM-PRO" panose="020F0600000000000000" pitchFamily="50" charset="-128"/>
              </a:rPr>
              <a:t>載せましょうと応じてくれた。</a:t>
            </a:r>
            <a:endParaRPr kumimoji="1" lang="en-US" altLang="ja-JP" sz="1350" dirty="0">
              <a:latin typeface="HG丸ｺﾞｼｯｸM-PRO" panose="020F0600000000000000" pitchFamily="50" charset="-128"/>
              <a:ea typeface="HG丸ｺﾞｼｯｸM-PRO" panose="020F0600000000000000" pitchFamily="50" charset="-128"/>
            </a:endParaRPr>
          </a:p>
          <a:p>
            <a:endParaRPr kumimoji="1" lang="en-US" altLang="ja-JP" sz="1350" dirty="0">
              <a:latin typeface="HG丸ｺﾞｼｯｸM-PRO" panose="020F0600000000000000" pitchFamily="50" charset="-128"/>
              <a:ea typeface="HG丸ｺﾞｼｯｸM-PRO" panose="020F0600000000000000" pitchFamily="50" charset="-128"/>
            </a:endParaRPr>
          </a:p>
          <a:p>
            <a:endParaRPr kumimoji="1" lang="en-US" altLang="ja-JP" sz="1350" dirty="0">
              <a:latin typeface="HG丸ｺﾞｼｯｸM-PRO" panose="020F0600000000000000" pitchFamily="50" charset="-128"/>
              <a:ea typeface="HG丸ｺﾞｼｯｸM-PRO" panose="020F0600000000000000" pitchFamily="50" charset="-128"/>
            </a:endParaRPr>
          </a:p>
        </p:txBody>
      </p:sp>
      <p:pic>
        <p:nvPicPr>
          <p:cNvPr id="8" name="図 7"/>
          <p:cNvPicPr>
            <a:picLocks noChangeAspect="1"/>
          </p:cNvPicPr>
          <p:nvPr/>
        </p:nvPicPr>
        <p:blipFill>
          <a:blip r:embed="rId4"/>
          <a:stretch>
            <a:fillRect/>
          </a:stretch>
        </p:blipFill>
        <p:spPr>
          <a:xfrm>
            <a:off x="5818989" y="4531699"/>
            <a:ext cx="2143125" cy="1607344"/>
          </a:xfrm>
          <a:prstGeom prst="rect">
            <a:avLst/>
          </a:prstGeom>
        </p:spPr>
      </p:pic>
      <p:sp>
        <p:nvSpPr>
          <p:cNvPr id="9" name="正方形/長方形 8"/>
          <p:cNvSpPr/>
          <p:nvPr/>
        </p:nvSpPr>
        <p:spPr>
          <a:xfrm>
            <a:off x="8183442" y="5377297"/>
            <a:ext cx="1422043" cy="761747"/>
          </a:xfrm>
          <a:prstGeom prst="rect">
            <a:avLst/>
          </a:prstGeom>
          <a:noFill/>
        </p:spPr>
        <p:txBody>
          <a:bodyPr wrap="square" lIns="68580" tIns="34290" rIns="68580" bIns="34290">
            <a:spAutoFit/>
          </a:bodyPr>
          <a:lstStyle/>
          <a:p>
            <a:pPr algn="ctr"/>
            <a:r>
              <a:rPr lang="en-US" altLang="ja-JP" sz="4500" b="1" dirty="0">
                <a:ln w="6600">
                  <a:solidFill>
                    <a:schemeClr val="accent2"/>
                  </a:solidFill>
                  <a:prstDash val="solid"/>
                </a:ln>
                <a:solidFill>
                  <a:srgbClr val="FFFFFF"/>
                </a:solidFill>
                <a:effectLst>
                  <a:outerShdw dist="38100" dir="2700000" algn="tl" rotWithShape="0">
                    <a:schemeClr val="accent2"/>
                  </a:outerShdw>
                </a:effectLst>
                <a:latin typeface="+mn-ea"/>
              </a:rPr>
              <a:t>12</a:t>
            </a:r>
            <a:r>
              <a:rPr lang="ja-JP" altLang="en-US" sz="4500" b="1" dirty="0">
                <a:ln w="6600">
                  <a:solidFill>
                    <a:schemeClr val="accent2"/>
                  </a:solidFill>
                  <a:prstDash val="solid"/>
                </a:ln>
                <a:solidFill>
                  <a:srgbClr val="FFFFFF"/>
                </a:solidFill>
                <a:effectLst>
                  <a:outerShdw dist="38100" dir="2700000" algn="tl" rotWithShape="0">
                    <a:schemeClr val="accent2"/>
                  </a:outerShdw>
                </a:effectLst>
                <a:latin typeface="+mn-ea"/>
              </a:rPr>
              <a:t>歳</a:t>
            </a:r>
          </a:p>
        </p:txBody>
      </p:sp>
      <p:sp>
        <p:nvSpPr>
          <p:cNvPr id="2" name="テキスト ボックス 1">
            <a:extLst>
              <a:ext uri="{FF2B5EF4-FFF2-40B4-BE49-F238E27FC236}">
                <a16:creationId xmlns:a16="http://schemas.microsoft.com/office/drawing/2014/main" id="{573DA5EC-B54F-4038-9AE0-DF602F86F5A4}"/>
              </a:ext>
            </a:extLst>
          </p:cNvPr>
          <p:cNvSpPr txBox="1"/>
          <p:nvPr/>
        </p:nvSpPr>
        <p:spPr>
          <a:xfrm>
            <a:off x="3216475" y="6547868"/>
            <a:ext cx="8882560" cy="261610"/>
          </a:xfrm>
          <a:prstGeom prst="rect">
            <a:avLst/>
          </a:prstGeom>
          <a:noFill/>
        </p:spPr>
        <p:txBody>
          <a:bodyPr wrap="none" rtlCol="0">
            <a:spAutoFit/>
          </a:bodyPr>
          <a:lstStyle/>
          <a:p>
            <a:r>
              <a:rPr lang="en-US" altLang="ja-JP" sz="1100" dirty="0">
                <a:hlinkClick r:id="rId5"/>
              </a:rPr>
              <a:t>2020</a:t>
            </a:r>
            <a:r>
              <a:rPr lang="ja-JP" altLang="en-US" sz="1100" dirty="0">
                <a:hlinkClick r:id="rId5"/>
              </a:rPr>
              <a:t>スペシャル 「未来の主役 地球の子どもたち～世界をかえる小さな戦士～」｜テレ</a:t>
            </a:r>
            <a:r>
              <a:rPr lang="en-US" altLang="ja-JP" sz="1100" dirty="0">
                <a:hlinkClick r:id="rId5"/>
              </a:rPr>
              <a:t>Q - </a:t>
            </a:r>
            <a:r>
              <a:rPr lang="ja-JP" altLang="en-US" sz="1100" dirty="0">
                <a:hlinkClick r:id="rId5"/>
              </a:rPr>
              <a:t>株式会社</a:t>
            </a:r>
            <a:r>
              <a:rPr lang="en-US" altLang="ja-JP" sz="1100" dirty="0">
                <a:hlinkClick r:id="rId5"/>
              </a:rPr>
              <a:t>TVQ</a:t>
            </a:r>
            <a:r>
              <a:rPr lang="ja-JP" altLang="en-US" sz="1100" dirty="0">
                <a:hlinkClick r:id="rId5"/>
              </a:rPr>
              <a:t>九州放送</a:t>
            </a:r>
            <a:r>
              <a:rPr lang="ja-JP" altLang="en-US" sz="1100" dirty="0"/>
              <a:t>　などで紹介されています</a:t>
            </a:r>
            <a:endParaRPr kumimoji="1" lang="ja-JP" altLang="en-US" sz="1100" dirty="0"/>
          </a:p>
        </p:txBody>
      </p:sp>
    </p:spTree>
    <p:extLst>
      <p:ext uri="{BB962C8B-B14F-4D97-AF65-F5344CB8AC3E}">
        <p14:creationId xmlns:p14="http://schemas.microsoft.com/office/powerpoint/2010/main" val="340800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4034C9E-65DF-425F-A919-92C3966CBC61}"/>
              </a:ext>
            </a:extLst>
          </p:cNvPr>
          <p:cNvSpPr txBox="1"/>
          <p:nvPr/>
        </p:nvSpPr>
        <p:spPr>
          <a:xfrm>
            <a:off x="1584960" y="3080479"/>
            <a:ext cx="9144000" cy="2923877"/>
          </a:xfrm>
          <a:prstGeom prst="rect">
            <a:avLst/>
          </a:prstGeom>
          <a:noFill/>
        </p:spPr>
        <p:txBody>
          <a:bodyPr wrap="square" rtlCol="0">
            <a:spAutoFit/>
          </a:bodyPr>
          <a:lstStyle/>
          <a:p>
            <a:pPr algn="ctr"/>
            <a:r>
              <a:rPr kumimoji="1" lang="ja-JP" altLang="en-US" sz="4000" b="1" dirty="0">
                <a:latin typeface="HG丸ｺﾞｼｯｸM-PRO" panose="020F0600000000000000" pitchFamily="50" charset="-128"/>
                <a:ea typeface="HG丸ｺﾞｼｯｸM-PRO" panose="020F0600000000000000" pitchFamily="50" charset="-128"/>
              </a:rPr>
              <a:t>大事なことは、</a:t>
            </a:r>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「問題に気づく力」</a:t>
            </a:r>
            <a:endParaRPr kumimoji="1" lang="en-US" altLang="ja-JP" sz="4000" b="1" dirty="0">
              <a:solidFill>
                <a:srgbClr val="FF0000"/>
              </a:solidFill>
              <a:latin typeface="HG丸ｺﾞｼｯｸM-PRO" panose="020F0600000000000000" pitchFamily="50" charset="-128"/>
              <a:ea typeface="HG丸ｺﾞｼｯｸM-PRO" panose="020F0600000000000000" pitchFamily="50" charset="-128"/>
            </a:endParaRPr>
          </a:p>
          <a:p>
            <a:pPr algn="ctr"/>
            <a:endParaRPr kumimoji="1" lang="en-US" altLang="ja-JP" sz="1200" b="1"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4000" b="1" dirty="0">
                <a:latin typeface="HG丸ｺﾞｼｯｸM-PRO" panose="020F0600000000000000" pitchFamily="50" charset="-128"/>
                <a:ea typeface="HG丸ｺﾞｼｯｸM-PRO" panose="020F0600000000000000" pitchFamily="50" charset="-128"/>
              </a:rPr>
              <a:t>そして</a:t>
            </a:r>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「学び、判断し、取り組む力」</a:t>
            </a:r>
            <a:endParaRPr kumimoji="1" lang="en-US" altLang="ja-JP" sz="4000" b="1" dirty="0">
              <a:solidFill>
                <a:srgbClr val="FF0000"/>
              </a:solidFill>
              <a:latin typeface="HG丸ｺﾞｼｯｸM-PRO" panose="020F0600000000000000" pitchFamily="50" charset="-128"/>
              <a:ea typeface="HG丸ｺﾞｼｯｸM-PRO" panose="020F0600000000000000" pitchFamily="50" charset="-128"/>
            </a:endParaRPr>
          </a:p>
          <a:p>
            <a:pPr algn="ctr"/>
            <a:endParaRPr kumimoji="1" lang="en-US" altLang="ja-JP" sz="1200" b="1"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4000" b="1" dirty="0">
                <a:latin typeface="HG丸ｺﾞｼｯｸM-PRO" panose="020F0600000000000000" pitchFamily="50" charset="-128"/>
                <a:ea typeface="HG丸ｺﾞｼｯｸM-PRO" panose="020F0600000000000000" pitchFamily="50" charset="-128"/>
              </a:rPr>
              <a:t>それから、</a:t>
            </a:r>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「人をも動かす、表現力」</a:t>
            </a:r>
            <a:endParaRPr kumimoji="1" lang="en-US" altLang="ja-JP" sz="4000" b="1" dirty="0">
              <a:solidFill>
                <a:srgbClr val="FF0000"/>
              </a:solidFill>
              <a:latin typeface="HG丸ｺﾞｼｯｸM-PRO" panose="020F0600000000000000" pitchFamily="50" charset="-128"/>
              <a:ea typeface="HG丸ｺﾞｼｯｸM-PRO" panose="020F0600000000000000" pitchFamily="50" charset="-128"/>
            </a:endParaRPr>
          </a:p>
          <a:p>
            <a:pPr algn="ctr"/>
            <a:endParaRPr kumimoji="1" lang="en-US" altLang="ja-JP" sz="4000" dirty="0">
              <a:latin typeface="HG創英角ﾎﾟｯﾌﾟ体" panose="040B0A09000000000000" pitchFamily="49" charset="-128"/>
              <a:ea typeface="HG創英角ﾎﾟｯﾌﾟ体" panose="040B0A09000000000000" pitchFamily="49" charset="-128"/>
            </a:endParaRPr>
          </a:p>
        </p:txBody>
      </p:sp>
      <p:sp>
        <p:nvSpPr>
          <p:cNvPr id="3" name="テキスト ボックス 2">
            <a:extLst>
              <a:ext uri="{FF2B5EF4-FFF2-40B4-BE49-F238E27FC236}">
                <a16:creationId xmlns:a16="http://schemas.microsoft.com/office/drawing/2014/main" id="{F3B412C9-3B01-42C5-BF74-29FA9D7E7738}"/>
              </a:ext>
            </a:extLst>
          </p:cNvPr>
          <p:cNvSpPr txBox="1"/>
          <p:nvPr/>
        </p:nvSpPr>
        <p:spPr>
          <a:xfrm>
            <a:off x="1524000" y="853646"/>
            <a:ext cx="9144000" cy="1323439"/>
          </a:xfrm>
          <a:prstGeom prst="rect">
            <a:avLst/>
          </a:prstGeom>
          <a:noFill/>
        </p:spPr>
        <p:txBody>
          <a:bodyPr wrap="square" rtlCol="0">
            <a:spAutoFit/>
          </a:bodyPr>
          <a:lstStyle/>
          <a:p>
            <a:pPr algn="ctr"/>
            <a:r>
              <a:rPr kumimoji="1" lang="ja-JP" altLang="en-US" sz="4000" b="1" dirty="0">
                <a:latin typeface="HG丸ｺﾞｼｯｸM-PRO" panose="020F0600000000000000" pitchFamily="50" charset="-128"/>
                <a:ea typeface="HG丸ｺﾞｼｯｸM-PRO" panose="020F0600000000000000" pitchFamily="50" charset="-128"/>
              </a:rPr>
              <a:t>私たちの社会の問題を</a:t>
            </a:r>
            <a:endParaRPr kumimoji="1" lang="en-US" altLang="ja-JP" sz="4000" b="1" dirty="0">
              <a:latin typeface="HG丸ｺﾞｼｯｸM-PRO" panose="020F0600000000000000" pitchFamily="50" charset="-128"/>
              <a:ea typeface="HG丸ｺﾞｼｯｸM-PRO" panose="020F0600000000000000" pitchFamily="50" charset="-128"/>
            </a:endParaRPr>
          </a:p>
          <a:p>
            <a:pPr algn="ctr"/>
            <a:r>
              <a:rPr kumimoji="1" lang="ja-JP" altLang="en-US" sz="4000" b="1" dirty="0">
                <a:latin typeface="HG丸ｺﾞｼｯｸM-PRO" panose="020F0600000000000000" pitchFamily="50" charset="-128"/>
                <a:ea typeface="HG丸ｺﾞｼｯｸM-PRO" panose="020F0600000000000000" pitchFamily="50" charset="-128"/>
              </a:rPr>
              <a:t>克服しようとしている子どもたち</a:t>
            </a:r>
            <a:endParaRPr kumimoji="1" lang="en-US" altLang="ja-JP" sz="40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01625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ãæµ·ãããªã¼ç´ æ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8591"/>
            <a:ext cx="12268200" cy="81788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3E5D79F1-ABAA-4577-A954-93525ACACA58}"/>
              </a:ext>
            </a:extLst>
          </p:cNvPr>
          <p:cNvSpPr txBox="1"/>
          <p:nvPr/>
        </p:nvSpPr>
        <p:spPr>
          <a:xfrm>
            <a:off x="1524001" y="647597"/>
            <a:ext cx="9132916" cy="3908762"/>
          </a:xfrm>
          <a:prstGeom prst="rect">
            <a:avLst/>
          </a:prstGeom>
          <a:noFill/>
        </p:spPr>
        <p:txBody>
          <a:bodyPr wrap="square" rtlCol="0">
            <a:spAutoFit/>
          </a:bodyPr>
          <a:lstStyle/>
          <a:p>
            <a:r>
              <a:rPr kumimoji="1" lang="ja-JP" altLang="en-US" sz="4000" b="1" dirty="0">
                <a:latin typeface="HG丸ｺﾞｼｯｸM-PRO" panose="020F0600000000000000" pitchFamily="50" charset="-128"/>
                <a:ea typeface="HG丸ｺﾞｼｯｸM-PRO" panose="020F0600000000000000" pitchFamily="50" charset="-128"/>
              </a:rPr>
              <a:t>チコちゃんに</a:t>
            </a:r>
            <a:endParaRPr kumimoji="1" lang="en-US" altLang="ja-JP" sz="4000" b="1" dirty="0">
              <a:latin typeface="HG丸ｺﾞｼｯｸM-PRO" panose="020F0600000000000000" pitchFamily="50" charset="-128"/>
              <a:ea typeface="HG丸ｺﾞｼｯｸM-PRO" panose="020F0600000000000000" pitchFamily="50" charset="-128"/>
            </a:endParaRPr>
          </a:p>
          <a:p>
            <a:r>
              <a:rPr kumimoji="1" lang="ja-JP" altLang="en-US" sz="4000" b="1" dirty="0">
                <a:latin typeface="HG丸ｺﾞｼｯｸM-PRO" panose="020F0600000000000000" pitchFamily="50" charset="-128"/>
                <a:ea typeface="HG丸ｺﾞｼｯｸM-PRO" panose="020F0600000000000000" pitchFamily="50" charset="-128"/>
              </a:rPr>
              <a:t>叱られながらも学んだ</a:t>
            </a:r>
            <a:r>
              <a:rPr kumimoji="1" lang="en-US" altLang="ja-JP" sz="4000" b="1" dirty="0">
                <a:latin typeface="HG丸ｺﾞｼｯｸM-PRO" panose="020F0600000000000000" pitchFamily="50" charset="-128"/>
                <a:ea typeface="HG丸ｺﾞｼｯｸM-PRO" panose="020F0600000000000000" pitchFamily="50" charset="-128"/>
              </a:rPr>
              <a:t>…</a:t>
            </a:r>
            <a:r>
              <a:rPr kumimoji="1" lang="ja-JP" altLang="en-US" sz="4000" b="1" dirty="0">
                <a:latin typeface="HG丸ｺﾞｼｯｸM-PRO" panose="020F0600000000000000" pitchFamily="50" charset="-128"/>
                <a:ea typeface="HG丸ｺﾞｼｯｸM-PRO" panose="020F0600000000000000" pitchFamily="50" charset="-128"/>
              </a:rPr>
              <a:t>特別授業、</a:t>
            </a:r>
            <a:endParaRPr kumimoji="1" lang="en-US" altLang="ja-JP" sz="4000" b="1" dirty="0">
              <a:latin typeface="HG丸ｺﾞｼｯｸM-PRO" panose="020F0600000000000000" pitchFamily="50" charset="-128"/>
              <a:ea typeface="HG丸ｺﾞｼｯｸM-PRO" panose="020F0600000000000000" pitchFamily="50" charset="-128"/>
            </a:endParaRPr>
          </a:p>
          <a:p>
            <a:endParaRPr kumimoji="1" lang="en-US" altLang="ja-JP" sz="2000" b="1" dirty="0">
              <a:latin typeface="HG丸ｺﾞｼｯｸM-PRO" panose="020F0600000000000000" pitchFamily="50" charset="-128"/>
              <a:ea typeface="HG丸ｺﾞｼｯｸM-PRO" panose="020F0600000000000000" pitchFamily="50" charset="-128"/>
            </a:endParaRPr>
          </a:p>
          <a:p>
            <a:r>
              <a:rPr kumimoji="1" lang="ja-JP" altLang="en-US" sz="4000" b="1" dirty="0">
                <a:latin typeface="HG丸ｺﾞｼｯｸM-PRO" panose="020F0600000000000000" pitchFamily="50" charset="-128"/>
                <a:ea typeface="HG丸ｺﾞｼｯｸM-PRO" panose="020F0600000000000000" pitchFamily="50" charset="-128"/>
              </a:rPr>
              <a:t> ＳＤＧｓのお話、おしま～い。</a:t>
            </a:r>
            <a:endParaRPr kumimoji="1" lang="en-US" altLang="ja-JP" sz="4000" b="1" dirty="0">
              <a:latin typeface="HG丸ｺﾞｼｯｸM-PRO" panose="020F0600000000000000" pitchFamily="50" charset="-128"/>
              <a:ea typeface="HG丸ｺﾞｼｯｸM-PRO" panose="020F0600000000000000" pitchFamily="50" charset="-128"/>
            </a:endParaRPr>
          </a:p>
          <a:p>
            <a:r>
              <a:rPr kumimoji="1" lang="ja-JP" altLang="en-US" sz="4000" dirty="0">
                <a:latin typeface="HG丸ｺﾞｼｯｸM-PRO" panose="020F0600000000000000" pitchFamily="50" charset="-128"/>
                <a:ea typeface="HG丸ｺﾞｼｯｸM-PRO" panose="020F0600000000000000" pitchFamily="50" charset="-128"/>
              </a:rPr>
              <a:t>　</a:t>
            </a:r>
            <a:endParaRPr kumimoji="1" lang="en-US" altLang="ja-JP" sz="4400" dirty="0">
              <a:latin typeface="HG丸ｺﾞｼｯｸM-PRO" panose="020F0600000000000000" pitchFamily="50" charset="-128"/>
              <a:ea typeface="HG丸ｺﾞｼｯｸM-PRO" panose="020F0600000000000000" pitchFamily="50" charset="-128"/>
            </a:endParaRPr>
          </a:p>
          <a:p>
            <a:pPr algn="ctr"/>
            <a:r>
              <a:rPr kumimoji="1" lang="ja-JP" altLang="en-US" sz="2800" dirty="0">
                <a:latin typeface="HG丸ｺﾞｼｯｸM-PRO" panose="020F0600000000000000" pitchFamily="50" charset="-128"/>
                <a:ea typeface="HG丸ｺﾞｼｯｸM-PRO" panose="020F0600000000000000" pitchFamily="50" charset="-128"/>
              </a:rPr>
              <a:t>日本</a:t>
            </a:r>
            <a:r>
              <a:rPr kumimoji="1" lang="en-US" altLang="ja-JP" sz="2800" dirty="0">
                <a:latin typeface="HG丸ｺﾞｼｯｸM-PRO" panose="020F0600000000000000" pitchFamily="50" charset="-128"/>
                <a:ea typeface="HG丸ｺﾞｼｯｸM-PRO" panose="020F0600000000000000" pitchFamily="50" charset="-128"/>
              </a:rPr>
              <a:t>ESD</a:t>
            </a:r>
            <a:r>
              <a:rPr kumimoji="1" lang="ja-JP" altLang="en-US" sz="2800" dirty="0">
                <a:latin typeface="HG丸ｺﾞｼｯｸM-PRO" panose="020F0600000000000000" pitchFamily="50" charset="-128"/>
                <a:ea typeface="HG丸ｺﾞｼｯｸM-PRO" panose="020F0600000000000000" pitchFamily="50" charset="-128"/>
              </a:rPr>
              <a:t>学会 前副会長　手島利夫</a:t>
            </a:r>
          </a:p>
          <a:p>
            <a:pPr algn="r"/>
            <a:r>
              <a:rPr kumimoji="1" lang="en-US" altLang="ja-JP" sz="4000" dirty="0">
                <a:latin typeface="HG丸ｺﾞｼｯｸM-PRO" panose="020F0600000000000000" pitchFamily="50" charset="-128"/>
                <a:ea typeface="HG丸ｺﾞｼｯｸM-PRO" panose="020F0600000000000000" pitchFamily="50" charset="-128"/>
              </a:rPr>
              <a:t>   </a:t>
            </a:r>
            <a:r>
              <a:rPr kumimoji="1" lang="ja-JP" altLang="en-US" sz="4000" dirty="0">
                <a:latin typeface="HG丸ｺﾞｼｯｸM-PRO" panose="020F0600000000000000" pitchFamily="50" charset="-128"/>
                <a:ea typeface="HG丸ｺﾞｼｯｸM-PRO" panose="020F0600000000000000" pitchFamily="50" charset="-128"/>
              </a:rPr>
              <a:t>　　</a:t>
            </a:r>
            <a:r>
              <a:rPr kumimoji="1" lang="en-US" altLang="ja-JP" sz="4000" dirty="0">
                <a:latin typeface="HG丸ｺﾞｼｯｸM-PRO" panose="020F0600000000000000" pitchFamily="50" charset="-128"/>
                <a:ea typeface="HG丸ｺﾞｼｯｸM-PRO" panose="020F0600000000000000" pitchFamily="50" charset="-128"/>
              </a:rPr>
              <a:t>      </a:t>
            </a:r>
            <a:r>
              <a:rPr kumimoji="1" lang="ja-JP" altLang="en-US" sz="4000" dirty="0">
                <a:latin typeface="HG丸ｺﾞｼｯｸM-PRO" panose="020F0600000000000000" pitchFamily="50" charset="-128"/>
                <a:ea typeface="HG丸ｺﾞｼｯｸM-PRO" panose="020F0600000000000000" pitchFamily="50" charset="-128"/>
              </a:rPr>
              <a:t>　　　　</a:t>
            </a:r>
            <a:r>
              <a:rPr kumimoji="1" lang="en-US" altLang="ja-JP" sz="4000" dirty="0">
                <a:latin typeface="HG丸ｺﾞｼｯｸM-PRO" panose="020F0600000000000000" pitchFamily="50" charset="-128"/>
                <a:ea typeface="HG丸ｺﾞｼｯｸM-PRO" panose="020F0600000000000000" pitchFamily="50" charset="-128"/>
              </a:rPr>
              <a:t> </a:t>
            </a:r>
            <a:r>
              <a:rPr kumimoji="1" lang="ja-JP" altLang="en-US" sz="4000" dirty="0">
                <a:latin typeface="HG丸ｺﾞｼｯｸM-PRO" panose="020F0600000000000000" pitchFamily="50" charset="-128"/>
                <a:ea typeface="HG丸ｺﾞｼｯｸM-PRO" panose="020F0600000000000000" pitchFamily="50" charset="-128"/>
              </a:rPr>
              <a:t>　　　　　　　</a:t>
            </a:r>
            <a:r>
              <a:rPr kumimoji="1" lang="ja-JP" altLang="en-US" sz="2800" dirty="0">
                <a:latin typeface="HG丸ｺﾞｼｯｸM-PRO" panose="020F0600000000000000" pitchFamily="50" charset="-128"/>
                <a:ea typeface="HG丸ｺﾞｼｯｸM-PRO" panose="020F0600000000000000" pitchFamily="50" charset="-128"/>
              </a:rPr>
              <a:t>　　　　　                　　　　　 　　　　</a:t>
            </a:r>
            <a:endParaRPr kumimoji="1" lang="ja-JP" altLang="en-US" sz="2800" dirty="0">
              <a:solidFill>
                <a:schemeClr val="bg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75057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FE9D450-A3E2-4DB7-828C-4A79350FA455}"/>
              </a:ext>
            </a:extLst>
          </p:cNvPr>
          <p:cNvPicPr>
            <a:picLocks noChangeAspect="1"/>
          </p:cNvPicPr>
          <p:nvPr/>
        </p:nvPicPr>
        <p:blipFill rotWithShape="1">
          <a:blip r:embed="rId2"/>
          <a:srcRect l="16923" t="9296" r="16308" b="4234"/>
          <a:stretch/>
        </p:blipFill>
        <p:spPr>
          <a:xfrm>
            <a:off x="1763151" y="486957"/>
            <a:ext cx="8750105" cy="6371044"/>
          </a:xfrm>
          <a:prstGeom prst="rect">
            <a:avLst/>
          </a:prstGeom>
        </p:spPr>
      </p:pic>
      <p:sp>
        <p:nvSpPr>
          <p:cNvPr id="2" name="テキスト ボックス 1">
            <a:extLst>
              <a:ext uri="{FF2B5EF4-FFF2-40B4-BE49-F238E27FC236}">
                <a16:creationId xmlns:a16="http://schemas.microsoft.com/office/drawing/2014/main" id="{D638510E-2788-41AD-BDC5-99CF89A3B144}"/>
              </a:ext>
            </a:extLst>
          </p:cNvPr>
          <p:cNvSpPr txBox="1"/>
          <p:nvPr/>
        </p:nvSpPr>
        <p:spPr>
          <a:xfrm>
            <a:off x="10964302" y="728260"/>
            <a:ext cx="1015663" cy="5401479"/>
          </a:xfrm>
          <a:prstGeom prst="rect">
            <a:avLst/>
          </a:prstGeom>
          <a:solidFill>
            <a:srgbClr val="FFFF99"/>
          </a:solidFill>
          <a:ln>
            <a:solidFill>
              <a:schemeClr val="accent1"/>
            </a:solidFill>
          </a:ln>
        </p:spPr>
        <p:txBody>
          <a:bodyPr vert="eaVert" wrap="none" rtlCol="0">
            <a:spAutoFit/>
          </a:bodyPr>
          <a:lstStyle/>
          <a:p>
            <a:r>
              <a:rPr kumimoji="1" lang="ja-JP" altLang="en-US" dirty="0"/>
              <a:t>「ＥＳＤ・ＳＤＧｓを推進する手島利夫の研究室」</a:t>
            </a:r>
            <a:endParaRPr kumimoji="1" lang="en-US" altLang="ja-JP" dirty="0"/>
          </a:p>
          <a:p>
            <a:r>
              <a:rPr kumimoji="1" lang="ja-JP" altLang="en-US" dirty="0"/>
              <a:t>　のトップページ上に、この授業用の動画がリンク</a:t>
            </a:r>
            <a:endParaRPr kumimoji="1" lang="en-US" altLang="ja-JP" dirty="0"/>
          </a:p>
          <a:p>
            <a:r>
              <a:rPr kumimoji="1" lang="ja-JP" altLang="en-US" dirty="0"/>
              <a:t>　されています。ご活用ください。</a:t>
            </a:r>
          </a:p>
        </p:txBody>
      </p:sp>
      <p:sp>
        <p:nvSpPr>
          <p:cNvPr id="4" name="矢印: 下 3">
            <a:extLst>
              <a:ext uri="{FF2B5EF4-FFF2-40B4-BE49-F238E27FC236}">
                <a16:creationId xmlns:a16="http://schemas.microsoft.com/office/drawing/2014/main" id="{9BC6A4B6-BFF3-4F32-B2BF-ABF99CBC9BF0}"/>
              </a:ext>
            </a:extLst>
          </p:cNvPr>
          <p:cNvSpPr/>
          <p:nvPr/>
        </p:nvSpPr>
        <p:spPr>
          <a:xfrm>
            <a:off x="5645426" y="2690191"/>
            <a:ext cx="596348"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6794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E065DBC-F35F-45EB-8EC0-8FE9AE8B5685}"/>
              </a:ext>
            </a:extLst>
          </p:cNvPr>
          <p:cNvSpPr>
            <a:spLocks noChangeArrowheads="1"/>
          </p:cNvSpPr>
          <p:nvPr/>
        </p:nvSpPr>
        <p:spPr bwMode="auto">
          <a:xfrm>
            <a:off x="2352952" y="179249"/>
            <a:ext cx="8130465" cy="618630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3958" tIns="0" rIns="-53958" bIns="0" numCol="1" anchor="ctr" anchorCtr="0" compatLnSpc="1">
            <a:prstTxWarp prst="textNoShape">
              <a:avLst/>
            </a:prstTxWarp>
            <a:spAutoFit/>
          </a:bodyPr>
          <a:lstStyle/>
          <a:p>
            <a:pPr defTabSz="914400" eaLnBrk="0" fontAlgn="base" hangingPunct="0">
              <a:spcBef>
                <a:spcPct val="0"/>
              </a:spcBef>
              <a:spcAft>
                <a:spcPct val="0"/>
              </a:spcAft>
            </a:pPr>
            <a:r>
              <a:rPr lang="ja-JP" altLang="ja-JP" sz="3200" b="1" dirty="0">
                <a:solidFill>
                  <a:srgbClr val="000000"/>
                </a:solidFill>
                <a:latin typeface="Arial" panose="020B0604020202020204" pitchFamily="34" charset="0"/>
                <a:ea typeface="Noto Sans Japanese"/>
                <a:hlinkClick r:id="rId2"/>
              </a:rPr>
              <a:t>パワーポイント資料のダウンロードはコチラ</a:t>
            </a:r>
            <a:endParaRPr lang="ja-JP" altLang="ja-JP" sz="3200" b="1" dirty="0">
              <a:solidFill>
                <a:srgbClr val="222222"/>
              </a:solidFill>
              <a:latin typeface="Arial" panose="020B0604020202020204" pitchFamily="34" charset="0"/>
              <a:ea typeface="Noto Sans Japanese"/>
            </a:endParaRPr>
          </a:p>
          <a:p>
            <a:pPr defTabSz="914400" eaLnBrk="0" fontAlgn="base" hangingPunct="0">
              <a:spcBef>
                <a:spcPct val="0"/>
              </a:spcBef>
              <a:spcAft>
                <a:spcPct val="0"/>
              </a:spcAft>
            </a:pPr>
            <a:endParaRPr lang="en-US" altLang="ja-JP" sz="3200" dirty="0">
              <a:latin typeface="Arial" panose="020B0604020202020204" pitchFamily="34" charset="0"/>
            </a:endParaRPr>
          </a:p>
          <a:p>
            <a:pPr defTabSz="914400" eaLnBrk="0" fontAlgn="base" hangingPunct="0">
              <a:spcBef>
                <a:spcPct val="0"/>
              </a:spcBef>
              <a:spcAft>
                <a:spcPct val="0"/>
              </a:spcAft>
            </a:pPr>
            <a:endParaRPr lang="en-US" altLang="ja-JP" sz="3200" dirty="0">
              <a:latin typeface="Arial" panose="020B0604020202020204" pitchFamily="34" charset="0"/>
            </a:endParaRPr>
          </a:p>
          <a:p>
            <a:pPr defTabSz="914400" eaLnBrk="0" fontAlgn="base" hangingPunct="0">
              <a:spcBef>
                <a:spcPct val="0"/>
              </a:spcBef>
              <a:spcAft>
                <a:spcPct val="0"/>
              </a:spcAft>
            </a:pPr>
            <a:endParaRPr lang="en-US" altLang="ja-JP" sz="3200" dirty="0">
              <a:latin typeface="Arial" panose="020B0604020202020204" pitchFamily="34" charset="0"/>
            </a:endParaRPr>
          </a:p>
          <a:p>
            <a:pPr defTabSz="914400" eaLnBrk="0" fontAlgn="base" hangingPunct="0">
              <a:spcBef>
                <a:spcPct val="0"/>
              </a:spcBef>
              <a:spcAft>
                <a:spcPct val="0"/>
              </a:spcAft>
            </a:pPr>
            <a:endParaRPr lang="en-US" altLang="ja-JP" sz="3200" dirty="0">
              <a:latin typeface="Arial" panose="020B0604020202020204" pitchFamily="34" charset="0"/>
            </a:endParaRPr>
          </a:p>
          <a:p>
            <a:pPr defTabSz="914400" eaLnBrk="0" fontAlgn="base" hangingPunct="0">
              <a:spcBef>
                <a:spcPct val="0"/>
              </a:spcBef>
              <a:spcAft>
                <a:spcPct val="0"/>
              </a:spcAft>
            </a:pPr>
            <a:endParaRPr lang="en-US" altLang="ja-JP" sz="3200" dirty="0">
              <a:latin typeface="Arial" panose="020B0604020202020204" pitchFamily="34" charset="0"/>
            </a:endParaRPr>
          </a:p>
          <a:p>
            <a:pPr defTabSz="914400" eaLnBrk="0" fontAlgn="base" hangingPunct="0">
              <a:spcBef>
                <a:spcPct val="0"/>
              </a:spcBef>
              <a:spcAft>
                <a:spcPct val="0"/>
              </a:spcAft>
            </a:pPr>
            <a:endParaRPr lang="en-US" altLang="ja-JP" sz="3200" dirty="0">
              <a:latin typeface="Arial" panose="020B0604020202020204" pitchFamily="34" charset="0"/>
            </a:endParaRPr>
          </a:p>
          <a:p>
            <a:pPr defTabSz="914400" eaLnBrk="0" fontAlgn="base" hangingPunct="0">
              <a:spcBef>
                <a:spcPct val="0"/>
              </a:spcBef>
              <a:spcAft>
                <a:spcPct val="0"/>
              </a:spcAft>
            </a:pPr>
            <a:endParaRPr lang="en-US" altLang="ja-JP" sz="3200" dirty="0">
              <a:latin typeface="Arial" panose="020B0604020202020204" pitchFamily="34" charset="0"/>
            </a:endParaRPr>
          </a:p>
          <a:p>
            <a:pPr defTabSz="914400" eaLnBrk="0" fontAlgn="base" hangingPunct="0">
              <a:spcBef>
                <a:spcPct val="0"/>
              </a:spcBef>
              <a:spcAft>
                <a:spcPct val="0"/>
              </a:spcAft>
            </a:pPr>
            <a:endParaRPr lang="en-US" altLang="ja-JP" sz="3200" dirty="0">
              <a:latin typeface="Arial" panose="020B0604020202020204" pitchFamily="34" charset="0"/>
            </a:endParaRPr>
          </a:p>
          <a:p>
            <a:pPr defTabSz="914400" eaLnBrk="0" fontAlgn="base" hangingPunct="0">
              <a:spcBef>
                <a:spcPct val="0"/>
              </a:spcBef>
              <a:spcAft>
                <a:spcPct val="0"/>
              </a:spcAft>
            </a:pPr>
            <a:endParaRPr lang="en-US" altLang="ja-JP" sz="3200" dirty="0">
              <a:latin typeface="Arial" panose="020B0604020202020204" pitchFamily="34" charset="0"/>
            </a:endParaRPr>
          </a:p>
          <a:p>
            <a:pPr defTabSz="914400" eaLnBrk="0" fontAlgn="base" hangingPunct="0">
              <a:spcBef>
                <a:spcPct val="0"/>
              </a:spcBef>
              <a:spcAft>
                <a:spcPct val="0"/>
              </a:spcAft>
              <a:buFontTx/>
              <a:buChar char="•"/>
            </a:pPr>
            <a:r>
              <a:rPr lang="ja-JP" altLang="ja-JP" sz="3200" b="1" dirty="0">
                <a:solidFill>
                  <a:srgbClr val="000000"/>
                </a:solidFill>
                <a:latin typeface="Arial" panose="020B0604020202020204" pitchFamily="34" charset="0"/>
                <a:ea typeface="Noto Sans Japanese"/>
              </a:rPr>
              <a:t>  </a:t>
            </a:r>
            <a:r>
              <a:rPr lang="ja-JP" altLang="ja-JP" sz="3200" b="1" dirty="0">
                <a:solidFill>
                  <a:srgbClr val="000000"/>
                </a:solidFill>
                <a:latin typeface="Arial" panose="020B0604020202020204" pitchFamily="34" charset="0"/>
                <a:ea typeface="Noto Sans Japanese"/>
                <a:hlinkClick r:id="rId3"/>
              </a:rPr>
              <a:t>        【フルバージョン】</a:t>
            </a:r>
            <a:br>
              <a:rPr lang="ja-JP" altLang="ja-JP" sz="3200" b="1" dirty="0">
                <a:solidFill>
                  <a:srgbClr val="000000"/>
                </a:solidFill>
                <a:latin typeface="Arial" panose="020B0604020202020204" pitchFamily="34" charset="0"/>
                <a:ea typeface="Noto Sans Japanese"/>
                <a:hlinkClick r:id="rId3"/>
              </a:rPr>
            </a:br>
            <a:r>
              <a:rPr lang="ja-JP" altLang="ja-JP" sz="3200" b="1" dirty="0">
                <a:solidFill>
                  <a:srgbClr val="000000"/>
                </a:solidFill>
                <a:latin typeface="Arial" panose="020B0604020202020204" pitchFamily="34" charset="0"/>
                <a:ea typeface="Noto Sans Japanese"/>
                <a:hlinkClick r:id="rId3"/>
              </a:rPr>
              <a:t>ＳＤＧＳってなんだろう？</a:t>
            </a:r>
            <a:endParaRPr lang="ja-JP" altLang="ja-JP" sz="3200" dirty="0">
              <a:solidFill>
                <a:srgbClr val="000000"/>
              </a:solidFill>
              <a:latin typeface="Arial" panose="020B0604020202020204" pitchFamily="34" charset="0"/>
              <a:ea typeface="Noto Sans Japanese"/>
            </a:endParaRPr>
          </a:p>
          <a:p>
            <a:pPr defTabSz="914400" eaLnBrk="0" fontAlgn="base" hangingPunct="0">
              <a:spcBef>
                <a:spcPct val="0"/>
              </a:spcBef>
              <a:spcAft>
                <a:spcPct val="0"/>
              </a:spcAft>
            </a:pPr>
            <a:endParaRPr lang="ja-JP" altLang="ja-JP" dirty="0">
              <a:latin typeface="Arial" panose="020B0604020202020204" pitchFamily="34" charset="0"/>
            </a:endParaRPr>
          </a:p>
        </p:txBody>
      </p:sp>
      <p:pic>
        <p:nvPicPr>
          <p:cNvPr id="1027" name="Picture 3" descr="SDGs">
            <a:hlinkClick r:id="rId3"/>
            <a:extLst>
              <a:ext uri="{FF2B5EF4-FFF2-40B4-BE49-F238E27FC236}">
                <a16:creationId xmlns:a16="http://schemas.microsoft.com/office/drawing/2014/main" id="{7A44EBB8-503E-4E51-AEF0-977A31C74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5718" y="1131403"/>
            <a:ext cx="6079751" cy="3586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745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29AECDA-733F-4A49-924B-656C2FB616A3}"/>
              </a:ext>
            </a:extLst>
          </p:cNvPr>
          <p:cNvSpPr/>
          <p:nvPr/>
        </p:nvSpPr>
        <p:spPr>
          <a:xfrm>
            <a:off x="1501477" y="-1"/>
            <a:ext cx="922619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descr="スーツを着た男性&#10;&#10;自動的に生成された説明">
            <a:extLst>
              <a:ext uri="{FF2B5EF4-FFF2-40B4-BE49-F238E27FC236}">
                <a16:creationId xmlns:a16="http://schemas.microsoft.com/office/drawing/2014/main" id="{4FA981C4-4F95-4EDE-BEC6-99B1E455E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1973">
            <a:off x="1337962" y="758401"/>
            <a:ext cx="3722444" cy="4512585"/>
          </a:xfrm>
          <a:prstGeom prst="rect">
            <a:avLst/>
          </a:prstGeom>
          <a:ln>
            <a:noFill/>
          </a:ln>
          <a:effectLst>
            <a:softEdge rad="112500"/>
          </a:effectLst>
        </p:spPr>
      </p:pic>
      <p:sp>
        <p:nvSpPr>
          <p:cNvPr id="5" name="正方形/長方形 4">
            <a:extLst>
              <a:ext uri="{FF2B5EF4-FFF2-40B4-BE49-F238E27FC236}">
                <a16:creationId xmlns:a16="http://schemas.microsoft.com/office/drawing/2014/main" id="{0D0A3890-8E93-4BA8-B2B0-6BD68F61686E}"/>
              </a:ext>
            </a:extLst>
          </p:cNvPr>
          <p:cNvSpPr/>
          <p:nvPr/>
        </p:nvSpPr>
        <p:spPr>
          <a:xfrm>
            <a:off x="10694211" y="0"/>
            <a:ext cx="144180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DDA10FD5-6A02-4D01-92BF-66CC54E9BB8D}"/>
              </a:ext>
            </a:extLst>
          </p:cNvPr>
          <p:cNvSpPr/>
          <p:nvPr/>
        </p:nvSpPr>
        <p:spPr>
          <a:xfrm>
            <a:off x="0" y="0"/>
            <a:ext cx="153803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4B752748-B79D-4045-85AF-89BD85DA4131}"/>
              </a:ext>
            </a:extLst>
          </p:cNvPr>
          <p:cNvSpPr txBox="1"/>
          <p:nvPr/>
        </p:nvSpPr>
        <p:spPr>
          <a:xfrm>
            <a:off x="5581127" y="734786"/>
            <a:ext cx="6554889" cy="5959928"/>
          </a:xfrm>
          <a:prstGeom prst="rect">
            <a:avLst/>
          </a:prstGeom>
        </p:spPr>
        <p:txBody>
          <a:bodyPr vert="horz" lIns="91440" tIns="45720" rIns="91440" bIns="45720" rtlCol="0" anchor="b">
            <a:normAutofit fontScale="70000" lnSpcReduction="20000"/>
          </a:bodyPr>
          <a:lstStyle/>
          <a:p>
            <a:pPr defTabSz="914400">
              <a:lnSpc>
                <a:spcPct val="90000"/>
              </a:lnSpc>
              <a:spcBef>
                <a:spcPct val="0"/>
              </a:spcBef>
              <a:spcAft>
                <a:spcPts val="600"/>
              </a:spcAft>
            </a:pPr>
            <a:r>
              <a:rPr kumimoji="1" lang="ja-JP" altLang="en-US" sz="2600" b="1" dirty="0">
                <a:solidFill>
                  <a:schemeClr val="bg1"/>
                </a:solidFill>
                <a:latin typeface="AR丸ゴシック体M" panose="020F0609000000000000" pitchFamily="49" charset="-128"/>
                <a:ea typeface="AR丸ゴシック体M" panose="020F0609000000000000" pitchFamily="49" charset="-128"/>
                <a:cs typeface="+mj-cs"/>
              </a:rPr>
              <a:t>第 ８</a:t>
            </a:r>
            <a:r>
              <a:rPr kumimoji="1" lang="en-US" altLang="ja-JP" sz="2600" b="1" dirty="0">
                <a:solidFill>
                  <a:schemeClr val="bg1"/>
                </a:solidFill>
                <a:latin typeface="AR丸ゴシック体M" panose="020F0609000000000000" pitchFamily="49" charset="-128"/>
                <a:ea typeface="AR丸ゴシック体M" panose="020F0609000000000000" pitchFamily="49" charset="-128"/>
                <a:cs typeface="+mj-cs"/>
              </a:rPr>
              <a:t> </a:t>
            </a:r>
            <a:r>
              <a:rPr kumimoji="1" lang="ja-JP" altLang="en-US" sz="2600" b="1" dirty="0">
                <a:solidFill>
                  <a:schemeClr val="bg1"/>
                </a:solidFill>
                <a:latin typeface="AR丸ゴシック体M" panose="020F0609000000000000" pitchFamily="49" charset="-128"/>
                <a:ea typeface="AR丸ゴシック体M" panose="020F0609000000000000" pitchFamily="49" charset="-128"/>
                <a:cs typeface="+mj-cs"/>
              </a:rPr>
              <a:t>回の「ＳＤＧｓって何だろう</a:t>
            </a:r>
            <a:r>
              <a:rPr kumimoji="1" lang="ja-JP" altLang="en-US" sz="1900" b="1" dirty="0">
                <a:solidFill>
                  <a:schemeClr val="bg1"/>
                </a:solidFill>
                <a:latin typeface="AR丸ゴシック体M" panose="020F0609000000000000" pitchFamily="49" charset="-128"/>
                <a:ea typeface="AR丸ゴシック体M" panose="020F0609000000000000" pitchFamily="49" charset="-128"/>
                <a:cs typeface="+mj-cs"/>
              </a:rPr>
              <a:t>」</a:t>
            </a:r>
            <a:endParaRPr kumimoji="1" lang="en-US" altLang="ja-JP" sz="1900" b="1"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900" b="1" dirty="0">
              <a:solidFill>
                <a:schemeClr val="bg1"/>
              </a:solidFill>
              <a:latin typeface="AR丸ゴシック体M" panose="020F0609000000000000" pitchFamily="49" charset="-128"/>
              <a:ea typeface="AR丸ゴシック体M" panose="020F0609000000000000" pitchFamily="49" charset="-128"/>
              <a:cs typeface="+mj-cs"/>
            </a:endParaRPr>
          </a:p>
          <a:p>
            <a:r>
              <a:rPr kumimoji="1" lang="ja-JP" altLang="en-US" sz="2600" dirty="0">
                <a:solidFill>
                  <a:schemeClr val="bg1"/>
                </a:solidFill>
                <a:latin typeface="AR丸ゴシック体E" panose="020F0909000000000000" pitchFamily="49" charset="-128"/>
                <a:ea typeface="AR丸ゴシック体E" panose="020F0909000000000000" pitchFamily="49" charset="-128"/>
              </a:rPr>
              <a:t>先生方、お楽しみくださいましたか。</a:t>
            </a:r>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2600" dirty="0">
                <a:solidFill>
                  <a:schemeClr val="bg1"/>
                </a:solidFill>
                <a:latin typeface="AR丸ゴシック体E" panose="020F0909000000000000" pitchFamily="49" charset="-128"/>
                <a:ea typeface="AR丸ゴシック体E" panose="020F0909000000000000" pitchFamily="49" charset="-128"/>
              </a:rPr>
              <a:t>私は「ＳＤＧｓとはね・・・」という説明など、あえて</a:t>
            </a:r>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2600" dirty="0">
                <a:solidFill>
                  <a:schemeClr val="bg1"/>
                </a:solidFill>
                <a:latin typeface="AR丸ゴシック体E" panose="020F0909000000000000" pitchFamily="49" charset="-128"/>
                <a:ea typeface="AR丸ゴシック体E" panose="020F0909000000000000" pitchFamily="49" charset="-128"/>
              </a:rPr>
              <a:t>しませんでした。でも、具体的な資料や事実をもとに、</a:t>
            </a:r>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2600" dirty="0">
                <a:solidFill>
                  <a:schemeClr val="bg1"/>
                </a:solidFill>
                <a:latin typeface="AR丸ゴシック体E" panose="020F0909000000000000" pitchFamily="49" charset="-128"/>
                <a:ea typeface="AR丸ゴシック体E" panose="020F0909000000000000" pitchFamily="49" charset="-128"/>
              </a:rPr>
              <a:t>主体的・対話的な学びが進んでいきましたね。</a:t>
            </a:r>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2600" dirty="0">
                <a:solidFill>
                  <a:schemeClr val="bg1"/>
                </a:solidFill>
                <a:latin typeface="AR丸ゴシック体E" panose="020F0909000000000000" pitchFamily="49" charset="-128"/>
                <a:ea typeface="AR丸ゴシック体E" panose="020F0909000000000000" pitchFamily="49" charset="-128"/>
              </a:rPr>
              <a:t>教科を越えて、物語づくりをしてみたり、それを読み合って、</a:t>
            </a:r>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2600" dirty="0">
                <a:solidFill>
                  <a:schemeClr val="bg1"/>
                </a:solidFill>
                <a:latin typeface="AR丸ゴシック体E" panose="020F0909000000000000" pitchFamily="49" charset="-128"/>
                <a:ea typeface="AR丸ゴシック体E" panose="020F0909000000000000" pitchFamily="49" charset="-128"/>
              </a:rPr>
              <a:t>サインを書き合ったり、楽しそうでしょう。</a:t>
            </a:r>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2600" dirty="0">
                <a:solidFill>
                  <a:schemeClr val="bg1"/>
                </a:solidFill>
                <a:latin typeface="AR丸ゴシック体E" panose="020F0909000000000000" pitchFamily="49" charset="-128"/>
                <a:ea typeface="AR丸ゴシック体E" panose="020F0909000000000000" pitchFamily="49" charset="-128"/>
              </a:rPr>
              <a:t>また、現在の社会における課題を書き出して、ＳＤＧｓの何</a:t>
            </a:r>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2600" dirty="0">
                <a:solidFill>
                  <a:schemeClr val="bg1"/>
                </a:solidFill>
                <a:latin typeface="AR丸ゴシック体E" panose="020F0909000000000000" pitchFamily="49" charset="-128"/>
                <a:ea typeface="AR丸ゴシック体E" panose="020F0909000000000000" pitchFamily="49" charset="-128"/>
              </a:rPr>
              <a:t>番に入れたらいいのか、自分で考えて、判断したり、してい</a:t>
            </a:r>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2600" dirty="0">
                <a:solidFill>
                  <a:schemeClr val="bg1"/>
                </a:solidFill>
                <a:latin typeface="AR丸ゴシック体E" panose="020F0909000000000000" pitchFamily="49" charset="-128"/>
                <a:ea typeface="AR丸ゴシック体E" panose="020F0909000000000000" pitchFamily="49" charset="-128"/>
              </a:rPr>
              <a:t>ました。</a:t>
            </a:r>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26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2600" b="1" dirty="0">
                <a:solidFill>
                  <a:schemeClr val="bg1"/>
                </a:solidFill>
                <a:latin typeface="AR丸ゴシック体E" panose="020F0909000000000000" pitchFamily="49" charset="-128"/>
                <a:ea typeface="AR丸ゴシック体E" panose="020F0909000000000000" pitchFamily="49" charset="-128"/>
              </a:rPr>
              <a:t>教え込む教育から「こどもの学びに火をつける教育へ！」</a:t>
            </a:r>
            <a:endParaRPr kumimoji="1" lang="en-US" altLang="ja-JP" sz="2600" b="1"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1700"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1700"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1700"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2900" dirty="0">
                <a:solidFill>
                  <a:schemeClr val="bg1"/>
                </a:solidFill>
                <a:latin typeface="AR丸ゴシック体E" panose="020F0909000000000000" pitchFamily="49" charset="-128"/>
                <a:ea typeface="AR丸ゴシック体E" panose="020F0909000000000000" pitchFamily="49" charset="-128"/>
              </a:rPr>
              <a:t>新たな学校教育を創っていきましょう。</a:t>
            </a:r>
            <a:endParaRPr kumimoji="1" lang="en-US" altLang="ja-JP" sz="2900" dirty="0">
              <a:solidFill>
                <a:schemeClr val="bg1"/>
              </a:solidFill>
              <a:latin typeface="AR丸ゴシック体E" panose="020F0909000000000000" pitchFamily="49" charset="-128"/>
              <a:ea typeface="AR丸ゴシック体E" panose="020F0909000000000000" pitchFamily="49" charset="-128"/>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500" dirty="0">
              <a:solidFill>
                <a:schemeClr val="bg1"/>
              </a:solidFill>
              <a:latin typeface="+mj-lt"/>
              <a:ea typeface="+mj-ea"/>
              <a:cs typeface="+mj-cs"/>
            </a:endParaRPr>
          </a:p>
        </p:txBody>
      </p:sp>
    </p:spTree>
    <p:extLst>
      <p:ext uri="{BB962C8B-B14F-4D97-AF65-F5344CB8AC3E}">
        <p14:creationId xmlns:p14="http://schemas.microsoft.com/office/powerpoint/2010/main" val="2742051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801402" y="2556819"/>
            <a:ext cx="5120641" cy="3724096"/>
          </a:xfrm>
          <a:prstGeom prst="rect">
            <a:avLst/>
          </a:prstGeom>
          <a:noFill/>
        </p:spPr>
        <p:txBody>
          <a:bodyPr wrap="square" rtlCol="0">
            <a:spAutoFit/>
          </a:bodyPr>
          <a:lstStyle/>
          <a:p>
            <a:r>
              <a:rPr kumimoji="1" lang="ja-JP" altLang="en-US" sz="3600" b="1" dirty="0">
                <a:solidFill>
                  <a:srgbClr val="FF0066"/>
                </a:solidFill>
                <a:latin typeface="HG丸ｺﾞｼｯｸM-PRO" panose="020F0600000000000000" pitchFamily="50" charset="-128"/>
                <a:ea typeface="HG丸ｺﾞｼｯｸM-PRO" panose="020F0600000000000000" pitchFamily="50" charset="-128"/>
              </a:rPr>
              <a:t>ねぇ、ねぇ岡村～！</a:t>
            </a:r>
            <a:endParaRPr kumimoji="1" lang="en-US" altLang="ja-JP" sz="3600" b="1" dirty="0">
              <a:solidFill>
                <a:srgbClr val="FF0066"/>
              </a:solidFill>
              <a:latin typeface="HG丸ｺﾞｼｯｸM-PRO" panose="020F0600000000000000" pitchFamily="50" charset="-128"/>
              <a:ea typeface="HG丸ｺﾞｼｯｸM-PRO" panose="020F0600000000000000" pitchFamily="50" charset="-128"/>
            </a:endParaRPr>
          </a:p>
          <a:p>
            <a:endParaRPr kumimoji="1" lang="en-US" altLang="ja-JP" sz="3600" b="1" dirty="0">
              <a:solidFill>
                <a:srgbClr val="FF0066"/>
              </a:solidFill>
              <a:latin typeface="HG丸ｺﾞｼｯｸM-PRO" panose="020F0600000000000000" pitchFamily="50" charset="-128"/>
              <a:ea typeface="HG丸ｺﾞｼｯｸM-PRO" panose="020F0600000000000000" pitchFamily="50" charset="-128"/>
            </a:endParaRPr>
          </a:p>
          <a:p>
            <a:r>
              <a:rPr kumimoji="1" lang="ja-JP" altLang="en-US" sz="3600" b="1" dirty="0">
                <a:solidFill>
                  <a:srgbClr val="FF0066"/>
                </a:solidFill>
                <a:latin typeface="HG丸ｺﾞｼｯｸM-PRO" panose="020F0600000000000000" pitchFamily="50" charset="-128"/>
                <a:ea typeface="HG丸ｺﾞｼｯｸM-PRO" panose="020F0600000000000000" pitchFamily="50" charset="-128"/>
              </a:rPr>
              <a:t>私たち人間は、一体、</a:t>
            </a:r>
            <a:endParaRPr kumimoji="1" lang="en-US" altLang="ja-JP" sz="3600" b="1" dirty="0">
              <a:solidFill>
                <a:srgbClr val="FF0066"/>
              </a:solidFill>
              <a:latin typeface="HG丸ｺﾞｼｯｸM-PRO" panose="020F0600000000000000" pitchFamily="50" charset="-128"/>
              <a:ea typeface="HG丸ｺﾞｼｯｸM-PRO" panose="020F0600000000000000" pitchFamily="50" charset="-128"/>
            </a:endParaRPr>
          </a:p>
          <a:p>
            <a:r>
              <a:rPr kumimoji="1" lang="ja-JP" altLang="en-US" sz="4000" b="1" dirty="0">
                <a:solidFill>
                  <a:srgbClr val="FF0066"/>
                </a:solidFill>
                <a:latin typeface="HG丸ｺﾞｼｯｸM-PRO" panose="020F0600000000000000" pitchFamily="50" charset="-128"/>
                <a:ea typeface="HG丸ｺﾞｼｯｸM-PRO" panose="020F0600000000000000" pitchFamily="50" charset="-128"/>
              </a:rPr>
              <a:t>何を</a:t>
            </a:r>
            <a:r>
              <a:rPr kumimoji="1" lang="ja-JP" altLang="en-US" sz="6000" b="1" dirty="0">
                <a:solidFill>
                  <a:srgbClr val="FF0066"/>
                </a:solidFill>
                <a:latin typeface="HG丸ｺﾞｼｯｸM-PRO" panose="020F0600000000000000" pitchFamily="50" charset="-128"/>
                <a:ea typeface="HG丸ｺﾞｼｯｸM-PRO" panose="020F0600000000000000" pitchFamily="50" charset="-128"/>
              </a:rPr>
              <a:t>克服</a:t>
            </a:r>
            <a:r>
              <a:rPr kumimoji="1" lang="ja-JP" altLang="en-US" sz="4000" b="1" dirty="0">
                <a:solidFill>
                  <a:srgbClr val="FF0066"/>
                </a:solidFill>
                <a:latin typeface="HG丸ｺﾞｼｯｸM-PRO" panose="020F0600000000000000" pitchFamily="50" charset="-128"/>
                <a:ea typeface="HG丸ｺﾞｼｯｸM-PRO" panose="020F0600000000000000" pitchFamily="50" charset="-128"/>
              </a:rPr>
              <a:t>して</a:t>
            </a:r>
            <a:endParaRPr kumimoji="1" lang="en-US" altLang="ja-JP" sz="4000" b="1" dirty="0">
              <a:solidFill>
                <a:srgbClr val="FF0066"/>
              </a:solidFill>
              <a:latin typeface="HG丸ｺﾞｼｯｸM-PRO" panose="020F0600000000000000" pitchFamily="50" charset="-128"/>
              <a:ea typeface="HG丸ｺﾞｼｯｸM-PRO" panose="020F0600000000000000" pitchFamily="50" charset="-128"/>
            </a:endParaRPr>
          </a:p>
          <a:p>
            <a:r>
              <a:rPr kumimoji="1" lang="ja-JP" altLang="en-US" sz="3600" b="1" dirty="0">
                <a:solidFill>
                  <a:srgbClr val="FF0066"/>
                </a:solidFill>
                <a:latin typeface="HG丸ｺﾞｼｯｸM-PRO" panose="020F0600000000000000" pitchFamily="50" charset="-128"/>
                <a:ea typeface="HG丸ｺﾞｼｯｸM-PRO" panose="020F0600000000000000" pitchFamily="50" charset="-128"/>
              </a:rPr>
              <a:t>きたのでしょうか？</a:t>
            </a:r>
            <a:endParaRPr kumimoji="1" lang="en-US" altLang="ja-JP" sz="3600" b="1" dirty="0">
              <a:solidFill>
                <a:srgbClr val="FF0066"/>
              </a:solidFill>
              <a:latin typeface="HG丸ｺﾞｼｯｸM-PRO" panose="020F0600000000000000" pitchFamily="50" charset="-128"/>
              <a:ea typeface="HG丸ｺﾞｼｯｸM-PRO" panose="020F0600000000000000" pitchFamily="50" charset="-128"/>
            </a:endParaRPr>
          </a:p>
          <a:p>
            <a:endParaRPr kumimoji="1" lang="ja-JP" altLang="en-US" sz="3200" dirty="0">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1988475" y="1475690"/>
            <a:ext cx="6435089" cy="400110"/>
          </a:xfrm>
          <a:prstGeom prst="rect">
            <a:avLst/>
          </a:prstGeom>
          <a:noFill/>
        </p:spPr>
        <p:txBody>
          <a:bodyPr wrap="square" rtlCol="0">
            <a:spAutoFit/>
          </a:bodyPr>
          <a:lstStyle/>
          <a:p>
            <a:r>
              <a:rPr kumimoji="1" lang="ja-JP" altLang="en-US" sz="2000" b="1" dirty="0">
                <a:latin typeface="HG丸ｺﾞｼｯｸM-PRO" panose="020F0600000000000000" pitchFamily="50" charset="-128"/>
                <a:ea typeface="HG丸ｺﾞｼｯｸM-PRO" panose="020F0600000000000000" pitchFamily="50" charset="-128"/>
              </a:rPr>
              <a:t>チコちゃん風に話をすると・・・</a:t>
            </a:r>
          </a:p>
        </p:txBody>
      </p:sp>
      <p:grpSp>
        <p:nvGrpSpPr>
          <p:cNvPr id="12" name="グループ化 11"/>
          <p:cNvGrpSpPr/>
          <p:nvPr/>
        </p:nvGrpSpPr>
        <p:grpSpPr>
          <a:xfrm>
            <a:off x="1988474" y="598712"/>
            <a:ext cx="4381846" cy="965400"/>
            <a:chOff x="464474" y="598711"/>
            <a:chExt cx="4381846" cy="965400"/>
          </a:xfrm>
        </p:grpSpPr>
        <p:sp>
          <p:nvSpPr>
            <p:cNvPr id="7" name="テキスト ボックス 6"/>
            <p:cNvSpPr txBox="1"/>
            <p:nvPr/>
          </p:nvSpPr>
          <p:spPr>
            <a:xfrm>
              <a:off x="464474" y="794670"/>
              <a:ext cx="4381846" cy="769441"/>
            </a:xfrm>
            <a:prstGeom prst="rect">
              <a:avLst/>
            </a:prstGeom>
            <a:noFill/>
          </p:spPr>
          <p:txBody>
            <a:bodyPr wrap="square" rtlCol="0">
              <a:spAutoFit/>
            </a:bodyPr>
            <a:lstStyle/>
            <a:p>
              <a:r>
                <a:rPr kumimoji="1" lang="ja-JP" altLang="en-US" sz="2000" b="1" dirty="0">
                  <a:latin typeface="HG丸ｺﾞｼｯｸM-PRO" panose="020F0600000000000000" pitchFamily="50" charset="-128"/>
                  <a:ea typeface="HG丸ｺﾞｼｯｸM-PRO" panose="020F0600000000000000" pitchFamily="50" charset="-128"/>
                </a:rPr>
                <a:t>この時間のテーマは</a:t>
              </a:r>
              <a:r>
                <a:rPr kumimoji="1" lang="ja-JP" altLang="en-US" sz="4400" b="1" dirty="0">
                  <a:solidFill>
                    <a:srgbClr val="FF0000"/>
                  </a:solidFill>
                  <a:latin typeface="HG丸ｺﾞｼｯｸM-PRO" panose="020F0600000000000000" pitchFamily="50" charset="-128"/>
                  <a:ea typeface="HG丸ｺﾞｼｯｸM-PRO" panose="020F0600000000000000" pitchFamily="50" charset="-128"/>
                </a:rPr>
                <a:t>克服</a:t>
              </a:r>
              <a:r>
                <a:rPr kumimoji="1" lang="ja-JP" altLang="en-US" sz="2000" b="1" dirty="0">
                  <a:latin typeface="HG丸ｺﾞｼｯｸM-PRO" panose="020F0600000000000000" pitchFamily="50" charset="-128"/>
                  <a:ea typeface="HG丸ｺﾞｼｯｸM-PRO" panose="020F0600000000000000" pitchFamily="50" charset="-128"/>
                </a:rPr>
                <a:t>です。</a:t>
              </a:r>
            </a:p>
          </p:txBody>
        </p:sp>
        <p:sp>
          <p:nvSpPr>
            <p:cNvPr id="11" name="テキスト ボックス 10"/>
            <p:cNvSpPr txBox="1"/>
            <p:nvPr/>
          </p:nvSpPr>
          <p:spPr>
            <a:xfrm>
              <a:off x="2818015" y="598711"/>
              <a:ext cx="1421476" cy="338554"/>
            </a:xfrm>
            <a:prstGeom prst="rect">
              <a:avLst/>
            </a:prstGeom>
            <a:noFill/>
          </p:spPr>
          <p:txBody>
            <a:bodyPr wrap="square" rtlCol="0">
              <a:spAutoFit/>
            </a:bodyPr>
            <a:lstStyle/>
            <a:p>
              <a:r>
                <a:rPr kumimoji="1" lang="ja-JP" altLang="en-US" sz="1600" b="1" dirty="0">
                  <a:solidFill>
                    <a:srgbClr val="FF0000"/>
                  </a:solidFill>
                  <a:latin typeface="HG丸ｺﾞｼｯｸM-PRO" panose="020F0600000000000000" pitchFamily="50" charset="-128"/>
                  <a:ea typeface="HG丸ｺﾞｼｯｸM-PRO" panose="020F0600000000000000" pitchFamily="50" charset="-128"/>
                </a:rPr>
                <a:t>こく　ふく</a:t>
              </a:r>
            </a:p>
          </p:txBody>
        </p:sp>
      </p:grpSp>
    </p:spTree>
    <p:extLst>
      <p:ext uri="{BB962C8B-B14F-4D97-AF65-F5344CB8AC3E}">
        <p14:creationId xmlns:p14="http://schemas.microsoft.com/office/powerpoint/2010/main" val="341650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48772" y="107744"/>
            <a:ext cx="9149271" cy="7325082"/>
          </a:xfrm>
          <a:prstGeom prst="rect">
            <a:avLst/>
          </a:prstGeom>
          <a:noFill/>
        </p:spPr>
        <p:txBody>
          <a:bodyPr wrap="square" rtlCol="0">
            <a:spAutoFit/>
          </a:bodyPr>
          <a:lstStyle/>
          <a:p>
            <a:pPr algn="ctr"/>
            <a:r>
              <a:rPr kumimoji="1" lang="ja-JP" altLang="en-US" sz="3200" dirty="0">
                <a:latin typeface="HG丸ｺﾞｼｯｸM-PRO" panose="020F0600000000000000" pitchFamily="50" charset="-128"/>
                <a:ea typeface="HG丸ｺﾞｼｯｸM-PRO" panose="020F0600000000000000" pitchFamily="50" charset="-128"/>
              </a:rPr>
              <a:t>わたしたち人類のご先祖様は</a:t>
            </a:r>
            <a:endParaRPr kumimoji="1" lang="en-US" altLang="ja-JP" sz="3200" dirty="0">
              <a:latin typeface="HG丸ｺﾞｼｯｸM-PRO" panose="020F0600000000000000" pitchFamily="50" charset="-128"/>
              <a:ea typeface="HG丸ｺﾞｼｯｸM-PRO" panose="020F0600000000000000" pitchFamily="50" charset="-128"/>
            </a:endParaRPr>
          </a:p>
          <a:p>
            <a:pPr algn="ctr"/>
            <a:r>
              <a:rPr kumimoji="1" lang="en-US" altLang="ja-JP" sz="3200" dirty="0">
                <a:latin typeface="HG丸ｺﾞｼｯｸM-PRO" panose="020F0600000000000000" pitchFamily="50" charset="-128"/>
                <a:ea typeface="HG丸ｺﾞｼｯｸM-PRO" panose="020F0600000000000000" pitchFamily="50" charset="-128"/>
              </a:rPr>
              <a:t>240</a:t>
            </a:r>
            <a:r>
              <a:rPr kumimoji="1" lang="ja-JP" altLang="en-US" sz="3200" dirty="0">
                <a:latin typeface="HG丸ｺﾞｼｯｸM-PRO" panose="020F0600000000000000" pitchFamily="50" charset="-128"/>
                <a:ea typeface="HG丸ｺﾞｼｯｸM-PRO" panose="020F0600000000000000" pitchFamily="50" charset="-128"/>
              </a:rPr>
              <a:t>万年前にアフリカで生まれました。　　　　　　</a:t>
            </a:r>
            <a:endParaRPr kumimoji="1" lang="en-US" altLang="ja-JP" sz="3200" dirty="0">
              <a:latin typeface="HG丸ｺﾞｼｯｸM-PRO" panose="020F0600000000000000" pitchFamily="50" charset="-128"/>
              <a:ea typeface="HG丸ｺﾞｼｯｸM-PRO" panose="020F0600000000000000" pitchFamily="50" charset="-128"/>
            </a:endParaRPr>
          </a:p>
          <a:p>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これが人類のご先祖様</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a:t>
            </a:r>
            <a:r>
              <a:rPr kumimoji="1" lang="ja-JP" altLang="en-US" sz="3200" dirty="0">
                <a:latin typeface="HG丸ｺﾞｼｯｸM-PRO" panose="020F0600000000000000" pitchFamily="50" charset="-128"/>
                <a:ea typeface="HG丸ｺﾞｼｯｸM-PRO" panose="020F0600000000000000" pitchFamily="50" charset="-128"/>
              </a:rPr>
              <a:t>ホモ・ハビリス</a:t>
            </a:r>
            <a:endParaRPr kumimoji="1" lang="en-US" altLang="ja-JP" sz="3200"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ホモ・ハビリスはハイエナなど肉食獣の食べ残しを</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狙い、その骨の中にある骨髄を食べていました。</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骨を割るために偶然石器を発明したのです。</a:t>
            </a:r>
            <a:endParaRPr kumimoji="1" lang="en-US" altLang="ja-JP" dirty="0">
              <a:latin typeface="HG丸ｺﾞｼｯｸM-PRO" panose="020F0600000000000000" pitchFamily="50" charset="-128"/>
              <a:ea typeface="HG丸ｺﾞｼｯｸM-PRO" panose="020F0600000000000000" pitchFamily="50" charset="-128"/>
            </a:endParaRPr>
          </a:p>
          <a:p>
            <a:endParaRPr kumimoji="1" lang="en-US" altLang="ja-JP" dirty="0">
              <a:latin typeface="HG丸ｺﾞｼｯｸM-PRO" panose="020F0600000000000000" pitchFamily="50" charset="-128"/>
              <a:ea typeface="HG丸ｺﾞｼｯｸM-PRO" panose="020F0600000000000000" pitchFamily="50" charset="-128"/>
            </a:endParaRPr>
          </a:p>
          <a:p>
            <a:pPr algn="ctr"/>
            <a:endParaRPr kumimoji="1" lang="en-US" altLang="ja-JP" sz="3200" dirty="0">
              <a:latin typeface="HG丸ｺﾞｼｯｸM-PRO" panose="020F0600000000000000" pitchFamily="50" charset="-128"/>
              <a:ea typeface="HG丸ｺﾞｼｯｸM-PRO" panose="020F0600000000000000" pitchFamily="50" charset="-128"/>
            </a:endParaRPr>
          </a:p>
          <a:p>
            <a:pPr algn="ctr"/>
            <a:endParaRPr kumimoji="1" lang="en-US" altLang="ja-JP" sz="3200" dirty="0">
              <a:latin typeface="HG丸ｺﾞｼｯｸM-PRO" panose="020F0600000000000000" pitchFamily="50" charset="-128"/>
              <a:ea typeface="HG丸ｺﾞｼｯｸM-PRO" panose="020F0600000000000000" pitchFamily="50" charset="-128"/>
            </a:endParaRPr>
          </a:p>
          <a:p>
            <a:pPr algn="ctr"/>
            <a:endParaRPr kumimoji="1" lang="en-US" altLang="ja-JP" sz="3200" dirty="0">
              <a:latin typeface="HG丸ｺﾞｼｯｸM-PRO" panose="020F0600000000000000" pitchFamily="50" charset="-128"/>
              <a:ea typeface="HG丸ｺﾞｼｯｸM-PRO" panose="020F0600000000000000" pitchFamily="50" charset="-128"/>
            </a:endParaRPr>
          </a:p>
          <a:p>
            <a:pPr algn="ctr"/>
            <a:endParaRPr kumimoji="1" lang="en-US" altLang="ja-JP" sz="3200" dirty="0">
              <a:latin typeface="HG丸ｺﾞｼｯｸM-PRO" panose="020F0600000000000000" pitchFamily="50" charset="-128"/>
              <a:ea typeface="HG丸ｺﾞｼｯｸM-PRO" panose="020F0600000000000000" pitchFamily="50" charset="-128"/>
            </a:endParaRPr>
          </a:p>
          <a:p>
            <a:pPr algn="ctr"/>
            <a:r>
              <a:rPr kumimoji="1" lang="en-US" altLang="ja-JP" sz="3000" dirty="0">
                <a:latin typeface="HG丸ｺﾞｼｯｸM-PRO" panose="020F0600000000000000" pitchFamily="50" charset="-128"/>
                <a:ea typeface="HG丸ｺﾞｼｯｸM-PRO" panose="020F0600000000000000" pitchFamily="50" charset="-128"/>
              </a:rPr>
              <a:t>100</a:t>
            </a:r>
            <a:r>
              <a:rPr kumimoji="1" lang="ja-JP" altLang="en-US" sz="3000" dirty="0">
                <a:latin typeface="HG丸ｺﾞｼｯｸM-PRO" panose="020F0600000000000000" pitchFamily="50" charset="-128"/>
                <a:ea typeface="HG丸ｺﾞｼｯｸM-PRO" panose="020F0600000000000000" pitchFamily="50" charset="-128"/>
              </a:rPr>
              <a:t>万年以上の時が過ぎ、ホモ・ハビリスは</a:t>
            </a:r>
            <a:endParaRPr kumimoji="1" lang="en-US" altLang="ja-JP" sz="3000" dirty="0">
              <a:latin typeface="HG丸ｺﾞｼｯｸM-PRO" panose="020F0600000000000000" pitchFamily="50" charset="-128"/>
              <a:ea typeface="HG丸ｺﾞｼｯｸM-PRO" panose="020F0600000000000000" pitchFamily="50" charset="-128"/>
            </a:endParaRPr>
          </a:p>
          <a:p>
            <a:pPr algn="ctr"/>
            <a:r>
              <a:rPr kumimoji="1" lang="ja-JP" altLang="en-US" sz="3000" dirty="0">
                <a:latin typeface="HG丸ｺﾞｼｯｸM-PRO" panose="020F0600000000000000" pitchFamily="50" charset="-128"/>
                <a:ea typeface="HG丸ｺﾞｼｯｸM-PRO" panose="020F0600000000000000" pitchFamily="50" charset="-128"/>
              </a:rPr>
              <a:t>ホモ・サピエンスに進化を遂げ、アフリカをでて</a:t>
            </a:r>
            <a:endParaRPr kumimoji="1" lang="en-US" altLang="ja-JP" sz="3000" dirty="0">
              <a:latin typeface="HG丸ｺﾞｼｯｸM-PRO" panose="020F0600000000000000" pitchFamily="50" charset="-128"/>
              <a:ea typeface="HG丸ｺﾞｼｯｸM-PRO" panose="020F0600000000000000" pitchFamily="50" charset="-128"/>
            </a:endParaRPr>
          </a:p>
          <a:p>
            <a:pPr algn="ctr"/>
            <a:r>
              <a:rPr kumimoji="1" lang="ja-JP" altLang="en-US" sz="3000" dirty="0">
                <a:latin typeface="HG丸ｺﾞｼｯｸM-PRO" panose="020F0600000000000000" pitchFamily="50" charset="-128"/>
                <a:ea typeface="HG丸ｺﾞｼｯｸM-PRO" panose="020F0600000000000000" pitchFamily="50" charset="-128"/>
              </a:rPr>
              <a:t>世界中に広がっていったといわれています。</a:t>
            </a:r>
            <a:endParaRPr kumimoji="1" lang="en-US" altLang="ja-JP" sz="3000" dirty="0">
              <a:latin typeface="HG丸ｺﾞｼｯｸM-PRO" panose="020F0600000000000000" pitchFamily="50" charset="-128"/>
              <a:ea typeface="HG丸ｺﾞｼｯｸM-PRO" panose="020F0600000000000000" pitchFamily="50" charset="-128"/>
            </a:endParaRPr>
          </a:p>
          <a:p>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3074" name="Picture 2" descr="é¢é£ç»å"/>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5259790" y="3211307"/>
            <a:ext cx="3626686" cy="203221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8886477" y="4081637"/>
            <a:ext cx="1230923" cy="415498"/>
          </a:xfrm>
          <a:prstGeom prst="rect">
            <a:avLst/>
          </a:prstGeom>
          <a:solidFill>
            <a:schemeClr val="bg1"/>
          </a:solidFill>
          <a:ln>
            <a:solidFill>
              <a:schemeClr val="tx1"/>
            </a:solidFill>
          </a:ln>
        </p:spPr>
        <p:txBody>
          <a:bodyPr wrap="square" rtlCol="0">
            <a:spAutoFit/>
          </a:bodyPr>
          <a:lstStyle/>
          <a:p>
            <a:r>
              <a:rPr kumimoji="1" lang="ja-JP" altLang="en-US" sz="1050" dirty="0">
                <a:latin typeface="+mn-ea"/>
              </a:rPr>
              <a:t>ホモ・ハビリス</a:t>
            </a:r>
            <a:endParaRPr kumimoji="1" lang="en-US" altLang="ja-JP" sz="1050" dirty="0">
              <a:latin typeface="+mn-ea"/>
            </a:endParaRPr>
          </a:p>
          <a:p>
            <a:r>
              <a:rPr kumimoji="1" lang="en-US" altLang="ja-JP" sz="1050" dirty="0">
                <a:latin typeface="+mn-ea"/>
              </a:rPr>
              <a:t>240</a:t>
            </a:r>
            <a:r>
              <a:rPr kumimoji="1" lang="ja-JP" altLang="en-US" sz="1050" dirty="0">
                <a:latin typeface="+mn-ea"/>
              </a:rPr>
              <a:t>～</a:t>
            </a:r>
            <a:r>
              <a:rPr kumimoji="1" lang="en-US" altLang="ja-JP" sz="1050" dirty="0">
                <a:latin typeface="+mn-ea"/>
              </a:rPr>
              <a:t>140</a:t>
            </a:r>
            <a:r>
              <a:rPr kumimoji="1" lang="ja-JP" altLang="en-US" sz="1050" dirty="0">
                <a:latin typeface="+mn-ea"/>
              </a:rPr>
              <a:t>万年前</a:t>
            </a:r>
          </a:p>
        </p:txBody>
      </p:sp>
      <p:sp>
        <p:nvSpPr>
          <p:cNvPr id="8" name="テキスト ボックス 7"/>
          <p:cNvSpPr txBox="1"/>
          <p:nvPr/>
        </p:nvSpPr>
        <p:spPr>
          <a:xfrm>
            <a:off x="4190580" y="4081637"/>
            <a:ext cx="1354016" cy="253916"/>
          </a:xfrm>
          <a:prstGeom prst="rect">
            <a:avLst/>
          </a:prstGeom>
          <a:solidFill>
            <a:schemeClr val="bg1"/>
          </a:solidFill>
          <a:ln>
            <a:solidFill>
              <a:schemeClr val="tx1"/>
            </a:solidFill>
          </a:ln>
        </p:spPr>
        <p:txBody>
          <a:bodyPr wrap="square" rtlCol="0">
            <a:spAutoFit/>
          </a:bodyPr>
          <a:lstStyle/>
          <a:p>
            <a:r>
              <a:rPr kumimoji="1" lang="ja-JP" altLang="en-US" sz="1050" dirty="0">
                <a:latin typeface="+mn-ea"/>
              </a:rPr>
              <a:t>ホモ・サピエンス</a:t>
            </a:r>
          </a:p>
        </p:txBody>
      </p:sp>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7168" y="1240132"/>
            <a:ext cx="1864156" cy="2094697"/>
          </a:xfrm>
          <a:prstGeom prst="rect">
            <a:avLst/>
          </a:prstGeom>
        </p:spPr>
      </p:pic>
    </p:spTree>
    <p:extLst>
      <p:ext uri="{BB962C8B-B14F-4D97-AF65-F5344CB8AC3E}">
        <p14:creationId xmlns:p14="http://schemas.microsoft.com/office/powerpoint/2010/main" val="237365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13" end="13"/>
                                            </p:txEl>
                                          </p:spTgt>
                                        </p:tgtEl>
                                        <p:attrNameLst>
                                          <p:attrName>style.visibility</p:attrName>
                                        </p:attrNameLst>
                                      </p:cBhvr>
                                      <p:to>
                                        <p:strVal val="visible"/>
                                      </p:to>
                                    </p:set>
                                    <p:animEffect transition="in" filter="fade">
                                      <p:cBhvr>
                                        <p:cTn id="24" dur="1000"/>
                                        <p:tgtEl>
                                          <p:spTgt spid="4">
                                            <p:txEl>
                                              <p:pRg st="13" end="13"/>
                                            </p:txEl>
                                          </p:spTgt>
                                        </p:tgtEl>
                                      </p:cBhvr>
                                    </p:animEffect>
                                    <p:anim calcmode="lin" valueType="num">
                                      <p:cBhvr>
                                        <p:cTn id="25"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3" end="1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14" end="14"/>
                                            </p:txEl>
                                          </p:spTgt>
                                        </p:tgtEl>
                                        <p:attrNameLst>
                                          <p:attrName>style.visibility</p:attrName>
                                        </p:attrNameLst>
                                      </p:cBhvr>
                                      <p:to>
                                        <p:strVal val="visible"/>
                                      </p:to>
                                    </p:set>
                                    <p:animEffect transition="in" filter="fade">
                                      <p:cBhvr>
                                        <p:cTn id="29" dur="1000"/>
                                        <p:tgtEl>
                                          <p:spTgt spid="4">
                                            <p:txEl>
                                              <p:pRg st="14" end="14"/>
                                            </p:txEl>
                                          </p:spTgt>
                                        </p:tgtEl>
                                      </p:cBhvr>
                                    </p:animEffect>
                                    <p:anim calcmode="lin" valueType="num">
                                      <p:cBhvr>
                                        <p:cTn id="30"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14" end="1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15" end="15"/>
                                            </p:txEl>
                                          </p:spTgt>
                                        </p:tgtEl>
                                        <p:attrNameLst>
                                          <p:attrName>style.visibility</p:attrName>
                                        </p:attrNameLst>
                                      </p:cBhvr>
                                      <p:to>
                                        <p:strVal val="visible"/>
                                      </p:to>
                                    </p:set>
                                    <p:animEffect transition="in" filter="fade">
                                      <p:cBhvr>
                                        <p:cTn id="34" dur="1000"/>
                                        <p:tgtEl>
                                          <p:spTgt spid="4">
                                            <p:txEl>
                                              <p:pRg st="15" end="15"/>
                                            </p:txEl>
                                          </p:spTgt>
                                        </p:tgtEl>
                                      </p:cBhvr>
                                    </p:animEffect>
                                    <p:anim calcmode="lin" valueType="num">
                                      <p:cBhvr>
                                        <p:cTn id="35"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957457" y="124717"/>
            <a:ext cx="8710543" cy="1461939"/>
          </a:xfrm>
          <a:prstGeom prst="rect">
            <a:avLst/>
          </a:prstGeom>
          <a:noFill/>
        </p:spPr>
        <p:txBody>
          <a:bodyPr wrap="square" rtlCol="0">
            <a:spAutoFit/>
          </a:bodyPr>
          <a:lstStyle/>
          <a:p>
            <a:pPr algn="ctr"/>
            <a:r>
              <a:rPr kumimoji="1" lang="ja-JP" altLang="en-US" sz="3200" dirty="0">
                <a:latin typeface="HG丸ｺﾞｼｯｸM-PRO" panose="020F0600000000000000" pitchFamily="50" charset="-128"/>
                <a:ea typeface="HG丸ｺﾞｼｯｸM-PRO" panose="020F0600000000000000" pitchFamily="50" charset="-128"/>
              </a:rPr>
              <a:t>縄文時代って聞いたことありますか？</a:t>
            </a:r>
            <a:endParaRPr kumimoji="1" lang="en-US" altLang="ja-JP" sz="3200" dirty="0">
              <a:latin typeface="HG丸ｺﾞｼｯｸM-PRO" panose="020F0600000000000000" pitchFamily="50" charset="-128"/>
              <a:ea typeface="HG丸ｺﾞｼｯｸM-PRO" panose="020F0600000000000000" pitchFamily="50" charset="-128"/>
            </a:endParaRPr>
          </a:p>
          <a:p>
            <a:endParaRPr kumimoji="1" lang="en-US" altLang="ja-JP" sz="900" dirty="0">
              <a:latin typeface="HG丸ｺﾞｼｯｸM-PRO" panose="020F0600000000000000" pitchFamily="50" charset="-128"/>
              <a:ea typeface="HG丸ｺﾞｼｯｸM-PRO" panose="020F0600000000000000" pitchFamily="50" charset="-128"/>
            </a:endParaRPr>
          </a:p>
          <a:p>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grpSp>
        <p:nvGrpSpPr>
          <p:cNvPr id="6" name="グループ化 5"/>
          <p:cNvGrpSpPr/>
          <p:nvPr/>
        </p:nvGrpSpPr>
        <p:grpSpPr>
          <a:xfrm>
            <a:off x="1957457" y="1427773"/>
            <a:ext cx="4344907" cy="5085636"/>
            <a:chOff x="139773" y="1278143"/>
            <a:chExt cx="4344907" cy="5085636"/>
          </a:xfrm>
        </p:grpSpPr>
        <p:pic>
          <p:nvPicPr>
            <p:cNvPr id="4" name="Picture 6" descr="ãç¸æäººãé¡ãã®ç»åæ¤ç´¢çµæ"/>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799" y="2159680"/>
              <a:ext cx="3153074" cy="4204099"/>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139773" y="1278143"/>
              <a:ext cx="4344907" cy="861774"/>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これが骨から復元された縄文人の       女性の顔です。だいぶ我々に近いよね。</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（国立科学博物館）</a:t>
              </a:r>
            </a:p>
          </p:txBody>
        </p:sp>
      </p:grpSp>
      <p:sp>
        <p:nvSpPr>
          <p:cNvPr id="7" name="テキスト ボックス 6"/>
          <p:cNvSpPr txBox="1"/>
          <p:nvPr/>
        </p:nvSpPr>
        <p:spPr>
          <a:xfrm>
            <a:off x="1136098" y="855685"/>
            <a:ext cx="6937412" cy="369332"/>
          </a:xfrm>
          <a:prstGeom prst="rect">
            <a:avLst/>
          </a:prstGeom>
          <a:noFill/>
        </p:spPr>
        <p:txBody>
          <a:bodyPr wrap="square" rtlCol="0">
            <a:spAutoFit/>
          </a:bodyPr>
          <a:lstStyle/>
          <a:p>
            <a:pPr algn="ctr"/>
            <a:r>
              <a:rPr kumimoji="1" lang="ja-JP" altLang="en-US" dirty="0">
                <a:latin typeface="HG丸ｺﾞｼｯｸM-PRO" panose="020F0600000000000000" pitchFamily="50" charset="-128"/>
                <a:ea typeface="HG丸ｺﾞｼｯｸM-PRO" panose="020F0600000000000000" pitchFamily="50" charset="-128"/>
              </a:rPr>
              <a:t>大体今から</a:t>
            </a:r>
            <a:r>
              <a:rPr kumimoji="1" lang="en-US" altLang="ja-JP" dirty="0">
                <a:latin typeface="HG丸ｺﾞｼｯｸM-PRO" panose="020F0600000000000000" pitchFamily="50" charset="-128"/>
                <a:ea typeface="HG丸ｺﾞｼｯｸM-PRO" panose="020F0600000000000000" pitchFamily="50" charset="-128"/>
              </a:rPr>
              <a:t>1</a:t>
            </a:r>
            <a:r>
              <a:rPr kumimoji="1" lang="ja-JP" altLang="en-US" dirty="0">
                <a:latin typeface="HG丸ｺﾞｼｯｸM-PRO" panose="020F0600000000000000" pitchFamily="50" charset="-128"/>
                <a:ea typeface="HG丸ｺﾞｼｯｸM-PRO" panose="020F0600000000000000" pitchFamily="50" charset="-128"/>
              </a:rPr>
              <a:t>万</a:t>
            </a:r>
            <a:r>
              <a:rPr kumimoji="1" lang="en-US" altLang="ja-JP" dirty="0">
                <a:latin typeface="HG丸ｺﾞｼｯｸM-PRO" panose="020F0600000000000000" pitchFamily="50" charset="-128"/>
                <a:ea typeface="HG丸ｺﾞｼｯｸM-PRO" panose="020F0600000000000000" pitchFamily="50" charset="-128"/>
              </a:rPr>
              <a:t>5000</a:t>
            </a:r>
            <a:r>
              <a:rPr kumimoji="1" lang="ja-JP" altLang="en-US" dirty="0">
                <a:latin typeface="HG丸ｺﾞｼｯｸM-PRO" panose="020F0600000000000000" pitchFamily="50" charset="-128"/>
                <a:ea typeface="HG丸ｺﾞｼｯｸM-PRO" panose="020F0600000000000000" pitchFamily="50" charset="-128"/>
              </a:rPr>
              <a:t>年前から</a:t>
            </a:r>
            <a:r>
              <a:rPr kumimoji="1" lang="en-US" altLang="ja-JP" dirty="0">
                <a:latin typeface="HG丸ｺﾞｼｯｸM-PRO" panose="020F0600000000000000" pitchFamily="50" charset="-128"/>
                <a:ea typeface="HG丸ｺﾞｼｯｸM-PRO" panose="020F0600000000000000" pitchFamily="50" charset="-128"/>
              </a:rPr>
              <a:t>2800</a:t>
            </a:r>
            <a:r>
              <a:rPr kumimoji="1" lang="ja-JP" altLang="en-US" dirty="0">
                <a:latin typeface="HG丸ｺﾞｼｯｸM-PRO" panose="020F0600000000000000" pitchFamily="50" charset="-128"/>
                <a:ea typeface="HG丸ｺﾞｼｯｸM-PRO" panose="020F0600000000000000" pitchFamily="50" charset="-128"/>
              </a:rPr>
              <a:t>年くらい前</a:t>
            </a:r>
          </a:p>
        </p:txBody>
      </p:sp>
      <p:sp>
        <p:nvSpPr>
          <p:cNvPr id="22" name="テキスト ボックス 21"/>
          <p:cNvSpPr txBox="1"/>
          <p:nvPr/>
        </p:nvSpPr>
        <p:spPr>
          <a:xfrm>
            <a:off x="6503516" y="1427776"/>
            <a:ext cx="3731028" cy="646331"/>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これが</a:t>
            </a:r>
            <a:r>
              <a:rPr kumimoji="1" lang="en-US" altLang="ja-JP" dirty="0">
                <a:latin typeface="HG丸ｺﾞｼｯｸM-PRO" panose="020F0600000000000000" pitchFamily="50" charset="-128"/>
                <a:ea typeface="HG丸ｺﾞｼｯｸM-PRO" panose="020F0600000000000000" pitchFamily="50" charset="-128"/>
              </a:rPr>
              <a:t>240</a:t>
            </a:r>
            <a:r>
              <a:rPr kumimoji="1" lang="ja-JP" altLang="en-US" dirty="0">
                <a:latin typeface="HG丸ｺﾞｼｯｸM-PRO" panose="020F0600000000000000" pitchFamily="50" charset="-128"/>
                <a:ea typeface="HG丸ｺﾞｼｯｸM-PRO" panose="020F0600000000000000" pitchFamily="50" charset="-128"/>
              </a:rPr>
              <a:t>万年前のご先祖様。</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いい顔だよね。</a:t>
            </a:r>
            <a:endParaRPr kumimoji="1" lang="en-US" altLang="ja-JP" dirty="0">
              <a:latin typeface="HG丸ｺﾞｼｯｸM-PRO" panose="020F0600000000000000" pitchFamily="50" charset="-128"/>
              <a:ea typeface="HG丸ｺﾞｼｯｸM-PRO" panose="020F0600000000000000" pitchFamily="50" charset="-128"/>
            </a:endParaRPr>
          </a:p>
        </p:txBody>
      </p:sp>
      <p:pic>
        <p:nvPicPr>
          <p:cNvPr id="12" name="図 11">
            <a:extLst>
              <a:ext uri="{FF2B5EF4-FFF2-40B4-BE49-F238E27FC236}">
                <a16:creationId xmlns:a16="http://schemas.microsoft.com/office/drawing/2014/main" id="{09EC4FC7-03F7-4F9E-9FFA-87C57E0035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2598" y="3671991"/>
            <a:ext cx="2528694" cy="2841419"/>
          </a:xfrm>
          <a:prstGeom prst="rect">
            <a:avLst/>
          </a:prstGeom>
        </p:spPr>
      </p:pic>
      <p:grpSp>
        <p:nvGrpSpPr>
          <p:cNvPr id="3" name="グループ化 2">
            <a:extLst>
              <a:ext uri="{FF2B5EF4-FFF2-40B4-BE49-F238E27FC236}">
                <a16:creationId xmlns:a16="http://schemas.microsoft.com/office/drawing/2014/main" id="{6191EA55-C0AD-4EAF-B1E3-26D56ECDC5E1}"/>
              </a:ext>
            </a:extLst>
          </p:cNvPr>
          <p:cNvGrpSpPr/>
          <p:nvPr/>
        </p:nvGrpSpPr>
        <p:grpSpPr>
          <a:xfrm>
            <a:off x="5703051" y="4011563"/>
            <a:ext cx="1386862" cy="1465857"/>
            <a:chOff x="5703051" y="4011563"/>
            <a:chExt cx="1386862" cy="1465857"/>
          </a:xfrm>
        </p:grpSpPr>
        <p:sp>
          <p:nvSpPr>
            <p:cNvPr id="2" name="矢印: 左 1">
              <a:extLst>
                <a:ext uri="{FF2B5EF4-FFF2-40B4-BE49-F238E27FC236}">
                  <a16:creationId xmlns:a16="http://schemas.microsoft.com/office/drawing/2014/main" id="{276B62F8-CDD2-4276-A591-E4ACA4AE45D7}"/>
                </a:ext>
              </a:extLst>
            </p:cNvPr>
            <p:cNvSpPr/>
            <p:nvPr/>
          </p:nvSpPr>
          <p:spPr>
            <a:xfrm>
              <a:off x="5918894" y="4011563"/>
              <a:ext cx="1001514" cy="55689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D4D0C11-6CAA-44EB-98EE-E166F581E4D2}"/>
                </a:ext>
              </a:extLst>
            </p:cNvPr>
            <p:cNvSpPr txBox="1"/>
            <p:nvPr/>
          </p:nvSpPr>
          <p:spPr>
            <a:xfrm>
              <a:off x="5703051" y="4769534"/>
              <a:ext cx="1386862" cy="707886"/>
            </a:xfrm>
            <a:prstGeom prst="rect">
              <a:avLst/>
            </a:prstGeom>
            <a:noFill/>
          </p:spPr>
          <p:txBody>
            <a:bodyPr wrap="square">
              <a:spAutoFit/>
            </a:bodyPr>
            <a:lstStyle/>
            <a:p>
              <a:r>
                <a:rPr kumimoji="1" lang="ja-JP" altLang="en-US" sz="2000" b="1" dirty="0">
                  <a:latin typeface="HG丸ｺﾞｼｯｸM-PRO" panose="020F0600000000000000" pitchFamily="50" charset="-128"/>
                  <a:ea typeface="HG丸ｺﾞｼｯｸM-PRO" panose="020F0600000000000000" pitchFamily="50" charset="-128"/>
                </a:rPr>
                <a:t>およそ</a:t>
              </a:r>
              <a:endParaRPr kumimoji="1" lang="en-US" altLang="ja-JP" sz="2000" b="1" dirty="0">
                <a:latin typeface="HG丸ｺﾞｼｯｸM-PRO" panose="020F0600000000000000" pitchFamily="50" charset="-128"/>
                <a:ea typeface="HG丸ｺﾞｼｯｸM-PRO" panose="020F0600000000000000" pitchFamily="50" charset="-128"/>
              </a:endParaRPr>
            </a:p>
            <a:p>
              <a:r>
                <a:rPr kumimoji="1" lang="en-US" altLang="ja-JP" sz="2000" b="1" dirty="0">
                  <a:latin typeface="HG丸ｺﾞｼｯｸM-PRO" panose="020F0600000000000000" pitchFamily="50" charset="-128"/>
                  <a:ea typeface="HG丸ｺﾞｼｯｸM-PRO" panose="020F0600000000000000" pitchFamily="50" charset="-128"/>
                </a:rPr>
                <a:t>240</a:t>
              </a:r>
              <a:r>
                <a:rPr kumimoji="1" lang="ja-JP" altLang="en-US" sz="2000" b="1" dirty="0">
                  <a:latin typeface="HG丸ｺﾞｼｯｸM-PRO" panose="020F0600000000000000" pitchFamily="50" charset="-128"/>
                  <a:ea typeface="HG丸ｺﾞｼｯｸM-PRO" panose="020F0600000000000000" pitchFamily="50" charset="-128"/>
                </a:rPr>
                <a:t>万年</a:t>
              </a:r>
              <a:endParaRPr lang="ja-JP" altLang="en-US" sz="2000" b="1" dirty="0"/>
            </a:p>
          </p:txBody>
        </p:sp>
      </p:grpSp>
    </p:spTree>
    <p:extLst>
      <p:ext uri="{BB962C8B-B14F-4D97-AF65-F5344CB8AC3E}">
        <p14:creationId xmlns:p14="http://schemas.microsoft.com/office/powerpoint/2010/main" val="2485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1614441" y="2627238"/>
            <a:ext cx="3820882" cy="4100130"/>
            <a:chOff x="383771" y="1406337"/>
            <a:chExt cx="3336999" cy="3918857"/>
          </a:xfrm>
        </p:grpSpPr>
        <p:pic>
          <p:nvPicPr>
            <p:cNvPr id="2054" name="Picture 6" descr="ãéæ£®ä¸åä¸¸å±±ãåå¨ãã®ç»åæ¤ç´¢çµæ"/>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l="4690" t="6955" r="3113" b="17191"/>
            <a:stretch/>
          </p:blipFill>
          <p:spPr bwMode="auto">
            <a:xfrm>
              <a:off x="545309" y="1406337"/>
              <a:ext cx="3175461" cy="3918857"/>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383771" y="1704109"/>
              <a:ext cx="3175461" cy="369332"/>
            </a:xfrm>
            <a:prstGeom prst="rect">
              <a:avLst/>
            </a:prstGeom>
            <a:noFill/>
          </p:spPr>
          <p:txBody>
            <a:bodyPr wrap="square" rtlCol="0">
              <a:spAutoFit/>
            </a:bodyPr>
            <a:lstStyle/>
            <a:p>
              <a:pPr algn="ctr"/>
              <a:r>
                <a:rPr kumimoji="1" lang="ja-JP" altLang="en-US" b="1" dirty="0">
                  <a:latin typeface="HG丸ｺﾞｼｯｸM-PRO" panose="020F0600000000000000" pitchFamily="50" charset="-128"/>
                  <a:ea typeface="HG丸ｺﾞｼｯｸM-PRO" panose="020F0600000000000000" pitchFamily="50" charset="-128"/>
                </a:rPr>
                <a:t>縄文式土器</a:t>
              </a:r>
            </a:p>
          </p:txBody>
        </p:sp>
      </p:grpSp>
      <p:sp>
        <p:nvSpPr>
          <p:cNvPr id="11" name="テキスト ボックス 10"/>
          <p:cNvSpPr txBox="1"/>
          <p:nvPr/>
        </p:nvSpPr>
        <p:spPr>
          <a:xfrm>
            <a:off x="6756678" y="2904880"/>
            <a:ext cx="3471389" cy="369332"/>
          </a:xfrm>
          <a:prstGeom prst="rect">
            <a:avLst/>
          </a:prstGeom>
          <a:noFill/>
        </p:spPr>
        <p:txBody>
          <a:bodyPr wrap="square" rtlCol="0">
            <a:spAutoFit/>
          </a:bodyPr>
          <a:lstStyle/>
          <a:p>
            <a:r>
              <a:rPr kumimoji="1" lang="ja-JP" altLang="en-US" b="1" dirty="0">
                <a:latin typeface="HG丸ｺﾞｼｯｸM-PRO" panose="020F0600000000000000" pitchFamily="50" charset="-128"/>
                <a:ea typeface="HG丸ｺﾞｼｯｸM-PRO" panose="020F0600000000000000" pitchFamily="50" charset="-128"/>
              </a:rPr>
              <a:t>土器で何ができたんだろう？</a:t>
            </a:r>
          </a:p>
        </p:txBody>
      </p:sp>
      <p:pic>
        <p:nvPicPr>
          <p:cNvPr id="2056" name="Picture 8" descr="http://www.forest-akita.jp/data/kiso-bunka/kisobunka01/IMG_225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97450" y="3429000"/>
            <a:ext cx="4734459" cy="3151798"/>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1847850" y="1057578"/>
            <a:ext cx="9275712" cy="1569660"/>
          </a:xfrm>
          <a:prstGeom prst="rect">
            <a:avLst/>
          </a:prstGeom>
        </p:spPr>
        <p:txBody>
          <a:bodyPr wrap="square">
            <a:spAutoFit/>
          </a:bodyPr>
          <a:lstStyle/>
          <a:p>
            <a:r>
              <a:rPr kumimoji="1" lang="ja-JP" altLang="en-US" sz="3200" dirty="0">
                <a:latin typeface="HG丸ｺﾞｼｯｸM-PRO" panose="020F0600000000000000" pitchFamily="50" charset="-128"/>
                <a:ea typeface="HG丸ｺﾞｼｯｸM-PRO" panose="020F0600000000000000" pitchFamily="50" charset="-128"/>
              </a:rPr>
              <a:t>環境の変化により大型動物が減ってしまい、　　　</a:t>
            </a:r>
            <a:r>
              <a:rPr kumimoji="1" lang="ja-JP" altLang="en-US" sz="3200" b="1" dirty="0">
                <a:solidFill>
                  <a:srgbClr val="FF0000"/>
                </a:solidFill>
                <a:latin typeface="HG丸ｺﾞｼｯｸM-PRO" panose="020F0600000000000000" pitchFamily="50" charset="-128"/>
                <a:ea typeface="HG丸ｺﾞｼｯｸM-PRO" panose="020F0600000000000000" pitchFamily="50" charset="-128"/>
              </a:rPr>
              <a:t>食りょう危機</a:t>
            </a:r>
            <a:r>
              <a:rPr kumimoji="1" lang="en-US" altLang="ja-JP" sz="3200" b="1"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sz="3200" dirty="0">
                <a:latin typeface="HG丸ｺﾞｼｯｸM-PRO" panose="020F0600000000000000" pitchFamily="50" charset="-128"/>
                <a:ea typeface="HG丸ｺﾞｼｯｸM-PRO" panose="020F0600000000000000" pitchFamily="50" charset="-128"/>
              </a:rPr>
              <a:t>になってしまいました！</a:t>
            </a:r>
            <a:endParaRPr kumimoji="1" lang="en-US" altLang="ja-JP" sz="3200" dirty="0">
              <a:latin typeface="HG丸ｺﾞｼｯｸM-PRO" panose="020F0600000000000000" pitchFamily="50" charset="-128"/>
              <a:ea typeface="HG丸ｺﾞｼｯｸM-PRO" panose="020F0600000000000000" pitchFamily="50" charset="-128"/>
            </a:endParaRPr>
          </a:p>
          <a:p>
            <a:r>
              <a:rPr kumimoji="1" lang="ja-JP" altLang="en-US" sz="3200" dirty="0">
                <a:latin typeface="HG丸ｺﾞｼｯｸM-PRO" panose="020F0600000000000000" pitchFamily="50" charset="-128"/>
                <a:ea typeface="HG丸ｺﾞｼｯｸM-PRO" panose="020F0600000000000000" pitchFamily="50" charset="-128"/>
              </a:rPr>
              <a:t>どうやって、食糧危機を克服したのでしょうか</a:t>
            </a:r>
            <a:endParaRPr kumimoji="1" lang="en-US" altLang="ja-JP" sz="3200" dirty="0">
              <a:latin typeface="HG丸ｺﾞｼｯｸM-PRO" panose="020F0600000000000000" pitchFamily="50" charset="-128"/>
              <a:ea typeface="HG丸ｺﾞｼｯｸM-PRO" panose="020F0600000000000000" pitchFamily="50" charset="-128"/>
            </a:endParaRPr>
          </a:p>
        </p:txBody>
      </p:sp>
      <p:sp>
        <p:nvSpPr>
          <p:cNvPr id="3" name="正方形/長方形 2"/>
          <p:cNvSpPr/>
          <p:nvPr/>
        </p:nvSpPr>
        <p:spPr>
          <a:xfrm>
            <a:off x="1472835" y="168778"/>
            <a:ext cx="10025742" cy="707886"/>
          </a:xfrm>
          <a:prstGeom prst="rect">
            <a:avLst/>
          </a:prstGeom>
        </p:spPr>
        <p:txBody>
          <a:bodyPr wrap="square">
            <a:spAutoFit/>
          </a:bodyPr>
          <a:lstStyle/>
          <a:p>
            <a:pPr algn="ctr"/>
            <a:r>
              <a:rPr kumimoji="1" lang="ja-JP" altLang="en-US" sz="3200" b="1" dirty="0">
                <a:latin typeface="HG丸ｺﾞｼｯｸM-PRO" panose="020F0600000000000000" pitchFamily="50" charset="-128"/>
                <a:ea typeface="HG丸ｺﾞｼｯｸM-PRO" panose="020F0600000000000000" pitchFamily="50" charset="-128"/>
              </a:rPr>
              <a:t>縄文時代のはじまる頃に大変なことがおこりました。</a:t>
            </a:r>
            <a:endParaRPr kumimoji="1" lang="en-US" altLang="ja-JP" sz="3200" b="1" dirty="0">
              <a:latin typeface="HG丸ｺﾞｼｯｸM-PRO" panose="020F0600000000000000" pitchFamily="50" charset="-128"/>
              <a:ea typeface="HG丸ｺﾞｼｯｸM-PRO" panose="020F0600000000000000" pitchFamily="50" charset="-128"/>
            </a:endParaRPr>
          </a:p>
          <a:p>
            <a:endParaRPr kumimoji="1" lang="en-US" altLang="ja-JP" sz="8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89238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fade">
                                      <p:cBhvr>
                                        <p:cTn id="26" dur="1000"/>
                                        <p:tgtEl>
                                          <p:spTgt spid="2056"/>
                                        </p:tgtEl>
                                      </p:cBhvr>
                                    </p:animEffect>
                                    <p:anim calcmode="lin" valueType="num">
                                      <p:cBhvr>
                                        <p:cTn id="27" dur="1000" fill="hold"/>
                                        <p:tgtEl>
                                          <p:spTgt spid="2056"/>
                                        </p:tgtEl>
                                        <p:attrNameLst>
                                          <p:attrName>ppt_x</p:attrName>
                                        </p:attrNameLst>
                                      </p:cBhvr>
                                      <p:tavLst>
                                        <p:tav tm="0">
                                          <p:val>
                                            <p:strVal val="#ppt_x"/>
                                          </p:val>
                                        </p:tav>
                                        <p:tav tm="100000">
                                          <p:val>
                                            <p:strVal val="#ppt_x"/>
                                          </p:val>
                                        </p:tav>
                                      </p:tavLst>
                                    </p:anim>
                                    <p:anim calcmode="lin" valueType="num">
                                      <p:cBhvr>
                                        <p:cTn id="28"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FB0D2B-D2EF-4777-927F-FB53488DEFAE}"/>
              </a:ext>
            </a:extLst>
          </p:cNvPr>
          <p:cNvPicPr>
            <a:picLocks noChangeAspect="1"/>
          </p:cNvPicPr>
          <p:nvPr/>
        </p:nvPicPr>
        <p:blipFill rotWithShape="1">
          <a:blip r:embed="rId2">
            <a:extLst>
              <a:ext uri="{28A0092B-C50C-407E-A947-70E740481C1C}">
                <a14:useLocalDpi xmlns:a14="http://schemas.microsoft.com/office/drawing/2010/main" val="0"/>
              </a:ext>
            </a:extLst>
          </a:blip>
          <a:srcRect l="21167" t="18460" r="5371" b="4909"/>
          <a:stretch/>
        </p:blipFill>
        <p:spPr>
          <a:xfrm>
            <a:off x="0" y="-277586"/>
            <a:ext cx="12306301" cy="7217228"/>
          </a:xfrm>
          <a:prstGeom prst="rect">
            <a:avLst/>
          </a:prstGeom>
        </p:spPr>
      </p:pic>
    </p:spTree>
    <p:extLst>
      <p:ext uri="{BB962C8B-B14F-4D97-AF65-F5344CB8AC3E}">
        <p14:creationId xmlns:p14="http://schemas.microsoft.com/office/powerpoint/2010/main" val="4239830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80D094B-08D5-42BA-A533-DB1CC264638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72" y="2272"/>
            <a:ext cx="12197952" cy="6858000"/>
          </a:xfrm>
          <a:prstGeom prst="rect">
            <a:avLst/>
          </a:prstGeom>
        </p:spPr>
      </p:pic>
      <p:pic>
        <p:nvPicPr>
          <p:cNvPr id="3" name="図 2">
            <a:extLst>
              <a:ext uri="{FF2B5EF4-FFF2-40B4-BE49-F238E27FC236}">
                <a16:creationId xmlns:a16="http://schemas.microsoft.com/office/drawing/2014/main" id="{223884AD-CF8B-4349-8833-4CF2A39CE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3" y="3443"/>
            <a:ext cx="12197952" cy="6858000"/>
          </a:xfrm>
          <a:prstGeom prst="rect">
            <a:avLst/>
          </a:prstGeom>
        </p:spPr>
      </p:pic>
      <p:sp>
        <p:nvSpPr>
          <p:cNvPr id="4" name="フリーフォーム: 図形 3">
            <a:extLst>
              <a:ext uri="{FF2B5EF4-FFF2-40B4-BE49-F238E27FC236}">
                <a16:creationId xmlns:a16="http://schemas.microsoft.com/office/drawing/2014/main" id="{AABAA5B6-32A3-4BC1-8FC5-9714B2E3B714}"/>
              </a:ext>
            </a:extLst>
          </p:cNvPr>
          <p:cNvSpPr/>
          <p:nvPr/>
        </p:nvSpPr>
        <p:spPr>
          <a:xfrm>
            <a:off x="-79513" y="-26504"/>
            <a:ext cx="10243930" cy="6891130"/>
          </a:xfrm>
          <a:custGeom>
            <a:avLst/>
            <a:gdLst>
              <a:gd name="connsiteX0" fmla="*/ 0 w 10243930"/>
              <a:gd name="connsiteY0" fmla="*/ 53008 h 6891130"/>
              <a:gd name="connsiteX1" fmla="*/ 53009 w 10243930"/>
              <a:gd name="connsiteY1" fmla="*/ 26504 h 6891130"/>
              <a:gd name="connsiteX2" fmla="*/ 3657600 w 10243930"/>
              <a:gd name="connsiteY2" fmla="*/ 0 h 6891130"/>
              <a:gd name="connsiteX3" fmla="*/ 4121426 w 10243930"/>
              <a:gd name="connsiteY3" fmla="*/ 331304 h 6891130"/>
              <a:gd name="connsiteX4" fmla="*/ 4465983 w 10243930"/>
              <a:gd name="connsiteY4" fmla="*/ 1126434 h 6891130"/>
              <a:gd name="connsiteX5" fmla="*/ 4823791 w 10243930"/>
              <a:gd name="connsiteY5" fmla="*/ 1974574 h 6891130"/>
              <a:gd name="connsiteX6" fmla="*/ 5168348 w 10243930"/>
              <a:gd name="connsiteY6" fmla="*/ 2425147 h 6891130"/>
              <a:gd name="connsiteX7" fmla="*/ 5592417 w 10243930"/>
              <a:gd name="connsiteY7" fmla="*/ 2796208 h 6891130"/>
              <a:gd name="connsiteX8" fmla="*/ 5976730 w 10243930"/>
              <a:gd name="connsiteY8" fmla="*/ 3458817 h 6891130"/>
              <a:gd name="connsiteX9" fmla="*/ 6692348 w 10243930"/>
              <a:gd name="connsiteY9" fmla="*/ 3591339 h 6891130"/>
              <a:gd name="connsiteX10" fmla="*/ 7023652 w 10243930"/>
              <a:gd name="connsiteY10" fmla="*/ 4041913 h 6891130"/>
              <a:gd name="connsiteX11" fmla="*/ 7142922 w 10243930"/>
              <a:gd name="connsiteY11" fmla="*/ 4452730 h 6891130"/>
              <a:gd name="connsiteX12" fmla="*/ 7938052 w 10243930"/>
              <a:gd name="connsiteY12" fmla="*/ 4731026 h 6891130"/>
              <a:gd name="connsiteX13" fmla="*/ 8534400 w 10243930"/>
              <a:gd name="connsiteY13" fmla="*/ 5075582 h 6891130"/>
              <a:gd name="connsiteX14" fmla="*/ 8905461 w 10243930"/>
              <a:gd name="connsiteY14" fmla="*/ 5512904 h 6891130"/>
              <a:gd name="connsiteX15" fmla="*/ 9024730 w 10243930"/>
              <a:gd name="connsiteY15" fmla="*/ 5817704 h 6891130"/>
              <a:gd name="connsiteX16" fmla="*/ 9806609 w 10243930"/>
              <a:gd name="connsiteY16" fmla="*/ 6175513 h 6891130"/>
              <a:gd name="connsiteX17" fmla="*/ 10217426 w 10243930"/>
              <a:gd name="connsiteY17" fmla="*/ 6771861 h 6891130"/>
              <a:gd name="connsiteX18" fmla="*/ 10243930 w 10243930"/>
              <a:gd name="connsiteY18" fmla="*/ 6891130 h 6891130"/>
              <a:gd name="connsiteX19" fmla="*/ 53009 w 10243930"/>
              <a:gd name="connsiteY19" fmla="*/ 6891130 h 6891130"/>
              <a:gd name="connsiteX20" fmla="*/ 53009 w 10243930"/>
              <a:gd name="connsiteY20" fmla="*/ 66261 h 6891130"/>
              <a:gd name="connsiteX21" fmla="*/ 0 w 10243930"/>
              <a:gd name="connsiteY21" fmla="*/ 53008 h 689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43930" h="6891130">
                <a:moveTo>
                  <a:pt x="0" y="53008"/>
                </a:moveTo>
                <a:lnTo>
                  <a:pt x="53009" y="26504"/>
                </a:lnTo>
                <a:lnTo>
                  <a:pt x="3657600" y="0"/>
                </a:lnTo>
                <a:lnTo>
                  <a:pt x="4121426" y="331304"/>
                </a:lnTo>
                <a:lnTo>
                  <a:pt x="4465983" y="1126434"/>
                </a:lnTo>
                <a:lnTo>
                  <a:pt x="4823791" y="1974574"/>
                </a:lnTo>
                <a:lnTo>
                  <a:pt x="5168348" y="2425147"/>
                </a:lnTo>
                <a:lnTo>
                  <a:pt x="5592417" y="2796208"/>
                </a:lnTo>
                <a:lnTo>
                  <a:pt x="5976730" y="3458817"/>
                </a:lnTo>
                <a:lnTo>
                  <a:pt x="6692348" y="3591339"/>
                </a:lnTo>
                <a:lnTo>
                  <a:pt x="7023652" y="4041913"/>
                </a:lnTo>
                <a:lnTo>
                  <a:pt x="7142922" y="4452730"/>
                </a:lnTo>
                <a:lnTo>
                  <a:pt x="7938052" y="4731026"/>
                </a:lnTo>
                <a:lnTo>
                  <a:pt x="8534400" y="5075582"/>
                </a:lnTo>
                <a:lnTo>
                  <a:pt x="8905461" y="5512904"/>
                </a:lnTo>
                <a:lnTo>
                  <a:pt x="9024730" y="5817704"/>
                </a:lnTo>
                <a:lnTo>
                  <a:pt x="9806609" y="6175513"/>
                </a:lnTo>
                <a:lnTo>
                  <a:pt x="10217426" y="6771861"/>
                </a:lnTo>
                <a:lnTo>
                  <a:pt x="10243930" y="6891130"/>
                </a:lnTo>
                <a:lnTo>
                  <a:pt x="53009" y="6891130"/>
                </a:lnTo>
                <a:lnTo>
                  <a:pt x="53009" y="66261"/>
                </a:lnTo>
                <a:lnTo>
                  <a:pt x="0" y="53008"/>
                </a:lnTo>
                <a:close/>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C704F943-B907-4BD9-A927-1E5B89F2BC63}"/>
              </a:ext>
            </a:extLst>
          </p:cNvPr>
          <p:cNvSpPr/>
          <p:nvPr/>
        </p:nvSpPr>
        <p:spPr>
          <a:xfrm>
            <a:off x="-79513" y="-26504"/>
            <a:ext cx="10243930" cy="6891130"/>
          </a:xfrm>
          <a:custGeom>
            <a:avLst/>
            <a:gdLst>
              <a:gd name="connsiteX0" fmla="*/ 0 w 10243930"/>
              <a:gd name="connsiteY0" fmla="*/ 53008 h 6891130"/>
              <a:gd name="connsiteX1" fmla="*/ 53009 w 10243930"/>
              <a:gd name="connsiteY1" fmla="*/ 26504 h 6891130"/>
              <a:gd name="connsiteX2" fmla="*/ 3657600 w 10243930"/>
              <a:gd name="connsiteY2" fmla="*/ 0 h 6891130"/>
              <a:gd name="connsiteX3" fmla="*/ 4121426 w 10243930"/>
              <a:gd name="connsiteY3" fmla="*/ 331304 h 6891130"/>
              <a:gd name="connsiteX4" fmla="*/ 4465983 w 10243930"/>
              <a:gd name="connsiteY4" fmla="*/ 1126434 h 6891130"/>
              <a:gd name="connsiteX5" fmla="*/ 4823791 w 10243930"/>
              <a:gd name="connsiteY5" fmla="*/ 1974574 h 6891130"/>
              <a:gd name="connsiteX6" fmla="*/ 5168348 w 10243930"/>
              <a:gd name="connsiteY6" fmla="*/ 2425147 h 6891130"/>
              <a:gd name="connsiteX7" fmla="*/ 5592417 w 10243930"/>
              <a:gd name="connsiteY7" fmla="*/ 2796208 h 6891130"/>
              <a:gd name="connsiteX8" fmla="*/ 5976730 w 10243930"/>
              <a:gd name="connsiteY8" fmla="*/ 3458817 h 6891130"/>
              <a:gd name="connsiteX9" fmla="*/ 6692348 w 10243930"/>
              <a:gd name="connsiteY9" fmla="*/ 3591339 h 6891130"/>
              <a:gd name="connsiteX10" fmla="*/ 7023652 w 10243930"/>
              <a:gd name="connsiteY10" fmla="*/ 4041913 h 6891130"/>
              <a:gd name="connsiteX11" fmla="*/ 7142922 w 10243930"/>
              <a:gd name="connsiteY11" fmla="*/ 4452730 h 6891130"/>
              <a:gd name="connsiteX12" fmla="*/ 7938052 w 10243930"/>
              <a:gd name="connsiteY12" fmla="*/ 4731026 h 6891130"/>
              <a:gd name="connsiteX13" fmla="*/ 8534400 w 10243930"/>
              <a:gd name="connsiteY13" fmla="*/ 5075582 h 6891130"/>
              <a:gd name="connsiteX14" fmla="*/ 8905461 w 10243930"/>
              <a:gd name="connsiteY14" fmla="*/ 5512904 h 6891130"/>
              <a:gd name="connsiteX15" fmla="*/ 9024730 w 10243930"/>
              <a:gd name="connsiteY15" fmla="*/ 5817704 h 6891130"/>
              <a:gd name="connsiteX16" fmla="*/ 9806609 w 10243930"/>
              <a:gd name="connsiteY16" fmla="*/ 6175513 h 6891130"/>
              <a:gd name="connsiteX17" fmla="*/ 10217426 w 10243930"/>
              <a:gd name="connsiteY17" fmla="*/ 6771861 h 6891130"/>
              <a:gd name="connsiteX18" fmla="*/ 10243930 w 10243930"/>
              <a:gd name="connsiteY18" fmla="*/ 6891130 h 6891130"/>
              <a:gd name="connsiteX19" fmla="*/ 53009 w 10243930"/>
              <a:gd name="connsiteY19" fmla="*/ 6891130 h 6891130"/>
              <a:gd name="connsiteX20" fmla="*/ 53009 w 10243930"/>
              <a:gd name="connsiteY20" fmla="*/ 66261 h 6891130"/>
              <a:gd name="connsiteX21" fmla="*/ 0 w 10243930"/>
              <a:gd name="connsiteY21" fmla="*/ 53008 h 689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43930" h="6891130">
                <a:moveTo>
                  <a:pt x="0" y="53008"/>
                </a:moveTo>
                <a:lnTo>
                  <a:pt x="53009" y="26504"/>
                </a:lnTo>
                <a:lnTo>
                  <a:pt x="3657600" y="0"/>
                </a:lnTo>
                <a:lnTo>
                  <a:pt x="4121426" y="331304"/>
                </a:lnTo>
                <a:lnTo>
                  <a:pt x="4465983" y="1126434"/>
                </a:lnTo>
                <a:lnTo>
                  <a:pt x="4823791" y="1974574"/>
                </a:lnTo>
                <a:lnTo>
                  <a:pt x="5168348" y="2425147"/>
                </a:lnTo>
                <a:lnTo>
                  <a:pt x="5592417" y="2796208"/>
                </a:lnTo>
                <a:lnTo>
                  <a:pt x="5976730" y="3458817"/>
                </a:lnTo>
                <a:lnTo>
                  <a:pt x="6692348" y="3591339"/>
                </a:lnTo>
                <a:lnTo>
                  <a:pt x="7023652" y="4041913"/>
                </a:lnTo>
                <a:lnTo>
                  <a:pt x="7142922" y="4452730"/>
                </a:lnTo>
                <a:lnTo>
                  <a:pt x="7938052" y="4731026"/>
                </a:lnTo>
                <a:lnTo>
                  <a:pt x="8534400" y="5075582"/>
                </a:lnTo>
                <a:lnTo>
                  <a:pt x="8905461" y="5512904"/>
                </a:lnTo>
                <a:lnTo>
                  <a:pt x="9024730" y="5817704"/>
                </a:lnTo>
                <a:lnTo>
                  <a:pt x="9806609" y="6175513"/>
                </a:lnTo>
                <a:lnTo>
                  <a:pt x="10217426" y="6771861"/>
                </a:lnTo>
                <a:lnTo>
                  <a:pt x="10243930" y="6891130"/>
                </a:lnTo>
                <a:lnTo>
                  <a:pt x="53009" y="6891130"/>
                </a:lnTo>
                <a:lnTo>
                  <a:pt x="53009" y="66261"/>
                </a:lnTo>
                <a:lnTo>
                  <a:pt x="0" y="53008"/>
                </a:lnTo>
                <a:close/>
              </a:path>
            </a:pathLst>
          </a:custGeom>
          <a:solidFill>
            <a:srgbClr val="C5E0B4">
              <a:alpha val="25882"/>
            </a:srgb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A350EC57-1D59-4D6A-9DEE-8D9058C0CF31}"/>
              </a:ext>
            </a:extLst>
          </p:cNvPr>
          <p:cNvGrpSpPr/>
          <p:nvPr/>
        </p:nvGrpSpPr>
        <p:grpSpPr>
          <a:xfrm>
            <a:off x="3574832" y="3388202"/>
            <a:ext cx="1620957" cy="476955"/>
            <a:chOff x="3191435" y="7329162"/>
            <a:chExt cx="1620957" cy="655379"/>
          </a:xfrm>
        </p:grpSpPr>
        <p:sp>
          <p:nvSpPr>
            <p:cNvPr id="14" name="テキスト ボックス 13">
              <a:extLst>
                <a:ext uri="{FF2B5EF4-FFF2-40B4-BE49-F238E27FC236}">
                  <a16:creationId xmlns:a16="http://schemas.microsoft.com/office/drawing/2014/main" id="{7194B72A-F74A-4B05-84BC-ECE2FB9117FD}"/>
                </a:ext>
              </a:extLst>
            </p:cNvPr>
            <p:cNvSpPr txBox="1"/>
            <p:nvPr/>
          </p:nvSpPr>
          <p:spPr>
            <a:xfrm>
              <a:off x="3191435" y="7368988"/>
              <a:ext cx="1620957" cy="523220"/>
            </a:xfrm>
            <a:prstGeom prst="rect">
              <a:avLst/>
            </a:prstGeom>
            <a:noFill/>
          </p:spPr>
          <p:txBody>
            <a:bodyPr wrap="none" rtlCol="0">
              <a:spAutoFit/>
            </a:bodyPr>
            <a:lstStyle/>
            <a:p>
              <a:r>
                <a:rPr kumimoji="1" lang="ja-JP" altLang="en-US" sz="2800" b="1" dirty="0"/>
                <a:t>縄文遺跡</a:t>
              </a:r>
              <a:endParaRPr kumimoji="1" lang="en-US" altLang="ja-JP" sz="2800" b="1" dirty="0"/>
            </a:p>
          </p:txBody>
        </p:sp>
        <p:sp>
          <p:nvSpPr>
            <p:cNvPr id="15" name="吹き出し: 角を丸めた四角形 14">
              <a:extLst>
                <a:ext uri="{FF2B5EF4-FFF2-40B4-BE49-F238E27FC236}">
                  <a16:creationId xmlns:a16="http://schemas.microsoft.com/office/drawing/2014/main" id="{2308D136-646C-49E6-9948-57A98EFC1AE7}"/>
                </a:ext>
              </a:extLst>
            </p:cNvPr>
            <p:cNvSpPr/>
            <p:nvPr/>
          </p:nvSpPr>
          <p:spPr>
            <a:xfrm>
              <a:off x="3191435" y="7329162"/>
              <a:ext cx="1620957" cy="655379"/>
            </a:xfrm>
            <a:prstGeom prst="wedgeRoundRectCallout">
              <a:avLst>
                <a:gd name="adj1" fmla="val 66549"/>
                <a:gd name="adj2" fmla="val -71551"/>
                <a:gd name="adj3" fmla="val 16667"/>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F042E502-4711-4AF2-94A1-383F61BFDD4A}"/>
              </a:ext>
            </a:extLst>
          </p:cNvPr>
          <p:cNvGrpSpPr/>
          <p:nvPr/>
        </p:nvGrpSpPr>
        <p:grpSpPr>
          <a:xfrm>
            <a:off x="3342811" y="3376754"/>
            <a:ext cx="1852978" cy="745968"/>
            <a:chOff x="3726218" y="-1524731"/>
            <a:chExt cx="1620957" cy="655379"/>
          </a:xfrm>
        </p:grpSpPr>
        <p:sp>
          <p:nvSpPr>
            <p:cNvPr id="11" name="吹き出し: 角を丸めた四角形 10">
              <a:extLst>
                <a:ext uri="{FF2B5EF4-FFF2-40B4-BE49-F238E27FC236}">
                  <a16:creationId xmlns:a16="http://schemas.microsoft.com/office/drawing/2014/main" id="{3F2ED75A-B6A6-49E3-83EF-E92715822A9C}"/>
                </a:ext>
              </a:extLst>
            </p:cNvPr>
            <p:cNvSpPr/>
            <p:nvPr/>
          </p:nvSpPr>
          <p:spPr>
            <a:xfrm>
              <a:off x="3726218" y="-1524731"/>
              <a:ext cx="1620957" cy="655379"/>
            </a:xfrm>
            <a:prstGeom prst="wedgeRoundRectCallout">
              <a:avLst>
                <a:gd name="adj1" fmla="val 61767"/>
                <a:gd name="adj2" fmla="val -64984"/>
                <a:gd name="adj3" fmla="val 16667"/>
              </a:avLst>
            </a:prstGeom>
            <a:solidFill>
              <a:srgbClr val="70AD47"/>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3738401-C997-4C72-9E9B-F737F3EAE97E}"/>
                </a:ext>
              </a:extLst>
            </p:cNvPr>
            <p:cNvSpPr txBox="1"/>
            <p:nvPr/>
          </p:nvSpPr>
          <p:spPr>
            <a:xfrm>
              <a:off x="3726218" y="-1471652"/>
              <a:ext cx="1507734" cy="594881"/>
            </a:xfrm>
            <a:prstGeom prst="rect">
              <a:avLst/>
            </a:prstGeom>
            <a:noFill/>
          </p:spPr>
          <p:txBody>
            <a:bodyPr wrap="none" rtlCol="0">
              <a:spAutoFit/>
            </a:bodyPr>
            <a:lstStyle/>
            <a:p>
              <a:r>
                <a:rPr kumimoji="1" lang="ja-JP" altLang="en-US" sz="1400" b="1" dirty="0"/>
                <a:t>しぼぐちかいづか</a:t>
              </a:r>
              <a:endParaRPr kumimoji="1" lang="en-US" altLang="ja-JP" sz="1400" b="1" dirty="0"/>
            </a:p>
            <a:p>
              <a:r>
                <a:rPr kumimoji="1" lang="ja-JP" altLang="en-US" sz="2400" b="1" dirty="0"/>
                <a:t>子母口貝塚</a:t>
              </a:r>
            </a:p>
          </p:txBody>
        </p:sp>
      </p:grpSp>
      <p:sp>
        <p:nvSpPr>
          <p:cNvPr id="2" name="フリーフォーム: 図形 1">
            <a:extLst>
              <a:ext uri="{FF2B5EF4-FFF2-40B4-BE49-F238E27FC236}">
                <a16:creationId xmlns:a16="http://schemas.microsoft.com/office/drawing/2014/main" id="{69918546-E430-418D-B863-EB12AB200F8D}"/>
              </a:ext>
            </a:extLst>
          </p:cNvPr>
          <p:cNvSpPr/>
          <p:nvPr/>
        </p:nvSpPr>
        <p:spPr>
          <a:xfrm>
            <a:off x="3739243" y="-65314"/>
            <a:ext cx="8474528" cy="6890657"/>
          </a:xfrm>
          <a:custGeom>
            <a:avLst/>
            <a:gdLst>
              <a:gd name="connsiteX0" fmla="*/ 685800 w 8474528"/>
              <a:gd name="connsiteY0" fmla="*/ 1061357 h 6890657"/>
              <a:gd name="connsiteX1" fmla="*/ 914400 w 8474528"/>
              <a:gd name="connsiteY1" fmla="*/ 1583871 h 6890657"/>
              <a:gd name="connsiteX2" fmla="*/ 1094014 w 8474528"/>
              <a:gd name="connsiteY2" fmla="*/ 2024743 h 6890657"/>
              <a:gd name="connsiteX3" fmla="*/ 1747157 w 8474528"/>
              <a:gd name="connsiteY3" fmla="*/ 2661557 h 6890657"/>
              <a:gd name="connsiteX4" fmla="*/ 2171700 w 8474528"/>
              <a:gd name="connsiteY4" fmla="*/ 3429000 h 6890657"/>
              <a:gd name="connsiteX5" fmla="*/ 2906486 w 8474528"/>
              <a:gd name="connsiteY5" fmla="*/ 3559628 h 6890657"/>
              <a:gd name="connsiteX6" fmla="*/ 3298371 w 8474528"/>
              <a:gd name="connsiteY6" fmla="*/ 4163785 h 6890657"/>
              <a:gd name="connsiteX7" fmla="*/ 3282043 w 8474528"/>
              <a:gd name="connsiteY7" fmla="*/ 4065814 h 6890657"/>
              <a:gd name="connsiteX8" fmla="*/ 3396343 w 8474528"/>
              <a:gd name="connsiteY8" fmla="*/ 4506685 h 6890657"/>
              <a:gd name="connsiteX9" fmla="*/ 4294414 w 8474528"/>
              <a:gd name="connsiteY9" fmla="*/ 4784271 h 6890657"/>
              <a:gd name="connsiteX10" fmla="*/ 4784271 w 8474528"/>
              <a:gd name="connsiteY10" fmla="*/ 5094514 h 6890657"/>
              <a:gd name="connsiteX11" fmla="*/ 5061857 w 8474528"/>
              <a:gd name="connsiteY11" fmla="*/ 5437414 h 6890657"/>
              <a:gd name="connsiteX12" fmla="*/ 5061857 w 8474528"/>
              <a:gd name="connsiteY12" fmla="*/ 5437414 h 6890657"/>
              <a:gd name="connsiteX13" fmla="*/ 5241471 w 8474528"/>
              <a:gd name="connsiteY13" fmla="*/ 5829300 h 6890657"/>
              <a:gd name="connsiteX14" fmla="*/ 6057900 w 8474528"/>
              <a:gd name="connsiteY14" fmla="*/ 6106885 h 6890657"/>
              <a:gd name="connsiteX15" fmla="*/ 6531428 w 8474528"/>
              <a:gd name="connsiteY15" fmla="*/ 6874328 h 6890657"/>
              <a:gd name="connsiteX16" fmla="*/ 8474528 w 8474528"/>
              <a:gd name="connsiteY16" fmla="*/ 6890657 h 6890657"/>
              <a:gd name="connsiteX17" fmla="*/ 8392886 w 8474528"/>
              <a:gd name="connsiteY17" fmla="*/ 3396343 h 6890657"/>
              <a:gd name="connsiteX18" fmla="*/ 7805057 w 8474528"/>
              <a:gd name="connsiteY18" fmla="*/ 3298371 h 6890657"/>
              <a:gd name="connsiteX19" fmla="*/ 6760028 w 8474528"/>
              <a:gd name="connsiteY19" fmla="*/ 2171700 h 6890657"/>
              <a:gd name="connsiteX20" fmla="*/ 6890657 w 8474528"/>
              <a:gd name="connsiteY20" fmla="*/ 1730828 h 6890657"/>
              <a:gd name="connsiteX21" fmla="*/ 6531428 w 8474528"/>
              <a:gd name="connsiteY21" fmla="*/ 1126671 h 6890657"/>
              <a:gd name="connsiteX22" fmla="*/ 5715000 w 8474528"/>
              <a:gd name="connsiteY22" fmla="*/ 1126671 h 6890657"/>
              <a:gd name="connsiteX23" fmla="*/ 4833257 w 8474528"/>
              <a:gd name="connsiteY23" fmla="*/ 473528 h 6890657"/>
              <a:gd name="connsiteX24" fmla="*/ 4572000 w 8474528"/>
              <a:gd name="connsiteY24" fmla="*/ 800100 h 6890657"/>
              <a:gd name="connsiteX25" fmla="*/ 4816928 w 8474528"/>
              <a:gd name="connsiteY25" fmla="*/ 1436914 h 6890657"/>
              <a:gd name="connsiteX26" fmla="*/ 4212771 w 8474528"/>
              <a:gd name="connsiteY26" fmla="*/ 2090057 h 6890657"/>
              <a:gd name="connsiteX27" fmla="*/ 3380014 w 8474528"/>
              <a:gd name="connsiteY27" fmla="*/ 1763485 h 6890657"/>
              <a:gd name="connsiteX28" fmla="*/ 3282043 w 8474528"/>
              <a:gd name="connsiteY28" fmla="*/ 1632857 h 6890657"/>
              <a:gd name="connsiteX29" fmla="*/ 2710543 w 8474528"/>
              <a:gd name="connsiteY29" fmla="*/ 1779814 h 6890657"/>
              <a:gd name="connsiteX30" fmla="*/ 2204357 w 8474528"/>
              <a:gd name="connsiteY30" fmla="*/ 1551214 h 6890657"/>
              <a:gd name="connsiteX31" fmla="*/ 1730828 w 8474528"/>
              <a:gd name="connsiteY31" fmla="*/ 653143 h 6890657"/>
              <a:gd name="connsiteX32" fmla="*/ 1273628 w 8474528"/>
              <a:gd name="connsiteY32" fmla="*/ 571500 h 6890657"/>
              <a:gd name="connsiteX33" fmla="*/ 1191986 w 8474528"/>
              <a:gd name="connsiteY33" fmla="*/ 0 h 6890657"/>
              <a:gd name="connsiteX34" fmla="*/ 0 w 8474528"/>
              <a:gd name="connsiteY34" fmla="*/ 16328 h 6890657"/>
              <a:gd name="connsiteX35" fmla="*/ 457200 w 8474528"/>
              <a:gd name="connsiteY35" fmla="*/ 375557 h 6890657"/>
              <a:gd name="connsiteX36" fmla="*/ 685800 w 8474528"/>
              <a:gd name="connsiteY36" fmla="*/ 1061357 h 689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474528" h="6890657">
                <a:moveTo>
                  <a:pt x="685800" y="1061357"/>
                </a:moveTo>
                <a:lnTo>
                  <a:pt x="914400" y="1583871"/>
                </a:lnTo>
                <a:lnTo>
                  <a:pt x="1094014" y="2024743"/>
                </a:lnTo>
                <a:lnTo>
                  <a:pt x="1747157" y="2661557"/>
                </a:lnTo>
                <a:lnTo>
                  <a:pt x="2171700" y="3429000"/>
                </a:lnTo>
                <a:lnTo>
                  <a:pt x="2906486" y="3559628"/>
                </a:lnTo>
                <a:lnTo>
                  <a:pt x="3298371" y="4163785"/>
                </a:lnTo>
                <a:lnTo>
                  <a:pt x="3282043" y="4065814"/>
                </a:lnTo>
                <a:lnTo>
                  <a:pt x="3396343" y="4506685"/>
                </a:lnTo>
                <a:lnTo>
                  <a:pt x="4294414" y="4784271"/>
                </a:lnTo>
                <a:lnTo>
                  <a:pt x="4784271" y="5094514"/>
                </a:lnTo>
                <a:lnTo>
                  <a:pt x="5061857" y="5437414"/>
                </a:lnTo>
                <a:lnTo>
                  <a:pt x="5061857" y="5437414"/>
                </a:lnTo>
                <a:lnTo>
                  <a:pt x="5241471" y="5829300"/>
                </a:lnTo>
                <a:lnTo>
                  <a:pt x="6057900" y="6106885"/>
                </a:lnTo>
                <a:lnTo>
                  <a:pt x="6531428" y="6874328"/>
                </a:lnTo>
                <a:lnTo>
                  <a:pt x="8474528" y="6890657"/>
                </a:lnTo>
                <a:lnTo>
                  <a:pt x="8392886" y="3396343"/>
                </a:lnTo>
                <a:lnTo>
                  <a:pt x="7805057" y="3298371"/>
                </a:lnTo>
                <a:lnTo>
                  <a:pt x="6760028" y="2171700"/>
                </a:lnTo>
                <a:lnTo>
                  <a:pt x="6890657" y="1730828"/>
                </a:lnTo>
                <a:lnTo>
                  <a:pt x="6531428" y="1126671"/>
                </a:lnTo>
                <a:lnTo>
                  <a:pt x="5715000" y="1126671"/>
                </a:lnTo>
                <a:lnTo>
                  <a:pt x="4833257" y="473528"/>
                </a:lnTo>
                <a:lnTo>
                  <a:pt x="4572000" y="800100"/>
                </a:lnTo>
                <a:lnTo>
                  <a:pt x="4816928" y="1436914"/>
                </a:lnTo>
                <a:lnTo>
                  <a:pt x="4212771" y="2090057"/>
                </a:lnTo>
                <a:lnTo>
                  <a:pt x="3380014" y="1763485"/>
                </a:lnTo>
                <a:lnTo>
                  <a:pt x="3282043" y="1632857"/>
                </a:lnTo>
                <a:lnTo>
                  <a:pt x="2710543" y="1779814"/>
                </a:lnTo>
                <a:lnTo>
                  <a:pt x="2204357" y="1551214"/>
                </a:lnTo>
                <a:lnTo>
                  <a:pt x="1730828" y="653143"/>
                </a:lnTo>
                <a:lnTo>
                  <a:pt x="1273628" y="571500"/>
                </a:lnTo>
                <a:lnTo>
                  <a:pt x="1191986" y="0"/>
                </a:lnTo>
                <a:lnTo>
                  <a:pt x="0" y="16328"/>
                </a:lnTo>
                <a:lnTo>
                  <a:pt x="457200" y="375557"/>
                </a:lnTo>
                <a:lnTo>
                  <a:pt x="685800" y="1061357"/>
                </a:lnTo>
                <a:close/>
              </a:path>
            </a:pathLst>
          </a:custGeom>
          <a:solidFill>
            <a:srgbClr val="B4C7E7">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9961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3867</TotalTime>
  <Words>3884</Words>
  <Application>Microsoft Office PowerPoint</Application>
  <PresentationFormat>ワイド画面</PresentationFormat>
  <Paragraphs>504</Paragraphs>
  <Slides>35</Slides>
  <Notes>18</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35</vt:i4>
      </vt:variant>
    </vt:vector>
  </HeadingPairs>
  <TitlesOfParts>
    <vt:vector size="53" baseType="lpstr">
      <vt:lpstr>-apple-system</vt:lpstr>
      <vt:lpstr>AR P丸ゴシック体E</vt:lpstr>
      <vt:lpstr>AR丸ゴシック体E</vt:lpstr>
      <vt:lpstr>AR丸ゴシック体M</vt:lpstr>
      <vt:lpstr>BIZ UDPゴシック</vt:lpstr>
      <vt:lpstr>HGP創英角ｺﾞｼｯｸUB</vt:lpstr>
      <vt:lpstr>HGP創英角ﾎﾟｯﾌﾟ体</vt:lpstr>
      <vt:lpstr>HGS創英角ﾎﾟｯﾌﾟ体</vt:lpstr>
      <vt:lpstr>HG丸ｺﾞｼｯｸM-PRO</vt:lpstr>
      <vt:lpstr>HG創英角ﾎﾟｯﾌﾟ体</vt:lpstr>
      <vt:lpstr>UD デジタル 教科書体 NK-B</vt:lpstr>
      <vt:lpstr>メイリオ</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ってなんだろう?</dc:title>
  <dc:creator>嶋田 英輔</dc:creator>
  <cp:lastModifiedBy>手島 利夫</cp:lastModifiedBy>
  <cp:revision>194</cp:revision>
  <dcterms:created xsi:type="dcterms:W3CDTF">2020-05-27T02:06:48Z</dcterms:created>
  <dcterms:modified xsi:type="dcterms:W3CDTF">2021-10-08T05:41:31Z</dcterms:modified>
</cp:coreProperties>
</file>